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76" r:id="rId5"/>
    <p:sldId id="259" r:id="rId6"/>
    <p:sldId id="260" r:id="rId7"/>
    <p:sldId id="263" r:id="rId8"/>
    <p:sldId id="262" r:id="rId9"/>
    <p:sldId id="265" r:id="rId10"/>
    <p:sldId id="266" r:id="rId11"/>
    <p:sldId id="267" r:id="rId12"/>
    <p:sldId id="270" r:id="rId13"/>
    <p:sldId id="268" r:id="rId14"/>
    <p:sldId id="269" r:id="rId15"/>
    <p:sldId id="302" r:id="rId16"/>
    <p:sldId id="303" r:id="rId17"/>
    <p:sldId id="271" r:id="rId18"/>
    <p:sldId id="305" r:id="rId19"/>
    <p:sldId id="277" r:id="rId20"/>
    <p:sldId id="278" r:id="rId21"/>
    <p:sldId id="279" r:id="rId22"/>
    <p:sldId id="281" r:id="rId23"/>
    <p:sldId id="306" r:id="rId24"/>
    <p:sldId id="308" r:id="rId25"/>
    <p:sldId id="309" r:id="rId26"/>
    <p:sldId id="310" r:id="rId27"/>
    <p:sldId id="311" r:id="rId28"/>
    <p:sldId id="307" r:id="rId29"/>
    <p:sldId id="284" r:id="rId30"/>
    <p:sldId id="287" r:id="rId31"/>
    <p:sldId id="286" r:id="rId32"/>
    <p:sldId id="289" r:id="rId33"/>
    <p:sldId id="288" r:id="rId34"/>
    <p:sldId id="291" r:id="rId35"/>
    <p:sldId id="290" r:id="rId36"/>
    <p:sldId id="292" r:id="rId37"/>
    <p:sldId id="330" r:id="rId38"/>
    <p:sldId id="312" r:id="rId39"/>
    <p:sldId id="313" r:id="rId40"/>
    <p:sldId id="314" r:id="rId41"/>
    <p:sldId id="315" r:id="rId42"/>
    <p:sldId id="316" r:id="rId43"/>
    <p:sldId id="293" r:id="rId44"/>
    <p:sldId id="294" r:id="rId45"/>
    <p:sldId id="295" r:id="rId46"/>
    <p:sldId id="296" r:id="rId47"/>
    <p:sldId id="297" r:id="rId48"/>
    <p:sldId id="298" r:id="rId49"/>
    <p:sldId id="318" r:id="rId50"/>
    <p:sldId id="317" r:id="rId51"/>
    <p:sldId id="322" r:id="rId52"/>
    <p:sldId id="323" r:id="rId53"/>
    <p:sldId id="324" r:id="rId54"/>
    <p:sldId id="325" r:id="rId55"/>
    <p:sldId id="326" r:id="rId56"/>
    <p:sldId id="327" r:id="rId57"/>
    <p:sldId id="329" r:id="rId58"/>
    <p:sldId id="319" r:id="rId59"/>
    <p:sldId id="331" r:id="rId60"/>
    <p:sldId id="320" r:id="rId61"/>
    <p:sldId id="321" r:id="rId6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376092"/>
    <a:srgbClr val="82F693"/>
    <a:srgbClr val="7EEE8E"/>
    <a:srgbClr val="89FF9A"/>
    <a:srgbClr val="FEFFEE"/>
    <a:srgbClr val="FFFCE9"/>
    <a:srgbClr val="F9FFF1"/>
    <a:srgbClr val="EDF1E6"/>
    <a:srgbClr val="8DC3FA"/>
    <a:srgbClr val="8FC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44" d="100"/>
          <a:sy n="144" d="100"/>
        </p:scale>
        <p:origin x="-19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printerSettings" Target="printerSettings/printerSettings1.bin"/><Relationship Id="rId64" Type="http://schemas.openxmlformats.org/officeDocument/2006/relationships/presProps" Target="presProps.xml"/><Relationship Id="rId65" Type="http://schemas.openxmlformats.org/officeDocument/2006/relationships/viewProps" Target="viewProps.xml"/><Relationship Id="rId66" Type="http://schemas.openxmlformats.org/officeDocument/2006/relationships/theme" Target="theme/theme1.xml"/><Relationship Id="rId67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4D34-931E-0546-ADFF-FC9501CC9741}" type="datetimeFigureOut">
              <a:rPr lang="de-DE" smtClean="0"/>
              <a:t>31.10.17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185B-4066-7A44-97F8-FF38E6E78F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398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4D34-931E-0546-ADFF-FC9501CC9741}" type="datetimeFigureOut">
              <a:rPr lang="de-DE" smtClean="0"/>
              <a:t>31.10.17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185B-4066-7A44-97F8-FF38E6E78F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2645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4D34-931E-0546-ADFF-FC9501CC9741}" type="datetimeFigureOut">
              <a:rPr lang="de-DE" smtClean="0"/>
              <a:t>31.10.17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185B-4066-7A44-97F8-FF38E6E78F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5745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4D34-931E-0546-ADFF-FC9501CC9741}" type="datetimeFigureOut">
              <a:rPr lang="de-DE" smtClean="0"/>
              <a:t>31.10.17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185B-4066-7A44-97F8-FF38E6E78F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8507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4D34-931E-0546-ADFF-FC9501CC9741}" type="datetimeFigureOut">
              <a:rPr lang="de-DE" smtClean="0"/>
              <a:t>31.10.17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185B-4066-7A44-97F8-FF38E6E78F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9197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4D34-931E-0546-ADFF-FC9501CC9741}" type="datetimeFigureOut">
              <a:rPr lang="de-DE" smtClean="0"/>
              <a:t>31.10.17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185B-4066-7A44-97F8-FF38E6E78F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7894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4D34-931E-0546-ADFF-FC9501CC9741}" type="datetimeFigureOut">
              <a:rPr lang="de-DE" smtClean="0"/>
              <a:t>31.10.17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185B-4066-7A44-97F8-FF38E6E78F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568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4D34-931E-0546-ADFF-FC9501CC9741}" type="datetimeFigureOut">
              <a:rPr lang="de-DE" smtClean="0"/>
              <a:t>31.10.17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185B-4066-7A44-97F8-FF38E6E78F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6273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4D34-931E-0546-ADFF-FC9501CC9741}" type="datetimeFigureOut">
              <a:rPr lang="de-DE" smtClean="0"/>
              <a:t>31.10.17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185B-4066-7A44-97F8-FF38E6E78F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728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4D34-931E-0546-ADFF-FC9501CC9741}" type="datetimeFigureOut">
              <a:rPr lang="de-DE" smtClean="0"/>
              <a:t>31.10.17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185B-4066-7A44-97F8-FF38E6E78F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4595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4D34-931E-0546-ADFF-FC9501CC9741}" type="datetimeFigureOut">
              <a:rPr lang="de-DE" smtClean="0"/>
              <a:t>31.10.17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6185B-4066-7A44-97F8-FF38E6E78F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828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C4D34-931E-0546-ADFF-FC9501CC9741}" type="datetimeFigureOut">
              <a:rPr lang="de-DE" smtClean="0"/>
              <a:t>31.10.17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6185B-4066-7A44-97F8-FF38E6E78F3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576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1" Type="http://schemas.openxmlformats.org/officeDocument/2006/relationships/themeOverride" Target="../theme/themeOverride1.xml"/><Relationship Id="rId2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0.png"/><Relationship Id="rId1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8" Type="http://schemas.openxmlformats.org/officeDocument/2006/relationships/image" Target="../media/image57.png"/><Relationship Id="rId9" Type="http://schemas.openxmlformats.org/officeDocument/2006/relationships/image" Target="../media/image58.png"/><Relationship Id="rId10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emf"/><Relationship Id="rId3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emf"/><Relationship Id="rId3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4" Type="http://schemas.openxmlformats.org/officeDocument/2006/relationships/image" Target="../media/image64.emf"/><Relationship Id="rId5" Type="http://schemas.openxmlformats.org/officeDocument/2006/relationships/image" Target="../media/image65.emf"/><Relationship Id="rId6" Type="http://schemas.openxmlformats.org/officeDocument/2006/relationships/image" Target="../media/image6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4" Type="http://schemas.openxmlformats.org/officeDocument/2006/relationships/image" Target="../media/image67.emf"/><Relationship Id="rId5" Type="http://schemas.openxmlformats.org/officeDocument/2006/relationships/image" Target="../media/image68.emf"/><Relationship Id="rId6" Type="http://schemas.openxmlformats.org/officeDocument/2006/relationships/image" Target="../media/image69.emf"/><Relationship Id="rId7" Type="http://schemas.openxmlformats.org/officeDocument/2006/relationships/image" Target="../media/image70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4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5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8.PNG"/><Relationship Id="rId3" Type="http://schemas.openxmlformats.org/officeDocument/2006/relationships/image" Target="../media/image7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1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2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4" Type="http://schemas.openxmlformats.org/officeDocument/2006/relationships/image" Target="../media/image86.emf"/><Relationship Id="rId5" Type="http://schemas.openxmlformats.org/officeDocument/2006/relationships/image" Target="../media/image87.emf"/><Relationship Id="rId6" Type="http://schemas.openxmlformats.org/officeDocument/2006/relationships/image" Target="../media/image88.emf"/><Relationship Id="rId7" Type="http://schemas.openxmlformats.org/officeDocument/2006/relationships/image" Target="../media/image89.PNG"/><Relationship Id="rId8" Type="http://schemas.openxmlformats.org/officeDocument/2006/relationships/image" Target="../media/image52.png"/><Relationship Id="rId9" Type="http://schemas.openxmlformats.org/officeDocument/2006/relationships/image" Target="../media/image54.png"/><Relationship Id="rId10" Type="http://schemas.openxmlformats.org/officeDocument/2006/relationships/image" Target="../media/image55.png"/><Relationship Id="rId11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4.PNG"/></Relationships>
</file>

<file path=ppt/slides/_rels/slide5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0.png"/><Relationship Id="rId1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8" Type="http://schemas.openxmlformats.org/officeDocument/2006/relationships/image" Target="../media/image57.png"/><Relationship Id="rId9" Type="http://schemas.openxmlformats.org/officeDocument/2006/relationships/image" Target="../media/image58.png"/><Relationship Id="rId10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6.png"/><Relationship Id="rId5" Type="http://schemas.openxmlformats.org/officeDocument/2006/relationships/image" Target="../media/image57.png"/><Relationship Id="rId6" Type="http://schemas.openxmlformats.org/officeDocument/2006/relationships/image" Target="../media/image59.png"/><Relationship Id="rId7" Type="http://schemas.openxmlformats.org/officeDocument/2006/relationships/image" Target="../media/image60.png"/><Relationship Id="rId8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e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9377"/>
            <a:ext cx="9144000" cy="367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475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476235" y="2582053"/>
            <a:ext cx="7818225" cy="267871"/>
          </a:xfrm>
          <a:prstGeom prst="rect">
            <a:avLst/>
          </a:prstGeom>
          <a:solidFill>
            <a:srgbClr val="B7B5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0" y="0"/>
            <a:ext cx="9144000" cy="267871"/>
          </a:xfrm>
          <a:prstGeom prst="rect">
            <a:avLst/>
          </a:prstGeom>
          <a:solidFill>
            <a:srgbClr val="BBB2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Bild 3" descr="Schnür_1_Feld_ab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36" y="2840003"/>
            <a:ext cx="7818225" cy="1058718"/>
          </a:xfrm>
          <a:prstGeom prst="rect">
            <a:avLst/>
          </a:prstGeom>
        </p:spPr>
      </p:pic>
      <p:pic>
        <p:nvPicPr>
          <p:cNvPr id="2" name="Bild 1" descr="Schnür_1_mes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425"/>
            <a:ext cx="9144000" cy="2512912"/>
          </a:xfrm>
          <a:prstGeom prst="rect">
            <a:avLst/>
          </a:prstGeom>
        </p:spPr>
      </p:pic>
      <p:pic>
        <p:nvPicPr>
          <p:cNvPr id="3" name="Bild 2" descr="Schnür_2_Potentia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37" y="1543620"/>
            <a:ext cx="7818225" cy="1131683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856101" y="1309349"/>
            <a:ext cx="123378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Potential </a:t>
            </a:r>
            <a:r>
              <a:rPr lang="el-GR" dirty="0" smtClean="0"/>
              <a:t>φ</a:t>
            </a:r>
            <a:endParaRPr lang="de-DE" dirty="0" smtClean="0"/>
          </a:p>
        </p:txBody>
      </p:sp>
      <p:sp>
        <p:nvSpPr>
          <p:cNvPr id="7" name="Textfeld 6"/>
          <p:cNvSpPr txBox="1"/>
          <p:nvPr/>
        </p:nvSpPr>
        <p:spPr>
          <a:xfrm>
            <a:off x="3313989" y="2534480"/>
            <a:ext cx="22107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Feldstärke E (absolut)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955315" y="39684"/>
            <a:ext cx="84582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Modell</a:t>
            </a:r>
          </a:p>
        </p:txBody>
      </p:sp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chnür_1_J_ta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148875"/>
          </a:xfrm>
          <a:prstGeom prst="rect">
            <a:avLst/>
          </a:prstGeom>
        </p:spPr>
      </p:pic>
      <p:pic>
        <p:nvPicPr>
          <p:cNvPr id="3" name="Bild 2" descr="Schnür_1_J_tan_Vect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47" y="2286427"/>
            <a:ext cx="8066266" cy="128701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3164057" y="846790"/>
            <a:ext cx="235334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Stromdichte J (absolut)</a:t>
            </a:r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3913" y="767267"/>
            <a:ext cx="794427" cy="2193310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-1" y="0"/>
            <a:ext cx="9143999" cy="7760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9193" y="2994808"/>
            <a:ext cx="729844" cy="574035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-14962" y="3573437"/>
            <a:ext cx="9143999" cy="7760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2_4_Potential_im_Querschnit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356951"/>
          </a:xfrm>
          <a:prstGeom prst="rect">
            <a:avLst/>
          </a:prstGeom>
        </p:spPr>
      </p:pic>
      <p:pic>
        <p:nvPicPr>
          <p:cNvPr id="3" name="Bild 2" descr="2_4_Strom_im Querschnitt_3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8133"/>
            <a:ext cx="6617711" cy="3469936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441040" y="1172285"/>
            <a:ext cx="253146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Potential im Längsschnitt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4544095" y="2831367"/>
            <a:ext cx="133995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Stromdichte 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176996" y="2102119"/>
            <a:ext cx="126404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Kern (Stahl)  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485279" y="2102119"/>
            <a:ext cx="1143950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Leiter (Alu)</a:t>
            </a:r>
          </a:p>
        </p:txBody>
      </p:sp>
      <p:cxnSp>
        <p:nvCxnSpPr>
          <p:cNvPr id="10" name="Gerade Verbindung 9"/>
          <p:cNvCxnSpPr>
            <a:endCxn id="7" idx="0"/>
          </p:cNvCxnSpPr>
          <p:nvPr/>
        </p:nvCxnSpPr>
        <p:spPr>
          <a:xfrm>
            <a:off x="3016168" y="615112"/>
            <a:ext cx="1792850" cy="1487007"/>
          </a:xfrm>
          <a:prstGeom prst="line">
            <a:avLst/>
          </a:prstGeom>
          <a:ln w="12700">
            <a:solidFill>
              <a:srgbClr val="FF6600"/>
            </a:solidFill>
            <a:head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4544095" y="902825"/>
            <a:ext cx="1403638" cy="1199294"/>
          </a:xfrm>
          <a:prstGeom prst="line">
            <a:avLst/>
          </a:prstGeom>
          <a:ln w="12700">
            <a:solidFill>
              <a:srgbClr val="FF6600"/>
            </a:solidFill>
            <a:head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 flipV="1">
            <a:off x="3363424" y="2440673"/>
            <a:ext cx="2584309" cy="734097"/>
          </a:xfrm>
          <a:prstGeom prst="line">
            <a:avLst/>
          </a:prstGeom>
          <a:ln w="12700">
            <a:solidFill>
              <a:srgbClr val="FF6600"/>
            </a:solidFill>
            <a:head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 flipV="1">
            <a:off x="3363424" y="2440673"/>
            <a:ext cx="1518096" cy="575360"/>
          </a:xfrm>
          <a:prstGeom prst="line">
            <a:avLst/>
          </a:prstGeom>
          <a:ln w="12700">
            <a:solidFill>
              <a:srgbClr val="FF6600"/>
            </a:solidFill>
            <a:head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2_4_H_Vectorplo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706607"/>
          </a:xfrm>
          <a:prstGeom prst="rect">
            <a:avLst/>
          </a:prstGeom>
        </p:spPr>
      </p:pic>
      <p:pic>
        <p:nvPicPr>
          <p:cNvPr id="5" name="Bild 4" descr="2_4_H_Vector_X_normal_XX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841" y="882982"/>
            <a:ext cx="1981200" cy="402218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4286134" y="646463"/>
            <a:ext cx="212363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Magnetisches Feld H </a:t>
            </a:r>
          </a:p>
        </p:txBody>
      </p:sp>
      <p:pic>
        <p:nvPicPr>
          <p:cNvPr id="9" name="Bild 8" descr="2_4_Koordinate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85" y="3477032"/>
            <a:ext cx="1009650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2_4_Stromdichte_1D_abs_z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8466"/>
            <a:ext cx="9143999" cy="3098706"/>
          </a:xfrm>
          <a:prstGeom prst="rect">
            <a:avLst/>
          </a:prstGeom>
        </p:spPr>
      </p:pic>
      <p:pic>
        <p:nvPicPr>
          <p:cNvPr id="2" name="Bild 1" descr="2_4_H_y_Kompontene_in_z_x_0_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3" y="3065638"/>
            <a:ext cx="9144000" cy="3159351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1646990" y="3586961"/>
            <a:ext cx="2923822" cy="58477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Magnetisches Feld H</a:t>
            </a:r>
          </a:p>
          <a:p>
            <a:r>
              <a:rPr lang="de-DE" sz="1400" dirty="0" smtClean="0"/>
              <a:t>(tangential: y-Komponente für x=y=0)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100429" y="475301"/>
            <a:ext cx="2934430" cy="58477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Stromdichte J</a:t>
            </a:r>
          </a:p>
          <a:p>
            <a:r>
              <a:rPr lang="de-DE" sz="1400" dirty="0" smtClean="0"/>
              <a:t>(Querschnitt durch </a:t>
            </a:r>
            <a:r>
              <a:rPr lang="de-DE" sz="1400" dirty="0" err="1" smtClean="0"/>
              <a:t>z</a:t>
            </a:r>
            <a:r>
              <a:rPr lang="de-DE" sz="1400" dirty="0" smtClean="0"/>
              <a:t>-Achse für x=y=0)</a:t>
            </a:r>
          </a:p>
        </p:txBody>
      </p:sp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533"/>
          <p:cNvSpPr/>
          <p:nvPr/>
        </p:nvSpPr>
        <p:spPr>
          <a:xfrm>
            <a:off x="4898487" y="1521935"/>
            <a:ext cx="0" cy="868365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24" name="Shape 201"/>
          <p:cNvSpPr/>
          <p:nvPr/>
        </p:nvSpPr>
        <p:spPr>
          <a:xfrm>
            <a:off x="1869111" y="1440328"/>
            <a:ext cx="708749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Quelle       </a:t>
            </a:r>
          </a:p>
        </p:txBody>
      </p:sp>
      <p:sp>
        <p:nvSpPr>
          <p:cNvPr id="57" name="Shape 531"/>
          <p:cNvSpPr/>
          <p:nvPr/>
        </p:nvSpPr>
        <p:spPr>
          <a:xfrm flipV="1">
            <a:off x="2682394" y="1506825"/>
            <a:ext cx="2199036" cy="3175"/>
          </a:xfrm>
          <a:prstGeom prst="line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59" name="Shape 533"/>
          <p:cNvSpPr/>
          <p:nvPr/>
        </p:nvSpPr>
        <p:spPr>
          <a:xfrm>
            <a:off x="2722080" y="1521935"/>
            <a:ext cx="0" cy="868365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60" name="Shape 534"/>
          <p:cNvSpPr/>
          <p:nvPr/>
        </p:nvSpPr>
        <p:spPr>
          <a:xfrm>
            <a:off x="2534756" y="1728310"/>
            <a:ext cx="374651" cy="382589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2" name="Shape 536"/>
          <p:cNvSpPr/>
          <p:nvPr/>
        </p:nvSpPr>
        <p:spPr>
          <a:xfrm>
            <a:off x="2663816" y="1445246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6" name="Shape 540"/>
          <p:cNvSpPr/>
          <p:nvPr/>
        </p:nvSpPr>
        <p:spPr>
          <a:xfrm>
            <a:off x="2136293" y="1698915"/>
            <a:ext cx="30186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u</a:t>
            </a:r>
            <a:r>
              <a:rPr lang="de-DE" baseline="-25000" dirty="0" smtClean="0"/>
              <a:t>0</a:t>
            </a:r>
            <a:endParaRPr baseline="-25000" dirty="0"/>
          </a:p>
        </p:txBody>
      </p:sp>
      <p:sp>
        <p:nvSpPr>
          <p:cNvPr id="16" name="Shape 192"/>
          <p:cNvSpPr/>
          <p:nvPr/>
        </p:nvSpPr>
        <p:spPr>
          <a:xfrm>
            <a:off x="2577860" y="1710849"/>
            <a:ext cx="288440" cy="360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=</a:t>
            </a:r>
          </a:p>
        </p:txBody>
      </p:sp>
      <p:sp>
        <p:nvSpPr>
          <p:cNvPr id="80" name="Shape 530"/>
          <p:cNvSpPr/>
          <p:nvPr/>
        </p:nvSpPr>
        <p:spPr>
          <a:xfrm flipH="1">
            <a:off x="3437836" y="1758364"/>
            <a:ext cx="2887187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78" name="Shape 552"/>
          <p:cNvSpPr/>
          <p:nvPr/>
        </p:nvSpPr>
        <p:spPr>
          <a:xfrm>
            <a:off x="4834449" y="1445125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19" name="Shape 530"/>
          <p:cNvSpPr/>
          <p:nvPr/>
        </p:nvSpPr>
        <p:spPr>
          <a:xfrm flipH="1">
            <a:off x="3437836" y="2110899"/>
            <a:ext cx="2887187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20" name="Shape 531"/>
          <p:cNvSpPr/>
          <p:nvPr/>
        </p:nvSpPr>
        <p:spPr>
          <a:xfrm flipV="1">
            <a:off x="2700972" y="2387125"/>
            <a:ext cx="2199036" cy="3175"/>
          </a:xfrm>
          <a:prstGeom prst="line">
            <a:avLst/>
          </a:prstGeom>
          <a:noFill/>
          <a:ln w="12700" cap="flat" cmpd="sng">
            <a:solidFill>
              <a:schemeClr val="tx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21" name="Shape 536"/>
          <p:cNvSpPr/>
          <p:nvPr/>
        </p:nvSpPr>
        <p:spPr>
          <a:xfrm>
            <a:off x="2682394" y="2325546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22" name="Shape 552"/>
          <p:cNvSpPr/>
          <p:nvPr/>
        </p:nvSpPr>
        <p:spPr>
          <a:xfrm>
            <a:off x="4843105" y="2325425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2" name="Rechteck 1"/>
          <p:cNvSpPr/>
          <p:nvPr/>
        </p:nvSpPr>
        <p:spPr>
          <a:xfrm>
            <a:off x="3437836" y="1778206"/>
            <a:ext cx="2887187" cy="313307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Shape 544"/>
          <p:cNvSpPr/>
          <p:nvPr/>
        </p:nvSpPr>
        <p:spPr>
          <a:xfrm>
            <a:off x="3014221" y="1599335"/>
            <a:ext cx="0" cy="67392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27" name="Shape 540"/>
          <p:cNvSpPr/>
          <p:nvPr/>
        </p:nvSpPr>
        <p:spPr>
          <a:xfrm>
            <a:off x="6505376" y="1744083"/>
            <a:ext cx="168438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Dielektrikum (</a:t>
            </a:r>
            <a:r>
              <a:rPr lang="el-GR" dirty="0" smtClean="0"/>
              <a:t>ε</a:t>
            </a:r>
            <a:r>
              <a:rPr lang="de-DE" baseline="-25000" dirty="0" err="1" smtClean="0"/>
              <a:t>r</a:t>
            </a:r>
            <a:r>
              <a:rPr lang="de-DE" dirty="0" smtClean="0"/>
              <a:t>)</a:t>
            </a:r>
            <a:endParaRPr baseline="-25000" dirty="0"/>
          </a:p>
        </p:txBody>
      </p:sp>
      <p:sp>
        <p:nvSpPr>
          <p:cNvPr id="29" name="Shape 540"/>
          <p:cNvSpPr/>
          <p:nvPr/>
        </p:nvSpPr>
        <p:spPr>
          <a:xfrm>
            <a:off x="4956911" y="1317029"/>
            <a:ext cx="33883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+q</a:t>
            </a:r>
            <a:endParaRPr baseline="-25000" dirty="0"/>
          </a:p>
        </p:txBody>
      </p:sp>
      <p:sp>
        <p:nvSpPr>
          <p:cNvPr id="30" name="Shape 540"/>
          <p:cNvSpPr/>
          <p:nvPr/>
        </p:nvSpPr>
        <p:spPr>
          <a:xfrm>
            <a:off x="4956911" y="2135750"/>
            <a:ext cx="294539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/>
              <a:t>-</a:t>
            </a:r>
            <a:r>
              <a:rPr lang="de-DE" dirty="0" smtClean="0"/>
              <a:t>q</a:t>
            </a:r>
            <a:endParaRPr baseline="-25000" dirty="0"/>
          </a:p>
        </p:txBody>
      </p:sp>
      <p:sp>
        <p:nvSpPr>
          <p:cNvPr id="31" name="Shape 544"/>
          <p:cNvSpPr/>
          <p:nvPr/>
        </p:nvSpPr>
        <p:spPr>
          <a:xfrm>
            <a:off x="3900820" y="1799034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2" name="Shape 544"/>
          <p:cNvSpPr/>
          <p:nvPr/>
        </p:nvSpPr>
        <p:spPr>
          <a:xfrm>
            <a:off x="3626591" y="1789112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3" name="Shape 544"/>
          <p:cNvSpPr/>
          <p:nvPr/>
        </p:nvSpPr>
        <p:spPr>
          <a:xfrm>
            <a:off x="4205620" y="1799033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4" name="Shape 544"/>
          <p:cNvSpPr/>
          <p:nvPr/>
        </p:nvSpPr>
        <p:spPr>
          <a:xfrm>
            <a:off x="6143909" y="1799034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5" name="Shape 544"/>
          <p:cNvSpPr/>
          <p:nvPr/>
        </p:nvSpPr>
        <p:spPr>
          <a:xfrm>
            <a:off x="4510420" y="1798048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6" name="Shape 544"/>
          <p:cNvSpPr/>
          <p:nvPr/>
        </p:nvSpPr>
        <p:spPr>
          <a:xfrm>
            <a:off x="5893099" y="1798048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7" name="Shape 540"/>
          <p:cNvSpPr/>
          <p:nvPr/>
        </p:nvSpPr>
        <p:spPr>
          <a:xfrm>
            <a:off x="4666458" y="1731905"/>
            <a:ext cx="46710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E, D</a:t>
            </a:r>
            <a:endParaRPr baseline="-25000" dirty="0"/>
          </a:p>
        </p:txBody>
      </p:sp>
      <p:sp>
        <p:nvSpPr>
          <p:cNvPr id="38" name="Shape 544"/>
          <p:cNvSpPr/>
          <p:nvPr/>
        </p:nvSpPr>
        <p:spPr>
          <a:xfrm>
            <a:off x="5621642" y="1805868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9" name="Shape 544"/>
          <p:cNvSpPr/>
          <p:nvPr/>
        </p:nvSpPr>
        <p:spPr>
          <a:xfrm>
            <a:off x="5370832" y="1804882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40" name="Shape 540"/>
          <p:cNvSpPr/>
          <p:nvPr/>
        </p:nvSpPr>
        <p:spPr>
          <a:xfrm>
            <a:off x="5843156" y="1314544"/>
            <a:ext cx="2361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/>
              <a:t>A</a:t>
            </a:r>
            <a:endParaRPr baseline="-25000" dirty="0"/>
          </a:p>
        </p:txBody>
      </p:sp>
      <p:sp>
        <p:nvSpPr>
          <p:cNvPr id="41" name="Shape 540"/>
          <p:cNvSpPr/>
          <p:nvPr/>
        </p:nvSpPr>
        <p:spPr>
          <a:xfrm>
            <a:off x="3125793" y="1738522"/>
            <a:ext cx="223869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d</a:t>
            </a:r>
            <a:endParaRPr baseline="-25000" dirty="0"/>
          </a:p>
        </p:txBody>
      </p:sp>
    </p:spTree>
    <p:extLst>
      <p:ext uri="{BB962C8B-B14F-4D97-AF65-F5344CB8AC3E}">
        <p14:creationId xmlns:p14="http://schemas.microsoft.com/office/powerpoint/2010/main" val="2738687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533"/>
          <p:cNvSpPr/>
          <p:nvPr/>
        </p:nvSpPr>
        <p:spPr>
          <a:xfrm>
            <a:off x="3454893" y="996113"/>
            <a:ext cx="0" cy="868365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24" name="Shape 201"/>
          <p:cNvSpPr/>
          <p:nvPr/>
        </p:nvSpPr>
        <p:spPr>
          <a:xfrm>
            <a:off x="425517" y="914506"/>
            <a:ext cx="708749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Quelle       </a:t>
            </a:r>
          </a:p>
        </p:txBody>
      </p:sp>
      <p:sp>
        <p:nvSpPr>
          <p:cNvPr id="57" name="Shape 531"/>
          <p:cNvSpPr/>
          <p:nvPr/>
        </p:nvSpPr>
        <p:spPr>
          <a:xfrm flipV="1">
            <a:off x="1238800" y="981003"/>
            <a:ext cx="2199036" cy="3175"/>
          </a:xfrm>
          <a:prstGeom prst="line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59" name="Shape 533"/>
          <p:cNvSpPr/>
          <p:nvPr/>
        </p:nvSpPr>
        <p:spPr>
          <a:xfrm>
            <a:off x="1278486" y="996113"/>
            <a:ext cx="0" cy="868365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60" name="Shape 534"/>
          <p:cNvSpPr/>
          <p:nvPr/>
        </p:nvSpPr>
        <p:spPr>
          <a:xfrm>
            <a:off x="1091162" y="1202488"/>
            <a:ext cx="374651" cy="382589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2" name="Shape 536"/>
          <p:cNvSpPr/>
          <p:nvPr/>
        </p:nvSpPr>
        <p:spPr>
          <a:xfrm>
            <a:off x="1220222" y="919424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6" name="Shape 540"/>
          <p:cNvSpPr/>
          <p:nvPr/>
        </p:nvSpPr>
        <p:spPr>
          <a:xfrm>
            <a:off x="692699" y="1173093"/>
            <a:ext cx="30186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u</a:t>
            </a:r>
            <a:r>
              <a:rPr lang="de-DE" baseline="-25000" dirty="0" smtClean="0"/>
              <a:t>0</a:t>
            </a:r>
            <a:endParaRPr baseline="-25000" dirty="0"/>
          </a:p>
        </p:txBody>
      </p:sp>
      <p:sp>
        <p:nvSpPr>
          <p:cNvPr id="16" name="Shape 192"/>
          <p:cNvSpPr/>
          <p:nvPr/>
        </p:nvSpPr>
        <p:spPr>
          <a:xfrm>
            <a:off x="1134266" y="1185027"/>
            <a:ext cx="288440" cy="360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=</a:t>
            </a:r>
          </a:p>
        </p:txBody>
      </p:sp>
      <p:sp>
        <p:nvSpPr>
          <p:cNvPr id="80" name="Shape 530"/>
          <p:cNvSpPr/>
          <p:nvPr/>
        </p:nvSpPr>
        <p:spPr>
          <a:xfrm flipH="1">
            <a:off x="1994242" y="1232542"/>
            <a:ext cx="2887187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78" name="Shape 552"/>
          <p:cNvSpPr/>
          <p:nvPr/>
        </p:nvSpPr>
        <p:spPr>
          <a:xfrm>
            <a:off x="3390855" y="919303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19" name="Shape 530"/>
          <p:cNvSpPr/>
          <p:nvPr/>
        </p:nvSpPr>
        <p:spPr>
          <a:xfrm flipH="1">
            <a:off x="1994242" y="1585077"/>
            <a:ext cx="2887187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20" name="Shape 531"/>
          <p:cNvSpPr/>
          <p:nvPr/>
        </p:nvSpPr>
        <p:spPr>
          <a:xfrm flipV="1">
            <a:off x="1257378" y="1861303"/>
            <a:ext cx="2199036" cy="3175"/>
          </a:xfrm>
          <a:prstGeom prst="line">
            <a:avLst/>
          </a:prstGeom>
          <a:noFill/>
          <a:ln w="12700" cap="flat" cmpd="sng">
            <a:solidFill>
              <a:schemeClr val="tx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21" name="Shape 536"/>
          <p:cNvSpPr/>
          <p:nvPr/>
        </p:nvSpPr>
        <p:spPr>
          <a:xfrm>
            <a:off x="1238800" y="1799724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22" name="Shape 552"/>
          <p:cNvSpPr/>
          <p:nvPr/>
        </p:nvSpPr>
        <p:spPr>
          <a:xfrm>
            <a:off x="3399511" y="1799603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2" name="Rechteck 1"/>
          <p:cNvSpPr/>
          <p:nvPr/>
        </p:nvSpPr>
        <p:spPr>
          <a:xfrm>
            <a:off x="1994243" y="1252384"/>
            <a:ext cx="1443594" cy="313307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Shape 544"/>
          <p:cNvSpPr/>
          <p:nvPr/>
        </p:nvSpPr>
        <p:spPr>
          <a:xfrm>
            <a:off x="1570627" y="1073513"/>
            <a:ext cx="0" cy="67392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27" name="Shape 540"/>
          <p:cNvSpPr/>
          <p:nvPr/>
        </p:nvSpPr>
        <p:spPr>
          <a:xfrm>
            <a:off x="1565534" y="1907295"/>
            <a:ext cx="165733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Dielektrikum: </a:t>
            </a:r>
            <a:r>
              <a:rPr lang="el-GR" dirty="0" smtClean="0"/>
              <a:t>ε</a:t>
            </a:r>
            <a:r>
              <a:rPr lang="de-DE" baseline="-25000" dirty="0" smtClean="0"/>
              <a:t>r1</a:t>
            </a:r>
            <a:endParaRPr baseline="-25000" dirty="0"/>
          </a:p>
        </p:txBody>
      </p:sp>
      <p:sp>
        <p:nvSpPr>
          <p:cNvPr id="29" name="Shape 540"/>
          <p:cNvSpPr/>
          <p:nvPr/>
        </p:nvSpPr>
        <p:spPr>
          <a:xfrm>
            <a:off x="3513317" y="791207"/>
            <a:ext cx="33883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+q</a:t>
            </a:r>
            <a:endParaRPr baseline="-25000" dirty="0"/>
          </a:p>
        </p:txBody>
      </p:sp>
      <p:sp>
        <p:nvSpPr>
          <p:cNvPr id="30" name="Shape 540"/>
          <p:cNvSpPr/>
          <p:nvPr/>
        </p:nvSpPr>
        <p:spPr>
          <a:xfrm>
            <a:off x="3513317" y="1609928"/>
            <a:ext cx="294539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/>
              <a:t>-</a:t>
            </a:r>
            <a:r>
              <a:rPr lang="de-DE" dirty="0" smtClean="0"/>
              <a:t>q</a:t>
            </a:r>
            <a:endParaRPr baseline="-25000" dirty="0"/>
          </a:p>
        </p:txBody>
      </p:sp>
      <p:sp>
        <p:nvSpPr>
          <p:cNvPr id="31" name="Shape 544"/>
          <p:cNvSpPr/>
          <p:nvPr/>
        </p:nvSpPr>
        <p:spPr>
          <a:xfrm>
            <a:off x="2457226" y="1273212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2" name="Shape 544"/>
          <p:cNvSpPr/>
          <p:nvPr/>
        </p:nvSpPr>
        <p:spPr>
          <a:xfrm>
            <a:off x="2182997" y="1263290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3" name="Shape 544"/>
          <p:cNvSpPr/>
          <p:nvPr/>
        </p:nvSpPr>
        <p:spPr>
          <a:xfrm>
            <a:off x="2762026" y="1273211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4" name="Shape 544"/>
          <p:cNvSpPr/>
          <p:nvPr/>
        </p:nvSpPr>
        <p:spPr>
          <a:xfrm>
            <a:off x="4700315" y="1273212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5" name="Shape 544"/>
          <p:cNvSpPr/>
          <p:nvPr/>
        </p:nvSpPr>
        <p:spPr>
          <a:xfrm>
            <a:off x="3066826" y="1272226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6" name="Shape 544"/>
          <p:cNvSpPr/>
          <p:nvPr/>
        </p:nvSpPr>
        <p:spPr>
          <a:xfrm>
            <a:off x="4449505" y="1272226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7" name="Shape 540"/>
          <p:cNvSpPr/>
          <p:nvPr/>
        </p:nvSpPr>
        <p:spPr>
          <a:xfrm>
            <a:off x="3222864" y="1206083"/>
            <a:ext cx="46710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E, D</a:t>
            </a:r>
            <a:endParaRPr baseline="-25000" dirty="0"/>
          </a:p>
        </p:txBody>
      </p:sp>
      <p:sp>
        <p:nvSpPr>
          <p:cNvPr id="38" name="Shape 544"/>
          <p:cNvSpPr/>
          <p:nvPr/>
        </p:nvSpPr>
        <p:spPr>
          <a:xfrm>
            <a:off x="4178048" y="1280046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9" name="Shape 544"/>
          <p:cNvSpPr/>
          <p:nvPr/>
        </p:nvSpPr>
        <p:spPr>
          <a:xfrm>
            <a:off x="3927238" y="1279060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40" name="Shape 540"/>
          <p:cNvSpPr/>
          <p:nvPr/>
        </p:nvSpPr>
        <p:spPr>
          <a:xfrm>
            <a:off x="4399562" y="788722"/>
            <a:ext cx="2361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/>
              <a:t>A</a:t>
            </a:r>
            <a:endParaRPr baseline="-25000" dirty="0"/>
          </a:p>
        </p:txBody>
      </p:sp>
      <p:sp>
        <p:nvSpPr>
          <p:cNvPr id="41" name="Shape 540"/>
          <p:cNvSpPr/>
          <p:nvPr/>
        </p:nvSpPr>
        <p:spPr>
          <a:xfrm>
            <a:off x="1682199" y="1212700"/>
            <a:ext cx="223869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d</a:t>
            </a:r>
            <a:endParaRPr baseline="-25000" dirty="0"/>
          </a:p>
        </p:txBody>
      </p:sp>
      <p:sp>
        <p:nvSpPr>
          <p:cNvPr id="42" name="Shape 533"/>
          <p:cNvSpPr/>
          <p:nvPr/>
        </p:nvSpPr>
        <p:spPr>
          <a:xfrm>
            <a:off x="6653226" y="989279"/>
            <a:ext cx="0" cy="868365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43" name="Shape 530"/>
          <p:cNvSpPr/>
          <p:nvPr/>
        </p:nvSpPr>
        <p:spPr>
          <a:xfrm flipH="1">
            <a:off x="5192575" y="1225708"/>
            <a:ext cx="2887187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44" name="Shape 552"/>
          <p:cNvSpPr/>
          <p:nvPr/>
        </p:nvSpPr>
        <p:spPr>
          <a:xfrm>
            <a:off x="6589188" y="912469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45" name="Shape 530"/>
          <p:cNvSpPr/>
          <p:nvPr/>
        </p:nvSpPr>
        <p:spPr>
          <a:xfrm flipH="1">
            <a:off x="5192575" y="1578243"/>
            <a:ext cx="2887187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46" name="Shape 552"/>
          <p:cNvSpPr/>
          <p:nvPr/>
        </p:nvSpPr>
        <p:spPr>
          <a:xfrm>
            <a:off x="6597844" y="1792769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47" name="Rechteck 46"/>
          <p:cNvSpPr/>
          <p:nvPr/>
        </p:nvSpPr>
        <p:spPr>
          <a:xfrm>
            <a:off x="5192575" y="1245550"/>
            <a:ext cx="2887187" cy="153333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Shape 540"/>
          <p:cNvSpPr/>
          <p:nvPr/>
        </p:nvSpPr>
        <p:spPr>
          <a:xfrm>
            <a:off x="6711650" y="784373"/>
            <a:ext cx="33883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+q</a:t>
            </a:r>
            <a:endParaRPr baseline="-25000" dirty="0"/>
          </a:p>
        </p:txBody>
      </p:sp>
      <p:sp>
        <p:nvSpPr>
          <p:cNvPr id="49" name="Shape 540"/>
          <p:cNvSpPr/>
          <p:nvPr/>
        </p:nvSpPr>
        <p:spPr>
          <a:xfrm>
            <a:off x="6711650" y="1603094"/>
            <a:ext cx="294539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/>
              <a:t>-</a:t>
            </a:r>
            <a:r>
              <a:rPr lang="de-DE" dirty="0" smtClean="0"/>
              <a:t>q</a:t>
            </a:r>
            <a:endParaRPr baseline="-25000" dirty="0"/>
          </a:p>
        </p:txBody>
      </p:sp>
      <p:sp>
        <p:nvSpPr>
          <p:cNvPr id="50" name="Shape 544"/>
          <p:cNvSpPr/>
          <p:nvPr/>
        </p:nvSpPr>
        <p:spPr>
          <a:xfrm>
            <a:off x="5655559" y="1266378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1" name="Shape 544"/>
          <p:cNvSpPr/>
          <p:nvPr/>
        </p:nvSpPr>
        <p:spPr>
          <a:xfrm>
            <a:off x="5381330" y="1256456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2" name="Shape 544"/>
          <p:cNvSpPr/>
          <p:nvPr/>
        </p:nvSpPr>
        <p:spPr>
          <a:xfrm>
            <a:off x="5960359" y="1266377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3" name="Shape 544"/>
          <p:cNvSpPr/>
          <p:nvPr/>
        </p:nvSpPr>
        <p:spPr>
          <a:xfrm>
            <a:off x="7898648" y="1266378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4" name="Shape 544"/>
          <p:cNvSpPr/>
          <p:nvPr/>
        </p:nvSpPr>
        <p:spPr>
          <a:xfrm>
            <a:off x="6265159" y="1265392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5" name="Shape 544"/>
          <p:cNvSpPr/>
          <p:nvPr/>
        </p:nvSpPr>
        <p:spPr>
          <a:xfrm>
            <a:off x="7647838" y="1265392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6" name="Shape 540"/>
          <p:cNvSpPr/>
          <p:nvPr/>
        </p:nvSpPr>
        <p:spPr>
          <a:xfrm>
            <a:off x="6421197" y="1199249"/>
            <a:ext cx="46710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E, D</a:t>
            </a:r>
            <a:endParaRPr baseline="-25000" dirty="0"/>
          </a:p>
        </p:txBody>
      </p:sp>
      <p:sp>
        <p:nvSpPr>
          <p:cNvPr id="58" name="Shape 544"/>
          <p:cNvSpPr/>
          <p:nvPr/>
        </p:nvSpPr>
        <p:spPr>
          <a:xfrm>
            <a:off x="7376381" y="1273212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1" name="Shape 544"/>
          <p:cNvSpPr/>
          <p:nvPr/>
        </p:nvSpPr>
        <p:spPr>
          <a:xfrm>
            <a:off x="7125571" y="1272226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3" name="Shape 540"/>
          <p:cNvSpPr/>
          <p:nvPr/>
        </p:nvSpPr>
        <p:spPr>
          <a:xfrm>
            <a:off x="7597895" y="781888"/>
            <a:ext cx="2361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/>
              <a:t>A</a:t>
            </a:r>
            <a:endParaRPr baseline="-25000" dirty="0"/>
          </a:p>
        </p:txBody>
      </p:sp>
      <p:sp>
        <p:nvSpPr>
          <p:cNvPr id="64" name="Shape 540"/>
          <p:cNvSpPr/>
          <p:nvPr/>
        </p:nvSpPr>
        <p:spPr>
          <a:xfrm>
            <a:off x="8214187" y="1096424"/>
            <a:ext cx="359073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sz="1400" dirty="0" smtClean="0"/>
              <a:t>d/2</a:t>
            </a:r>
            <a:endParaRPr sz="1400" baseline="-25000" dirty="0"/>
          </a:p>
        </p:txBody>
      </p:sp>
      <p:sp>
        <p:nvSpPr>
          <p:cNvPr id="65" name="Shape 540"/>
          <p:cNvSpPr/>
          <p:nvPr/>
        </p:nvSpPr>
        <p:spPr>
          <a:xfrm>
            <a:off x="8224109" y="1309535"/>
            <a:ext cx="359073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sz="1400" dirty="0" smtClean="0"/>
              <a:t>d/2</a:t>
            </a:r>
            <a:endParaRPr sz="1400" baseline="-25000" dirty="0"/>
          </a:p>
        </p:txBody>
      </p:sp>
      <p:sp>
        <p:nvSpPr>
          <p:cNvPr id="67" name="Shape 540"/>
          <p:cNvSpPr/>
          <p:nvPr/>
        </p:nvSpPr>
        <p:spPr>
          <a:xfrm>
            <a:off x="3927238" y="1914129"/>
            <a:ext cx="47232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ε</a:t>
            </a:r>
            <a:r>
              <a:rPr lang="de-DE" baseline="-25000" dirty="0" smtClean="0"/>
              <a:t>r2</a:t>
            </a:r>
            <a:endParaRPr baseline="-25000" dirty="0"/>
          </a:p>
        </p:txBody>
      </p:sp>
      <p:sp>
        <p:nvSpPr>
          <p:cNvPr id="68" name="Shape 540"/>
          <p:cNvSpPr/>
          <p:nvPr/>
        </p:nvSpPr>
        <p:spPr>
          <a:xfrm>
            <a:off x="5290318" y="779402"/>
            <a:ext cx="47232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ε</a:t>
            </a:r>
            <a:r>
              <a:rPr lang="de-DE" baseline="-25000" dirty="0" smtClean="0"/>
              <a:t>r1</a:t>
            </a:r>
            <a:endParaRPr baseline="-25000" dirty="0"/>
          </a:p>
        </p:txBody>
      </p:sp>
      <p:sp>
        <p:nvSpPr>
          <p:cNvPr id="69" name="Shape 540"/>
          <p:cNvSpPr/>
          <p:nvPr/>
        </p:nvSpPr>
        <p:spPr>
          <a:xfrm>
            <a:off x="5290318" y="1609807"/>
            <a:ext cx="47232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ε</a:t>
            </a:r>
            <a:r>
              <a:rPr lang="de-DE" baseline="-25000" dirty="0" smtClean="0"/>
              <a:t>r2</a:t>
            </a:r>
            <a:endParaRPr baseline="-25000" dirty="0"/>
          </a:p>
        </p:txBody>
      </p:sp>
    </p:spTree>
    <p:extLst>
      <p:ext uri="{BB962C8B-B14F-4D97-AF65-F5344CB8AC3E}">
        <p14:creationId xmlns:p14="http://schemas.microsoft.com/office/powerpoint/2010/main" val="33775242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452718" y="1696518"/>
            <a:ext cx="248040" cy="23810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Shape 540"/>
          <p:cNvSpPr/>
          <p:nvPr/>
        </p:nvSpPr>
        <p:spPr>
          <a:xfrm>
            <a:off x="3194810" y="1316927"/>
            <a:ext cx="257908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/>
              <a:t>Q</a:t>
            </a:r>
            <a:endParaRPr baseline="-25000" dirty="0"/>
          </a:p>
        </p:txBody>
      </p:sp>
      <p:cxnSp>
        <p:nvCxnSpPr>
          <p:cNvPr id="7" name="Gerade Verbindung 6"/>
          <p:cNvCxnSpPr/>
          <p:nvPr/>
        </p:nvCxnSpPr>
        <p:spPr>
          <a:xfrm>
            <a:off x="3585314" y="397100"/>
            <a:ext cx="0" cy="1894687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7"/>
          <p:cNvCxnSpPr/>
          <p:nvPr/>
        </p:nvCxnSpPr>
        <p:spPr>
          <a:xfrm flipH="1">
            <a:off x="2363585" y="1822908"/>
            <a:ext cx="4243918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 flipV="1">
            <a:off x="3700758" y="1021879"/>
            <a:ext cx="2377113" cy="757192"/>
          </a:xfrm>
          <a:prstGeom prst="line">
            <a:avLst/>
          </a:prstGeom>
          <a:ln w="12700" cmpd="sng">
            <a:solidFill>
              <a:schemeClr val="tx1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5573258" y="1132261"/>
            <a:ext cx="320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r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3253999" y="397100"/>
            <a:ext cx="344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 smtClean="0"/>
              <a:t>y</a:t>
            </a:r>
            <a:endParaRPr lang="de-DE" i="1" dirty="0"/>
          </a:p>
        </p:txBody>
      </p:sp>
      <p:sp>
        <p:nvSpPr>
          <p:cNvPr id="37" name="Textfeld 36"/>
          <p:cNvSpPr txBox="1"/>
          <p:nvPr/>
        </p:nvSpPr>
        <p:spPr>
          <a:xfrm>
            <a:off x="6174527" y="1822908"/>
            <a:ext cx="34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 smtClean="0"/>
              <a:t>x</a:t>
            </a:r>
            <a:endParaRPr lang="de-DE" i="1" dirty="0"/>
          </a:p>
        </p:txBody>
      </p:sp>
      <p:sp>
        <p:nvSpPr>
          <p:cNvPr id="38" name="Textfeld 37"/>
          <p:cNvSpPr txBox="1"/>
          <p:nvPr/>
        </p:nvSpPr>
        <p:spPr>
          <a:xfrm>
            <a:off x="6077871" y="792360"/>
            <a:ext cx="998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φ</a:t>
            </a:r>
            <a:r>
              <a:rPr lang="de-DE" dirty="0" smtClean="0"/>
              <a:t>(r), E(r)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533"/>
          <p:cNvSpPr/>
          <p:nvPr/>
        </p:nvSpPr>
        <p:spPr>
          <a:xfrm>
            <a:off x="4809911" y="885585"/>
            <a:ext cx="6614" cy="1170700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77" name="Rechtwinkliges Dreieck 76"/>
          <p:cNvSpPr/>
          <p:nvPr/>
        </p:nvSpPr>
        <p:spPr>
          <a:xfrm rot="10800000">
            <a:off x="3391972" y="1155361"/>
            <a:ext cx="2838124" cy="699770"/>
          </a:xfrm>
          <a:prstGeom prst="rtTriangl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winkliges Dreieck 3"/>
          <p:cNvSpPr/>
          <p:nvPr/>
        </p:nvSpPr>
        <p:spPr>
          <a:xfrm>
            <a:off x="3398324" y="1151776"/>
            <a:ext cx="2838124" cy="699770"/>
          </a:xfrm>
          <a:prstGeom prst="rt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Shape 201"/>
          <p:cNvSpPr/>
          <p:nvPr/>
        </p:nvSpPr>
        <p:spPr>
          <a:xfrm>
            <a:off x="1780536" y="803977"/>
            <a:ext cx="708749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Quelle       </a:t>
            </a:r>
          </a:p>
        </p:txBody>
      </p:sp>
      <p:sp>
        <p:nvSpPr>
          <p:cNvPr id="57" name="Shape 531"/>
          <p:cNvSpPr/>
          <p:nvPr/>
        </p:nvSpPr>
        <p:spPr>
          <a:xfrm flipV="1">
            <a:off x="2593819" y="870474"/>
            <a:ext cx="2199036" cy="3175"/>
          </a:xfrm>
          <a:prstGeom prst="line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59" name="Shape 533"/>
          <p:cNvSpPr/>
          <p:nvPr/>
        </p:nvSpPr>
        <p:spPr>
          <a:xfrm>
            <a:off x="2633505" y="885584"/>
            <a:ext cx="0" cy="1232279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60" name="Shape 534"/>
          <p:cNvSpPr/>
          <p:nvPr/>
        </p:nvSpPr>
        <p:spPr>
          <a:xfrm>
            <a:off x="2446181" y="1300300"/>
            <a:ext cx="374651" cy="382589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2" name="Shape 536"/>
          <p:cNvSpPr/>
          <p:nvPr/>
        </p:nvSpPr>
        <p:spPr>
          <a:xfrm>
            <a:off x="2575241" y="808895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6" name="Shape 540"/>
          <p:cNvSpPr/>
          <p:nvPr/>
        </p:nvSpPr>
        <p:spPr>
          <a:xfrm>
            <a:off x="2040200" y="1300517"/>
            <a:ext cx="30186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u</a:t>
            </a:r>
            <a:r>
              <a:rPr lang="de-DE" baseline="-25000" dirty="0" smtClean="0"/>
              <a:t>0</a:t>
            </a:r>
            <a:endParaRPr baseline="-25000" dirty="0"/>
          </a:p>
        </p:txBody>
      </p:sp>
      <p:sp>
        <p:nvSpPr>
          <p:cNvPr id="16" name="Shape 192"/>
          <p:cNvSpPr/>
          <p:nvPr/>
        </p:nvSpPr>
        <p:spPr>
          <a:xfrm>
            <a:off x="2489285" y="1282839"/>
            <a:ext cx="288440" cy="360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=</a:t>
            </a:r>
          </a:p>
        </p:txBody>
      </p:sp>
      <p:sp>
        <p:nvSpPr>
          <p:cNvPr id="80" name="Shape 530"/>
          <p:cNvSpPr/>
          <p:nvPr/>
        </p:nvSpPr>
        <p:spPr>
          <a:xfrm flipH="1">
            <a:off x="3349261" y="1122013"/>
            <a:ext cx="2887187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78" name="Shape 552"/>
          <p:cNvSpPr/>
          <p:nvPr/>
        </p:nvSpPr>
        <p:spPr>
          <a:xfrm>
            <a:off x="4745874" y="808774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19" name="Shape 530"/>
          <p:cNvSpPr/>
          <p:nvPr/>
        </p:nvSpPr>
        <p:spPr>
          <a:xfrm flipH="1">
            <a:off x="3349261" y="1861467"/>
            <a:ext cx="2887187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20" name="Shape 531"/>
          <p:cNvSpPr/>
          <p:nvPr/>
        </p:nvSpPr>
        <p:spPr>
          <a:xfrm flipV="1">
            <a:off x="2617490" y="2117863"/>
            <a:ext cx="2199036" cy="3175"/>
          </a:xfrm>
          <a:prstGeom prst="line">
            <a:avLst/>
          </a:prstGeom>
          <a:noFill/>
          <a:ln w="12700" cap="flat" cmpd="sng">
            <a:solidFill>
              <a:schemeClr val="tx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21" name="Shape 536"/>
          <p:cNvSpPr/>
          <p:nvPr/>
        </p:nvSpPr>
        <p:spPr>
          <a:xfrm>
            <a:off x="2598912" y="2056284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22" name="Shape 552"/>
          <p:cNvSpPr/>
          <p:nvPr/>
        </p:nvSpPr>
        <p:spPr>
          <a:xfrm>
            <a:off x="4759623" y="2056163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26" name="Shape 544"/>
          <p:cNvSpPr/>
          <p:nvPr/>
        </p:nvSpPr>
        <p:spPr>
          <a:xfrm>
            <a:off x="2925646" y="1091957"/>
            <a:ext cx="0" cy="863816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29" name="Shape 540"/>
          <p:cNvSpPr/>
          <p:nvPr/>
        </p:nvSpPr>
        <p:spPr>
          <a:xfrm>
            <a:off x="4868336" y="680678"/>
            <a:ext cx="33883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+q</a:t>
            </a:r>
            <a:endParaRPr baseline="-25000" dirty="0"/>
          </a:p>
        </p:txBody>
      </p:sp>
      <p:sp>
        <p:nvSpPr>
          <p:cNvPr id="30" name="Shape 540"/>
          <p:cNvSpPr/>
          <p:nvPr/>
        </p:nvSpPr>
        <p:spPr>
          <a:xfrm>
            <a:off x="4972346" y="1846642"/>
            <a:ext cx="294539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/>
              <a:t>-</a:t>
            </a:r>
            <a:r>
              <a:rPr lang="de-DE" dirty="0" smtClean="0"/>
              <a:t>q</a:t>
            </a:r>
            <a:endParaRPr baseline="-25000" dirty="0"/>
          </a:p>
        </p:txBody>
      </p:sp>
      <p:sp>
        <p:nvSpPr>
          <p:cNvPr id="32" name="Shape 544"/>
          <p:cNvSpPr/>
          <p:nvPr/>
        </p:nvSpPr>
        <p:spPr>
          <a:xfrm>
            <a:off x="3538016" y="1142839"/>
            <a:ext cx="0" cy="69878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7" name="Shape 540"/>
          <p:cNvSpPr/>
          <p:nvPr/>
        </p:nvSpPr>
        <p:spPr>
          <a:xfrm>
            <a:off x="6353848" y="1301029"/>
            <a:ext cx="46710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E, D</a:t>
            </a:r>
            <a:endParaRPr baseline="-25000" dirty="0"/>
          </a:p>
        </p:txBody>
      </p:sp>
      <p:sp>
        <p:nvSpPr>
          <p:cNvPr id="40" name="Shape 540"/>
          <p:cNvSpPr/>
          <p:nvPr/>
        </p:nvSpPr>
        <p:spPr>
          <a:xfrm>
            <a:off x="5754581" y="678193"/>
            <a:ext cx="2361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/>
              <a:t>A</a:t>
            </a:r>
            <a:endParaRPr baseline="-25000" dirty="0"/>
          </a:p>
        </p:txBody>
      </p:sp>
      <p:sp>
        <p:nvSpPr>
          <p:cNvPr id="41" name="Shape 540"/>
          <p:cNvSpPr/>
          <p:nvPr/>
        </p:nvSpPr>
        <p:spPr>
          <a:xfrm>
            <a:off x="3075782" y="1290379"/>
            <a:ext cx="223869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d</a:t>
            </a:r>
            <a:endParaRPr baseline="-25000" dirty="0"/>
          </a:p>
        </p:txBody>
      </p:sp>
      <p:sp>
        <p:nvSpPr>
          <p:cNvPr id="68" name="Shape 540"/>
          <p:cNvSpPr/>
          <p:nvPr/>
        </p:nvSpPr>
        <p:spPr>
          <a:xfrm>
            <a:off x="4265233" y="1422350"/>
            <a:ext cx="47232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ε</a:t>
            </a:r>
            <a:r>
              <a:rPr lang="de-DE" baseline="-25000" dirty="0" smtClean="0"/>
              <a:t>r1</a:t>
            </a:r>
            <a:endParaRPr baseline="-25000" dirty="0"/>
          </a:p>
        </p:txBody>
      </p:sp>
      <p:sp>
        <p:nvSpPr>
          <p:cNvPr id="69" name="Shape 540"/>
          <p:cNvSpPr/>
          <p:nvPr/>
        </p:nvSpPr>
        <p:spPr>
          <a:xfrm>
            <a:off x="5000552" y="1081471"/>
            <a:ext cx="47232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ε</a:t>
            </a:r>
            <a:r>
              <a:rPr lang="de-DE" baseline="-25000" dirty="0" smtClean="0"/>
              <a:t>r2</a:t>
            </a:r>
            <a:endParaRPr baseline="-25000" dirty="0"/>
          </a:p>
        </p:txBody>
      </p:sp>
      <p:sp>
        <p:nvSpPr>
          <p:cNvPr id="70" name="Shape 544"/>
          <p:cNvSpPr/>
          <p:nvPr/>
        </p:nvSpPr>
        <p:spPr>
          <a:xfrm>
            <a:off x="3869005" y="1141855"/>
            <a:ext cx="0" cy="69878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71" name="Shape 544"/>
          <p:cNvSpPr/>
          <p:nvPr/>
        </p:nvSpPr>
        <p:spPr>
          <a:xfrm>
            <a:off x="4206342" y="1142839"/>
            <a:ext cx="0" cy="69878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74" name="Shape 544"/>
          <p:cNvSpPr/>
          <p:nvPr/>
        </p:nvSpPr>
        <p:spPr>
          <a:xfrm>
            <a:off x="5449578" y="1140871"/>
            <a:ext cx="0" cy="69878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75" name="Shape 544"/>
          <p:cNvSpPr/>
          <p:nvPr/>
        </p:nvSpPr>
        <p:spPr>
          <a:xfrm>
            <a:off x="5786915" y="1141855"/>
            <a:ext cx="0" cy="69878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76" name="Shape 544"/>
          <p:cNvSpPr/>
          <p:nvPr/>
        </p:nvSpPr>
        <p:spPr>
          <a:xfrm>
            <a:off x="6107982" y="1142840"/>
            <a:ext cx="0" cy="69878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1789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3_2_D_Querschnit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8257"/>
            <a:ext cx="9144000" cy="1366092"/>
          </a:xfrm>
          <a:prstGeom prst="rect">
            <a:avLst/>
          </a:prstGeom>
        </p:spPr>
      </p:pic>
      <p:pic>
        <p:nvPicPr>
          <p:cNvPr id="3" name="Bild 2" descr="3_2_E_Querschnit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2949"/>
            <a:ext cx="9144000" cy="1409004"/>
          </a:xfrm>
          <a:prstGeom prst="rect">
            <a:avLst/>
          </a:prstGeom>
        </p:spPr>
      </p:pic>
      <p:pic>
        <p:nvPicPr>
          <p:cNvPr id="5" name="Bild 4" descr="3_2_Potentia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522791"/>
          </a:xfrm>
          <a:prstGeom prst="rect">
            <a:avLst/>
          </a:prstGeom>
        </p:spPr>
      </p:pic>
      <p:pic>
        <p:nvPicPr>
          <p:cNvPr id="4" name="Bild 3" descr="3_2_Koordinaten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966" y="339565"/>
            <a:ext cx="819150" cy="81915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658402" y="360995"/>
            <a:ext cx="103123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Potential 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58402" y="1832909"/>
            <a:ext cx="115826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Feldstärke 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58402" y="3291319"/>
            <a:ext cx="117201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err="1" smtClean="0"/>
              <a:t>Flußdichte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9144000" cy="527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3_3_Kugelkondensator_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86" y="9921"/>
            <a:ext cx="8886825" cy="449580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5470381" y="185997"/>
            <a:ext cx="115826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Feldstärke </a:t>
            </a:r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3_3_Potential_Querschnitt_xy_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737"/>
            <a:ext cx="9144000" cy="3035405"/>
          </a:xfrm>
          <a:prstGeom prst="rect">
            <a:avLst/>
          </a:prstGeom>
        </p:spPr>
      </p:pic>
      <p:pic>
        <p:nvPicPr>
          <p:cNvPr id="3" name="Bild 2" descr="3_3_Potential_Querschnitt_z_xy_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19949"/>
            <a:ext cx="9144000" cy="3014505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658402" y="575424"/>
            <a:ext cx="103123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Potential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58402" y="3191874"/>
            <a:ext cx="115826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Feldstärke </a:t>
            </a:r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3_4_Model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125"/>
            <a:ext cx="9144000" cy="3892321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3621387" y="802447"/>
            <a:ext cx="71435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Leiter 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621387" y="1510432"/>
            <a:ext cx="82983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Isolator 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4805634" y="2085859"/>
            <a:ext cx="202043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Transformatordeckel  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773788" y="2770419"/>
            <a:ext cx="103184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Ölgefäß  </a:t>
            </a:r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3_4_Potentia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266627"/>
          </a:xfrm>
          <a:prstGeom prst="rect">
            <a:avLst/>
          </a:prstGeom>
        </p:spPr>
      </p:pic>
      <p:pic>
        <p:nvPicPr>
          <p:cNvPr id="4" name="Bild 3" descr="3_4_E_Ausschnit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074" y="133970"/>
            <a:ext cx="2878897" cy="4006886"/>
          </a:xfrm>
          <a:prstGeom prst="rect">
            <a:avLst/>
          </a:prstGeom>
        </p:spPr>
      </p:pic>
      <p:sp>
        <p:nvSpPr>
          <p:cNvPr id="6" name="Pfeil nach rechts 5"/>
          <p:cNvSpPr/>
          <p:nvPr/>
        </p:nvSpPr>
        <p:spPr>
          <a:xfrm>
            <a:off x="5933120" y="3432720"/>
            <a:ext cx="297648" cy="248029"/>
          </a:xfrm>
          <a:prstGeom prst="rightArrow">
            <a:avLst/>
          </a:prstGeom>
          <a:solidFill>
            <a:srgbClr val="FF66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Pfeil nach rechts 7"/>
          <p:cNvSpPr/>
          <p:nvPr/>
        </p:nvSpPr>
        <p:spPr>
          <a:xfrm>
            <a:off x="5642624" y="2311630"/>
            <a:ext cx="442896" cy="324641"/>
          </a:xfrm>
          <a:prstGeom prst="rightArrow">
            <a:avLst/>
          </a:prstGeom>
          <a:solidFill>
            <a:srgbClr val="FF66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Pfeil nach rechts 8"/>
          <p:cNvSpPr/>
          <p:nvPr/>
        </p:nvSpPr>
        <p:spPr>
          <a:xfrm>
            <a:off x="2090688" y="2169977"/>
            <a:ext cx="297648" cy="248029"/>
          </a:xfrm>
          <a:prstGeom prst="rightArrow">
            <a:avLst/>
          </a:prstGeom>
          <a:solidFill>
            <a:srgbClr val="FF66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Pfeil nach rechts 9"/>
          <p:cNvSpPr/>
          <p:nvPr/>
        </p:nvSpPr>
        <p:spPr>
          <a:xfrm>
            <a:off x="5787872" y="221848"/>
            <a:ext cx="297648" cy="248029"/>
          </a:xfrm>
          <a:prstGeom prst="rightArrow">
            <a:avLst/>
          </a:prstGeom>
          <a:solidFill>
            <a:srgbClr val="FF66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658402" y="469877"/>
            <a:ext cx="103123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Potential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6932433" y="469877"/>
            <a:ext cx="115826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Feldstärke </a:t>
            </a:r>
          </a:p>
        </p:txBody>
      </p:sp>
    </p:spTree>
    <p:extLst>
      <p:ext uri="{BB962C8B-B14F-4D97-AF65-F5344CB8AC3E}">
        <p14:creationId xmlns:p14="http://schemas.microsoft.com/office/powerpoint/2010/main" val="32462934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530"/>
          <p:cNvSpPr/>
          <p:nvPr/>
        </p:nvSpPr>
        <p:spPr>
          <a:xfrm flipH="1">
            <a:off x="3010254" y="1231594"/>
            <a:ext cx="2887187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19" name="Shape 530"/>
          <p:cNvSpPr/>
          <p:nvPr/>
        </p:nvSpPr>
        <p:spPr>
          <a:xfrm flipH="1">
            <a:off x="3010254" y="1584129"/>
            <a:ext cx="2887187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2" name="Rechteck 1"/>
          <p:cNvSpPr/>
          <p:nvPr/>
        </p:nvSpPr>
        <p:spPr>
          <a:xfrm>
            <a:off x="3010254" y="1251436"/>
            <a:ext cx="2887187" cy="313307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Shape 540"/>
          <p:cNvSpPr/>
          <p:nvPr/>
        </p:nvSpPr>
        <p:spPr>
          <a:xfrm>
            <a:off x="6077794" y="1058577"/>
            <a:ext cx="1605144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Material mit </a:t>
            </a:r>
          </a:p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Permeabilität </a:t>
            </a:r>
            <a:r>
              <a:rPr lang="el-GR" dirty="0" smtClean="0"/>
              <a:t>μ</a:t>
            </a:r>
            <a:r>
              <a:rPr lang="de-DE" baseline="-25000" dirty="0" err="1" smtClean="0"/>
              <a:t>r</a:t>
            </a:r>
            <a:endParaRPr baseline="-25000" dirty="0"/>
          </a:p>
        </p:txBody>
      </p:sp>
      <p:sp>
        <p:nvSpPr>
          <p:cNvPr id="31" name="Shape 544"/>
          <p:cNvSpPr/>
          <p:nvPr/>
        </p:nvSpPr>
        <p:spPr>
          <a:xfrm>
            <a:off x="3473238" y="1272264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2" name="Shape 544"/>
          <p:cNvSpPr/>
          <p:nvPr/>
        </p:nvSpPr>
        <p:spPr>
          <a:xfrm>
            <a:off x="3199009" y="1262342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3" name="Shape 544"/>
          <p:cNvSpPr/>
          <p:nvPr/>
        </p:nvSpPr>
        <p:spPr>
          <a:xfrm>
            <a:off x="3778038" y="1272263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4" name="Shape 544"/>
          <p:cNvSpPr/>
          <p:nvPr/>
        </p:nvSpPr>
        <p:spPr>
          <a:xfrm>
            <a:off x="5716327" y="1272264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5" name="Shape 544"/>
          <p:cNvSpPr/>
          <p:nvPr/>
        </p:nvSpPr>
        <p:spPr>
          <a:xfrm>
            <a:off x="4082838" y="1271278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6" name="Shape 544"/>
          <p:cNvSpPr/>
          <p:nvPr/>
        </p:nvSpPr>
        <p:spPr>
          <a:xfrm>
            <a:off x="5465517" y="1271278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7" name="Shape 540"/>
          <p:cNvSpPr/>
          <p:nvPr/>
        </p:nvSpPr>
        <p:spPr>
          <a:xfrm>
            <a:off x="4238876" y="1205135"/>
            <a:ext cx="487313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/>
              <a:t>H</a:t>
            </a:r>
            <a:r>
              <a:rPr lang="de-DE" dirty="0" smtClean="0"/>
              <a:t>, </a:t>
            </a:r>
            <a:r>
              <a:rPr lang="de-DE" dirty="0"/>
              <a:t>B</a:t>
            </a:r>
            <a:endParaRPr baseline="-25000" dirty="0"/>
          </a:p>
        </p:txBody>
      </p:sp>
      <p:sp>
        <p:nvSpPr>
          <p:cNvPr id="38" name="Shape 544"/>
          <p:cNvSpPr/>
          <p:nvPr/>
        </p:nvSpPr>
        <p:spPr>
          <a:xfrm>
            <a:off x="5194060" y="1279098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9" name="Shape 544"/>
          <p:cNvSpPr/>
          <p:nvPr/>
        </p:nvSpPr>
        <p:spPr>
          <a:xfrm>
            <a:off x="4943250" y="1278112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40" name="Shape 540"/>
          <p:cNvSpPr/>
          <p:nvPr/>
        </p:nvSpPr>
        <p:spPr>
          <a:xfrm>
            <a:off x="6077794" y="1806601"/>
            <a:ext cx="891683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Fläche A</a:t>
            </a:r>
            <a:endParaRPr baseline="-25000" dirty="0"/>
          </a:p>
        </p:txBody>
      </p:sp>
      <p:sp>
        <p:nvSpPr>
          <p:cNvPr id="41" name="Shape 540"/>
          <p:cNvSpPr/>
          <p:nvPr/>
        </p:nvSpPr>
        <p:spPr>
          <a:xfrm>
            <a:off x="2698211" y="1211752"/>
            <a:ext cx="223869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d</a:t>
            </a:r>
            <a:endParaRPr baseline="-25000" dirty="0"/>
          </a:p>
        </p:txBody>
      </p:sp>
      <p:sp>
        <p:nvSpPr>
          <p:cNvPr id="3" name="Rechteck 2"/>
          <p:cNvSpPr/>
          <p:nvPr/>
        </p:nvSpPr>
        <p:spPr>
          <a:xfrm>
            <a:off x="3005912" y="535136"/>
            <a:ext cx="2887187" cy="672256"/>
          </a:xfrm>
          <a:prstGeom prst="rect">
            <a:avLst/>
          </a:prstGeom>
          <a:ln>
            <a:solidFill>
              <a:srgbClr val="000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3005912" y="1616806"/>
            <a:ext cx="2887187" cy="672256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FFFF"/>
              </a:gs>
              <a:gs pos="99000">
                <a:srgbClr val="FF6666">
                  <a:alpha val="20000"/>
                </a:srgbClr>
              </a:gs>
            </a:gsLst>
            <a:lin ang="16200000" scaled="0"/>
            <a:tileRect/>
          </a:gradFill>
          <a:ln>
            <a:solidFill>
              <a:srgbClr val="000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Shape 540"/>
          <p:cNvSpPr/>
          <p:nvPr/>
        </p:nvSpPr>
        <p:spPr>
          <a:xfrm>
            <a:off x="4238876" y="639302"/>
            <a:ext cx="31325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sz="2000" i="1" dirty="0">
                <a:solidFill>
                  <a:srgbClr val="000080"/>
                </a:solidFill>
              </a:rPr>
              <a:t>N</a:t>
            </a:r>
            <a:endParaRPr sz="2000" i="1" baseline="-25000" dirty="0">
              <a:solidFill>
                <a:srgbClr val="000080"/>
              </a:solidFill>
            </a:endParaRPr>
          </a:p>
        </p:txBody>
      </p:sp>
      <p:sp>
        <p:nvSpPr>
          <p:cNvPr id="44" name="Shape 540"/>
          <p:cNvSpPr/>
          <p:nvPr/>
        </p:nvSpPr>
        <p:spPr>
          <a:xfrm>
            <a:off x="4238876" y="1755500"/>
            <a:ext cx="263915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sz="2000" i="1" dirty="0" smtClean="0">
                <a:solidFill>
                  <a:srgbClr val="000080"/>
                </a:solidFill>
              </a:rPr>
              <a:t>S</a:t>
            </a:r>
            <a:endParaRPr sz="2000" i="1" baseline="-25000" dirty="0">
              <a:solidFill>
                <a:srgbClr val="000080"/>
              </a:solidFill>
            </a:endParaRPr>
          </a:p>
        </p:txBody>
      </p:sp>
      <p:sp>
        <p:nvSpPr>
          <p:cNvPr id="45" name="Shape 544"/>
          <p:cNvSpPr/>
          <p:nvPr/>
        </p:nvSpPr>
        <p:spPr>
          <a:xfrm>
            <a:off x="2498064" y="942785"/>
            <a:ext cx="0" cy="863816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46" name="Shape 540"/>
          <p:cNvSpPr/>
          <p:nvPr/>
        </p:nvSpPr>
        <p:spPr>
          <a:xfrm>
            <a:off x="2069012" y="1153338"/>
            <a:ext cx="34680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u</a:t>
            </a:r>
            <a:r>
              <a:rPr lang="de-DE" baseline="-25000" dirty="0" smtClean="0"/>
              <a:t>m</a:t>
            </a:r>
            <a:endParaRPr baseline="-25000" dirty="0"/>
          </a:p>
        </p:txBody>
      </p:sp>
    </p:spTree>
    <p:extLst>
      <p:ext uri="{BB962C8B-B14F-4D97-AF65-F5344CB8AC3E}">
        <p14:creationId xmlns:p14="http://schemas.microsoft.com/office/powerpoint/2010/main" val="17021017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reihandform 53"/>
          <p:cNvSpPr/>
          <p:nvPr/>
        </p:nvSpPr>
        <p:spPr>
          <a:xfrm>
            <a:off x="3533321" y="576036"/>
            <a:ext cx="2372179" cy="1191351"/>
          </a:xfrm>
          <a:custGeom>
            <a:avLst/>
            <a:gdLst>
              <a:gd name="connsiteX0" fmla="*/ 0 w 2372179"/>
              <a:gd name="connsiteY0" fmla="*/ 1143000 h 1147535"/>
              <a:gd name="connsiteX1" fmla="*/ 1106715 w 2372179"/>
              <a:gd name="connsiteY1" fmla="*/ 1147535 h 1147535"/>
              <a:gd name="connsiteX2" fmla="*/ 2372179 w 2372179"/>
              <a:gd name="connsiteY2" fmla="*/ 0 h 1147535"/>
              <a:gd name="connsiteX3" fmla="*/ 1201965 w 2372179"/>
              <a:gd name="connsiteY3" fmla="*/ 22678 h 1147535"/>
              <a:gd name="connsiteX4" fmla="*/ 0 w 2372179"/>
              <a:gd name="connsiteY4" fmla="*/ 1143000 h 114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2179" h="1147535">
                <a:moveTo>
                  <a:pt x="0" y="1143000"/>
                </a:moveTo>
                <a:lnTo>
                  <a:pt x="1106715" y="1147535"/>
                </a:lnTo>
                <a:lnTo>
                  <a:pt x="2372179" y="0"/>
                </a:lnTo>
                <a:lnTo>
                  <a:pt x="1201965" y="22678"/>
                </a:lnTo>
                <a:lnTo>
                  <a:pt x="0" y="1143000"/>
                </a:lnTo>
                <a:close/>
              </a:path>
            </a:pathLst>
          </a:cu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9" name="Gerade Verbindung 28"/>
          <p:cNvCxnSpPr/>
          <p:nvPr/>
        </p:nvCxnSpPr>
        <p:spPr>
          <a:xfrm flipV="1">
            <a:off x="4118429" y="1000535"/>
            <a:ext cx="1328964" cy="1221966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6"/>
          <p:cNvCxnSpPr/>
          <p:nvPr/>
        </p:nvCxnSpPr>
        <p:spPr>
          <a:xfrm>
            <a:off x="4634088" y="293300"/>
            <a:ext cx="0" cy="1894687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7"/>
          <p:cNvCxnSpPr/>
          <p:nvPr/>
        </p:nvCxnSpPr>
        <p:spPr>
          <a:xfrm flipH="1">
            <a:off x="2187118" y="1714855"/>
            <a:ext cx="4243918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4302773" y="293300"/>
            <a:ext cx="344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 smtClean="0"/>
              <a:t>y</a:t>
            </a:r>
            <a:endParaRPr lang="de-DE" i="1" dirty="0"/>
          </a:p>
        </p:txBody>
      </p:sp>
      <p:sp>
        <p:nvSpPr>
          <p:cNvPr id="37" name="Textfeld 36"/>
          <p:cNvSpPr txBox="1"/>
          <p:nvPr/>
        </p:nvSpPr>
        <p:spPr>
          <a:xfrm>
            <a:off x="5928720" y="1714855"/>
            <a:ext cx="34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 smtClean="0"/>
              <a:t>x</a:t>
            </a:r>
            <a:endParaRPr lang="de-DE" i="1" dirty="0"/>
          </a:p>
        </p:txBody>
      </p:sp>
      <p:sp>
        <p:nvSpPr>
          <p:cNvPr id="21" name="Textfeld 20"/>
          <p:cNvSpPr txBox="1"/>
          <p:nvPr/>
        </p:nvSpPr>
        <p:spPr>
          <a:xfrm>
            <a:off x="1606141" y="339466"/>
            <a:ext cx="2389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stromdurchflossene Leiterschleife</a:t>
            </a:r>
            <a:endParaRPr lang="de-DE" i="1" dirty="0"/>
          </a:p>
        </p:txBody>
      </p:sp>
      <p:sp>
        <p:nvSpPr>
          <p:cNvPr id="31" name="Textfeld 30"/>
          <p:cNvSpPr txBox="1"/>
          <p:nvPr/>
        </p:nvSpPr>
        <p:spPr>
          <a:xfrm>
            <a:off x="4292966" y="1903774"/>
            <a:ext cx="332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z</a:t>
            </a:r>
          </a:p>
        </p:txBody>
      </p:sp>
      <p:sp>
        <p:nvSpPr>
          <p:cNvPr id="35" name="Oval 34"/>
          <p:cNvSpPr/>
          <p:nvPr/>
        </p:nvSpPr>
        <p:spPr>
          <a:xfrm>
            <a:off x="5779816" y="484863"/>
            <a:ext cx="228196" cy="21826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 rot="19058476">
            <a:off x="4472223" y="1034918"/>
            <a:ext cx="1634179" cy="209251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2" name="Gerade Verbindung 31"/>
          <p:cNvCxnSpPr>
            <a:stCxn id="19" idx="5"/>
            <a:endCxn id="35" idx="5"/>
          </p:cNvCxnSpPr>
          <p:nvPr/>
        </p:nvCxnSpPr>
        <p:spPr>
          <a:xfrm flipV="1">
            <a:off x="4727842" y="671164"/>
            <a:ext cx="1246751" cy="1125112"/>
          </a:xfrm>
          <a:prstGeom prst="line">
            <a:avLst/>
          </a:prstGeom>
          <a:ln w="9525" cmpd="sng">
            <a:solidFill>
              <a:srgbClr val="00008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>
          <a:xfrm>
            <a:off x="4648609" y="484863"/>
            <a:ext cx="228196" cy="21826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0" name="Gerade Verbindung 49"/>
          <p:cNvCxnSpPr/>
          <p:nvPr/>
        </p:nvCxnSpPr>
        <p:spPr>
          <a:xfrm flipV="1">
            <a:off x="3636019" y="671164"/>
            <a:ext cx="1198295" cy="1096223"/>
          </a:xfrm>
          <a:prstGeom prst="line">
            <a:avLst/>
          </a:prstGeom>
          <a:ln w="9525" cmpd="sng">
            <a:solidFill>
              <a:srgbClr val="00008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Gruppierung 13"/>
          <p:cNvGrpSpPr/>
          <p:nvPr/>
        </p:nvGrpSpPr>
        <p:grpSpPr>
          <a:xfrm>
            <a:off x="4533065" y="1609975"/>
            <a:ext cx="228196" cy="218265"/>
            <a:chOff x="1607301" y="2827530"/>
            <a:chExt cx="823492" cy="833377"/>
          </a:xfrm>
        </p:grpSpPr>
        <p:sp>
          <p:nvSpPr>
            <p:cNvPr id="19" name="Oval 18"/>
            <p:cNvSpPr/>
            <p:nvPr/>
          </p:nvSpPr>
          <p:spPr>
            <a:xfrm>
              <a:off x="1607301" y="2827530"/>
              <a:ext cx="823492" cy="83337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1" name="Gerade Verbindung 10"/>
            <p:cNvCxnSpPr/>
            <p:nvPr/>
          </p:nvCxnSpPr>
          <p:spPr>
            <a:xfrm flipV="1">
              <a:off x="1746203" y="2956507"/>
              <a:ext cx="535766" cy="565504"/>
            </a:xfrm>
            <a:prstGeom prst="line">
              <a:avLst/>
            </a:prstGeom>
            <a:ln w="12700" cmpd="sng">
              <a:solidFill>
                <a:schemeClr val="tx1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14"/>
            <p:cNvCxnSpPr/>
            <p:nvPr/>
          </p:nvCxnSpPr>
          <p:spPr>
            <a:xfrm flipH="1" flipV="1">
              <a:off x="1746204" y="2956507"/>
              <a:ext cx="535765" cy="565504"/>
            </a:xfrm>
            <a:prstGeom prst="line">
              <a:avLst/>
            </a:prstGeom>
            <a:ln w="12700" cmpd="sng">
              <a:solidFill>
                <a:schemeClr val="tx1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hteck 48"/>
          <p:cNvSpPr/>
          <p:nvPr/>
        </p:nvSpPr>
        <p:spPr>
          <a:xfrm rot="19058476">
            <a:off x="3341016" y="1034918"/>
            <a:ext cx="1634179" cy="209251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Oval 24"/>
          <p:cNvSpPr/>
          <p:nvPr/>
        </p:nvSpPr>
        <p:spPr>
          <a:xfrm>
            <a:off x="3412359" y="1609975"/>
            <a:ext cx="228196" cy="21826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Oval 27"/>
          <p:cNvSpPr/>
          <p:nvPr/>
        </p:nvSpPr>
        <p:spPr>
          <a:xfrm>
            <a:off x="3474759" y="1671797"/>
            <a:ext cx="101709" cy="104662"/>
          </a:xfrm>
          <a:prstGeom prst="ellipse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Textfeld 54"/>
          <p:cNvSpPr txBox="1"/>
          <p:nvPr/>
        </p:nvSpPr>
        <p:spPr>
          <a:xfrm>
            <a:off x="4720021" y="820768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A</a:t>
            </a:r>
          </a:p>
        </p:txBody>
      </p:sp>
      <p:sp>
        <p:nvSpPr>
          <p:cNvPr id="56" name="Textfeld 55"/>
          <p:cNvSpPr txBox="1"/>
          <p:nvPr/>
        </p:nvSpPr>
        <p:spPr>
          <a:xfrm>
            <a:off x="5121663" y="250592"/>
            <a:ext cx="2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smtClean="0"/>
              <a:t>a</a:t>
            </a:r>
            <a:endParaRPr lang="de-DE" b="1" dirty="0"/>
          </a:p>
        </p:txBody>
      </p:sp>
      <p:sp>
        <p:nvSpPr>
          <p:cNvPr id="57" name="Textfeld 56"/>
          <p:cNvSpPr txBox="1"/>
          <p:nvPr/>
        </p:nvSpPr>
        <p:spPr>
          <a:xfrm>
            <a:off x="5389846" y="1109240"/>
            <a:ext cx="30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0861494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Gerade Verbindung 6"/>
          <p:cNvCxnSpPr/>
          <p:nvPr/>
        </p:nvCxnSpPr>
        <p:spPr>
          <a:xfrm>
            <a:off x="3585314" y="397100"/>
            <a:ext cx="0" cy="1894687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7"/>
          <p:cNvCxnSpPr/>
          <p:nvPr/>
        </p:nvCxnSpPr>
        <p:spPr>
          <a:xfrm flipH="1">
            <a:off x="2363585" y="1822908"/>
            <a:ext cx="4243918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 flipV="1">
            <a:off x="3700758" y="1021879"/>
            <a:ext cx="2377113" cy="757192"/>
          </a:xfrm>
          <a:prstGeom prst="line">
            <a:avLst/>
          </a:prstGeom>
          <a:ln w="12700" cmpd="sng">
            <a:solidFill>
              <a:schemeClr val="tx1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5573258" y="1132261"/>
            <a:ext cx="320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r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3253999" y="397100"/>
            <a:ext cx="344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 smtClean="0"/>
              <a:t>y</a:t>
            </a:r>
            <a:endParaRPr lang="de-DE" i="1" dirty="0"/>
          </a:p>
        </p:txBody>
      </p:sp>
      <p:sp>
        <p:nvSpPr>
          <p:cNvPr id="37" name="Textfeld 36"/>
          <p:cNvSpPr txBox="1"/>
          <p:nvPr/>
        </p:nvSpPr>
        <p:spPr>
          <a:xfrm>
            <a:off x="6174527" y="1822908"/>
            <a:ext cx="34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 smtClean="0"/>
              <a:t>x</a:t>
            </a:r>
            <a:endParaRPr lang="de-DE" i="1" dirty="0"/>
          </a:p>
        </p:txBody>
      </p:sp>
      <p:sp>
        <p:nvSpPr>
          <p:cNvPr id="38" name="Textfeld 37"/>
          <p:cNvSpPr txBox="1"/>
          <p:nvPr/>
        </p:nvSpPr>
        <p:spPr>
          <a:xfrm>
            <a:off x="6077871" y="792360"/>
            <a:ext cx="1152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φ</a:t>
            </a:r>
            <a:r>
              <a:rPr lang="de-DE" baseline="-25000" dirty="0" smtClean="0"/>
              <a:t>m</a:t>
            </a:r>
            <a:r>
              <a:rPr lang="de-DE" dirty="0" smtClean="0"/>
              <a:t>(r), H(r)</a:t>
            </a:r>
            <a:endParaRPr lang="de-DE" dirty="0"/>
          </a:p>
        </p:txBody>
      </p:sp>
      <p:grpSp>
        <p:nvGrpSpPr>
          <p:cNvPr id="14" name="Gruppierung 13"/>
          <p:cNvGrpSpPr/>
          <p:nvPr/>
        </p:nvGrpSpPr>
        <p:grpSpPr>
          <a:xfrm>
            <a:off x="3484291" y="1713775"/>
            <a:ext cx="228196" cy="218265"/>
            <a:chOff x="1607301" y="2827530"/>
            <a:chExt cx="823492" cy="833377"/>
          </a:xfrm>
        </p:grpSpPr>
        <p:sp>
          <p:nvSpPr>
            <p:cNvPr id="19" name="Oval 18"/>
            <p:cNvSpPr/>
            <p:nvPr/>
          </p:nvSpPr>
          <p:spPr>
            <a:xfrm>
              <a:off x="1607301" y="2827530"/>
              <a:ext cx="823492" cy="83337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1" name="Gerade Verbindung 10"/>
            <p:cNvCxnSpPr/>
            <p:nvPr/>
          </p:nvCxnSpPr>
          <p:spPr>
            <a:xfrm flipV="1">
              <a:off x="1746203" y="2956507"/>
              <a:ext cx="535766" cy="565504"/>
            </a:xfrm>
            <a:prstGeom prst="line">
              <a:avLst/>
            </a:prstGeom>
            <a:ln w="12700" cmpd="sng">
              <a:solidFill>
                <a:schemeClr val="tx1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Gerade Verbindung 14"/>
            <p:cNvCxnSpPr/>
            <p:nvPr/>
          </p:nvCxnSpPr>
          <p:spPr>
            <a:xfrm flipH="1" flipV="1">
              <a:off x="1746204" y="2956507"/>
              <a:ext cx="535765" cy="565504"/>
            </a:xfrm>
            <a:prstGeom prst="line">
              <a:avLst/>
            </a:prstGeom>
            <a:ln w="12700" cmpd="sng">
              <a:solidFill>
                <a:schemeClr val="tx1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feld 20"/>
          <p:cNvSpPr txBox="1"/>
          <p:nvPr/>
        </p:nvSpPr>
        <p:spPr>
          <a:xfrm>
            <a:off x="1738039" y="1132261"/>
            <a:ext cx="1860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/>
              <a:t>s</a:t>
            </a:r>
            <a:r>
              <a:rPr lang="de-DE" i="1" dirty="0" smtClean="0"/>
              <a:t>tromdurch-flossener Leiter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4913506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Gerade Verbindung 32"/>
          <p:cNvCxnSpPr/>
          <p:nvPr/>
        </p:nvCxnSpPr>
        <p:spPr>
          <a:xfrm flipV="1">
            <a:off x="3758558" y="212500"/>
            <a:ext cx="1962411" cy="1713186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/>
        </p:nvSpPr>
        <p:spPr>
          <a:xfrm>
            <a:off x="1606141" y="339466"/>
            <a:ext cx="2389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stromdurchflossener Rundleiter</a:t>
            </a:r>
            <a:endParaRPr lang="de-DE" i="1" dirty="0"/>
          </a:p>
        </p:txBody>
      </p:sp>
      <p:sp>
        <p:nvSpPr>
          <p:cNvPr id="31" name="Textfeld 30"/>
          <p:cNvSpPr txBox="1"/>
          <p:nvPr/>
        </p:nvSpPr>
        <p:spPr>
          <a:xfrm>
            <a:off x="2853188" y="2726388"/>
            <a:ext cx="332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z</a:t>
            </a:r>
          </a:p>
        </p:txBody>
      </p:sp>
      <p:sp>
        <p:nvSpPr>
          <p:cNvPr id="57" name="Textfeld 56"/>
          <p:cNvSpPr txBox="1"/>
          <p:nvPr/>
        </p:nvSpPr>
        <p:spPr>
          <a:xfrm>
            <a:off x="3576087" y="653848"/>
            <a:ext cx="30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b</a:t>
            </a:r>
          </a:p>
        </p:txBody>
      </p:sp>
      <p:sp>
        <p:nvSpPr>
          <p:cNvPr id="2" name="Zylinder 1"/>
          <p:cNvSpPr/>
          <p:nvPr/>
        </p:nvSpPr>
        <p:spPr>
          <a:xfrm rot="13751098">
            <a:off x="3716652" y="-39411"/>
            <a:ext cx="1012004" cy="3105322"/>
          </a:xfrm>
          <a:prstGeom prst="can">
            <a:avLst>
              <a:gd name="adj" fmla="val 5963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 Verbindung 25"/>
          <p:cNvCxnSpPr/>
          <p:nvPr/>
        </p:nvCxnSpPr>
        <p:spPr>
          <a:xfrm flipH="1">
            <a:off x="2829571" y="212500"/>
            <a:ext cx="1990599" cy="1713186"/>
          </a:xfrm>
          <a:prstGeom prst="line">
            <a:avLst/>
          </a:prstGeom>
          <a:ln w="12700" cmpd="sng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28"/>
          <p:cNvCxnSpPr/>
          <p:nvPr/>
        </p:nvCxnSpPr>
        <p:spPr>
          <a:xfrm flipV="1">
            <a:off x="2829571" y="2342375"/>
            <a:ext cx="432906" cy="384014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41"/>
          <p:cNvCxnSpPr/>
          <p:nvPr/>
        </p:nvCxnSpPr>
        <p:spPr>
          <a:xfrm>
            <a:off x="4251434" y="1548683"/>
            <a:ext cx="742978" cy="654796"/>
          </a:xfrm>
          <a:prstGeom prst="line">
            <a:avLst/>
          </a:prstGeom>
          <a:ln w="12700" cmpd="sng">
            <a:solidFill>
              <a:schemeClr val="tx1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44"/>
          <p:cNvCxnSpPr/>
          <p:nvPr/>
        </p:nvCxnSpPr>
        <p:spPr>
          <a:xfrm flipV="1">
            <a:off x="3280150" y="478559"/>
            <a:ext cx="2127516" cy="1843974"/>
          </a:xfrm>
          <a:prstGeom prst="line">
            <a:avLst/>
          </a:prstGeom>
          <a:ln w="9525" cmpd="sng"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feld 50"/>
          <p:cNvSpPr txBox="1"/>
          <p:nvPr/>
        </p:nvSpPr>
        <p:spPr>
          <a:xfrm>
            <a:off x="4994412" y="2112429"/>
            <a:ext cx="320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r</a:t>
            </a:r>
          </a:p>
        </p:txBody>
      </p:sp>
      <p:sp>
        <p:nvSpPr>
          <p:cNvPr id="52" name="Textfeld 51"/>
          <p:cNvSpPr txBox="1"/>
          <p:nvPr/>
        </p:nvSpPr>
        <p:spPr>
          <a:xfrm>
            <a:off x="3576087" y="2624263"/>
            <a:ext cx="382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 smtClean="0"/>
              <a:t>r</a:t>
            </a:r>
            <a:r>
              <a:rPr lang="de-DE" i="1" baseline="-25000" dirty="0" smtClean="0"/>
              <a:t>0</a:t>
            </a:r>
            <a:endParaRPr lang="de-DE" i="1" baseline="-25000" dirty="0"/>
          </a:p>
        </p:txBody>
      </p:sp>
      <p:cxnSp>
        <p:nvCxnSpPr>
          <p:cNvPr id="53" name="Gerade Verbindung 52"/>
          <p:cNvCxnSpPr/>
          <p:nvPr/>
        </p:nvCxnSpPr>
        <p:spPr>
          <a:xfrm>
            <a:off x="3260306" y="2322533"/>
            <a:ext cx="379192" cy="384013"/>
          </a:xfrm>
          <a:prstGeom prst="line">
            <a:avLst/>
          </a:prstGeom>
          <a:ln w="6350" cmpd="sng">
            <a:solidFill>
              <a:schemeClr val="tx1"/>
            </a:solidFill>
            <a:prstDash val="dash"/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57"/>
          <p:cNvCxnSpPr/>
          <p:nvPr/>
        </p:nvCxnSpPr>
        <p:spPr>
          <a:xfrm flipH="1">
            <a:off x="3944151" y="1138031"/>
            <a:ext cx="658728" cy="599177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feld 58"/>
          <p:cNvSpPr txBox="1"/>
          <p:nvPr/>
        </p:nvSpPr>
        <p:spPr>
          <a:xfrm flipH="1">
            <a:off x="4171315" y="953365"/>
            <a:ext cx="160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I</a:t>
            </a:r>
            <a:endParaRPr lang="de-DE" b="1" dirty="0"/>
          </a:p>
        </p:txBody>
      </p:sp>
      <p:sp>
        <p:nvSpPr>
          <p:cNvPr id="60" name="Textfeld 59"/>
          <p:cNvSpPr txBox="1"/>
          <p:nvPr/>
        </p:nvSpPr>
        <p:spPr>
          <a:xfrm>
            <a:off x="3449886" y="1737208"/>
            <a:ext cx="686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μ</a:t>
            </a:r>
            <a:r>
              <a:rPr lang="de-DE" baseline="-25000" dirty="0" err="1" smtClean="0"/>
              <a:t>ri</a:t>
            </a:r>
            <a:r>
              <a:rPr lang="de-DE" dirty="0" smtClean="0"/>
              <a:t>,</a:t>
            </a:r>
            <a:r>
              <a:rPr lang="el-GR" dirty="0" smtClean="0"/>
              <a:t> σ</a:t>
            </a:r>
            <a:r>
              <a:rPr lang="de-DE" baseline="-25000" dirty="0" smtClean="0"/>
              <a:t>i</a:t>
            </a:r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61" name="Textfeld 60"/>
          <p:cNvSpPr txBox="1"/>
          <p:nvPr/>
        </p:nvSpPr>
        <p:spPr>
          <a:xfrm>
            <a:off x="5456427" y="1322697"/>
            <a:ext cx="1350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μ</a:t>
            </a:r>
            <a:r>
              <a:rPr lang="de-DE" baseline="-25000" dirty="0" err="1" smtClean="0"/>
              <a:t>ra</a:t>
            </a:r>
            <a:r>
              <a:rPr lang="de-DE" dirty="0" smtClean="0"/>
              <a:t>=1,</a:t>
            </a:r>
            <a:r>
              <a:rPr lang="el-GR" dirty="0" smtClean="0"/>
              <a:t> σ</a:t>
            </a:r>
            <a:r>
              <a:rPr lang="de-DE" baseline="-25000" dirty="0" smtClean="0"/>
              <a:t>a</a:t>
            </a:r>
            <a:r>
              <a:rPr lang="de-DE" dirty="0" smtClean="0"/>
              <a:t> = 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887524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4_2_Magnetfeld_Querschnit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992" y="0"/>
            <a:ext cx="7239000" cy="4781550"/>
          </a:xfrm>
          <a:prstGeom prst="rect">
            <a:avLst/>
          </a:prstGeom>
        </p:spPr>
      </p:pic>
      <p:pic>
        <p:nvPicPr>
          <p:cNvPr id="4" name="Bild 3" descr="4_2_Stromdichte_Querschnit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992" y="3385776"/>
            <a:ext cx="1162050" cy="1076325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4203727" y="146312"/>
            <a:ext cx="115826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Feldstärke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361992" y="3016444"/>
            <a:ext cx="133995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Stromdichte</a:t>
            </a:r>
          </a:p>
        </p:txBody>
      </p:sp>
    </p:spTree>
    <p:extLst>
      <p:ext uri="{BB962C8B-B14F-4D97-AF65-F5344CB8AC3E}">
        <p14:creationId xmlns:p14="http://schemas.microsoft.com/office/powerpoint/2010/main" val="20334987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ung 8"/>
          <p:cNvGrpSpPr/>
          <p:nvPr/>
        </p:nvGrpSpPr>
        <p:grpSpPr>
          <a:xfrm>
            <a:off x="1002085" y="0"/>
            <a:ext cx="7242717" cy="6858000"/>
            <a:chOff x="0" y="0"/>
            <a:chExt cx="7242717" cy="6858000"/>
          </a:xfrm>
        </p:grpSpPr>
        <p:pic>
          <p:nvPicPr>
            <p:cNvPr id="3" name="Bild 2" descr="4_2_B_Alu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2263304"/>
              <a:ext cx="7242716" cy="2402607"/>
            </a:xfrm>
            <a:prstGeom prst="rect">
              <a:avLst/>
            </a:prstGeom>
          </p:spPr>
        </p:pic>
        <p:pic>
          <p:nvPicPr>
            <p:cNvPr id="4" name="Bild 3" descr="4_2_B_Stahl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4435402"/>
              <a:ext cx="7242716" cy="2422598"/>
            </a:xfrm>
            <a:prstGeom prst="rect">
              <a:avLst/>
            </a:prstGeom>
          </p:spPr>
        </p:pic>
        <p:pic>
          <p:nvPicPr>
            <p:cNvPr id="5" name="Bild 4" descr="4_2_Plot_H(r)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242716" cy="2371157"/>
            </a:xfrm>
            <a:prstGeom prst="rect">
              <a:avLst/>
            </a:prstGeom>
          </p:spPr>
        </p:pic>
        <p:sp>
          <p:nvSpPr>
            <p:cNvPr id="6" name="Textfeld 5"/>
            <p:cNvSpPr txBox="1"/>
            <p:nvPr/>
          </p:nvSpPr>
          <p:spPr>
            <a:xfrm>
              <a:off x="4412081" y="330978"/>
              <a:ext cx="157473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Feldstärke H(r) </a:t>
              </a:r>
            </a:p>
          </p:txBody>
        </p:sp>
        <p:sp>
          <p:nvSpPr>
            <p:cNvPr id="7" name="Textfeld 6"/>
            <p:cNvSpPr txBox="1"/>
            <p:nvPr/>
          </p:nvSpPr>
          <p:spPr>
            <a:xfrm>
              <a:off x="4412081" y="2705717"/>
              <a:ext cx="1989059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Flussdichte B(r) Alu </a:t>
              </a:r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4412081" y="4923862"/>
              <a:ext cx="214944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Flussdichte B(r) Stahl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8233"/>
            <a:ext cx="9144000" cy="527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4_3_Leiterpaar_H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45" y="0"/>
            <a:ext cx="7762875" cy="3676650"/>
          </a:xfrm>
          <a:prstGeom prst="rect">
            <a:avLst/>
          </a:prstGeom>
        </p:spPr>
      </p:pic>
      <p:pic>
        <p:nvPicPr>
          <p:cNvPr id="2" name="Bild 1" descr="4_3_Leiterpaar_H_Koor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104" y="2729713"/>
            <a:ext cx="828675" cy="847725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5493536" y="19842"/>
            <a:ext cx="115826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Feldstärke </a:t>
            </a:r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4_3_H_Plo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646"/>
            <a:ext cx="9144000" cy="301853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1227245" y="588672"/>
            <a:ext cx="115826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Feldstärke </a:t>
            </a:r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4_3_Model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55" y="938782"/>
            <a:ext cx="3934399" cy="2500724"/>
          </a:xfrm>
          <a:prstGeom prst="rect">
            <a:avLst/>
          </a:prstGeom>
        </p:spPr>
      </p:pic>
      <p:pic>
        <p:nvPicPr>
          <p:cNvPr id="3" name="Bild 2" descr="4_3_Läufer_in_Stat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071" y="164931"/>
            <a:ext cx="4895933" cy="3647632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560088" y="226599"/>
            <a:ext cx="312777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Rotor mit Permanentmagneten 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189001" y="3270229"/>
            <a:ext cx="71435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Stator  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584348" y="1929536"/>
            <a:ext cx="113417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Eisenkern 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121145" y="3476848"/>
            <a:ext cx="202400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Permanentmagnete  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5169158" y="1929536"/>
            <a:ext cx="71435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Rotor  </a:t>
            </a:r>
          </a:p>
        </p:txBody>
      </p:sp>
      <p:cxnSp>
        <p:nvCxnSpPr>
          <p:cNvPr id="11" name="Gerade Verbindung 10"/>
          <p:cNvCxnSpPr>
            <a:endCxn id="9" idx="0"/>
          </p:cNvCxnSpPr>
          <p:nvPr/>
        </p:nvCxnSpPr>
        <p:spPr>
          <a:xfrm flipH="1">
            <a:off x="2133149" y="2283986"/>
            <a:ext cx="1111222" cy="1192862"/>
          </a:xfrm>
          <a:prstGeom prst="line">
            <a:avLst/>
          </a:prstGeom>
          <a:ln w="12700">
            <a:solidFill>
              <a:srgbClr val="FF6600"/>
            </a:solidFill>
            <a:head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>
            <a:endCxn id="9" idx="0"/>
          </p:cNvCxnSpPr>
          <p:nvPr/>
        </p:nvCxnSpPr>
        <p:spPr>
          <a:xfrm>
            <a:off x="1347473" y="2283986"/>
            <a:ext cx="785676" cy="1192862"/>
          </a:xfrm>
          <a:prstGeom prst="line">
            <a:avLst/>
          </a:prstGeom>
          <a:ln w="12700">
            <a:solidFill>
              <a:srgbClr val="FF6600"/>
            </a:solidFill>
            <a:head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4_3_Iron_Remanent_Flux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15534" cy="3023553"/>
          </a:xfrm>
          <a:prstGeom prst="rect">
            <a:avLst/>
          </a:prstGeom>
        </p:spPr>
      </p:pic>
      <p:pic>
        <p:nvPicPr>
          <p:cNvPr id="4" name="Bild 3" descr="4_3_Iron_Feldstärk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848" y="0"/>
            <a:ext cx="4152512" cy="3094673"/>
          </a:xfrm>
          <a:prstGeom prst="rect">
            <a:avLst/>
          </a:prstGeom>
        </p:spPr>
      </p:pic>
      <p:pic>
        <p:nvPicPr>
          <p:cNvPr id="3" name="Bild 2" descr="4_3_Iron_Flussdicht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80" y="0"/>
            <a:ext cx="3920845" cy="3151028"/>
          </a:xfrm>
          <a:prstGeom prst="rect">
            <a:avLst/>
          </a:prstGeom>
        </p:spPr>
      </p:pic>
      <p:cxnSp>
        <p:nvCxnSpPr>
          <p:cNvPr id="6" name="Gerade Verbindung 5"/>
          <p:cNvCxnSpPr/>
          <p:nvPr/>
        </p:nvCxnSpPr>
        <p:spPr>
          <a:xfrm>
            <a:off x="-125199" y="3012101"/>
            <a:ext cx="9269199" cy="406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4053815" y="19842"/>
            <a:ext cx="115826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Feldstärke 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736225" y="19842"/>
            <a:ext cx="123085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Flussdichte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295506" y="0"/>
            <a:ext cx="1269398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Remanente </a:t>
            </a:r>
          </a:p>
          <a:p>
            <a:r>
              <a:rPr lang="de-DE" dirty="0" smtClean="0"/>
              <a:t>Flussdichte </a:t>
            </a:r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4_4_Model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713" y="88739"/>
            <a:ext cx="6296025" cy="42672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3935768" y="590179"/>
            <a:ext cx="113417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Eisenkern 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822713" y="1661664"/>
            <a:ext cx="65768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Spule 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935768" y="2123741"/>
            <a:ext cx="113417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Polschuhe  </a:t>
            </a:r>
          </a:p>
        </p:txBody>
      </p:sp>
      <p:cxnSp>
        <p:nvCxnSpPr>
          <p:cNvPr id="6" name="Gerade Verbindung 5"/>
          <p:cNvCxnSpPr/>
          <p:nvPr/>
        </p:nvCxnSpPr>
        <p:spPr>
          <a:xfrm flipH="1">
            <a:off x="5069940" y="1756045"/>
            <a:ext cx="724278" cy="536973"/>
          </a:xfrm>
          <a:prstGeom prst="line">
            <a:avLst/>
          </a:prstGeom>
          <a:ln w="12700">
            <a:solidFill>
              <a:srgbClr val="FF6600"/>
            </a:solidFill>
            <a:head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>
            <a:endCxn id="5" idx="3"/>
          </p:cNvCxnSpPr>
          <p:nvPr/>
        </p:nvCxnSpPr>
        <p:spPr>
          <a:xfrm flipH="1" flipV="1">
            <a:off x="5069940" y="2293018"/>
            <a:ext cx="724278" cy="494827"/>
          </a:xfrm>
          <a:prstGeom prst="line">
            <a:avLst/>
          </a:prstGeom>
          <a:ln w="12700">
            <a:solidFill>
              <a:srgbClr val="FF6600"/>
            </a:solidFill>
            <a:head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6409824" y="2131542"/>
            <a:ext cx="95200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Luftspalt  </a:t>
            </a:r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4_4_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380" y="530816"/>
            <a:ext cx="4569620" cy="3705518"/>
          </a:xfrm>
          <a:prstGeom prst="rect">
            <a:avLst/>
          </a:prstGeom>
        </p:spPr>
      </p:pic>
      <p:pic>
        <p:nvPicPr>
          <p:cNvPr id="3" name="Bild 2" descr="4_4_H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9866"/>
            <a:ext cx="4752449" cy="3705034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63762" y="664717"/>
            <a:ext cx="215211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Feldstärke </a:t>
            </a:r>
            <a:r>
              <a:rPr lang="de-DE" sz="1200" dirty="0" smtClean="0"/>
              <a:t>(logarithmisch)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950336" y="648457"/>
            <a:ext cx="123085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Flussdichte</a:t>
            </a:r>
            <a:r>
              <a:rPr lang="de-DE" sz="1200" dirty="0" smtClean="0"/>
              <a:t> </a:t>
            </a:r>
          </a:p>
        </p:txBody>
      </p:sp>
      <p:sp>
        <p:nvSpPr>
          <p:cNvPr id="6" name="Pfeil nach rechts 5"/>
          <p:cNvSpPr/>
          <p:nvPr/>
        </p:nvSpPr>
        <p:spPr>
          <a:xfrm>
            <a:off x="2656221" y="2418006"/>
            <a:ext cx="297648" cy="248029"/>
          </a:xfrm>
          <a:prstGeom prst="rightArrow">
            <a:avLst/>
          </a:prstGeom>
          <a:solidFill>
            <a:srgbClr val="FF66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Pfeil nach rechts 6"/>
          <p:cNvSpPr/>
          <p:nvPr/>
        </p:nvSpPr>
        <p:spPr>
          <a:xfrm flipH="1">
            <a:off x="3741251" y="2425171"/>
            <a:ext cx="297648" cy="248029"/>
          </a:xfrm>
          <a:prstGeom prst="rightArrow">
            <a:avLst/>
          </a:prstGeom>
          <a:solidFill>
            <a:srgbClr val="FF66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127" y="4156945"/>
            <a:ext cx="1245281" cy="693935"/>
          </a:xfrm>
          <a:prstGeom prst="rect">
            <a:avLst/>
          </a:prstGeom>
        </p:spPr>
      </p:pic>
      <p:pic>
        <p:nvPicPr>
          <p:cNvPr id="7" name="Bild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561" y="3330502"/>
            <a:ext cx="1359353" cy="712947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3628" y="3330502"/>
            <a:ext cx="1330835" cy="712947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7127" y="717745"/>
            <a:ext cx="1254787" cy="636900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2759" y="717745"/>
            <a:ext cx="2984873" cy="684429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7239" y="1532853"/>
            <a:ext cx="1121704" cy="693935"/>
          </a:xfrm>
          <a:prstGeom prst="rect">
            <a:avLst/>
          </a:prstGeom>
        </p:spPr>
      </p:pic>
      <p:pic>
        <p:nvPicPr>
          <p:cNvPr id="13" name="Bild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3628" y="1599395"/>
            <a:ext cx="1568484" cy="646406"/>
          </a:xfrm>
          <a:prstGeom prst="rect">
            <a:avLst/>
          </a:prstGeom>
        </p:spPr>
      </p:pic>
      <p:pic>
        <p:nvPicPr>
          <p:cNvPr id="14" name="Bild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64499" y="1532853"/>
            <a:ext cx="1654038" cy="731959"/>
          </a:xfrm>
          <a:prstGeom prst="rect">
            <a:avLst/>
          </a:prstGeom>
        </p:spPr>
      </p:pic>
      <p:pic>
        <p:nvPicPr>
          <p:cNvPr id="16" name="Bild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7239" y="2470216"/>
            <a:ext cx="1188246" cy="703441"/>
          </a:xfrm>
          <a:prstGeom prst="rect">
            <a:avLst/>
          </a:prstGeom>
        </p:spPr>
      </p:pic>
      <p:pic>
        <p:nvPicPr>
          <p:cNvPr id="17" name="Bild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64923" y="2470216"/>
            <a:ext cx="1473425" cy="636900"/>
          </a:xfrm>
          <a:prstGeom prst="rect">
            <a:avLst/>
          </a:prstGeom>
        </p:spPr>
      </p:pic>
      <p:pic>
        <p:nvPicPr>
          <p:cNvPr id="18" name="Bild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64499" y="2441698"/>
            <a:ext cx="1169234" cy="66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ihandform 41"/>
          <p:cNvSpPr/>
          <p:nvPr/>
        </p:nvSpPr>
        <p:spPr>
          <a:xfrm>
            <a:off x="3111500" y="1689100"/>
            <a:ext cx="457200" cy="622300"/>
          </a:xfrm>
          <a:custGeom>
            <a:avLst/>
            <a:gdLst>
              <a:gd name="connsiteX0" fmla="*/ 209550 w 457200"/>
              <a:gd name="connsiteY0" fmla="*/ 622300 h 622300"/>
              <a:gd name="connsiteX1" fmla="*/ 368300 w 457200"/>
              <a:gd name="connsiteY1" fmla="*/ 482600 h 622300"/>
              <a:gd name="connsiteX2" fmla="*/ 292100 w 457200"/>
              <a:gd name="connsiteY2" fmla="*/ 419100 h 622300"/>
              <a:gd name="connsiteX3" fmla="*/ 254000 w 457200"/>
              <a:gd name="connsiteY3" fmla="*/ 361950 h 622300"/>
              <a:gd name="connsiteX4" fmla="*/ 254000 w 457200"/>
              <a:gd name="connsiteY4" fmla="*/ 285750 h 622300"/>
              <a:gd name="connsiteX5" fmla="*/ 298450 w 457200"/>
              <a:gd name="connsiteY5" fmla="*/ 222250 h 622300"/>
              <a:gd name="connsiteX6" fmla="*/ 381000 w 457200"/>
              <a:gd name="connsiteY6" fmla="*/ 177800 h 622300"/>
              <a:gd name="connsiteX7" fmla="*/ 457200 w 457200"/>
              <a:gd name="connsiteY7" fmla="*/ 152400 h 622300"/>
              <a:gd name="connsiteX8" fmla="*/ 374650 w 457200"/>
              <a:gd name="connsiteY8" fmla="*/ 0 h 622300"/>
              <a:gd name="connsiteX9" fmla="*/ 203200 w 457200"/>
              <a:gd name="connsiteY9" fmla="*/ 76200 h 622300"/>
              <a:gd name="connsiteX10" fmla="*/ 101600 w 457200"/>
              <a:gd name="connsiteY10" fmla="*/ 158750 h 622300"/>
              <a:gd name="connsiteX11" fmla="*/ 19050 w 457200"/>
              <a:gd name="connsiteY11" fmla="*/ 260350 h 622300"/>
              <a:gd name="connsiteX12" fmla="*/ 0 w 457200"/>
              <a:gd name="connsiteY12" fmla="*/ 336550 h 622300"/>
              <a:gd name="connsiteX13" fmla="*/ 0 w 457200"/>
              <a:gd name="connsiteY13" fmla="*/ 336550 h 622300"/>
              <a:gd name="connsiteX14" fmla="*/ 19050 w 457200"/>
              <a:gd name="connsiteY14" fmla="*/ 457200 h 622300"/>
              <a:gd name="connsiteX15" fmla="*/ 63500 w 457200"/>
              <a:gd name="connsiteY15" fmla="*/ 520700 h 622300"/>
              <a:gd name="connsiteX16" fmla="*/ 114300 w 457200"/>
              <a:gd name="connsiteY16" fmla="*/ 558800 h 622300"/>
              <a:gd name="connsiteX17" fmla="*/ 209550 w 457200"/>
              <a:gd name="connsiteY17" fmla="*/ 622300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7200" h="622300">
                <a:moveTo>
                  <a:pt x="209550" y="622300"/>
                </a:moveTo>
                <a:lnTo>
                  <a:pt x="368300" y="482600"/>
                </a:lnTo>
                <a:lnTo>
                  <a:pt x="292100" y="419100"/>
                </a:lnTo>
                <a:lnTo>
                  <a:pt x="254000" y="361950"/>
                </a:lnTo>
                <a:lnTo>
                  <a:pt x="254000" y="285750"/>
                </a:lnTo>
                <a:lnTo>
                  <a:pt x="298450" y="222250"/>
                </a:lnTo>
                <a:lnTo>
                  <a:pt x="381000" y="177800"/>
                </a:lnTo>
                <a:lnTo>
                  <a:pt x="457200" y="152400"/>
                </a:lnTo>
                <a:lnTo>
                  <a:pt x="374650" y="0"/>
                </a:lnTo>
                <a:lnTo>
                  <a:pt x="203200" y="76200"/>
                </a:lnTo>
                <a:lnTo>
                  <a:pt x="101600" y="158750"/>
                </a:lnTo>
                <a:lnTo>
                  <a:pt x="19050" y="260350"/>
                </a:lnTo>
                <a:lnTo>
                  <a:pt x="0" y="336550"/>
                </a:lnTo>
                <a:lnTo>
                  <a:pt x="0" y="336550"/>
                </a:lnTo>
                <a:lnTo>
                  <a:pt x="19050" y="457200"/>
                </a:lnTo>
                <a:lnTo>
                  <a:pt x="63500" y="520700"/>
                </a:lnTo>
                <a:lnTo>
                  <a:pt x="114300" y="558800"/>
                </a:lnTo>
                <a:lnTo>
                  <a:pt x="209550" y="622300"/>
                </a:lnTo>
                <a:close/>
              </a:path>
            </a:pathLst>
          </a:cu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Würfel 1"/>
          <p:cNvSpPr/>
          <p:nvPr/>
        </p:nvSpPr>
        <p:spPr>
          <a:xfrm>
            <a:off x="3859505" y="1111170"/>
            <a:ext cx="1216152" cy="235339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/>
        </p:nvSpPr>
        <p:spPr>
          <a:xfrm>
            <a:off x="3543270" y="939312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A</a:t>
            </a:r>
          </a:p>
        </p:txBody>
      </p:sp>
      <p:cxnSp>
        <p:nvCxnSpPr>
          <p:cNvPr id="15" name="Gerade Verbindung 14"/>
          <p:cNvCxnSpPr/>
          <p:nvPr/>
        </p:nvCxnSpPr>
        <p:spPr>
          <a:xfrm flipH="1" flipV="1">
            <a:off x="4450506" y="477221"/>
            <a:ext cx="7509" cy="802608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Bild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0218" y="2500130"/>
            <a:ext cx="433652" cy="481836"/>
          </a:xfrm>
          <a:prstGeom prst="rect">
            <a:avLst/>
          </a:prstGeom>
        </p:spPr>
      </p:pic>
      <p:sp>
        <p:nvSpPr>
          <p:cNvPr id="32" name="Rechteck 31"/>
          <p:cNvSpPr/>
          <p:nvPr/>
        </p:nvSpPr>
        <p:spPr>
          <a:xfrm>
            <a:off x="3859505" y="2103286"/>
            <a:ext cx="913214" cy="13612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ing 27"/>
          <p:cNvSpPr/>
          <p:nvPr/>
        </p:nvSpPr>
        <p:spPr>
          <a:xfrm>
            <a:off x="3106400" y="1548321"/>
            <a:ext cx="2688212" cy="991495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7" name="Ring 26"/>
          <p:cNvSpPr/>
          <p:nvPr/>
        </p:nvSpPr>
        <p:spPr>
          <a:xfrm>
            <a:off x="3363968" y="1711818"/>
            <a:ext cx="2173076" cy="629575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9" name="Ring 28"/>
          <p:cNvSpPr/>
          <p:nvPr/>
        </p:nvSpPr>
        <p:spPr>
          <a:xfrm>
            <a:off x="3509048" y="1840230"/>
            <a:ext cx="1882915" cy="372187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3865855" y="1421994"/>
            <a:ext cx="896646" cy="68129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4771389" y="1421994"/>
            <a:ext cx="275058" cy="681292"/>
          </a:xfrm>
          <a:prstGeom prst="rect">
            <a:avLst/>
          </a:prstGeom>
          <a:solidFill>
            <a:srgbClr val="538A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 Verbindung mit Pfeil 34"/>
          <p:cNvCxnSpPr>
            <a:stCxn id="28" idx="3"/>
          </p:cNvCxnSpPr>
          <p:nvPr/>
        </p:nvCxnSpPr>
        <p:spPr>
          <a:xfrm flipH="1" flipV="1">
            <a:off x="3368042" y="2341393"/>
            <a:ext cx="132038" cy="53222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mit Pfeil 39"/>
          <p:cNvCxnSpPr/>
          <p:nvPr/>
        </p:nvCxnSpPr>
        <p:spPr>
          <a:xfrm flipH="1" flipV="1">
            <a:off x="3497594" y="2185806"/>
            <a:ext cx="132038" cy="53222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/>
          <p:nvPr/>
        </p:nvCxnSpPr>
        <p:spPr>
          <a:xfrm flipH="1" flipV="1">
            <a:off x="3583933" y="2097719"/>
            <a:ext cx="132038" cy="53222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Bild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8038" y="307907"/>
            <a:ext cx="1426813" cy="631405"/>
          </a:xfrm>
          <a:prstGeom prst="rect">
            <a:avLst/>
          </a:prstGeom>
        </p:spPr>
      </p:pic>
      <p:pic>
        <p:nvPicPr>
          <p:cNvPr id="20" name="Bild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4255" y="1746061"/>
            <a:ext cx="1048349" cy="648554"/>
          </a:xfrm>
          <a:prstGeom prst="rect">
            <a:avLst/>
          </a:prstGeom>
        </p:spPr>
      </p:pic>
      <p:pic>
        <p:nvPicPr>
          <p:cNvPr id="21" name="Bild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8854" y="1736133"/>
            <a:ext cx="1458462" cy="60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330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2856119" y="434471"/>
            <a:ext cx="303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</a:t>
            </a:r>
          </a:p>
        </p:txBody>
      </p:sp>
      <p:pic>
        <p:nvPicPr>
          <p:cNvPr id="26" name="Bild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791" y="895714"/>
            <a:ext cx="433652" cy="481836"/>
          </a:xfrm>
          <a:prstGeom prst="rect">
            <a:avLst/>
          </a:prstGeom>
        </p:spPr>
      </p:pic>
      <p:sp>
        <p:nvSpPr>
          <p:cNvPr id="28" name="Ring 27"/>
          <p:cNvSpPr/>
          <p:nvPr/>
        </p:nvSpPr>
        <p:spPr>
          <a:xfrm>
            <a:off x="2679707" y="672278"/>
            <a:ext cx="2688212" cy="991495"/>
          </a:xfrm>
          <a:prstGeom prst="donut">
            <a:avLst>
              <a:gd name="adj" fmla="val 0"/>
            </a:avLst>
          </a:prstGeom>
          <a:ln w="28575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 flipV="1">
            <a:off x="4016305" y="434471"/>
            <a:ext cx="0" cy="1457489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H="1">
            <a:off x="3839277" y="1666925"/>
            <a:ext cx="317812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3157520" y="714090"/>
            <a:ext cx="130911" cy="12679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Oval 35"/>
          <p:cNvSpPr/>
          <p:nvPr/>
        </p:nvSpPr>
        <p:spPr>
          <a:xfrm>
            <a:off x="4679102" y="1511651"/>
            <a:ext cx="130911" cy="12679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Textfeld 36"/>
          <p:cNvSpPr txBox="1"/>
          <p:nvPr/>
        </p:nvSpPr>
        <p:spPr>
          <a:xfrm>
            <a:off x="4810013" y="1547900"/>
            <a:ext cx="339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Q</a:t>
            </a:r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5523513" y="963767"/>
            <a:ext cx="150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Leiterschleife</a:t>
            </a:r>
            <a:endParaRPr lang="de-DE" i="1" dirty="0"/>
          </a:p>
        </p:txBody>
      </p:sp>
      <p:cxnSp>
        <p:nvCxnSpPr>
          <p:cNvPr id="39" name="Gerade Verbindung mit Pfeil 38"/>
          <p:cNvCxnSpPr/>
          <p:nvPr/>
        </p:nvCxnSpPr>
        <p:spPr>
          <a:xfrm>
            <a:off x="4716887" y="739614"/>
            <a:ext cx="281637" cy="9191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feld 42"/>
          <p:cNvSpPr txBox="1"/>
          <p:nvPr/>
        </p:nvSpPr>
        <p:spPr>
          <a:xfrm>
            <a:off x="2905979" y="1604247"/>
            <a:ext cx="764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I = 1 A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3003667" y="1084444"/>
            <a:ext cx="569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5 </a:t>
            </a:r>
            <a:r>
              <a:rPr lang="el-GR" i="1" dirty="0" smtClean="0"/>
              <a:t>Ω</a:t>
            </a:r>
            <a:endParaRPr lang="de-DE" i="1" dirty="0"/>
          </a:p>
        </p:txBody>
      </p:sp>
      <p:sp>
        <p:nvSpPr>
          <p:cNvPr id="45" name="Textfeld 44"/>
          <p:cNvSpPr txBox="1"/>
          <p:nvPr/>
        </p:nvSpPr>
        <p:spPr>
          <a:xfrm>
            <a:off x="4679101" y="1017820"/>
            <a:ext cx="688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5</a:t>
            </a:r>
            <a:r>
              <a:rPr lang="el-GR" i="1" dirty="0" smtClean="0"/>
              <a:t>0</a:t>
            </a:r>
            <a:r>
              <a:rPr lang="de-DE" i="1" dirty="0" smtClean="0"/>
              <a:t> </a:t>
            </a:r>
            <a:r>
              <a:rPr lang="el-GR" i="1" dirty="0" smtClean="0"/>
              <a:t>Ω</a:t>
            </a:r>
            <a:endParaRPr lang="de-DE" i="1" dirty="0"/>
          </a:p>
        </p:txBody>
      </p:sp>
      <p:pic>
        <p:nvPicPr>
          <p:cNvPr id="17" name="Bild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8524" y="166254"/>
            <a:ext cx="1538035" cy="68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4737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2856119" y="434471"/>
            <a:ext cx="303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</a:t>
            </a:r>
          </a:p>
        </p:txBody>
      </p:sp>
      <p:pic>
        <p:nvPicPr>
          <p:cNvPr id="26" name="Bild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791" y="895714"/>
            <a:ext cx="433652" cy="481836"/>
          </a:xfrm>
          <a:prstGeom prst="rect">
            <a:avLst/>
          </a:prstGeom>
        </p:spPr>
      </p:pic>
      <p:sp>
        <p:nvSpPr>
          <p:cNvPr id="28" name="Ring 27"/>
          <p:cNvSpPr/>
          <p:nvPr/>
        </p:nvSpPr>
        <p:spPr>
          <a:xfrm>
            <a:off x="2679707" y="672278"/>
            <a:ext cx="2688212" cy="991495"/>
          </a:xfrm>
          <a:prstGeom prst="donut">
            <a:avLst>
              <a:gd name="adj" fmla="val 0"/>
            </a:avLst>
          </a:prstGeom>
          <a:ln w="28575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 flipV="1">
            <a:off x="4016305" y="434471"/>
            <a:ext cx="0" cy="1457489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H="1">
            <a:off x="3839277" y="1666925"/>
            <a:ext cx="317812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3157520" y="714090"/>
            <a:ext cx="130911" cy="12679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Oval 35"/>
          <p:cNvSpPr/>
          <p:nvPr/>
        </p:nvSpPr>
        <p:spPr>
          <a:xfrm>
            <a:off x="4679102" y="1511651"/>
            <a:ext cx="130911" cy="12679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Textfeld 36"/>
          <p:cNvSpPr txBox="1"/>
          <p:nvPr/>
        </p:nvSpPr>
        <p:spPr>
          <a:xfrm>
            <a:off x="4810013" y="1547900"/>
            <a:ext cx="339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Q</a:t>
            </a:r>
            <a:endParaRPr lang="de-DE" dirty="0"/>
          </a:p>
        </p:txBody>
      </p:sp>
      <p:sp>
        <p:nvSpPr>
          <p:cNvPr id="38" name="Textfeld 37"/>
          <p:cNvSpPr txBox="1"/>
          <p:nvPr/>
        </p:nvSpPr>
        <p:spPr>
          <a:xfrm>
            <a:off x="5523513" y="963767"/>
            <a:ext cx="150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Leiterschleife</a:t>
            </a:r>
            <a:endParaRPr lang="de-DE" i="1" dirty="0"/>
          </a:p>
        </p:txBody>
      </p:sp>
      <p:cxnSp>
        <p:nvCxnSpPr>
          <p:cNvPr id="39" name="Gerade Verbindung mit Pfeil 38"/>
          <p:cNvCxnSpPr/>
          <p:nvPr/>
        </p:nvCxnSpPr>
        <p:spPr>
          <a:xfrm>
            <a:off x="4716887" y="739614"/>
            <a:ext cx="281637" cy="9191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feld 42"/>
          <p:cNvSpPr txBox="1"/>
          <p:nvPr/>
        </p:nvSpPr>
        <p:spPr>
          <a:xfrm>
            <a:off x="2905979" y="1604247"/>
            <a:ext cx="764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I = 1 A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2336451" y="1377550"/>
            <a:ext cx="569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5 </a:t>
            </a:r>
            <a:r>
              <a:rPr lang="el-GR" i="1" dirty="0" smtClean="0"/>
              <a:t>Ω</a:t>
            </a:r>
            <a:endParaRPr lang="de-DE" i="1" dirty="0"/>
          </a:p>
        </p:txBody>
      </p:sp>
      <p:sp>
        <p:nvSpPr>
          <p:cNvPr id="45" name="Textfeld 44"/>
          <p:cNvSpPr txBox="1"/>
          <p:nvPr/>
        </p:nvSpPr>
        <p:spPr>
          <a:xfrm>
            <a:off x="5523513" y="1269110"/>
            <a:ext cx="688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5</a:t>
            </a:r>
            <a:r>
              <a:rPr lang="el-GR" i="1" dirty="0" smtClean="0"/>
              <a:t>0</a:t>
            </a:r>
            <a:r>
              <a:rPr lang="de-DE" i="1" dirty="0" smtClean="0"/>
              <a:t> </a:t>
            </a:r>
            <a:r>
              <a:rPr lang="el-GR" i="1" dirty="0" smtClean="0"/>
              <a:t>Ω</a:t>
            </a:r>
            <a:endParaRPr lang="de-DE" i="1" dirty="0"/>
          </a:p>
        </p:txBody>
      </p:sp>
      <p:sp>
        <p:nvSpPr>
          <p:cNvPr id="18" name="Textfeld 17"/>
          <p:cNvSpPr txBox="1"/>
          <p:nvPr/>
        </p:nvSpPr>
        <p:spPr>
          <a:xfrm>
            <a:off x="3003667" y="1019912"/>
            <a:ext cx="569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5 V</a:t>
            </a:r>
            <a:endParaRPr lang="de-DE" i="1" dirty="0"/>
          </a:p>
        </p:txBody>
      </p:sp>
      <p:sp>
        <p:nvSpPr>
          <p:cNvPr id="3" name="Freihandform 2"/>
          <p:cNvSpPr/>
          <p:nvPr/>
        </p:nvSpPr>
        <p:spPr>
          <a:xfrm>
            <a:off x="3492405" y="753420"/>
            <a:ext cx="1724488" cy="724832"/>
          </a:xfrm>
          <a:custGeom>
            <a:avLst/>
            <a:gdLst>
              <a:gd name="connsiteX0" fmla="*/ 0 w 1724488"/>
              <a:gd name="connsiteY0" fmla="*/ 50194 h 724832"/>
              <a:gd name="connsiteX1" fmla="*/ 525845 w 1724488"/>
              <a:gd name="connsiteY1" fmla="*/ 588 h 724832"/>
              <a:gd name="connsiteX2" fmla="*/ 1170750 w 1724488"/>
              <a:gd name="connsiteY2" fmla="*/ 79957 h 724832"/>
              <a:gd name="connsiteX3" fmla="*/ 1527928 w 1724488"/>
              <a:gd name="connsiteY3" fmla="*/ 218853 h 724832"/>
              <a:gd name="connsiteX4" fmla="*/ 1696595 w 1724488"/>
              <a:gd name="connsiteY4" fmla="*/ 417277 h 724832"/>
              <a:gd name="connsiteX5" fmla="*/ 1706516 w 1724488"/>
              <a:gd name="connsiteY5" fmla="*/ 546252 h 724832"/>
              <a:gd name="connsiteX6" fmla="*/ 1518006 w 1724488"/>
              <a:gd name="connsiteY6" fmla="*/ 675227 h 724832"/>
              <a:gd name="connsiteX7" fmla="*/ 1319574 w 1724488"/>
              <a:gd name="connsiteY7" fmla="*/ 724832 h 72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24488" h="724832">
                <a:moveTo>
                  <a:pt x="0" y="50194"/>
                </a:moveTo>
                <a:cubicBezTo>
                  <a:pt x="165360" y="22910"/>
                  <a:pt x="330720" y="-4373"/>
                  <a:pt x="525845" y="588"/>
                </a:cubicBezTo>
                <a:cubicBezTo>
                  <a:pt x="720970" y="5548"/>
                  <a:pt x="1003736" y="43580"/>
                  <a:pt x="1170750" y="79957"/>
                </a:cubicBezTo>
                <a:cubicBezTo>
                  <a:pt x="1337764" y="116334"/>
                  <a:pt x="1440287" y="162633"/>
                  <a:pt x="1527928" y="218853"/>
                </a:cubicBezTo>
                <a:cubicBezTo>
                  <a:pt x="1615569" y="275073"/>
                  <a:pt x="1666830" y="362711"/>
                  <a:pt x="1696595" y="417277"/>
                </a:cubicBezTo>
                <a:cubicBezTo>
                  <a:pt x="1726360" y="471844"/>
                  <a:pt x="1736281" y="503260"/>
                  <a:pt x="1706516" y="546252"/>
                </a:cubicBezTo>
                <a:cubicBezTo>
                  <a:pt x="1676751" y="589244"/>
                  <a:pt x="1582496" y="645464"/>
                  <a:pt x="1518006" y="675227"/>
                </a:cubicBezTo>
                <a:cubicBezTo>
                  <a:pt x="1453516" y="704990"/>
                  <a:pt x="1319574" y="724832"/>
                  <a:pt x="1319574" y="724832"/>
                </a:cubicBezTo>
              </a:path>
            </a:pathLst>
          </a:custGeom>
          <a:ln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extfeld 19"/>
          <p:cNvSpPr txBox="1"/>
          <p:nvPr/>
        </p:nvSpPr>
        <p:spPr>
          <a:xfrm>
            <a:off x="4394337" y="963767"/>
            <a:ext cx="755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50 V</a:t>
            </a:r>
            <a:endParaRPr lang="de-DE" i="1" dirty="0"/>
          </a:p>
        </p:txBody>
      </p:sp>
      <p:sp>
        <p:nvSpPr>
          <p:cNvPr id="5" name="Freihandform 4"/>
          <p:cNvSpPr/>
          <p:nvPr/>
        </p:nvSpPr>
        <p:spPr>
          <a:xfrm>
            <a:off x="2776886" y="902825"/>
            <a:ext cx="1757288" cy="694550"/>
          </a:xfrm>
          <a:custGeom>
            <a:avLst/>
            <a:gdLst>
              <a:gd name="connsiteX0" fmla="*/ 1757288 w 1757288"/>
              <a:gd name="connsiteY0" fmla="*/ 634954 h 694550"/>
              <a:gd name="connsiteX1" fmla="*/ 1231443 w 1757288"/>
              <a:gd name="connsiteY1" fmla="*/ 694481 h 694550"/>
              <a:gd name="connsiteX2" fmla="*/ 715519 w 1757288"/>
              <a:gd name="connsiteY2" fmla="*/ 644876 h 694550"/>
              <a:gd name="connsiteX3" fmla="*/ 368263 w 1757288"/>
              <a:gd name="connsiteY3" fmla="*/ 555585 h 694550"/>
              <a:gd name="connsiteX4" fmla="*/ 90458 w 1757288"/>
              <a:gd name="connsiteY4" fmla="*/ 416689 h 694550"/>
              <a:gd name="connsiteX5" fmla="*/ 1164 w 1757288"/>
              <a:gd name="connsiteY5" fmla="*/ 267872 h 694550"/>
              <a:gd name="connsiteX6" fmla="*/ 140066 w 1757288"/>
              <a:gd name="connsiteY6" fmla="*/ 89291 h 694550"/>
              <a:gd name="connsiteX7" fmla="*/ 378185 w 1757288"/>
              <a:gd name="connsiteY7" fmla="*/ 0 h 69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7288" h="694550">
                <a:moveTo>
                  <a:pt x="1757288" y="634954"/>
                </a:moveTo>
                <a:cubicBezTo>
                  <a:pt x="1581179" y="663890"/>
                  <a:pt x="1405071" y="692827"/>
                  <a:pt x="1231443" y="694481"/>
                </a:cubicBezTo>
                <a:cubicBezTo>
                  <a:pt x="1057815" y="696135"/>
                  <a:pt x="859382" y="668025"/>
                  <a:pt x="715519" y="644876"/>
                </a:cubicBezTo>
                <a:cubicBezTo>
                  <a:pt x="571656" y="621727"/>
                  <a:pt x="472440" y="593616"/>
                  <a:pt x="368263" y="555585"/>
                </a:cubicBezTo>
                <a:cubicBezTo>
                  <a:pt x="264086" y="517554"/>
                  <a:pt x="151641" y="464641"/>
                  <a:pt x="90458" y="416689"/>
                </a:cubicBezTo>
                <a:cubicBezTo>
                  <a:pt x="29275" y="368737"/>
                  <a:pt x="-7104" y="322438"/>
                  <a:pt x="1164" y="267872"/>
                </a:cubicBezTo>
                <a:cubicBezTo>
                  <a:pt x="9432" y="213306"/>
                  <a:pt x="77229" y="133936"/>
                  <a:pt x="140066" y="89291"/>
                </a:cubicBezTo>
                <a:cubicBezTo>
                  <a:pt x="202903" y="44646"/>
                  <a:pt x="378185" y="0"/>
                  <a:pt x="378185" y="0"/>
                </a:cubicBezTo>
              </a:path>
            </a:pathLst>
          </a:custGeom>
          <a:ln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1" name="Bild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8524" y="166254"/>
            <a:ext cx="1538035" cy="68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12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erade Verbindung 14"/>
          <p:cNvCxnSpPr/>
          <p:nvPr/>
        </p:nvCxnSpPr>
        <p:spPr>
          <a:xfrm flipV="1">
            <a:off x="4243912" y="1947333"/>
            <a:ext cx="1397006" cy="1248825"/>
          </a:xfrm>
          <a:prstGeom prst="line">
            <a:avLst/>
          </a:prstGeom>
          <a:ln w="9525" cmpd="sng">
            <a:solidFill>
              <a:schemeClr val="tx1">
                <a:lumMod val="50000"/>
                <a:lumOff val="50000"/>
              </a:schemeClr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2582334" y="1471083"/>
            <a:ext cx="3270250" cy="3249084"/>
          </a:xfrm>
          <a:prstGeom prst="ellipse">
            <a:avLst/>
          </a:prstGeom>
          <a:noFill/>
          <a:ln w="57150" cmpd="sng"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Oval 2"/>
          <p:cNvSpPr/>
          <p:nvPr/>
        </p:nvSpPr>
        <p:spPr>
          <a:xfrm>
            <a:off x="3581400" y="2529417"/>
            <a:ext cx="1265766" cy="1263650"/>
          </a:xfrm>
          <a:prstGeom prst="ellipse">
            <a:avLst/>
          </a:prstGeom>
          <a:solidFill>
            <a:schemeClr val="tx2"/>
          </a:solidFill>
          <a:ln w="57150" cmpd="sng"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" name="Gerade Verbindung 4"/>
          <p:cNvCxnSpPr/>
          <p:nvPr/>
        </p:nvCxnSpPr>
        <p:spPr>
          <a:xfrm>
            <a:off x="4212162" y="1123950"/>
            <a:ext cx="31750" cy="379730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7"/>
          <p:cNvCxnSpPr/>
          <p:nvPr/>
        </p:nvCxnSpPr>
        <p:spPr>
          <a:xfrm flipH="1">
            <a:off x="2286000" y="3185574"/>
            <a:ext cx="4243918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 flipV="1">
            <a:off x="4243912" y="2529417"/>
            <a:ext cx="762005" cy="656158"/>
          </a:xfrm>
          <a:prstGeom prst="line">
            <a:avLst/>
          </a:prstGeom>
          <a:ln w="12700" cmpd="sng">
            <a:solidFill>
              <a:schemeClr val="tx1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 flipV="1">
            <a:off x="4243913" y="1746250"/>
            <a:ext cx="1153587" cy="1439324"/>
          </a:xfrm>
          <a:prstGeom prst="line">
            <a:avLst/>
          </a:prstGeom>
          <a:ln w="9525" cmpd="sng">
            <a:solidFill>
              <a:schemeClr val="tx1">
                <a:lumMod val="50000"/>
                <a:lumOff val="50000"/>
              </a:schemeClr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Freihandform 23"/>
          <p:cNvSpPr/>
          <p:nvPr/>
        </p:nvSpPr>
        <p:spPr>
          <a:xfrm>
            <a:off x="4870450" y="2378075"/>
            <a:ext cx="135468" cy="146050"/>
          </a:xfrm>
          <a:custGeom>
            <a:avLst/>
            <a:gdLst>
              <a:gd name="connsiteX0" fmla="*/ 0 w 200025"/>
              <a:gd name="connsiteY0" fmla="*/ 0 h 209550"/>
              <a:gd name="connsiteX1" fmla="*/ 47625 w 200025"/>
              <a:gd name="connsiteY1" fmla="*/ 41275 h 209550"/>
              <a:gd name="connsiteX2" fmla="*/ 82550 w 200025"/>
              <a:gd name="connsiteY2" fmla="*/ 76200 h 209550"/>
              <a:gd name="connsiteX3" fmla="*/ 114300 w 200025"/>
              <a:gd name="connsiteY3" fmla="*/ 111125 h 209550"/>
              <a:gd name="connsiteX4" fmla="*/ 152400 w 200025"/>
              <a:gd name="connsiteY4" fmla="*/ 155575 h 209550"/>
              <a:gd name="connsiteX5" fmla="*/ 177800 w 200025"/>
              <a:gd name="connsiteY5" fmla="*/ 180975 h 209550"/>
              <a:gd name="connsiteX6" fmla="*/ 200025 w 200025"/>
              <a:gd name="connsiteY6" fmla="*/ 20955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025" h="209550">
                <a:moveTo>
                  <a:pt x="0" y="0"/>
                </a:moveTo>
                <a:cubicBezTo>
                  <a:pt x="16933" y="14287"/>
                  <a:pt x="33867" y="28575"/>
                  <a:pt x="47625" y="41275"/>
                </a:cubicBezTo>
                <a:cubicBezTo>
                  <a:pt x="61383" y="53975"/>
                  <a:pt x="71438" y="64558"/>
                  <a:pt x="82550" y="76200"/>
                </a:cubicBezTo>
                <a:cubicBezTo>
                  <a:pt x="93663" y="87842"/>
                  <a:pt x="102658" y="97896"/>
                  <a:pt x="114300" y="111125"/>
                </a:cubicBezTo>
                <a:cubicBezTo>
                  <a:pt x="125942" y="124354"/>
                  <a:pt x="141817" y="143933"/>
                  <a:pt x="152400" y="155575"/>
                </a:cubicBezTo>
                <a:cubicBezTo>
                  <a:pt x="162983" y="167217"/>
                  <a:pt x="169863" y="171979"/>
                  <a:pt x="177800" y="180975"/>
                </a:cubicBezTo>
                <a:cubicBezTo>
                  <a:pt x="185738" y="189971"/>
                  <a:pt x="200025" y="209550"/>
                  <a:pt x="200025" y="209550"/>
                </a:cubicBezTo>
              </a:path>
            </a:pathLst>
          </a:custGeom>
          <a:ln w="12700" cmpd="sng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Freihandform 24"/>
          <p:cNvSpPr/>
          <p:nvPr/>
        </p:nvSpPr>
        <p:spPr>
          <a:xfrm>
            <a:off x="5035551" y="2165349"/>
            <a:ext cx="171450" cy="187325"/>
          </a:xfrm>
          <a:custGeom>
            <a:avLst/>
            <a:gdLst>
              <a:gd name="connsiteX0" fmla="*/ 0 w 200025"/>
              <a:gd name="connsiteY0" fmla="*/ 0 h 209550"/>
              <a:gd name="connsiteX1" fmla="*/ 47625 w 200025"/>
              <a:gd name="connsiteY1" fmla="*/ 41275 h 209550"/>
              <a:gd name="connsiteX2" fmla="*/ 82550 w 200025"/>
              <a:gd name="connsiteY2" fmla="*/ 76200 h 209550"/>
              <a:gd name="connsiteX3" fmla="*/ 114300 w 200025"/>
              <a:gd name="connsiteY3" fmla="*/ 111125 h 209550"/>
              <a:gd name="connsiteX4" fmla="*/ 152400 w 200025"/>
              <a:gd name="connsiteY4" fmla="*/ 155575 h 209550"/>
              <a:gd name="connsiteX5" fmla="*/ 177800 w 200025"/>
              <a:gd name="connsiteY5" fmla="*/ 180975 h 209550"/>
              <a:gd name="connsiteX6" fmla="*/ 200025 w 200025"/>
              <a:gd name="connsiteY6" fmla="*/ 20955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025" h="209550">
                <a:moveTo>
                  <a:pt x="0" y="0"/>
                </a:moveTo>
                <a:cubicBezTo>
                  <a:pt x="16933" y="14287"/>
                  <a:pt x="33867" y="28575"/>
                  <a:pt x="47625" y="41275"/>
                </a:cubicBezTo>
                <a:cubicBezTo>
                  <a:pt x="61383" y="53975"/>
                  <a:pt x="71438" y="64558"/>
                  <a:pt x="82550" y="76200"/>
                </a:cubicBezTo>
                <a:cubicBezTo>
                  <a:pt x="93663" y="87842"/>
                  <a:pt x="102658" y="97896"/>
                  <a:pt x="114300" y="111125"/>
                </a:cubicBezTo>
                <a:cubicBezTo>
                  <a:pt x="125942" y="124354"/>
                  <a:pt x="141817" y="143933"/>
                  <a:pt x="152400" y="155575"/>
                </a:cubicBezTo>
                <a:cubicBezTo>
                  <a:pt x="162983" y="167217"/>
                  <a:pt x="169863" y="171979"/>
                  <a:pt x="177800" y="180975"/>
                </a:cubicBezTo>
                <a:cubicBezTo>
                  <a:pt x="185738" y="189971"/>
                  <a:pt x="200025" y="209550"/>
                  <a:pt x="200025" y="209550"/>
                </a:cubicBezTo>
              </a:path>
            </a:pathLst>
          </a:custGeom>
          <a:ln w="12700" cmpd="sng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Freihandform 25"/>
          <p:cNvSpPr/>
          <p:nvPr/>
        </p:nvSpPr>
        <p:spPr>
          <a:xfrm>
            <a:off x="4879975" y="2181225"/>
            <a:ext cx="323850" cy="333375"/>
          </a:xfrm>
          <a:custGeom>
            <a:avLst/>
            <a:gdLst>
              <a:gd name="connsiteX0" fmla="*/ 171450 w 323850"/>
              <a:gd name="connsiteY0" fmla="*/ 0 h 333375"/>
              <a:gd name="connsiteX1" fmla="*/ 323850 w 323850"/>
              <a:gd name="connsiteY1" fmla="*/ 158750 h 333375"/>
              <a:gd name="connsiteX2" fmla="*/ 127000 w 323850"/>
              <a:gd name="connsiteY2" fmla="*/ 333375 h 333375"/>
              <a:gd name="connsiteX3" fmla="*/ 0 w 323850"/>
              <a:gd name="connsiteY3" fmla="*/ 206375 h 333375"/>
              <a:gd name="connsiteX4" fmla="*/ 171450 w 323850"/>
              <a:gd name="connsiteY4" fmla="*/ 0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50" h="333375">
                <a:moveTo>
                  <a:pt x="171450" y="0"/>
                </a:moveTo>
                <a:lnTo>
                  <a:pt x="323850" y="158750"/>
                </a:lnTo>
                <a:lnTo>
                  <a:pt x="127000" y="333375"/>
                </a:lnTo>
                <a:lnTo>
                  <a:pt x="0" y="206375"/>
                </a:lnTo>
                <a:lnTo>
                  <a:pt x="171450" y="0"/>
                </a:lnTo>
                <a:close/>
              </a:path>
            </a:pathLst>
          </a:custGeom>
          <a:solidFill>
            <a:srgbClr val="CCFFCC">
              <a:alpha val="28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/>
          <p:cNvSpPr txBox="1"/>
          <p:nvPr/>
        </p:nvSpPr>
        <p:spPr>
          <a:xfrm>
            <a:off x="4489450" y="2816242"/>
            <a:ext cx="265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</a:rPr>
              <a:t>r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4983843" y="2475743"/>
            <a:ext cx="2199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i</a:t>
            </a:r>
            <a:endParaRPr lang="de-DE" sz="1200" dirty="0"/>
          </a:p>
        </p:txBody>
      </p:sp>
      <p:sp>
        <p:nvSpPr>
          <p:cNvPr id="29" name="Textfeld 28"/>
          <p:cNvSpPr txBox="1"/>
          <p:nvPr/>
        </p:nvSpPr>
        <p:spPr>
          <a:xfrm>
            <a:off x="5150615" y="2301874"/>
            <a:ext cx="221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j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4650468" y="2165349"/>
            <a:ext cx="2546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k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4839549" y="1960619"/>
            <a:ext cx="2199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l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4502141" y="2382894"/>
            <a:ext cx="2655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p</a:t>
            </a:r>
          </a:p>
        </p:txBody>
      </p:sp>
      <p:sp>
        <p:nvSpPr>
          <p:cNvPr id="33" name="Textfeld 32"/>
          <p:cNvSpPr txBox="1"/>
          <p:nvPr/>
        </p:nvSpPr>
        <p:spPr>
          <a:xfrm>
            <a:off x="4710508" y="2635693"/>
            <a:ext cx="2658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o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5015081" y="1746250"/>
            <a:ext cx="2655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n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5329011" y="2075676"/>
            <a:ext cx="3075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m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6188796" y="3185574"/>
            <a:ext cx="34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 err="1"/>
              <a:t>x</a:t>
            </a:r>
            <a:endParaRPr lang="de-DE" i="1" dirty="0"/>
          </a:p>
        </p:txBody>
      </p:sp>
      <p:sp>
        <p:nvSpPr>
          <p:cNvPr id="37" name="Textfeld 36"/>
          <p:cNvSpPr txBox="1"/>
          <p:nvPr/>
        </p:nvSpPr>
        <p:spPr>
          <a:xfrm>
            <a:off x="4366118" y="1027090"/>
            <a:ext cx="344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 smtClean="0"/>
              <a:t>y</a:t>
            </a:r>
            <a:endParaRPr lang="de-DE" i="1" dirty="0"/>
          </a:p>
        </p:txBody>
      </p:sp>
      <p:sp>
        <p:nvSpPr>
          <p:cNvPr id="39" name="Oval 38"/>
          <p:cNvSpPr/>
          <p:nvPr/>
        </p:nvSpPr>
        <p:spPr>
          <a:xfrm>
            <a:off x="5025681" y="2165349"/>
            <a:ext cx="33850" cy="38661"/>
          </a:xfrm>
          <a:prstGeom prst="ellipse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Oval 39"/>
          <p:cNvSpPr/>
          <p:nvPr/>
        </p:nvSpPr>
        <p:spPr>
          <a:xfrm>
            <a:off x="5178081" y="2330449"/>
            <a:ext cx="33850" cy="38661"/>
          </a:xfrm>
          <a:prstGeom prst="ellipse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Oval 40"/>
          <p:cNvSpPr/>
          <p:nvPr/>
        </p:nvSpPr>
        <p:spPr>
          <a:xfrm>
            <a:off x="4866931" y="2362199"/>
            <a:ext cx="33850" cy="38661"/>
          </a:xfrm>
          <a:prstGeom prst="ellipse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Oval 41"/>
          <p:cNvSpPr/>
          <p:nvPr/>
        </p:nvSpPr>
        <p:spPr>
          <a:xfrm>
            <a:off x="4981231" y="2489199"/>
            <a:ext cx="33850" cy="38661"/>
          </a:xfrm>
          <a:prstGeom prst="ellipse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Oval 42"/>
          <p:cNvSpPr/>
          <p:nvPr/>
        </p:nvSpPr>
        <p:spPr>
          <a:xfrm>
            <a:off x="5457481" y="2070099"/>
            <a:ext cx="33850" cy="38661"/>
          </a:xfrm>
          <a:prstGeom prst="ellipse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Oval 43"/>
          <p:cNvSpPr/>
          <p:nvPr/>
        </p:nvSpPr>
        <p:spPr>
          <a:xfrm>
            <a:off x="5260631" y="1866899"/>
            <a:ext cx="33850" cy="38661"/>
          </a:xfrm>
          <a:prstGeom prst="ellipse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Oval 44"/>
          <p:cNvSpPr/>
          <p:nvPr/>
        </p:nvSpPr>
        <p:spPr>
          <a:xfrm>
            <a:off x="4638331" y="2647949"/>
            <a:ext cx="33850" cy="38661"/>
          </a:xfrm>
          <a:prstGeom prst="ellipse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Oval 45"/>
          <p:cNvSpPr/>
          <p:nvPr/>
        </p:nvSpPr>
        <p:spPr>
          <a:xfrm>
            <a:off x="4714531" y="2736849"/>
            <a:ext cx="33850" cy="38661"/>
          </a:xfrm>
          <a:prstGeom prst="ellipse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extfeld 37"/>
          <p:cNvSpPr txBox="1"/>
          <p:nvPr/>
        </p:nvSpPr>
        <p:spPr>
          <a:xfrm>
            <a:off x="4865242" y="2198744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/>
              <a:t>Δ</a:t>
            </a:r>
            <a:r>
              <a:rPr lang="de-DE" sz="1200" dirty="0" smtClean="0"/>
              <a:t>A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4067574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Bild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95" y="1137489"/>
            <a:ext cx="433652" cy="481836"/>
          </a:xfrm>
          <a:prstGeom prst="rect">
            <a:avLst/>
          </a:prstGeom>
        </p:spPr>
      </p:pic>
      <p:sp>
        <p:nvSpPr>
          <p:cNvPr id="28" name="Ring 27"/>
          <p:cNvSpPr/>
          <p:nvPr/>
        </p:nvSpPr>
        <p:spPr>
          <a:xfrm>
            <a:off x="790211" y="914053"/>
            <a:ext cx="2688212" cy="991495"/>
          </a:xfrm>
          <a:prstGeom prst="donut">
            <a:avLst>
              <a:gd name="adj" fmla="val 0"/>
            </a:avLst>
          </a:prstGeom>
          <a:ln w="28575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15" name="Gerade Verbindung 14"/>
          <p:cNvCxnSpPr/>
          <p:nvPr/>
        </p:nvCxnSpPr>
        <p:spPr>
          <a:xfrm flipV="1">
            <a:off x="2126809" y="676246"/>
            <a:ext cx="0" cy="1457489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H="1">
            <a:off x="1949781" y="1908700"/>
            <a:ext cx="317812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Shape 533"/>
          <p:cNvSpPr/>
          <p:nvPr/>
        </p:nvSpPr>
        <p:spPr>
          <a:xfrm flipH="1">
            <a:off x="3448656" y="1330063"/>
            <a:ext cx="341395" cy="0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20" name="Shape 536"/>
          <p:cNvSpPr/>
          <p:nvPr/>
        </p:nvSpPr>
        <p:spPr>
          <a:xfrm>
            <a:off x="3744604" y="1272860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21" name="Shape 540"/>
          <p:cNvSpPr/>
          <p:nvPr/>
        </p:nvSpPr>
        <p:spPr>
          <a:xfrm>
            <a:off x="3933641" y="1199902"/>
            <a:ext cx="43869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err="1" smtClean="0"/>
              <a:t>u</a:t>
            </a:r>
            <a:r>
              <a:rPr lang="de-DE" baseline="-25000" dirty="0" err="1"/>
              <a:t>k</a:t>
            </a:r>
            <a:r>
              <a:rPr lang="de-DE" baseline="-25000" dirty="0" smtClean="0"/>
              <a:t>(t)</a:t>
            </a:r>
            <a:endParaRPr baseline="-25000" dirty="0"/>
          </a:p>
        </p:txBody>
      </p:sp>
      <p:sp>
        <p:nvSpPr>
          <p:cNvPr id="25" name="Shape 544"/>
          <p:cNvSpPr/>
          <p:nvPr/>
        </p:nvSpPr>
        <p:spPr>
          <a:xfrm>
            <a:off x="3933641" y="1272860"/>
            <a:ext cx="0" cy="332257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29" name="Textfeld 28"/>
          <p:cNvSpPr txBox="1"/>
          <p:nvPr/>
        </p:nvSpPr>
        <p:spPr>
          <a:xfrm>
            <a:off x="1199651" y="2313045"/>
            <a:ext cx="150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Feldmodell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6382305" y="2313045"/>
            <a:ext cx="150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Netzmodell</a:t>
            </a:r>
            <a:endParaRPr lang="de-DE" dirty="0"/>
          </a:p>
        </p:txBody>
      </p:sp>
      <p:sp>
        <p:nvSpPr>
          <p:cNvPr id="32" name="Shape 533"/>
          <p:cNvSpPr/>
          <p:nvPr/>
        </p:nvSpPr>
        <p:spPr>
          <a:xfrm flipH="1">
            <a:off x="3460124" y="1522291"/>
            <a:ext cx="341395" cy="0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2" name="Rechteck 1"/>
          <p:cNvSpPr/>
          <p:nvPr/>
        </p:nvSpPr>
        <p:spPr>
          <a:xfrm>
            <a:off x="3266652" y="1339135"/>
            <a:ext cx="386943" cy="17126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Shape 536"/>
          <p:cNvSpPr/>
          <p:nvPr/>
        </p:nvSpPr>
        <p:spPr>
          <a:xfrm>
            <a:off x="3744604" y="1465088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4" name="Shape 540"/>
          <p:cNvSpPr/>
          <p:nvPr/>
        </p:nvSpPr>
        <p:spPr>
          <a:xfrm>
            <a:off x="3938552" y="1591346"/>
            <a:ext cx="55794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u="sng" dirty="0" err="1" smtClean="0"/>
              <a:t>U</a:t>
            </a:r>
            <a:r>
              <a:rPr lang="de-DE" baseline="-25000" dirty="0" err="1"/>
              <a:t>k</a:t>
            </a:r>
            <a:r>
              <a:rPr lang="de-DE" baseline="-25000" dirty="0" smtClean="0"/>
              <a:t>(j</a:t>
            </a:r>
            <a:r>
              <a:rPr lang="el-GR" baseline="-25000" dirty="0" smtClean="0"/>
              <a:t>ω</a:t>
            </a:r>
            <a:r>
              <a:rPr lang="de-DE" baseline="-25000" dirty="0" smtClean="0"/>
              <a:t>)</a:t>
            </a:r>
            <a:endParaRPr baseline="-25000" dirty="0"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651" y="1199902"/>
            <a:ext cx="800712" cy="527298"/>
          </a:xfrm>
          <a:prstGeom prst="rect">
            <a:avLst/>
          </a:prstGeom>
        </p:spPr>
      </p:pic>
      <p:pic>
        <p:nvPicPr>
          <p:cNvPr id="9" name="Bild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065" y="980275"/>
            <a:ext cx="1483260" cy="548603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5227" y="1102354"/>
            <a:ext cx="1010494" cy="558997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6405" y="1631011"/>
            <a:ext cx="1769543" cy="477180"/>
          </a:xfrm>
          <a:prstGeom prst="rect">
            <a:avLst/>
          </a:prstGeom>
        </p:spPr>
      </p:pic>
      <p:sp>
        <p:nvSpPr>
          <p:cNvPr id="41" name="Shape 201"/>
          <p:cNvSpPr/>
          <p:nvPr/>
        </p:nvSpPr>
        <p:spPr>
          <a:xfrm>
            <a:off x="4892955" y="745793"/>
            <a:ext cx="708749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Quelle       </a:t>
            </a:r>
          </a:p>
        </p:txBody>
      </p:sp>
      <p:sp>
        <p:nvSpPr>
          <p:cNvPr id="42" name="Shape 531"/>
          <p:cNvSpPr/>
          <p:nvPr/>
        </p:nvSpPr>
        <p:spPr>
          <a:xfrm flipV="1">
            <a:off x="5706238" y="812290"/>
            <a:ext cx="2199036" cy="3175"/>
          </a:xfrm>
          <a:prstGeom prst="line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46" name="Shape 533"/>
          <p:cNvSpPr/>
          <p:nvPr/>
        </p:nvSpPr>
        <p:spPr>
          <a:xfrm>
            <a:off x="5745924" y="827400"/>
            <a:ext cx="0" cy="868365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47" name="Shape 534"/>
          <p:cNvSpPr/>
          <p:nvPr/>
        </p:nvSpPr>
        <p:spPr>
          <a:xfrm>
            <a:off x="5558600" y="1033775"/>
            <a:ext cx="374651" cy="382589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48" name="Shape 536"/>
          <p:cNvSpPr/>
          <p:nvPr/>
        </p:nvSpPr>
        <p:spPr>
          <a:xfrm>
            <a:off x="5687660" y="750711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2" name="Shape 552"/>
          <p:cNvSpPr/>
          <p:nvPr/>
        </p:nvSpPr>
        <p:spPr>
          <a:xfrm>
            <a:off x="7858293" y="750590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4" name="Shape 531"/>
          <p:cNvSpPr/>
          <p:nvPr/>
        </p:nvSpPr>
        <p:spPr>
          <a:xfrm flipV="1">
            <a:off x="5724816" y="1692590"/>
            <a:ext cx="2199036" cy="3175"/>
          </a:xfrm>
          <a:prstGeom prst="line">
            <a:avLst/>
          </a:prstGeom>
          <a:noFill/>
          <a:ln w="12700" cap="flat" cmpd="sng">
            <a:solidFill>
              <a:schemeClr val="tx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55" name="Shape 536"/>
          <p:cNvSpPr/>
          <p:nvPr/>
        </p:nvSpPr>
        <p:spPr>
          <a:xfrm>
            <a:off x="5706238" y="1631011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6" name="Shape 552"/>
          <p:cNvSpPr/>
          <p:nvPr/>
        </p:nvSpPr>
        <p:spPr>
          <a:xfrm>
            <a:off x="7866949" y="1630890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8" name="Shape 544"/>
          <p:cNvSpPr/>
          <p:nvPr/>
        </p:nvSpPr>
        <p:spPr>
          <a:xfrm>
            <a:off x="6038065" y="904800"/>
            <a:ext cx="0" cy="67392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72" name="Textfeld 71"/>
          <p:cNvSpPr txBox="1"/>
          <p:nvPr/>
        </p:nvSpPr>
        <p:spPr>
          <a:xfrm>
            <a:off x="6993680" y="447394"/>
            <a:ext cx="6591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i(t) = 0</a:t>
            </a:r>
            <a:endParaRPr lang="de-DE" sz="1400" dirty="0"/>
          </a:p>
        </p:txBody>
      </p:sp>
      <p:sp>
        <p:nvSpPr>
          <p:cNvPr id="73" name="Shape 540"/>
          <p:cNvSpPr/>
          <p:nvPr/>
        </p:nvSpPr>
        <p:spPr>
          <a:xfrm>
            <a:off x="8146406" y="886931"/>
            <a:ext cx="43869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err="1" smtClean="0"/>
              <a:t>u</a:t>
            </a:r>
            <a:r>
              <a:rPr lang="de-DE" baseline="-25000" dirty="0" err="1" smtClean="0"/>
              <a:t>k</a:t>
            </a:r>
            <a:r>
              <a:rPr lang="de-DE" baseline="-25000" dirty="0" smtClean="0"/>
              <a:t>(t)</a:t>
            </a:r>
            <a:endParaRPr baseline="-25000" dirty="0"/>
          </a:p>
        </p:txBody>
      </p:sp>
      <p:sp>
        <p:nvSpPr>
          <p:cNvPr id="74" name="Shape 544"/>
          <p:cNvSpPr/>
          <p:nvPr/>
        </p:nvSpPr>
        <p:spPr>
          <a:xfrm flipH="1">
            <a:off x="7972099" y="1033773"/>
            <a:ext cx="8656" cy="49510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75" name="Shape 540"/>
          <p:cNvSpPr/>
          <p:nvPr/>
        </p:nvSpPr>
        <p:spPr>
          <a:xfrm>
            <a:off x="8146406" y="1222283"/>
            <a:ext cx="55794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u="sng" dirty="0" err="1" smtClean="0"/>
              <a:t>U</a:t>
            </a:r>
            <a:r>
              <a:rPr lang="de-DE" baseline="-25000" dirty="0" err="1"/>
              <a:t>k</a:t>
            </a:r>
            <a:r>
              <a:rPr lang="de-DE" baseline="-25000" dirty="0" smtClean="0"/>
              <a:t>(j</a:t>
            </a:r>
            <a:r>
              <a:rPr lang="el-GR" baseline="-25000" dirty="0" smtClean="0"/>
              <a:t>ω</a:t>
            </a:r>
            <a:r>
              <a:rPr lang="de-DE" baseline="-25000" dirty="0" smtClean="0"/>
              <a:t>)</a:t>
            </a:r>
            <a:endParaRPr baseline="-25000" dirty="0"/>
          </a:p>
        </p:txBody>
      </p:sp>
    </p:spTree>
    <p:extLst>
      <p:ext uri="{BB962C8B-B14F-4D97-AF65-F5344CB8AC3E}">
        <p14:creationId xmlns:p14="http://schemas.microsoft.com/office/powerpoint/2010/main" val="7288681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feld 30"/>
          <p:cNvSpPr txBox="1"/>
          <p:nvPr/>
        </p:nvSpPr>
        <p:spPr>
          <a:xfrm>
            <a:off x="878120" y="2953143"/>
            <a:ext cx="3475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Selbstinduzierte Quellenspannung</a:t>
            </a:r>
            <a:endParaRPr lang="de-DE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999" y="1732447"/>
            <a:ext cx="1176205" cy="435035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39" y="2320129"/>
            <a:ext cx="1582217" cy="426665"/>
          </a:xfrm>
          <a:prstGeom prst="rect">
            <a:avLst/>
          </a:prstGeom>
        </p:spPr>
      </p:pic>
      <p:sp>
        <p:nvSpPr>
          <p:cNvPr id="41" name="Shape 201"/>
          <p:cNvSpPr/>
          <p:nvPr/>
        </p:nvSpPr>
        <p:spPr>
          <a:xfrm>
            <a:off x="436889" y="1384397"/>
            <a:ext cx="708749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Quelle       </a:t>
            </a:r>
          </a:p>
        </p:txBody>
      </p:sp>
      <p:sp>
        <p:nvSpPr>
          <p:cNvPr id="42" name="Shape 531"/>
          <p:cNvSpPr/>
          <p:nvPr/>
        </p:nvSpPr>
        <p:spPr>
          <a:xfrm flipV="1">
            <a:off x="1250172" y="1450894"/>
            <a:ext cx="2199036" cy="3175"/>
          </a:xfrm>
          <a:prstGeom prst="line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46" name="Shape 533"/>
          <p:cNvSpPr/>
          <p:nvPr/>
        </p:nvSpPr>
        <p:spPr>
          <a:xfrm>
            <a:off x="1289858" y="1466004"/>
            <a:ext cx="0" cy="868365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47" name="Shape 534"/>
          <p:cNvSpPr/>
          <p:nvPr/>
        </p:nvSpPr>
        <p:spPr>
          <a:xfrm>
            <a:off x="1102534" y="1672379"/>
            <a:ext cx="374651" cy="382589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48" name="Shape 536"/>
          <p:cNvSpPr/>
          <p:nvPr/>
        </p:nvSpPr>
        <p:spPr>
          <a:xfrm>
            <a:off x="1231594" y="1389315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2" name="Shape 552"/>
          <p:cNvSpPr/>
          <p:nvPr/>
        </p:nvSpPr>
        <p:spPr>
          <a:xfrm>
            <a:off x="3402227" y="1389194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4" name="Shape 531"/>
          <p:cNvSpPr/>
          <p:nvPr/>
        </p:nvSpPr>
        <p:spPr>
          <a:xfrm flipV="1">
            <a:off x="1268750" y="2331194"/>
            <a:ext cx="2199036" cy="3175"/>
          </a:xfrm>
          <a:prstGeom prst="line">
            <a:avLst/>
          </a:prstGeom>
          <a:noFill/>
          <a:ln w="12700" cap="flat" cmpd="sng">
            <a:solidFill>
              <a:schemeClr val="tx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55" name="Shape 536"/>
          <p:cNvSpPr/>
          <p:nvPr/>
        </p:nvSpPr>
        <p:spPr>
          <a:xfrm>
            <a:off x="1250172" y="2269615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6" name="Shape 552"/>
          <p:cNvSpPr/>
          <p:nvPr/>
        </p:nvSpPr>
        <p:spPr>
          <a:xfrm>
            <a:off x="3410883" y="2269494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8" name="Shape 544"/>
          <p:cNvSpPr/>
          <p:nvPr/>
        </p:nvSpPr>
        <p:spPr>
          <a:xfrm>
            <a:off x="1581999" y="1543404"/>
            <a:ext cx="0" cy="67392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72" name="Textfeld 71"/>
          <p:cNvSpPr txBox="1"/>
          <p:nvPr/>
        </p:nvSpPr>
        <p:spPr>
          <a:xfrm>
            <a:off x="3066612" y="1085998"/>
            <a:ext cx="80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i(t), I(j</a:t>
            </a:r>
            <a:r>
              <a:rPr lang="el-GR" sz="1400" dirty="0" smtClean="0"/>
              <a:t>ω</a:t>
            </a:r>
            <a:r>
              <a:rPr lang="de-DE" sz="1400" dirty="0" smtClean="0"/>
              <a:t>)</a:t>
            </a:r>
            <a:endParaRPr lang="de-DE" sz="1400" dirty="0"/>
          </a:p>
        </p:txBody>
      </p:sp>
      <p:sp>
        <p:nvSpPr>
          <p:cNvPr id="73" name="Shape 540"/>
          <p:cNvSpPr/>
          <p:nvPr/>
        </p:nvSpPr>
        <p:spPr>
          <a:xfrm>
            <a:off x="3690340" y="1525535"/>
            <a:ext cx="43869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err="1" smtClean="0"/>
              <a:t>u</a:t>
            </a:r>
            <a:r>
              <a:rPr lang="de-DE" baseline="-25000" dirty="0" err="1"/>
              <a:t>k</a:t>
            </a:r>
            <a:r>
              <a:rPr lang="de-DE" baseline="-25000" dirty="0" smtClean="0"/>
              <a:t>(t)</a:t>
            </a:r>
            <a:endParaRPr baseline="-25000" dirty="0"/>
          </a:p>
        </p:txBody>
      </p:sp>
      <p:sp>
        <p:nvSpPr>
          <p:cNvPr id="74" name="Shape 544"/>
          <p:cNvSpPr/>
          <p:nvPr/>
        </p:nvSpPr>
        <p:spPr>
          <a:xfrm flipH="1">
            <a:off x="3516033" y="1672377"/>
            <a:ext cx="8656" cy="49510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75" name="Shape 540"/>
          <p:cNvSpPr/>
          <p:nvPr/>
        </p:nvSpPr>
        <p:spPr>
          <a:xfrm>
            <a:off x="3690340" y="1860887"/>
            <a:ext cx="55794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u="sng" dirty="0" err="1" smtClean="0"/>
              <a:t>U</a:t>
            </a:r>
            <a:r>
              <a:rPr lang="de-DE" baseline="-25000" dirty="0" err="1"/>
              <a:t>k</a:t>
            </a:r>
            <a:r>
              <a:rPr lang="de-DE" baseline="-25000" dirty="0" smtClean="0"/>
              <a:t>(j</a:t>
            </a:r>
            <a:r>
              <a:rPr lang="el-GR" baseline="-25000" dirty="0" smtClean="0"/>
              <a:t>ω</a:t>
            </a:r>
            <a:r>
              <a:rPr lang="de-DE" baseline="-25000" dirty="0" smtClean="0"/>
              <a:t>)</a:t>
            </a:r>
            <a:endParaRPr baseline="-25000" dirty="0"/>
          </a:p>
        </p:txBody>
      </p:sp>
      <p:sp>
        <p:nvSpPr>
          <p:cNvPr id="36" name="Textfeld 35"/>
          <p:cNvSpPr txBox="1"/>
          <p:nvPr/>
        </p:nvSpPr>
        <p:spPr>
          <a:xfrm>
            <a:off x="5429130" y="2953143"/>
            <a:ext cx="3021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Induktiver Spannungsabfall</a:t>
            </a:r>
            <a:endParaRPr lang="de-DE" dirty="0"/>
          </a:p>
        </p:txBody>
      </p:sp>
      <p:sp>
        <p:nvSpPr>
          <p:cNvPr id="37" name="Shape 534"/>
          <p:cNvSpPr/>
          <p:nvPr/>
        </p:nvSpPr>
        <p:spPr>
          <a:xfrm>
            <a:off x="2082556" y="1236290"/>
            <a:ext cx="374651" cy="382589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38" name="Shape 544"/>
          <p:cNvSpPr/>
          <p:nvPr/>
        </p:nvSpPr>
        <p:spPr>
          <a:xfrm flipH="1">
            <a:off x="1734397" y="1123295"/>
            <a:ext cx="1023807" cy="2942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8750" y="143833"/>
            <a:ext cx="1845851" cy="515508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8750" y="600916"/>
            <a:ext cx="2504029" cy="525321"/>
          </a:xfrm>
          <a:prstGeom prst="rect">
            <a:avLst/>
          </a:prstGeom>
        </p:spPr>
      </p:pic>
      <p:pic>
        <p:nvPicPr>
          <p:cNvPr id="39" name="Bild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362" y="1676938"/>
            <a:ext cx="1176205" cy="435035"/>
          </a:xfrm>
          <a:prstGeom prst="rect">
            <a:avLst/>
          </a:prstGeom>
        </p:spPr>
      </p:pic>
      <p:pic>
        <p:nvPicPr>
          <p:cNvPr id="40" name="Bild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2702" y="2264620"/>
            <a:ext cx="1582217" cy="426665"/>
          </a:xfrm>
          <a:prstGeom prst="rect">
            <a:avLst/>
          </a:prstGeom>
        </p:spPr>
      </p:pic>
      <p:sp>
        <p:nvSpPr>
          <p:cNvPr id="43" name="Shape 201"/>
          <p:cNvSpPr/>
          <p:nvPr/>
        </p:nvSpPr>
        <p:spPr>
          <a:xfrm>
            <a:off x="4639252" y="1328888"/>
            <a:ext cx="708749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Quelle       </a:t>
            </a:r>
          </a:p>
        </p:txBody>
      </p:sp>
      <p:sp>
        <p:nvSpPr>
          <p:cNvPr id="44" name="Shape 531"/>
          <p:cNvSpPr/>
          <p:nvPr/>
        </p:nvSpPr>
        <p:spPr>
          <a:xfrm flipV="1">
            <a:off x="5452535" y="1395385"/>
            <a:ext cx="2199036" cy="3175"/>
          </a:xfrm>
          <a:prstGeom prst="line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45" name="Shape 533"/>
          <p:cNvSpPr/>
          <p:nvPr/>
        </p:nvSpPr>
        <p:spPr>
          <a:xfrm>
            <a:off x="5492221" y="1410495"/>
            <a:ext cx="0" cy="868365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49" name="Shape 534"/>
          <p:cNvSpPr/>
          <p:nvPr/>
        </p:nvSpPr>
        <p:spPr>
          <a:xfrm>
            <a:off x="5304897" y="1616870"/>
            <a:ext cx="374651" cy="382589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0" name="Shape 536"/>
          <p:cNvSpPr/>
          <p:nvPr/>
        </p:nvSpPr>
        <p:spPr>
          <a:xfrm>
            <a:off x="5433957" y="1333806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1" name="Shape 552"/>
          <p:cNvSpPr/>
          <p:nvPr/>
        </p:nvSpPr>
        <p:spPr>
          <a:xfrm>
            <a:off x="7604590" y="1333685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3" name="Shape 531"/>
          <p:cNvSpPr/>
          <p:nvPr/>
        </p:nvSpPr>
        <p:spPr>
          <a:xfrm flipV="1">
            <a:off x="5471113" y="2275685"/>
            <a:ext cx="2199036" cy="3175"/>
          </a:xfrm>
          <a:prstGeom prst="line">
            <a:avLst/>
          </a:prstGeom>
          <a:noFill/>
          <a:ln w="12700" cap="flat" cmpd="sng">
            <a:solidFill>
              <a:schemeClr val="tx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57" name="Shape 536"/>
          <p:cNvSpPr/>
          <p:nvPr/>
        </p:nvSpPr>
        <p:spPr>
          <a:xfrm>
            <a:off x="5452535" y="2214106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9" name="Shape 552"/>
          <p:cNvSpPr/>
          <p:nvPr/>
        </p:nvSpPr>
        <p:spPr>
          <a:xfrm>
            <a:off x="7613246" y="2213985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0" name="Shape 544"/>
          <p:cNvSpPr/>
          <p:nvPr/>
        </p:nvSpPr>
        <p:spPr>
          <a:xfrm>
            <a:off x="5784362" y="1487895"/>
            <a:ext cx="0" cy="67392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1" name="Textfeld 60"/>
          <p:cNvSpPr txBox="1"/>
          <p:nvPr/>
        </p:nvSpPr>
        <p:spPr>
          <a:xfrm>
            <a:off x="7268975" y="1030489"/>
            <a:ext cx="80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i(t), I(j</a:t>
            </a:r>
            <a:r>
              <a:rPr lang="el-GR" sz="1400" dirty="0" smtClean="0"/>
              <a:t>ω</a:t>
            </a:r>
            <a:r>
              <a:rPr lang="de-DE" sz="1400" dirty="0" smtClean="0"/>
              <a:t>)</a:t>
            </a:r>
            <a:endParaRPr lang="de-DE" sz="1400" dirty="0"/>
          </a:p>
        </p:txBody>
      </p:sp>
      <p:sp>
        <p:nvSpPr>
          <p:cNvPr id="62" name="Shape 540"/>
          <p:cNvSpPr/>
          <p:nvPr/>
        </p:nvSpPr>
        <p:spPr>
          <a:xfrm>
            <a:off x="7892703" y="1470026"/>
            <a:ext cx="43869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err="1" smtClean="0"/>
              <a:t>u</a:t>
            </a:r>
            <a:r>
              <a:rPr lang="de-DE" baseline="-25000" dirty="0" err="1"/>
              <a:t>k</a:t>
            </a:r>
            <a:r>
              <a:rPr lang="de-DE" baseline="-25000" dirty="0" smtClean="0"/>
              <a:t>(t)</a:t>
            </a:r>
            <a:endParaRPr baseline="-25000" dirty="0"/>
          </a:p>
        </p:txBody>
      </p:sp>
      <p:sp>
        <p:nvSpPr>
          <p:cNvPr id="63" name="Shape 544"/>
          <p:cNvSpPr/>
          <p:nvPr/>
        </p:nvSpPr>
        <p:spPr>
          <a:xfrm flipH="1">
            <a:off x="7718396" y="1616868"/>
            <a:ext cx="8656" cy="495105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4" name="Shape 540"/>
          <p:cNvSpPr/>
          <p:nvPr/>
        </p:nvSpPr>
        <p:spPr>
          <a:xfrm>
            <a:off x="7892703" y="1805378"/>
            <a:ext cx="55794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u="sng" dirty="0" err="1" smtClean="0"/>
              <a:t>U</a:t>
            </a:r>
            <a:r>
              <a:rPr lang="de-DE" baseline="-25000" dirty="0" err="1"/>
              <a:t>k</a:t>
            </a:r>
            <a:r>
              <a:rPr lang="de-DE" baseline="-25000" dirty="0" smtClean="0"/>
              <a:t>(j</a:t>
            </a:r>
            <a:r>
              <a:rPr lang="el-GR" baseline="-25000" dirty="0" smtClean="0"/>
              <a:t>ω</a:t>
            </a:r>
            <a:r>
              <a:rPr lang="de-DE" baseline="-25000" dirty="0" smtClean="0"/>
              <a:t>)</a:t>
            </a:r>
            <a:endParaRPr baseline="-25000" dirty="0"/>
          </a:p>
        </p:txBody>
      </p:sp>
      <p:sp>
        <p:nvSpPr>
          <p:cNvPr id="66" name="Shape 544"/>
          <p:cNvSpPr/>
          <p:nvPr/>
        </p:nvSpPr>
        <p:spPr>
          <a:xfrm>
            <a:off x="5936760" y="1067786"/>
            <a:ext cx="1023807" cy="2942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7" name="Rechteck 6"/>
          <p:cNvSpPr/>
          <p:nvPr/>
        </p:nvSpPr>
        <p:spPr>
          <a:xfrm>
            <a:off x="6131553" y="1289203"/>
            <a:ext cx="615140" cy="21648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9548" y="163013"/>
            <a:ext cx="1589427" cy="437903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9130" y="659341"/>
            <a:ext cx="2332930" cy="37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5879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Gerade Verbindung 32"/>
          <p:cNvCxnSpPr/>
          <p:nvPr/>
        </p:nvCxnSpPr>
        <p:spPr>
          <a:xfrm flipV="1">
            <a:off x="3703265" y="440845"/>
            <a:ext cx="1962411" cy="1713186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/>
        </p:nvSpPr>
        <p:spPr>
          <a:xfrm>
            <a:off x="1606141" y="339466"/>
            <a:ext cx="2389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/>
              <a:t>s</a:t>
            </a:r>
            <a:r>
              <a:rPr lang="de-DE" i="1" dirty="0" smtClean="0"/>
              <a:t>tromdurchflossener Leiter</a:t>
            </a:r>
            <a:endParaRPr lang="de-DE" i="1" dirty="0"/>
          </a:p>
        </p:txBody>
      </p:sp>
      <p:sp>
        <p:nvSpPr>
          <p:cNvPr id="2" name="Zylinder 1"/>
          <p:cNvSpPr/>
          <p:nvPr/>
        </p:nvSpPr>
        <p:spPr>
          <a:xfrm rot="13751098">
            <a:off x="3662245" y="79463"/>
            <a:ext cx="1326143" cy="3105322"/>
          </a:xfrm>
          <a:prstGeom prst="can">
            <a:avLst>
              <a:gd name="adj" fmla="val 5963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37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9" name="Gerade Verbindung 28"/>
          <p:cNvCxnSpPr/>
          <p:nvPr/>
        </p:nvCxnSpPr>
        <p:spPr>
          <a:xfrm flipV="1">
            <a:off x="2948225" y="2421603"/>
            <a:ext cx="432906" cy="384014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44"/>
          <p:cNvCxnSpPr/>
          <p:nvPr/>
        </p:nvCxnSpPr>
        <p:spPr>
          <a:xfrm flipV="1">
            <a:off x="3398411" y="558591"/>
            <a:ext cx="2127516" cy="1843974"/>
          </a:xfrm>
          <a:prstGeom prst="line">
            <a:avLst/>
          </a:prstGeom>
          <a:ln w="9525" cmpd="sng">
            <a:prstDash val="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feld 58"/>
          <p:cNvSpPr txBox="1"/>
          <p:nvPr/>
        </p:nvSpPr>
        <p:spPr>
          <a:xfrm flipH="1">
            <a:off x="5048543" y="638029"/>
            <a:ext cx="160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J</a:t>
            </a:r>
          </a:p>
        </p:txBody>
      </p:sp>
      <p:cxnSp>
        <p:nvCxnSpPr>
          <p:cNvPr id="56" name="Gerade Verbindung 55"/>
          <p:cNvCxnSpPr/>
          <p:nvPr/>
        </p:nvCxnSpPr>
        <p:spPr>
          <a:xfrm flipH="1">
            <a:off x="3844649" y="948338"/>
            <a:ext cx="1192925" cy="1074431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ing 19"/>
          <p:cNvSpPr/>
          <p:nvPr/>
        </p:nvSpPr>
        <p:spPr>
          <a:xfrm rot="18919574">
            <a:off x="4084655" y="1252097"/>
            <a:ext cx="547933" cy="675644"/>
          </a:xfrm>
          <a:prstGeom prst="donut">
            <a:avLst>
              <a:gd name="adj" fmla="val 0"/>
            </a:avLst>
          </a:prstGeom>
          <a:ln w="28575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2" name="Ring 21"/>
          <p:cNvSpPr/>
          <p:nvPr/>
        </p:nvSpPr>
        <p:spPr>
          <a:xfrm rot="2983944">
            <a:off x="4431764" y="1466868"/>
            <a:ext cx="356745" cy="675644"/>
          </a:xfrm>
          <a:prstGeom prst="donut">
            <a:avLst>
              <a:gd name="adj" fmla="val 0"/>
            </a:avLst>
          </a:prstGeom>
          <a:ln w="28575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Ring 22"/>
          <p:cNvSpPr/>
          <p:nvPr/>
        </p:nvSpPr>
        <p:spPr>
          <a:xfrm rot="2983944">
            <a:off x="3919919" y="1023998"/>
            <a:ext cx="356745" cy="675644"/>
          </a:xfrm>
          <a:prstGeom prst="donut">
            <a:avLst>
              <a:gd name="adj" fmla="val 0"/>
            </a:avLst>
          </a:prstGeom>
          <a:ln w="28575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4" name="Gerade Verbindung mit Pfeil 23"/>
          <p:cNvCxnSpPr/>
          <p:nvPr/>
        </p:nvCxnSpPr>
        <p:spPr>
          <a:xfrm flipH="1">
            <a:off x="3919262" y="1161952"/>
            <a:ext cx="153120" cy="99169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>
            <a:stCxn id="22" idx="6"/>
          </p:cNvCxnSpPr>
          <p:nvPr/>
        </p:nvCxnSpPr>
        <p:spPr>
          <a:xfrm flipH="1">
            <a:off x="4652304" y="1940794"/>
            <a:ext cx="73125" cy="38962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>
            <a:stCxn id="20" idx="6"/>
          </p:cNvCxnSpPr>
          <p:nvPr/>
        </p:nvCxnSpPr>
        <p:spPr>
          <a:xfrm flipH="1" flipV="1">
            <a:off x="4388648" y="1306078"/>
            <a:ext cx="164797" cy="91224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>
            <a:stCxn id="23" idx="6"/>
          </p:cNvCxnSpPr>
          <p:nvPr/>
        </p:nvCxnSpPr>
        <p:spPr>
          <a:xfrm flipV="1">
            <a:off x="4213584" y="1409713"/>
            <a:ext cx="86027" cy="88211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/>
          <p:nvPr/>
        </p:nvCxnSpPr>
        <p:spPr>
          <a:xfrm flipV="1">
            <a:off x="4415363" y="1634187"/>
            <a:ext cx="103707" cy="122814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feld 46"/>
          <p:cNvSpPr txBox="1"/>
          <p:nvPr/>
        </p:nvSpPr>
        <p:spPr>
          <a:xfrm flipH="1">
            <a:off x="4551588" y="1143488"/>
            <a:ext cx="160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B</a:t>
            </a:r>
            <a:endParaRPr lang="de-DE" b="1" dirty="0"/>
          </a:p>
        </p:txBody>
      </p:sp>
      <p:sp>
        <p:nvSpPr>
          <p:cNvPr id="48" name="Textfeld 47"/>
          <p:cNvSpPr txBox="1"/>
          <p:nvPr/>
        </p:nvSpPr>
        <p:spPr>
          <a:xfrm flipH="1">
            <a:off x="3507827" y="1265565"/>
            <a:ext cx="479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</a:t>
            </a:r>
            <a:r>
              <a:rPr lang="de-DE" b="1" baseline="-25000" dirty="0" smtClean="0"/>
              <a:t>i</a:t>
            </a:r>
            <a:endParaRPr lang="de-DE" b="1" baseline="-25000" dirty="0"/>
          </a:p>
        </p:txBody>
      </p:sp>
      <p:sp>
        <p:nvSpPr>
          <p:cNvPr id="49" name="Textfeld 48"/>
          <p:cNvSpPr txBox="1"/>
          <p:nvPr/>
        </p:nvSpPr>
        <p:spPr>
          <a:xfrm flipH="1">
            <a:off x="4899378" y="1449521"/>
            <a:ext cx="479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</a:t>
            </a:r>
            <a:r>
              <a:rPr lang="de-DE" b="1" baseline="-25000" dirty="0" smtClean="0"/>
              <a:t>i</a:t>
            </a:r>
            <a:endParaRPr lang="de-DE" b="1" baseline="-25000" dirty="0"/>
          </a:p>
        </p:txBody>
      </p:sp>
      <p:cxnSp>
        <p:nvCxnSpPr>
          <p:cNvPr id="63" name="Gerade Verbindung 62"/>
          <p:cNvCxnSpPr/>
          <p:nvPr/>
        </p:nvCxnSpPr>
        <p:spPr>
          <a:xfrm flipH="1">
            <a:off x="3752244" y="1494725"/>
            <a:ext cx="673970" cy="602750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extfeld 65"/>
          <p:cNvSpPr txBox="1"/>
          <p:nvPr/>
        </p:nvSpPr>
        <p:spPr>
          <a:xfrm>
            <a:off x="2853188" y="2726388"/>
            <a:ext cx="332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z</a:t>
            </a:r>
          </a:p>
        </p:txBody>
      </p:sp>
      <p:cxnSp>
        <p:nvCxnSpPr>
          <p:cNvPr id="67" name="Gerade Verbindung 66"/>
          <p:cNvCxnSpPr/>
          <p:nvPr/>
        </p:nvCxnSpPr>
        <p:spPr>
          <a:xfrm flipH="1" flipV="1">
            <a:off x="5566602" y="451909"/>
            <a:ext cx="534123" cy="555452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extfeld 69"/>
          <p:cNvSpPr txBox="1"/>
          <p:nvPr/>
        </p:nvSpPr>
        <p:spPr>
          <a:xfrm>
            <a:off x="5930164" y="558591"/>
            <a:ext cx="341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962319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606141" y="339466"/>
            <a:ext cx="2389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5.2.4 Skin Effekt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606141" y="339466"/>
            <a:ext cx="2389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5.3 Transformator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606141" y="339466"/>
            <a:ext cx="3496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5.4 gekoppelte Spulen (1)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606141" y="339466"/>
            <a:ext cx="3496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5.4 gekoppelte Spulen (2)</a:t>
            </a:r>
            <a:endParaRPr lang="de-DE" i="1" dirty="0"/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3420483" y="291978"/>
            <a:ext cx="2147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Verschiebungsstrom</a:t>
            </a:r>
            <a:endParaRPr lang="de-DE" i="1" dirty="0"/>
          </a:p>
        </p:txBody>
      </p:sp>
      <p:sp>
        <p:nvSpPr>
          <p:cNvPr id="5" name="Zylinder 4"/>
          <p:cNvSpPr/>
          <p:nvPr/>
        </p:nvSpPr>
        <p:spPr>
          <a:xfrm rot="16200000">
            <a:off x="5906046" y="-167010"/>
            <a:ext cx="1090779" cy="2927266"/>
          </a:xfrm>
          <a:prstGeom prst="can">
            <a:avLst>
              <a:gd name="adj" fmla="val 5963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37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 flipH="1">
            <a:off x="4215698" y="816750"/>
            <a:ext cx="572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J</a:t>
            </a:r>
            <a:r>
              <a:rPr lang="de-DE" baseline="-25000" dirty="0" smtClean="0"/>
              <a:t>V</a:t>
            </a:r>
            <a:endParaRPr lang="de-DE" baseline="-25000" dirty="0"/>
          </a:p>
        </p:txBody>
      </p:sp>
      <p:sp>
        <p:nvSpPr>
          <p:cNvPr id="25" name="Zylinder 24"/>
          <p:cNvSpPr/>
          <p:nvPr/>
        </p:nvSpPr>
        <p:spPr>
          <a:xfrm rot="16200000">
            <a:off x="1895300" y="-176853"/>
            <a:ext cx="1090779" cy="2946949"/>
          </a:xfrm>
          <a:prstGeom prst="can">
            <a:avLst>
              <a:gd name="adj" fmla="val 59636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37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 Verbindung 25"/>
          <p:cNvCxnSpPr/>
          <p:nvPr/>
        </p:nvCxnSpPr>
        <p:spPr>
          <a:xfrm>
            <a:off x="2120511" y="1297215"/>
            <a:ext cx="985373" cy="0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27"/>
          <p:cNvCxnSpPr/>
          <p:nvPr/>
        </p:nvCxnSpPr>
        <p:spPr>
          <a:xfrm>
            <a:off x="4113819" y="1290386"/>
            <a:ext cx="985373" cy="0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Gerade Verbindung 28"/>
          <p:cNvCxnSpPr/>
          <p:nvPr/>
        </p:nvCxnSpPr>
        <p:spPr>
          <a:xfrm>
            <a:off x="6185086" y="1260877"/>
            <a:ext cx="985373" cy="0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 flipH="1">
            <a:off x="2281605" y="816750"/>
            <a:ext cx="572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J</a:t>
            </a:r>
            <a:r>
              <a:rPr lang="de-DE" baseline="-25000" dirty="0" smtClean="0"/>
              <a:t>L</a:t>
            </a:r>
            <a:endParaRPr lang="de-DE" baseline="-25000" dirty="0"/>
          </a:p>
        </p:txBody>
      </p:sp>
      <p:sp>
        <p:nvSpPr>
          <p:cNvPr id="31" name="Textfeld 30"/>
          <p:cNvSpPr txBox="1"/>
          <p:nvPr/>
        </p:nvSpPr>
        <p:spPr>
          <a:xfrm flipH="1">
            <a:off x="6185086" y="816750"/>
            <a:ext cx="572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J</a:t>
            </a:r>
            <a:r>
              <a:rPr lang="de-DE" baseline="-25000" dirty="0" smtClean="0"/>
              <a:t>L</a:t>
            </a:r>
            <a:endParaRPr lang="de-DE" baseline="-25000" dirty="0"/>
          </a:p>
        </p:txBody>
      </p:sp>
      <p:sp>
        <p:nvSpPr>
          <p:cNvPr id="32" name="Textfeld 31"/>
          <p:cNvSpPr txBox="1"/>
          <p:nvPr/>
        </p:nvSpPr>
        <p:spPr>
          <a:xfrm>
            <a:off x="1046872" y="291978"/>
            <a:ext cx="2147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Leiterstrom</a:t>
            </a:r>
            <a:endParaRPr lang="de-DE" i="1" dirty="0"/>
          </a:p>
        </p:txBody>
      </p:sp>
      <p:sp>
        <p:nvSpPr>
          <p:cNvPr id="33" name="Textfeld 32"/>
          <p:cNvSpPr txBox="1"/>
          <p:nvPr/>
        </p:nvSpPr>
        <p:spPr>
          <a:xfrm>
            <a:off x="6185086" y="323213"/>
            <a:ext cx="2147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i="1" dirty="0" smtClean="0"/>
              <a:t>Leiterstrom</a:t>
            </a:r>
            <a:endParaRPr lang="de-DE" i="1" dirty="0"/>
          </a:p>
        </p:txBody>
      </p:sp>
      <p:sp>
        <p:nvSpPr>
          <p:cNvPr id="34" name="Textfeld 33"/>
          <p:cNvSpPr txBox="1"/>
          <p:nvPr/>
        </p:nvSpPr>
        <p:spPr>
          <a:xfrm>
            <a:off x="1292174" y="1842014"/>
            <a:ext cx="2147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Leiter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914163" y="1842014"/>
            <a:ext cx="2147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Luftspalt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5516047" y="1842014"/>
            <a:ext cx="2147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Leiter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216" y="392670"/>
            <a:ext cx="6502400" cy="31115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 flipH="1">
            <a:off x="3472267" y="2336342"/>
            <a:ext cx="36052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solidFill>
                  <a:schemeClr val="tx2"/>
                </a:solidFill>
              </a:rPr>
              <a:t>H</a:t>
            </a:r>
            <a:endParaRPr lang="de-DE" sz="2000" baseline="-25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4623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6_3_Model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24" y="9477"/>
            <a:ext cx="8953500" cy="4448175"/>
          </a:xfrm>
          <a:prstGeom prst="rect">
            <a:avLst/>
          </a:prstGeom>
        </p:spPr>
      </p:pic>
      <p:pic>
        <p:nvPicPr>
          <p:cNvPr id="3" name="Bild 2" descr="6_3_Port1_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584" y="1656893"/>
            <a:ext cx="2653240" cy="1238178"/>
          </a:xfrm>
          <a:prstGeom prst="rect">
            <a:avLst/>
          </a:prstGeom>
        </p:spPr>
      </p:pic>
      <p:pic>
        <p:nvPicPr>
          <p:cNvPr id="2" name="Bild 1" descr="6_1_Port1_H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562" y="-257558"/>
            <a:ext cx="2748178" cy="1342781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2786562" y="669657"/>
            <a:ext cx="10951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H (</a:t>
            </a:r>
            <a:r>
              <a:rPr lang="de-DE" dirty="0" err="1" smtClean="0"/>
              <a:t>z</a:t>
            </a:r>
            <a:r>
              <a:rPr lang="de-DE" dirty="0" smtClean="0"/>
              <a:t>, t): e</a:t>
            </a:r>
            <a:r>
              <a:rPr lang="de-DE" baseline="-25000" dirty="0"/>
              <a:t>x</a:t>
            </a:r>
            <a:r>
              <a:rPr lang="de-DE" dirty="0" smtClean="0"/>
              <a:t>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422584" y="2513795"/>
            <a:ext cx="10695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000000"/>
                </a:solidFill>
              </a:rPr>
              <a:t>E</a:t>
            </a:r>
            <a:r>
              <a:rPr lang="de-DE" dirty="0" smtClean="0">
                <a:solidFill>
                  <a:srgbClr val="000000"/>
                </a:solidFill>
              </a:rPr>
              <a:t> (</a:t>
            </a:r>
            <a:r>
              <a:rPr lang="de-DE" dirty="0" err="1" smtClean="0">
                <a:solidFill>
                  <a:srgbClr val="000000"/>
                </a:solidFill>
              </a:rPr>
              <a:t>z</a:t>
            </a:r>
            <a:r>
              <a:rPr lang="de-DE" dirty="0" smtClean="0">
                <a:solidFill>
                  <a:srgbClr val="000000"/>
                </a:solidFill>
              </a:rPr>
              <a:t>, t): </a:t>
            </a:r>
            <a:r>
              <a:rPr lang="de-DE" dirty="0" err="1" smtClean="0">
                <a:solidFill>
                  <a:srgbClr val="000000"/>
                </a:solidFill>
              </a:rPr>
              <a:t>e</a:t>
            </a:r>
            <a:r>
              <a:rPr lang="de-DE" baseline="-25000" dirty="0" err="1" smtClean="0">
                <a:solidFill>
                  <a:srgbClr val="000000"/>
                </a:solidFill>
              </a:rPr>
              <a:t>y</a:t>
            </a:r>
            <a:r>
              <a:rPr lang="de-DE" dirty="0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422584" y="331103"/>
            <a:ext cx="181500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Port 1: Einspeisung</a:t>
            </a:r>
          </a:p>
        </p:txBody>
      </p:sp>
      <p:cxnSp>
        <p:nvCxnSpPr>
          <p:cNvPr id="13" name="Gerade Verbindung 12"/>
          <p:cNvCxnSpPr/>
          <p:nvPr/>
        </p:nvCxnSpPr>
        <p:spPr>
          <a:xfrm flipH="1">
            <a:off x="1726385" y="669657"/>
            <a:ext cx="5240021" cy="3046242"/>
          </a:xfrm>
          <a:prstGeom prst="line">
            <a:avLst/>
          </a:prstGeom>
          <a:ln w="3810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5967949" y="922072"/>
            <a:ext cx="9092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rgbClr val="376092"/>
                </a:solidFill>
              </a:rPr>
              <a:t>Vakuum 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791242" y="1669909"/>
            <a:ext cx="189562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rgbClr val="376092"/>
                </a:solidFill>
              </a:rPr>
              <a:t>Dielektrikum </a:t>
            </a:r>
            <a:r>
              <a:rPr lang="el-GR" sz="1600" i="1" dirty="0" smtClean="0">
                <a:solidFill>
                  <a:srgbClr val="376092"/>
                </a:solidFill>
              </a:rPr>
              <a:t>ε</a:t>
            </a:r>
            <a:r>
              <a:rPr lang="de-DE" sz="1600" i="1" baseline="-25000" dirty="0" smtClean="0">
                <a:solidFill>
                  <a:srgbClr val="376092"/>
                </a:solidFill>
              </a:rPr>
              <a:t>r</a:t>
            </a:r>
            <a:r>
              <a:rPr lang="de-DE" sz="1600" i="1" dirty="0" smtClean="0">
                <a:solidFill>
                  <a:srgbClr val="376092"/>
                </a:solidFill>
              </a:rPr>
              <a:t>=4  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754244" y="2725794"/>
            <a:ext cx="90927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rgbClr val="376092"/>
                </a:solidFill>
              </a:rPr>
              <a:t>Vakuum  </a:t>
            </a:r>
          </a:p>
        </p:txBody>
      </p:sp>
      <p:cxnSp>
        <p:nvCxnSpPr>
          <p:cNvPr id="20" name="Gerade Verbindung 19"/>
          <p:cNvCxnSpPr/>
          <p:nvPr/>
        </p:nvCxnSpPr>
        <p:spPr>
          <a:xfrm flipH="1">
            <a:off x="6738931" y="669657"/>
            <a:ext cx="379876" cy="1112072"/>
          </a:xfrm>
          <a:prstGeom prst="line">
            <a:avLst/>
          </a:prstGeom>
          <a:ln w="12700" cmpd="sng">
            <a:solidFill>
              <a:srgbClr val="FFFF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/>
          <p:nvPr/>
        </p:nvCxnSpPr>
        <p:spPr>
          <a:xfrm>
            <a:off x="7118807" y="669657"/>
            <a:ext cx="1790610" cy="1548027"/>
          </a:xfrm>
          <a:prstGeom prst="line">
            <a:avLst/>
          </a:prstGeom>
          <a:ln w="12700" cmpd="sng">
            <a:solidFill>
              <a:srgbClr val="FFFF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27"/>
          <p:cNvCxnSpPr/>
          <p:nvPr/>
        </p:nvCxnSpPr>
        <p:spPr>
          <a:xfrm>
            <a:off x="2986429" y="-113834"/>
            <a:ext cx="3250163" cy="350766"/>
          </a:xfrm>
          <a:prstGeom prst="line">
            <a:avLst/>
          </a:prstGeom>
          <a:ln w="12700" cmpd="sng">
            <a:solidFill>
              <a:srgbClr val="FFFF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29"/>
          <p:cNvCxnSpPr/>
          <p:nvPr/>
        </p:nvCxnSpPr>
        <p:spPr>
          <a:xfrm flipH="1">
            <a:off x="5374084" y="246409"/>
            <a:ext cx="862508" cy="606546"/>
          </a:xfrm>
          <a:prstGeom prst="line">
            <a:avLst/>
          </a:prstGeom>
          <a:ln w="12700" cmpd="sng">
            <a:solidFill>
              <a:srgbClr val="FFFF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282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0400"/>
            <a:ext cx="9144000" cy="363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 descr="6_3_elektrisches Fel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778" y="-64018"/>
            <a:ext cx="7015943" cy="3427284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972675" y="220292"/>
            <a:ext cx="286606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Elektrische Feldstärke E (</a:t>
            </a:r>
            <a:r>
              <a:rPr lang="de-DE" dirty="0" err="1" smtClean="0">
                <a:solidFill>
                  <a:srgbClr val="000000"/>
                </a:solidFill>
              </a:rPr>
              <a:t>z</a:t>
            </a:r>
            <a:r>
              <a:rPr lang="de-DE" dirty="0" smtClean="0">
                <a:solidFill>
                  <a:srgbClr val="000000"/>
                </a:solidFill>
              </a:rPr>
              <a:t>, t)</a:t>
            </a:r>
          </a:p>
        </p:txBody>
      </p:sp>
    </p:spTree>
    <p:extLst>
      <p:ext uri="{BB962C8B-B14F-4D97-AF65-F5344CB8AC3E}">
        <p14:creationId xmlns:p14="http://schemas.microsoft.com/office/powerpoint/2010/main" val="4202826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6_3_E_x-pla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778" y="0"/>
            <a:ext cx="7015943" cy="3188551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972675" y="201338"/>
            <a:ext cx="286606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Elektrische Feldstärke E (</a:t>
            </a:r>
            <a:r>
              <a:rPr lang="de-DE" dirty="0" err="1" smtClean="0">
                <a:solidFill>
                  <a:srgbClr val="000000"/>
                </a:solidFill>
              </a:rPr>
              <a:t>z</a:t>
            </a:r>
            <a:r>
              <a:rPr lang="de-DE" dirty="0" smtClean="0">
                <a:solidFill>
                  <a:srgbClr val="000000"/>
                </a:solidFill>
              </a:rPr>
              <a:t>, t)</a:t>
            </a:r>
          </a:p>
        </p:txBody>
      </p:sp>
    </p:spTree>
    <p:extLst>
      <p:ext uri="{BB962C8B-B14F-4D97-AF65-F5344CB8AC3E}">
        <p14:creationId xmlns:p14="http://schemas.microsoft.com/office/powerpoint/2010/main" val="24395198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6_2_Mstrip_Model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7" y="0"/>
            <a:ext cx="9020175" cy="410527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290252" y="451179"/>
            <a:ext cx="186874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Port 1: Einspeisung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6707241" y="1566527"/>
            <a:ext cx="42029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000" i="1" dirty="0" smtClean="0">
                <a:solidFill>
                  <a:srgbClr val="376092"/>
                </a:solidFill>
              </a:rPr>
              <a:t>R</a:t>
            </a:r>
            <a:r>
              <a:rPr lang="de-DE" sz="2000" i="1" baseline="-25000" dirty="0" smtClean="0">
                <a:solidFill>
                  <a:srgbClr val="376092"/>
                </a:solidFill>
              </a:rPr>
              <a:t>L</a:t>
            </a:r>
            <a:r>
              <a:rPr lang="de-DE" sz="2000" i="1" dirty="0" smtClean="0">
                <a:solidFill>
                  <a:srgbClr val="376092"/>
                </a:solidFill>
              </a:rPr>
              <a:t> 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006489" y="1966637"/>
            <a:ext cx="1418452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000" i="1" dirty="0" smtClean="0">
                <a:solidFill>
                  <a:srgbClr val="376092"/>
                </a:solidFill>
              </a:rPr>
              <a:t>Z</a:t>
            </a:r>
            <a:r>
              <a:rPr lang="de-DE" sz="2000" i="1" baseline="-25000" dirty="0" smtClean="0">
                <a:solidFill>
                  <a:srgbClr val="376092"/>
                </a:solidFill>
              </a:rPr>
              <a:t>1</a:t>
            </a:r>
            <a:r>
              <a:rPr lang="de-DE" sz="2000" i="1" dirty="0" smtClean="0">
                <a:solidFill>
                  <a:srgbClr val="376092"/>
                </a:solidFill>
              </a:rPr>
              <a:t> </a:t>
            </a:r>
            <a:r>
              <a:rPr lang="de-DE" sz="2000" i="1" dirty="0">
                <a:solidFill>
                  <a:srgbClr val="376092"/>
                </a:solidFill>
              </a:rPr>
              <a:t>=</a:t>
            </a:r>
            <a:r>
              <a:rPr lang="de-DE" sz="2000" i="1" dirty="0" smtClean="0">
                <a:solidFill>
                  <a:srgbClr val="376092"/>
                </a:solidFill>
              </a:rPr>
              <a:t>√ (Z</a:t>
            </a:r>
            <a:r>
              <a:rPr lang="de-DE" sz="2000" i="1" baseline="-25000" dirty="0" smtClean="0">
                <a:solidFill>
                  <a:srgbClr val="376092"/>
                </a:solidFill>
              </a:rPr>
              <a:t>0</a:t>
            </a:r>
            <a:r>
              <a:rPr lang="de-DE" sz="2000" i="1" dirty="0" smtClean="0">
                <a:solidFill>
                  <a:srgbClr val="376092"/>
                </a:solidFill>
              </a:rPr>
              <a:t> R</a:t>
            </a:r>
            <a:r>
              <a:rPr lang="de-DE" sz="2000" i="1" baseline="-25000" dirty="0" smtClean="0">
                <a:solidFill>
                  <a:srgbClr val="376092"/>
                </a:solidFill>
              </a:rPr>
              <a:t>L</a:t>
            </a:r>
            <a:r>
              <a:rPr lang="de-DE" sz="2000" i="1" dirty="0" smtClean="0">
                <a:solidFill>
                  <a:srgbClr val="376092"/>
                </a:solidFill>
              </a:rPr>
              <a:t>) 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183135" y="1122977"/>
            <a:ext cx="40058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000" i="1" dirty="0" smtClean="0">
                <a:solidFill>
                  <a:srgbClr val="376092"/>
                </a:solidFill>
              </a:rPr>
              <a:t>Z</a:t>
            </a:r>
            <a:r>
              <a:rPr lang="de-DE" sz="2000" i="1" baseline="-25000" dirty="0" smtClean="0">
                <a:solidFill>
                  <a:srgbClr val="376092"/>
                </a:solidFill>
              </a:rPr>
              <a:t>0</a:t>
            </a:r>
            <a:r>
              <a:rPr lang="de-DE" sz="2000" i="1" dirty="0" smtClean="0">
                <a:solidFill>
                  <a:srgbClr val="376092"/>
                </a:solidFill>
              </a:rPr>
              <a:t>  </a:t>
            </a:r>
          </a:p>
        </p:txBody>
      </p:sp>
      <p:cxnSp>
        <p:nvCxnSpPr>
          <p:cNvPr id="8" name="Gerade Verbindung 7"/>
          <p:cNvCxnSpPr/>
          <p:nvPr/>
        </p:nvCxnSpPr>
        <p:spPr>
          <a:xfrm flipH="1" flipV="1">
            <a:off x="1765961" y="1332770"/>
            <a:ext cx="4682183" cy="38129"/>
          </a:xfrm>
          <a:prstGeom prst="line">
            <a:avLst/>
          </a:prstGeom>
          <a:ln w="12700" cmpd="sng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6477858" y="1205697"/>
            <a:ext cx="1015" cy="645401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>
            <a:off x="1739886" y="1158115"/>
            <a:ext cx="0" cy="1318385"/>
          </a:xfrm>
          <a:prstGeom prst="line">
            <a:avLst/>
          </a:prstGeom>
          <a:ln w="9525" cmpd="sng">
            <a:solidFill>
              <a:srgbClr val="FF0000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3722389" y="1128288"/>
            <a:ext cx="59962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l-GR" sz="2000" i="1" dirty="0" smtClean="0">
                <a:solidFill>
                  <a:srgbClr val="376092"/>
                </a:solidFill>
              </a:rPr>
              <a:t>λ</a:t>
            </a:r>
            <a:r>
              <a:rPr lang="de-DE" sz="2000" i="1" dirty="0" smtClean="0">
                <a:solidFill>
                  <a:srgbClr val="376092"/>
                </a:solidFill>
              </a:rPr>
              <a:t>/4  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1765961" y="1966637"/>
            <a:ext cx="176197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000" i="1" dirty="0" smtClean="0">
                <a:solidFill>
                  <a:srgbClr val="376092"/>
                </a:solidFill>
              </a:rPr>
              <a:t>Z</a:t>
            </a:r>
            <a:r>
              <a:rPr lang="de-DE" sz="2000" i="1" baseline="-25000" dirty="0" smtClean="0">
                <a:solidFill>
                  <a:srgbClr val="376092"/>
                </a:solidFill>
              </a:rPr>
              <a:t>e</a:t>
            </a:r>
            <a:r>
              <a:rPr lang="de-DE" sz="2000" i="1" dirty="0" smtClean="0">
                <a:solidFill>
                  <a:srgbClr val="376092"/>
                </a:solidFill>
              </a:rPr>
              <a:t> = Z</a:t>
            </a:r>
            <a:r>
              <a:rPr lang="de-DE" sz="2000" i="1" baseline="-25000" dirty="0" smtClean="0">
                <a:solidFill>
                  <a:srgbClr val="376092"/>
                </a:solidFill>
              </a:rPr>
              <a:t>1</a:t>
            </a:r>
            <a:r>
              <a:rPr lang="de-DE" sz="2000" i="1" baseline="30000" dirty="0" smtClean="0">
                <a:solidFill>
                  <a:srgbClr val="376092"/>
                </a:solidFill>
              </a:rPr>
              <a:t>2</a:t>
            </a:r>
            <a:r>
              <a:rPr lang="de-DE" sz="2000" i="1" dirty="0" smtClean="0">
                <a:solidFill>
                  <a:srgbClr val="376092"/>
                </a:solidFill>
              </a:rPr>
              <a:t>/R</a:t>
            </a:r>
            <a:r>
              <a:rPr lang="de-DE" sz="2000" i="1" baseline="-25000" dirty="0" smtClean="0">
                <a:solidFill>
                  <a:srgbClr val="376092"/>
                </a:solidFill>
              </a:rPr>
              <a:t>L</a:t>
            </a:r>
            <a:r>
              <a:rPr lang="de-DE" sz="2000" i="1" dirty="0" smtClean="0">
                <a:solidFill>
                  <a:srgbClr val="376092"/>
                </a:solidFill>
              </a:rPr>
              <a:t> </a:t>
            </a:r>
            <a:r>
              <a:rPr lang="de-DE" sz="2000" i="1" dirty="0">
                <a:solidFill>
                  <a:srgbClr val="376092"/>
                </a:solidFill>
              </a:rPr>
              <a:t>= </a:t>
            </a:r>
            <a:r>
              <a:rPr lang="de-DE" sz="2000" i="1" dirty="0" smtClean="0">
                <a:solidFill>
                  <a:srgbClr val="376092"/>
                </a:solidFill>
              </a:rPr>
              <a:t>Z</a:t>
            </a:r>
            <a:r>
              <a:rPr lang="de-DE" sz="2000" i="1" baseline="-25000" dirty="0">
                <a:solidFill>
                  <a:srgbClr val="376092"/>
                </a:solidFill>
              </a:rPr>
              <a:t>0</a:t>
            </a:r>
            <a:r>
              <a:rPr lang="de-DE" sz="2000" i="1" dirty="0" smtClean="0">
                <a:solidFill>
                  <a:srgbClr val="376092"/>
                </a:solidFill>
              </a:rPr>
              <a:t> </a:t>
            </a:r>
          </a:p>
        </p:txBody>
      </p:sp>
      <p:sp>
        <p:nvSpPr>
          <p:cNvPr id="14" name="Rechteckiger Pfeil 13"/>
          <p:cNvSpPr/>
          <p:nvPr/>
        </p:nvSpPr>
        <p:spPr>
          <a:xfrm>
            <a:off x="1241112" y="2006600"/>
            <a:ext cx="457200" cy="939800"/>
          </a:xfrm>
          <a:prstGeom prst="bentArrow">
            <a:avLst/>
          </a:prstGeom>
          <a:solidFill>
            <a:srgbClr val="FF66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1862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 descr="6_2_Port_mode_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6" y="-15904"/>
            <a:ext cx="4540788" cy="2385239"/>
          </a:xfrm>
          <a:prstGeom prst="rect">
            <a:avLst/>
          </a:prstGeom>
        </p:spPr>
      </p:pic>
      <p:pic>
        <p:nvPicPr>
          <p:cNvPr id="6" name="Bild 5" descr="6_2_Port_Mode_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266" y="-72768"/>
            <a:ext cx="4579324" cy="2461057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3203599" y="137020"/>
            <a:ext cx="291334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600" i="1" dirty="0" smtClean="0">
                <a:solidFill>
                  <a:schemeClr val="accent1">
                    <a:lumMod val="75000"/>
                  </a:schemeClr>
                </a:solidFill>
              </a:rPr>
              <a:t>Port 1: Einspeisung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146609" y="1430154"/>
            <a:ext cx="807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H (</a:t>
            </a:r>
            <a:r>
              <a:rPr lang="de-DE" dirty="0"/>
              <a:t>x</a:t>
            </a:r>
            <a:r>
              <a:rPr lang="de-DE" dirty="0" smtClean="0"/>
              <a:t>, t)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716767" y="1423907"/>
            <a:ext cx="77662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000000"/>
                </a:solidFill>
              </a:rPr>
              <a:t>E</a:t>
            </a:r>
            <a:r>
              <a:rPr lang="de-DE" dirty="0" smtClean="0">
                <a:solidFill>
                  <a:srgbClr val="000000"/>
                </a:solidFill>
              </a:rPr>
              <a:t> (</a:t>
            </a:r>
            <a:r>
              <a:rPr lang="de-DE" dirty="0">
                <a:solidFill>
                  <a:srgbClr val="000000"/>
                </a:solidFill>
              </a:rPr>
              <a:t>x</a:t>
            </a:r>
            <a:r>
              <a:rPr lang="de-DE" dirty="0" smtClean="0">
                <a:solidFill>
                  <a:srgbClr val="000000"/>
                </a:solidFill>
              </a:rPr>
              <a:t>, t) </a:t>
            </a:r>
          </a:p>
        </p:txBody>
      </p:sp>
      <p:sp>
        <p:nvSpPr>
          <p:cNvPr id="22" name="Rechteck 21"/>
          <p:cNvSpPr/>
          <p:nvPr/>
        </p:nvSpPr>
        <p:spPr>
          <a:xfrm>
            <a:off x="3203599" y="1535335"/>
            <a:ext cx="1596900" cy="767660"/>
          </a:xfrm>
          <a:prstGeom prst="rect">
            <a:avLst/>
          </a:prstGeom>
          <a:solidFill>
            <a:srgbClr val="F9FF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Gerade Verbindung 8"/>
          <p:cNvCxnSpPr/>
          <p:nvPr/>
        </p:nvCxnSpPr>
        <p:spPr>
          <a:xfrm>
            <a:off x="3534914" y="1657593"/>
            <a:ext cx="1015" cy="645401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/>
          <p:nvPr/>
        </p:nvCxnSpPr>
        <p:spPr>
          <a:xfrm flipH="1">
            <a:off x="3255568" y="2202013"/>
            <a:ext cx="1462784" cy="0"/>
          </a:xfrm>
          <a:prstGeom prst="line">
            <a:avLst/>
          </a:prstGeom>
          <a:ln w="9525" cmpd="sng"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3203599" y="1657593"/>
            <a:ext cx="332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z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4267323" y="1845428"/>
            <a:ext cx="344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5493705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6_2_Ani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84" y="0"/>
            <a:ext cx="9039225" cy="49149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906088" y="404958"/>
            <a:ext cx="308224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Magnetische Feldstärke H (</a:t>
            </a:r>
            <a:r>
              <a:rPr lang="de-DE" dirty="0">
                <a:solidFill>
                  <a:srgbClr val="000000"/>
                </a:solidFill>
              </a:rPr>
              <a:t>x</a:t>
            </a:r>
            <a:r>
              <a:rPr lang="de-DE" dirty="0" smtClean="0">
                <a:solidFill>
                  <a:srgbClr val="000000"/>
                </a:solidFill>
              </a:rPr>
              <a:t>, t)</a:t>
            </a:r>
          </a:p>
        </p:txBody>
      </p:sp>
    </p:spTree>
    <p:extLst>
      <p:ext uri="{BB962C8B-B14F-4D97-AF65-F5344CB8AC3E}">
        <p14:creationId xmlns:p14="http://schemas.microsoft.com/office/powerpoint/2010/main" val="220798849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6_2_S-P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144" y="0"/>
            <a:ext cx="6206161" cy="2822852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1854905" y="1973636"/>
            <a:ext cx="312992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Eingangsreflexionsfaktor s</a:t>
            </a:r>
            <a:r>
              <a:rPr lang="de-DE" baseline="-25000" dirty="0" smtClean="0">
                <a:solidFill>
                  <a:srgbClr val="000000"/>
                </a:solidFill>
              </a:rPr>
              <a:t>11</a:t>
            </a:r>
            <a:r>
              <a:rPr lang="de-DE" dirty="0" smtClean="0">
                <a:solidFill>
                  <a:srgbClr val="000000"/>
                </a:solidFill>
              </a:rPr>
              <a:t> = 0</a:t>
            </a:r>
          </a:p>
        </p:txBody>
      </p:sp>
    </p:spTree>
    <p:extLst>
      <p:ext uri="{BB962C8B-B14F-4D97-AF65-F5344CB8AC3E}">
        <p14:creationId xmlns:p14="http://schemas.microsoft.com/office/powerpoint/2010/main" val="220748928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488" y="0"/>
            <a:ext cx="8489512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23681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 11" descr="6_4_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970599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0" y="1"/>
            <a:ext cx="4548310" cy="3390900"/>
          </a:xfrm>
          <a:prstGeom prst="rect">
            <a:avLst/>
          </a:prstGeom>
          <a:noFill/>
          <a:ln>
            <a:solidFill>
              <a:srgbClr val="000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4548310" y="1"/>
            <a:ext cx="4595689" cy="3390900"/>
          </a:xfrm>
          <a:prstGeom prst="rect">
            <a:avLst/>
          </a:prstGeom>
          <a:noFill/>
          <a:ln>
            <a:solidFill>
              <a:srgbClr val="000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/>
          <p:cNvSpPr txBox="1"/>
          <p:nvPr/>
        </p:nvSpPr>
        <p:spPr>
          <a:xfrm>
            <a:off x="2254095" y="2554593"/>
            <a:ext cx="56686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000000"/>
                </a:solidFill>
              </a:rPr>
              <a:t>E</a:t>
            </a:r>
            <a:r>
              <a:rPr lang="de-DE" dirty="0" smtClean="0">
                <a:solidFill>
                  <a:srgbClr val="000000"/>
                </a:solidFill>
              </a:rPr>
              <a:t> (t) 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7715529" y="2549905"/>
            <a:ext cx="56686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000000"/>
                </a:solidFill>
              </a:rPr>
              <a:t>E</a:t>
            </a:r>
            <a:r>
              <a:rPr lang="de-DE" dirty="0" smtClean="0">
                <a:solidFill>
                  <a:srgbClr val="000000"/>
                </a:solidFill>
              </a:rPr>
              <a:t> (t) 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1595859" y="2559986"/>
            <a:ext cx="6200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H (t) 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7057293" y="2549905"/>
            <a:ext cx="6200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H (t) 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449028" y="2569001"/>
            <a:ext cx="527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J (t) 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5031989" y="2569001"/>
            <a:ext cx="527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J (t) 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2254095" y="2970599"/>
            <a:ext cx="214460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Spannungsmaximum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5559748" y="2970599"/>
            <a:ext cx="169262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000000"/>
                </a:solidFill>
              </a:rPr>
              <a:t>Strommaximum</a:t>
            </a:r>
          </a:p>
        </p:txBody>
      </p:sp>
    </p:spTree>
    <p:extLst>
      <p:ext uri="{BB962C8B-B14F-4D97-AF65-F5344CB8AC3E}">
        <p14:creationId xmlns:p14="http://schemas.microsoft.com/office/powerpoint/2010/main" val="132014121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40"/>
          <p:cNvSpPr/>
          <p:nvPr/>
        </p:nvSpPr>
        <p:spPr>
          <a:xfrm>
            <a:off x="4459927" y="1772538"/>
            <a:ext cx="257908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/>
              <a:t>Q</a:t>
            </a:r>
            <a:endParaRPr baseline="-25000" dirty="0"/>
          </a:p>
        </p:txBody>
      </p:sp>
      <p:grpSp>
        <p:nvGrpSpPr>
          <p:cNvPr id="59" name="Gruppierung 58"/>
          <p:cNvGrpSpPr/>
          <p:nvPr/>
        </p:nvGrpSpPr>
        <p:grpSpPr>
          <a:xfrm>
            <a:off x="3650328" y="3505312"/>
            <a:ext cx="1164406" cy="454595"/>
            <a:chOff x="5921439" y="208494"/>
            <a:chExt cx="1164406" cy="454595"/>
          </a:xfrm>
        </p:grpSpPr>
        <p:sp>
          <p:nvSpPr>
            <p:cNvPr id="48" name="Rechteck 47"/>
            <p:cNvSpPr/>
            <p:nvPr/>
          </p:nvSpPr>
          <p:spPr>
            <a:xfrm>
              <a:off x="5921440" y="228336"/>
              <a:ext cx="1164405" cy="43475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Shape 544"/>
            <p:cNvSpPr/>
            <p:nvPr/>
          </p:nvSpPr>
          <p:spPr>
            <a:xfrm>
              <a:off x="6384424" y="300308"/>
              <a:ext cx="0" cy="272638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39" marR="40639" defTabSz="914400">
                <a:spcBef>
                  <a:spcPts val="400"/>
                </a:spcBef>
                <a:defRPr sz="18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endParaRPr/>
            </a:p>
          </p:txBody>
        </p:sp>
        <p:sp>
          <p:nvSpPr>
            <p:cNvPr id="50" name="Shape 544"/>
            <p:cNvSpPr/>
            <p:nvPr/>
          </p:nvSpPr>
          <p:spPr>
            <a:xfrm>
              <a:off x="6110195" y="298910"/>
              <a:ext cx="0" cy="272638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39" marR="40639" defTabSz="914400">
                <a:spcBef>
                  <a:spcPts val="400"/>
                </a:spcBef>
                <a:defRPr sz="18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endParaRPr/>
            </a:p>
          </p:txBody>
        </p:sp>
        <p:sp>
          <p:nvSpPr>
            <p:cNvPr id="51" name="Shape 544"/>
            <p:cNvSpPr/>
            <p:nvPr/>
          </p:nvSpPr>
          <p:spPr>
            <a:xfrm>
              <a:off x="6673830" y="300307"/>
              <a:ext cx="0" cy="272638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39" marR="40639" defTabSz="914400">
                <a:spcBef>
                  <a:spcPts val="400"/>
                </a:spcBef>
                <a:defRPr sz="18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endParaRPr/>
            </a:p>
          </p:txBody>
        </p:sp>
        <p:sp>
          <p:nvSpPr>
            <p:cNvPr id="47" name="Shape 530"/>
            <p:cNvSpPr/>
            <p:nvPr/>
          </p:nvSpPr>
          <p:spPr>
            <a:xfrm flipH="1">
              <a:off x="5921439" y="663089"/>
              <a:ext cx="1164406" cy="0"/>
            </a:xfrm>
            <a:prstGeom prst="line">
              <a:avLst/>
            </a:prstGeom>
            <a:noFill/>
            <a:ln w="57150" cap="flat" cmpd="sng">
              <a:solidFill>
                <a:srgbClr val="4349AA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6" name="Shape 530"/>
            <p:cNvSpPr/>
            <p:nvPr/>
          </p:nvSpPr>
          <p:spPr>
            <a:xfrm flipH="1">
              <a:off x="5921439" y="208494"/>
              <a:ext cx="1164405" cy="0"/>
            </a:xfrm>
            <a:prstGeom prst="line">
              <a:avLst/>
            </a:prstGeom>
            <a:noFill/>
            <a:ln w="57150" cap="flat" cmpd="sng">
              <a:solidFill>
                <a:srgbClr val="4349AA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8" name="Shape 544"/>
            <p:cNvSpPr/>
            <p:nvPr/>
          </p:nvSpPr>
          <p:spPr>
            <a:xfrm>
              <a:off x="6949382" y="300994"/>
              <a:ext cx="0" cy="272638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39" marR="40639" defTabSz="914400">
                <a:spcBef>
                  <a:spcPts val="400"/>
                </a:spcBef>
                <a:defRPr sz="18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endParaRPr/>
            </a:p>
          </p:txBody>
        </p:sp>
      </p:grpSp>
      <p:sp>
        <p:nvSpPr>
          <p:cNvPr id="62" name="Halbbogen 61"/>
          <p:cNvSpPr/>
          <p:nvPr/>
        </p:nvSpPr>
        <p:spPr>
          <a:xfrm rot="19108011">
            <a:off x="5328970" y="2477230"/>
            <a:ext cx="2047393" cy="1531697"/>
          </a:xfrm>
          <a:prstGeom prst="blockArc">
            <a:avLst>
              <a:gd name="adj1" fmla="val 10800000"/>
              <a:gd name="adj2" fmla="val 21471124"/>
              <a:gd name="adj3" fmla="val 1335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pSp>
        <p:nvGrpSpPr>
          <p:cNvPr id="63" name="Gruppierung 62"/>
          <p:cNvGrpSpPr/>
          <p:nvPr/>
        </p:nvGrpSpPr>
        <p:grpSpPr>
          <a:xfrm>
            <a:off x="5567377" y="3756441"/>
            <a:ext cx="228196" cy="218265"/>
            <a:chOff x="3774909" y="5204460"/>
            <a:chExt cx="228196" cy="218265"/>
          </a:xfrm>
        </p:grpSpPr>
        <p:sp>
          <p:nvSpPr>
            <p:cNvPr id="22" name="Oval 21"/>
            <p:cNvSpPr/>
            <p:nvPr/>
          </p:nvSpPr>
          <p:spPr>
            <a:xfrm>
              <a:off x="3774909" y="5204460"/>
              <a:ext cx="228196" cy="218265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Oval 22"/>
            <p:cNvSpPr/>
            <p:nvPr/>
          </p:nvSpPr>
          <p:spPr>
            <a:xfrm>
              <a:off x="3837309" y="5266282"/>
              <a:ext cx="101709" cy="104662"/>
            </a:xfrm>
            <a:prstGeom prst="ellipse">
              <a:avLst/>
            </a:prstGeom>
            <a:solidFill>
              <a:schemeClr val="tx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1" name="Ring 80"/>
          <p:cNvSpPr/>
          <p:nvPr/>
        </p:nvSpPr>
        <p:spPr>
          <a:xfrm rot="16200000">
            <a:off x="372525" y="1887214"/>
            <a:ext cx="2688212" cy="925439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3" name="Ring 82"/>
          <p:cNvSpPr/>
          <p:nvPr/>
        </p:nvSpPr>
        <p:spPr>
          <a:xfrm rot="16200000">
            <a:off x="1297965" y="1925784"/>
            <a:ext cx="2688212" cy="925439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4" name="Ring 83"/>
          <p:cNvSpPr/>
          <p:nvPr/>
        </p:nvSpPr>
        <p:spPr>
          <a:xfrm rot="16200000">
            <a:off x="651478" y="1992831"/>
            <a:ext cx="2256410" cy="768551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5" name="Ring 84"/>
          <p:cNvSpPr/>
          <p:nvPr/>
        </p:nvSpPr>
        <p:spPr>
          <a:xfrm rot="16200000">
            <a:off x="1440896" y="2002752"/>
            <a:ext cx="2276251" cy="768551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1972348" y="1928428"/>
            <a:ext cx="410021" cy="459209"/>
          </a:xfrm>
          <a:prstGeom prst="rect">
            <a:avLst/>
          </a:prstGeom>
          <a:ln>
            <a:solidFill>
              <a:srgbClr val="000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1973090" y="2386633"/>
            <a:ext cx="410021" cy="459209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FFFF"/>
              </a:gs>
              <a:gs pos="99000">
                <a:srgbClr val="FF6666">
                  <a:alpha val="99000"/>
                </a:srgbClr>
              </a:gs>
            </a:gsLst>
            <a:lin ang="16200000" scaled="0"/>
            <a:tileRect/>
          </a:gradFill>
          <a:ln>
            <a:solidFill>
              <a:srgbClr val="00008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Shape 540"/>
          <p:cNvSpPr/>
          <p:nvPr/>
        </p:nvSpPr>
        <p:spPr>
          <a:xfrm>
            <a:off x="2007535" y="1939565"/>
            <a:ext cx="31325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sz="2000" i="1" dirty="0">
                <a:solidFill>
                  <a:srgbClr val="000080"/>
                </a:solidFill>
              </a:rPr>
              <a:t>N</a:t>
            </a:r>
            <a:endParaRPr sz="2000" i="1" baseline="-25000" dirty="0">
              <a:solidFill>
                <a:srgbClr val="000080"/>
              </a:solidFill>
            </a:endParaRPr>
          </a:p>
        </p:txBody>
      </p:sp>
      <p:sp>
        <p:nvSpPr>
          <p:cNvPr id="43" name="Shape 540"/>
          <p:cNvSpPr/>
          <p:nvPr/>
        </p:nvSpPr>
        <p:spPr>
          <a:xfrm>
            <a:off x="2035263" y="2386633"/>
            <a:ext cx="263915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sz="2000" i="1" dirty="0" smtClean="0">
                <a:solidFill>
                  <a:srgbClr val="000080"/>
                </a:solidFill>
              </a:rPr>
              <a:t>S</a:t>
            </a:r>
            <a:endParaRPr sz="2000" i="1" baseline="-25000" dirty="0">
              <a:solidFill>
                <a:srgbClr val="000080"/>
              </a:solidFill>
            </a:endParaRPr>
          </a:p>
        </p:txBody>
      </p:sp>
      <p:cxnSp>
        <p:nvCxnSpPr>
          <p:cNvPr id="86" name="Gerade Verbindung mit Pfeil 85"/>
          <p:cNvCxnSpPr>
            <a:stCxn id="81" idx="5"/>
          </p:cNvCxnSpPr>
          <p:nvPr/>
        </p:nvCxnSpPr>
        <p:spPr>
          <a:xfrm flipH="1" flipV="1">
            <a:off x="1972348" y="1218113"/>
            <a:ext cx="71476" cy="181395"/>
          </a:xfrm>
          <a:prstGeom prst="straightConnector1">
            <a:avLst/>
          </a:prstGeom>
          <a:ln w="1270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Gerade Verbindung mit Pfeil 88"/>
          <p:cNvCxnSpPr/>
          <p:nvPr/>
        </p:nvCxnSpPr>
        <p:spPr>
          <a:xfrm flipV="1">
            <a:off x="2343884" y="1202719"/>
            <a:ext cx="61576" cy="160550"/>
          </a:xfrm>
          <a:prstGeom prst="straightConnector1">
            <a:avLst/>
          </a:prstGeom>
          <a:ln w="1270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Gerade Verbindung mit Pfeil 93"/>
          <p:cNvCxnSpPr/>
          <p:nvPr/>
        </p:nvCxnSpPr>
        <p:spPr>
          <a:xfrm flipV="1">
            <a:off x="1854272" y="3494170"/>
            <a:ext cx="118076" cy="137949"/>
          </a:xfrm>
          <a:prstGeom prst="straightConnector1">
            <a:avLst/>
          </a:prstGeom>
          <a:ln w="1270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Gerade Verbindung mit Pfeil 103"/>
          <p:cNvCxnSpPr/>
          <p:nvPr/>
        </p:nvCxnSpPr>
        <p:spPr>
          <a:xfrm flipH="1" flipV="1">
            <a:off x="2425324" y="3597812"/>
            <a:ext cx="105274" cy="100490"/>
          </a:xfrm>
          <a:prstGeom prst="straightConnector1">
            <a:avLst/>
          </a:prstGeom>
          <a:ln w="1270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9" name="Bild 108" descr="8_yyy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01" y="387172"/>
            <a:ext cx="2085975" cy="1314450"/>
          </a:xfrm>
          <a:prstGeom prst="rect">
            <a:avLst/>
          </a:prstGeom>
        </p:spPr>
      </p:pic>
      <p:grpSp>
        <p:nvGrpSpPr>
          <p:cNvPr id="80" name="Gruppierung 79"/>
          <p:cNvGrpSpPr/>
          <p:nvPr/>
        </p:nvGrpSpPr>
        <p:grpSpPr>
          <a:xfrm>
            <a:off x="4179666" y="1440800"/>
            <a:ext cx="267635" cy="379591"/>
            <a:chOff x="970093" y="1217955"/>
            <a:chExt cx="267635" cy="379591"/>
          </a:xfrm>
        </p:grpSpPr>
        <p:sp>
          <p:nvSpPr>
            <p:cNvPr id="4" name="Oval 3"/>
            <p:cNvSpPr/>
            <p:nvPr/>
          </p:nvSpPr>
          <p:spPr>
            <a:xfrm>
              <a:off x="989688" y="1316927"/>
              <a:ext cx="248040" cy="23810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Shape 540"/>
            <p:cNvSpPr/>
            <p:nvPr/>
          </p:nvSpPr>
          <p:spPr>
            <a:xfrm>
              <a:off x="970093" y="1217955"/>
              <a:ext cx="218008" cy="3795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/>
            <a:p>
              <a:pPr marL="40639" marR="40639" defTabSz="914400">
                <a:spcBef>
                  <a:spcPts val="400"/>
                </a:spcBef>
                <a:buClr>
                  <a:srgbClr val="000000"/>
                </a:buClr>
                <a:buFont typeface="Arial"/>
                <a:defRPr sz="18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Arial"/>
                </a:defRPr>
              </a:pPr>
              <a:r>
                <a:rPr lang="de-DE" dirty="0"/>
                <a:t>+</a:t>
              </a:r>
              <a:endParaRPr baseline="-25000" dirty="0"/>
            </a:p>
          </p:txBody>
        </p:sp>
      </p:grpSp>
      <p:cxnSp>
        <p:nvCxnSpPr>
          <p:cNvPr id="110" name="Gerade Verbindung mit Pfeil 109"/>
          <p:cNvCxnSpPr/>
          <p:nvPr/>
        </p:nvCxnSpPr>
        <p:spPr>
          <a:xfrm flipH="1" flipV="1">
            <a:off x="3514254" y="538644"/>
            <a:ext cx="33327" cy="181394"/>
          </a:xfrm>
          <a:prstGeom prst="straightConnector1">
            <a:avLst/>
          </a:prstGeom>
          <a:ln w="1270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Gerade Verbindung mit Pfeil 113"/>
          <p:cNvCxnSpPr/>
          <p:nvPr/>
        </p:nvCxnSpPr>
        <p:spPr>
          <a:xfrm flipV="1">
            <a:off x="3767022" y="498071"/>
            <a:ext cx="0" cy="146594"/>
          </a:xfrm>
          <a:prstGeom prst="straightConnector1">
            <a:avLst/>
          </a:prstGeom>
          <a:ln w="1270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Gerade Verbindung mit Pfeil 115"/>
          <p:cNvCxnSpPr/>
          <p:nvPr/>
        </p:nvCxnSpPr>
        <p:spPr>
          <a:xfrm flipV="1">
            <a:off x="4894217" y="461500"/>
            <a:ext cx="1" cy="171585"/>
          </a:xfrm>
          <a:prstGeom prst="straightConnector1">
            <a:avLst/>
          </a:prstGeom>
          <a:ln w="1270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Gerade Verbindung mit Pfeil 120"/>
          <p:cNvCxnSpPr/>
          <p:nvPr/>
        </p:nvCxnSpPr>
        <p:spPr>
          <a:xfrm flipV="1">
            <a:off x="5145732" y="484661"/>
            <a:ext cx="28275" cy="171584"/>
          </a:xfrm>
          <a:prstGeom prst="straightConnector1">
            <a:avLst/>
          </a:prstGeom>
          <a:ln w="1270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Gerade Verbindung 124"/>
          <p:cNvCxnSpPr/>
          <p:nvPr/>
        </p:nvCxnSpPr>
        <p:spPr>
          <a:xfrm>
            <a:off x="5725066" y="3915036"/>
            <a:ext cx="332809" cy="275415"/>
          </a:xfrm>
          <a:prstGeom prst="line">
            <a:avLst/>
          </a:prstGeom>
          <a:ln w="3810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9" name="Freihandform 128"/>
          <p:cNvSpPr/>
          <p:nvPr/>
        </p:nvSpPr>
        <p:spPr>
          <a:xfrm>
            <a:off x="3052601" y="3112908"/>
            <a:ext cx="1230506" cy="1361527"/>
          </a:xfrm>
          <a:custGeom>
            <a:avLst/>
            <a:gdLst>
              <a:gd name="connsiteX0" fmla="*/ 0 w 1230506"/>
              <a:gd name="connsiteY0" fmla="*/ 1361527 h 1361527"/>
              <a:gd name="connsiteX1" fmla="*/ 134094 w 1230506"/>
              <a:gd name="connsiteY1" fmla="*/ 951329 h 1361527"/>
              <a:gd name="connsiteX2" fmla="*/ 268187 w 1230506"/>
              <a:gd name="connsiteY2" fmla="*/ 588461 h 1361527"/>
              <a:gd name="connsiteX3" fmla="*/ 425945 w 1230506"/>
              <a:gd name="connsiteY3" fmla="*/ 272924 h 1361527"/>
              <a:gd name="connsiteX4" fmla="*/ 765123 w 1230506"/>
              <a:gd name="connsiteY4" fmla="*/ 36271 h 1361527"/>
              <a:gd name="connsiteX5" fmla="*/ 1151628 w 1230506"/>
              <a:gd name="connsiteY5" fmla="*/ 36271 h 1361527"/>
              <a:gd name="connsiteX6" fmla="*/ 1230506 w 1230506"/>
              <a:gd name="connsiteY6" fmla="*/ 375474 h 1361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0506" h="1361527">
                <a:moveTo>
                  <a:pt x="0" y="1361527"/>
                </a:moveTo>
                <a:cubicBezTo>
                  <a:pt x="44698" y="1220850"/>
                  <a:pt x="89396" y="1080173"/>
                  <a:pt x="134094" y="951329"/>
                </a:cubicBezTo>
                <a:cubicBezTo>
                  <a:pt x="178792" y="822485"/>
                  <a:pt x="219545" y="701528"/>
                  <a:pt x="268187" y="588461"/>
                </a:cubicBezTo>
                <a:cubicBezTo>
                  <a:pt x="316829" y="475393"/>
                  <a:pt x="343122" y="364956"/>
                  <a:pt x="425945" y="272924"/>
                </a:cubicBezTo>
                <a:cubicBezTo>
                  <a:pt x="508768" y="180892"/>
                  <a:pt x="644176" y="75713"/>
                  <a:pt x="765123" y="36271"/>
                </a:cubicBezTo>
                <a:cubicBezTo>
                  <a:pt x="886070" y="-3171"/>
                  <a:pt x="1074064" y="-20263"/>
                  <a:pt x="1151628" y="36271"/>
                </a:cubicBezTo>
                <a:cubicBezTo>
                  <a:pt x="1229192" y="92805"/>
                  <a:pt x="1230506" y="375474"/>
                  <a:pt x="1230506" y="375474"/>
                </a:cubicBezTo>
              </a:path>
            </a:pathLst>
          </a:custGeom>
          <a:noFill/>
          <a:ln w="38100" cmpd="sng">
            <a:solidFill>
              <a:srgbClr val="FF66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Freihandform 129"/>
          <p:cNvSpPr/>
          <p:nvPr/>
        </p:nvSpPr>
        <p:spPr>
          <a:xfrm>
            <a:off x="4259444" y="4001129"/>
            <a:ext cx="0" cy="331314"/>
          </a:xfrm>
          <a:custGeom>
            <a:avLst/>
            <a:gdLst>
              <a:gd name="connsiteX0" fmla="*/ 0 w 0"/>
              <a:gd name="connsiteY0" fmla="*/ 0 h 331314"/>
              <a:gd name="connsiteX1" fmla="*/ 0 w 0"/>
              <a:gd name="connsiteY1" fmla="*/ 331314 h 33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31314">
                <a:moveTo>
                  <a:pt x="0" y="0"/>
                </a:moveTo>
                <a:lnTo>
                  <a:pt x="0" y="331314"/>
                </a:lnTo>
              </a:path>
            </a:pathLst>
          </a:custGeom>
          <a:ln w="38100" cmpd="sng">
            <a:solidFill>
              <a:srgbClr val="FF66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465993" y="970068"/>
            <a:ext cx="1814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</a:t>
            </a:r>
            <a:r>
              <a:rPr lang="de-DE" dirty="0" smtClean="0"/>
              <a:t>eschlossene Oberfläche A</a:t>
            </a:r>
            <a:endParaRPr lang="de-DE" dirty="0"/>
          </a:p>
        </p:txBody>
      </p:sp>
      <p:pic>
        <p:nvPicPr>
          <p:cNvPr id="135" name="Bild 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4617" y="3521845"/>
            <a:ext cx="351894" cy="469192"/>
          </a:xfrm>
          <a:prstGeom prst="rect">
            <a:avLst/>
          </a:prstGeom>
        </p:spPr>
      </p:pic>
      <p:pic>
        <p:nvPicPr>
          <p:cNvPr id="136" name="Bild 1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1583" y="2554910"/>
            <a:ext cx="215193" cy="484184"/>
          </a:xfrm>
          <a:prstGeom prst="rect">
            <a:avLst/>
          </a:prstGeom>
        </p:spPr>
      </p:pic>
      <p:pic>
        <p:nvPicPr>
          <p:cNvPr id="137" name="Bild 1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8022" y="1423039"/>
            <a:ext cx="206250" cy="386719"/>
          </a:xfrm>
          <a:prstGeom prst="rect">
            <a:avLst/>
          </a:prstGeom>
        </p:spPr>
      </p:pic>
      <p:pic>
        <p:nvPicPr>
          <p:cNvPr id="138" name="Bild 1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15664" y="574555"/>
            <a:ext cx="283597" cy="464068"/>
          </a:xfrm>
          <a:prstGeom prst="rect">
            <a:avLst/>
          </a:prstGeom>
        </p:spPr>
      </p:pic>
      <p:pic>
        <p:nvPicPr>
          <p:cNvPr id="139" name="Bild 1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7408" y="3818263"/>
            <a:ext cx="215193" cy="484184"/>
          </a:xfrm>
          <a:prstGeom prst="rect">
            <a:avLst/>
          </a:prstGeom>
        </p:spPr>
      </p:pic>
      <p:pic>
        <p:nvPicPr>
          <p:cNvPr id="140" name="Bild 1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9726" y="3989377"/>
            <a:ext cx="215193" cy="484184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 rot="21375921">
            <a:off x="1577120" y="968839"/>
            <a:ext cx="5072388" cy="2774874"/>
          </a:xfrm>
          <a:prstGeom prst="ellipse">
            <a:avLst/>
          </a:prstGeom>
          <a:gradFill flip="none" rotWithShape="1">
            <a:gsLst>
              <a:gs pos="0">
                <a:srgbClr val="CCFFCC">
                  <a:alpha val="50000"/>
                </a:srgbClr>
              </a:gs>
              <a:gs pos="100000">
                <a:srgbClr val="FEFFEE">
                  <a:alpha val="2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rgbClr val="89FF9A"/>
            </a:solidFill>
          </a:ln>
          <a:effectLst>
            <a:outerShdw blurRad="40000" dist="23000" dir="5400000" rotWithShape="0">
              <a:srgbClr val="82F693">
                <a:alpha val="99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8" name="Bild 77" descr="8_XXX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862" y="2221897"/>
            <a:ext cx="1499555" cy="704442"/>
          </a:xfrm>
          <a:prstGeom prst="rect">
            <a:avLst/>
          </a:prstGeom>
        </p:spPr>
      </p:pic>
      <p:grpSp>
        <p:nvGrpSpPr>
          <p:cNvPr id="64" name="Gruppierung 63"/>
          <p:cNvGrpSpPr/>
          <p:nvPr/>
        </p:nvGrpSpPr>
        <p:grpSpPr>
          <a:xfrm>
            <a:off x="6930219" y="2524944"/>
            <a:ext cx="228196" cy="218265"/>
            <a:chOff x="1607301" y="2827530"/>
            <a:chExt cx="823492" cy="833377"/>
          </a:xfrm>
        </p:grpSpPr>
        <p:sp>
          <p:nvSpPr>
            <p:cNvPr id="65" name="Oval 64"/>
            <p:cNvSpPr/>
            <p:nvPr/>
          </p:nvSpPr>
          <p:spPr>
            <a:xfrm>
              <a:off x="1607301" y="2827530"/>
              <a:ext cx="823492" cy="83337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66" name="Gerade Verbindung 65"/>
            <p:cNvCxnSpPr/>
            <p:nvPr/>
          </p:nvCxnSpPr>
          <p:spPr>
            <a:xfrm flipV="1">
              <a:off x="1746203" y="2956507"/>
              <a:ext cx="535766" cy="565504"/>
            </a:xfrm>
            <a:prstGeom prst="line">
              <a:avLst/>
            </a:prstGeom>
            <a:ln w="12700" cmpd="sng">
              <a:solidFill>
                <a:schemeClr val="tx1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 Verbindung 66"/>
            <p:cNvCxnSpPr/>
            <p:nvPr/>
          </p:nvCxnSpPr>
          <p:spPr>
            <a:xfrm flipH="1" flipV="1">
              <a:off x="1746204" y="2956507"/>
              <a:ext cx="535765" cy="565504"/>
            </a:xfrm>
            <a:prstGeom prst="line">
              <a:avLst/>
            </a:prstGeom>
            <a:ln w="12700" cmpd="sng">
              <a:solidFill>
                <a:schemeClr val="tx1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7" name="Gerade Verbindung 126"/>
          <p:cNvCxnSpPr/>
          <p:nvPr/>
        </p:nvCxnSpPr>
        <p:spPr>
          <a:xfrm flipH="1" flipV="1">
            <a:off x="7012477" y="2621621"/>
            <a:ext cx="291875" cy="243175"/>
          </a:xfrm>
          <a:prstGeom prst="line">
            <a:avLst/>
          </a:prstGeom>
          <a:ln w="3810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Textfeld 140"/>
          <p:cNvSpPr txBox="1"/>
          <p:nvPr/>
        </p:nvSpPr>
        <p:spPr>
          <a:xfrm>
            <a:off x="6643736" y="4613350"/>
            <a:ext cx="10293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latin typeface="Arial"/>
                <a:cs typeface="Arial"/>
              </a:rPr>
              <a:t>Vorlage: [3]</a:t>
            </a:r>
            <a:endParaRPr lang="de-DE" sz="1200" dirty="0">
              <a:latin typeface="Arial"/>
              <a:cs typeface="Arial"/>
            </a:endParaRPr>
          </a:p>
        </p:txBody>
      </p:sp>
      <p:pic>
        <p:nvPicPr>
          <p:cNvPr id="60" name="Bild 5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2176" y="381421"/>
            <a:ext cx="1111398" cy="582901"/>
          </a:xfrm>
          <a:prstGeom prst="rect">
            <a:avLst/>
          </a:prstGeom>
        </p:spPr>
      </p:pic>
      <p:pic>
        <p:nvPicPr>
          <p:cNvPr id="61" name="Bild 6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84833" y="3216020"/>
            <a:ext cx="1090771" cy="553649"/>
          </a:xfrm>
          <a:prstGeom prst="rect">
            <a:avLst/>
          </a:prstGeom>
        </p:spPr>
      </p:pic>
      <p:pic>
        <p:nvPicPr>
          <p:cNvPr id="68" name="Bild 6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04177" y="4495137"/>
            <a:ext cx="2491396" cy="571275"/>
          </a:xfrm>
          <a:prstGeom prst="rect">
            <a:avLst/>
          </a:prstGeom>
        </p:spPr>
      </p:pic>
      <p:pic>
        <p:nvPicPr>
          <p:cNvPr id="69" name="Bild 6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53911" y="427612"/>
            <a:ext cx="1037619" cy="57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2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127" y="4156945"/>
            <a:ext cx="1245281" cy="693935"/>
          </a:xfrm>
          <a:prstGeom prst="rect">
            <a:avLst/>
          </a:prstGeom>
        </p:spPr>
      </p:pic>
      <p:pic>
        <p:nvPicPr>
          <p:cNvPr id="7" name="Bild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561" y="3330502"/>
            <a:ext cx="1359353" cy="712947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3628" y="3330502"/>
            <a:ext cx="1330835" cy="712947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7127" y="717745"/>
            <a:ext cx="1254787" cy="636900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2759" y="717745"/>
            <a:ext cx="2984873" cy="684429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7239" y="1532853"/>
            <a:ext cx="1121704" cy="693935"/>
          </a:xfrm>
          <a:prstGeom prst="rect">
            <a:avLst/>
          </a:prstGeom>
        </p:spPr>
      </p:pic>
      <p:pic>
        <p:nvPicPr>
          <p:cNvPr id="13" name="Bild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3628" y="1599395"/>
            <a:ext cx="1568484" cy="646406"/>
          </a:xfrm>
          <a:prstGeom prst="rect">
            <a:avLst/>
          </a:prstGeom>
        </p:spPr>
      </p:pic>
      <p:pic>
        <p:nvPicPr>
          <p:cNvPr id="14" name="Bild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64499" y="1532853"/>
            <a:ext cx="1654038" cy="731959"/>
          </a:xfrm>
          <a:prstGeom prst="rect">
            <a:avLst/>
          </a:prstGeom>
        </p:spPr>
      </p:pic>
      <p:pic>
        <p:nvPicPr>
          <p:cNvPr id="16" name="Bild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7239" y="2470216"/>
            <a:ext cx="1188246" cy="703441"/>
          </a:xfrm>
          <a:prstGeom prst="rect">
            <a:avLst/>
          </a:prstGeom>
        </p:spPr>
      </p:pic>
      <p:pic>
        <p:nvPicPr>
          <p:cNvPr id="17" name="Bild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64923" y="2470216"/>
            <a:ext cx="1473425" cy="636900"/>
          </a:xfrm>
          <a:prstGeom prst="rect">
            <a:avLst/>
          </a:prstGeom>
        </p:spPr>
      </p:pic>
      <p:pic>
        <p:nvPicPr>
          <p:cNvPr id="18" name="Bild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64499" y="2441698"/>
            <a:ext cx="1169234" cy="66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11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444500" y="167746"/>
            <a:ext cx="8339667" cy="3419475"/>
          </a:xfrm>
          <a:prstGeom prst="rect">
            <a:avLst/>
          </a:prstGeom>
          <a:gradFill flip="none" rotWithShape="1">
            <a:gsLst>
              <a:gs pos="0">
                <a:srgbClr val="989CA9"/>
              </a:gs>
              <a:gs pos="100000">
                <a:srgbClr val="FFFFFF"/>
              </a:gs>
            </a:gsLst>
            <a:lin ang="54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Bild 1" descr="1_4_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07" y="613832"/>
            <a:ext cx="3423506" cy="2783417"/>
          </a:xfrm>
          <a:prstGeom prst="rect">
            <a:avLst/>
          </a:prstGeom>
        </p:spPr>
      </p:pic>
      <p:pic>
        <p:nvPicPr>
          <p:cNvPr id="3" name="Bild 2" descr="1_4_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913" y="157163"/>
            <a:ext cx="3286125" cy="3419475"/>
          </a:xfrm>
          <a:prstGeom prst="rect">
            <a:avLst/>
          </a:prstGeom>
        </p:spPr>
      </p:pic>
      <p:pic>
        <p:nvPicPr>
          <p:cNvPr id="4" name="Bild 3" descr="1_4_0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204" y="158221"/>
            <a:ext cx="11239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hteck 35"/>
          <p:cNvSpPr/>
          <p:nvPr/>
        </p:nvSpPr>
        <p:spPr>
          <a:xfrm>
            <a:off x="3789167" y="1901647"/>
            <a:ext cx="386943" cy="17126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Freihandform 47"/>
          <p:cNvSpPr/>
          <p:nvPr/>
        </p:nvSpPr>
        <p:spPr>
          <a:xfrm>
            <a:off x="1058693" y="1672631"/>
            <a:ext cx="457200" cy="622300"/>
          </a:xfrm>
          <a:custGeom>
            <a:avLst/>
            <a:gdLst>
              <a:gd name="connsiteX0" fmla="*/ 209550 w 457200"/>
              <a:gd name="connsiteY0" fmla="*/ 622300 h 622300"/>
              <a:gd name="connsiteX1" fmla="*/ 368300 w 457200"/>
              <a:gd name="connsiteY1" fmla="*/ 482600 h 622300"/>
              <a:gd name="connsiteX2" fmla="*/ 292100 w 457200"/>
              <a:gd name="connsiteY2" fmla="*/ 419100 h 622300"/>
              <a:gd name="connsiteX3" fmla="*/ 254000 w 457200"/>
              <a:gd name="connsiteY3" fmla="*/ 361950 h 622300"/>
              <a:gd name="connsiteX4" fmla="*/ 254000 w 457200"/>
              <a:gd name="connsiteY4" fmla="*/ 285750 h 622300"/>
              <a:gd name="connsiteX5" fmla="*/ 298450 w 457200"/>
              <a:gd name="connsiteY5" fmla="*/ 222250 h 622300"/>
              <a:gd name="connsiteX6" fmla="*/ 381000 w 457200"/>
              <a:gd name="connsiteY6" fmla="*/ 177800 h 622300"/>
              <a:gd name="connsiteX7" fmla="*/ 457200 w 457200"/>
              <a:gd name="connsiteY7" fmla="*/ 152400 h 622300"/>
              <a:gd name="connsiteX8" fmla="*/ 374650 w 457200"/>
              <a:gd name="connsiteY8" fmla="*/ 0 h 622300"/>
              <a:gd name="connsiteX9" fmla="*/ 203200 w 457200"/>
              <a:gd name="connsiteY9" fmla="*/ 76200 h 622300"/>
              <a:gd name="connsiteX10" fmla="*/ 101600 w 457200"/>
              <a:gd name="connsiteY10" fmla="*/ 158750 h 622300"/>
              <a:gd name="connsiteX11" fmla="*/ 19050 w 457200"/>
              <a:gd name="connsiteY11" fmla="*/ 260350 h 622300"/>
              <a:gd name="connsiteX12" fmla="*/ 0 w 457200"/>
              <a:gd name="connsiteY12" fmla="*/ 336550 h 622300"/>
              <a:gd name="connsiteX13" fmla="*/ 0 w 457200"/>
              <a:gd name="connsiteY13" fmla="*/ 336550 h 622300"/>
              <a:gd name="connsiteX14" fmla="*/ 19050 w 457200"/>
              <a:gd name="connsiteY14" fmla="*/ 457200 h 622300"/>
              <a:gd name="connsiteX15" fmla="*/ 63500 w 457200"/>
              <a:gd name="connsiteY15" fmla="*/ 520700 h 622300"/>
              <a:gd name="connsiteX16" fmla="*/ 114300 w 457200"/>
              <a:gd name="connsiteY16" fmla="*/ 558800 h 622300"/>
              <a:gd name="connsiteX17" fmla="*/ 209550 w 457200"/>
              <a:gd name="connsiteY17" fmla="*/ 622300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7200" h="622300">
                <a:moveTo>
                  <a:pt x="209550" y="622300"/>
                </a:moveTo>
                <a:lnTo>
                  <a:pt x="368300" y="482600"/>
                </a:lnTo>
                <a:lnTo>
                  <a:pt x="292100" y="419100"/>
                </a:lnTo>
                <a:lnTo>
                  <a:pt x="254000" y="361950"/>
                </a:lnTo>
                <a:lnTo>
                  <a:pt x="254000" y="285750"/>
                </a:lnTo>
                <a:lnTo>
                  <a:pt x="298450" y="222250"/>
                </a:lnTo>
                <a:lnTo>
                  <a:pt x="381000" y="177800"/>
                </a:lnTo>
                <a:lnTo>
                  <a:pt x="457200" y="152400"/>
                </a:lnTo>
                <a:lnTo>
                  <a:pt x="374650" y="0"/>
                </a:lnTo>
                <a:lnTo>
                  <a:pt x="203200" y="76200"/>
                </a:lnTo>
                <a:lnTo>
                  <a:pt x="101600" y="158750"/>
                </a:lnTo>
                <a:lnTo>
                  <a:pt x="19050" y="260350"/>
                </a:lnTo>
                <a:lnTo>
                  <a:pt x="0" y="336550"/>
                </a:lnTo>
                <a:lnTo>
                  <a:pt x="0" y="336550"/>
                </a:lnTo>
                <a:lnTo>
                  <a:pt x="19050" y="457200"/>
                </a:lnTo>
                <a:lnTo>
                  <a:pt x="63500" y="520700"/>
                </a:lnTo>
                <a:lnTo>
                  <a:pt x="114300" y="558800"/>
                </a:lnTo>
                <a:lnTo>
                  <a:pt x="209550" y="622300"/>
                </a:lnTo>
                <a:close/>
              </a:path>
            </a:pathLst>
          </a:cu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8" name="Gerade Verbindung mit Pfeil 67"/>
          <p:cNvCxnSpPr>
            <a:endCxn id="51" idx="3"/>
          </p:cNvCxnSpPr>
          <p:nvPr/>
        </p:nvCxnSpPr>
        <p:spPr>
          <a:xfrm flipH="1" flipV="1">
            <a:off x="1629401" y="2232725"/>
            <a:ext cx="146329" cy="31761"/>
          </a:xfrm>
          <a:prstGeom prst="straightConnector1">
            <a:avLst/>
          </a:prstGeom>
          <a:ln w="1270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extfeld 69"/>
          <p:cNvSpPr txBox="1"/>
          <p:nvPr/>
        </p:nvSpPr>
        <p:spPr>
          <a:xfrm>
            <a:off x="3593335" y="2394372"/>
            <a:ext cx="929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Wirbel</a:t>
            </a:r>
            <a:endParaRPr lang="de-DE" dirty="0"/>
          </a:p>
        </p:txBody>
      </p:sp>
      <p:sp>
        <p:nvSpPr>
          <p:cNvPr id="2" name="Freihandform 1"/>
          <p:cNvSpPr/>
          <p:nvPr/>
        </p:nvSpPr>
        <p:spPr>
          <a:xfrm>
            <a:off x="5356732" y="1688507"/>
            <a:ext cx="457200" cy="622300"/>
          </a:xfrm>
          <a:custGeom>
            <a:avLst/>
            <a:gdLst>
              <a:gd name="connsiteX0" fmla="*/ 209550 w 457200"/>
              <a:gd name="connsiteY0" fmla="*/ 622300 h 622300"/>
              <a:gd name="connsiteX1" fmla="*/ 368300 w 457200"/>
              <a:gd name="connsiteY1" fmla="*/ 482600 h 622300"/>
              <a:gd name="connsiteX2" fmla="*/ 292100 w 457200"/>
              <a:gd name="connsiteY2" fmla="*/ 419100 h 622300"/>
              <a:gd name="connsiteX3" fmla="*/ 254000 w 457200"/>
              <a:gd name="connsiteY3" fmla="*/ 361950 h 622300"/>
              <a:gd name="connsiteX4" fmla="*/ 254000 w 457200"/>
              <a:gd name="connsiteY4" fmla="*/ 285750 h 622300"/>
              <a:gd name="connsiteX5" fmla="*/ 298450 w 457200"/>
              <a:gd name="connsiteY5" fmla="*/ 222250 h 622300"/>
              <a:gd name="connsiteX6" fmla="*/ 381000 w 457200"/>
              <a:gd name="connsiteY6" fmla="*/ 177800 h 622300"/>
              <a:gd name="connsiteX7" fmla="*/ 457200 w 457200"/>
              <a:gd name="connsiteY7" fmla="*/ 152400 h 622300"/>
              <a:gd name="connsiteX8" fmla="*/ 374650 w 457200"/>
              <a:gd name="connsiteY8" fmla="*/ 0 h 622300"/>
              <a:gd name="connsiteX9" fmla="*/ 203200 w 457200"/>
              <a:gd name="connsiteY9" fmla="*/ 76200 h 622300"/>
              <a:gd name="connsiteX10" fmla="*/ 101600 w 457200"/>
              <a:gd name="connsiteY10" fmla="*/ 158750 h 622300"/>
              <a:gd name="connsiteX11" fmla="*/ 19050 w 457200"/>
              <a:gd name="connsiteY11" fmla="*/ 260350 h 622300"/>
              <a:gd name="connsiteX12" fmla="*/ 0 w 457200"/>
              <a:gd name="connsiteY12" fmla="*/ 336550 h 622300"/>
              <a:gd name="connsiteX13" fmla="*/ 0 w 457200"/>
              <a:gd name="connsiteY13" fmla="*/ 336550 h 622300"/>
              <a:gd name="connsiteX14" fmla="*/ 19050 w 457200"/>
              <a:gd name="connsiteY14" fmla="*/ 457200 h 622300"/>
              <a:gd name="connsiteX15" fmla="*/ 63500 w 457200"/>
              <a:gd name="connsiteY15" fmla="*/ 520700 h 622300"/>
              <a:gd name="connsiteX16" fmla="*/ 114300 w 457200"/>
              <a:gd name="connsiteY16" fmla="*/ 558800 h 622300"/>
              <a:gd name="connsiteX17" fmla="*/ 209550 w 457200"/>
              <a:gd name="connsiteY17" fmla="*/ 622300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7200" h="622300">
                <a:moveTo>
                  <a:pt x="209550" y="622300"/>
                </a:moveTo>
                <a:lnTo>
                  <a:pt x="368300" y="482600"/>
                </a:lnTo>
                <a:lnTo>
                  <a:pt x="292100" y="419100"/>
                </a:lnTo>
                <a:lnTo>
                  <a:pt x="254000" y="361950"/>
                </a:lnTo>
                <a:lnTo>
                  <a:pt x="254000" y="285750"/>
                </a:lnTo>
                <a:lnTo>
                  <a:pt x="298450" y="222250"/>
                </a:lnTo>
                <a:lnTo>
                  <a:pt x="381000" y="177800"/>
                </a:lnTo>
                <a:lnTo>
                  <a:pt x="457200" y="152400"/>
                </a:lnTo>
                <a:lnTo>
                  <a:pt x="374650" y="0"/>
                </a:lnTo>
                <a:lnTo>
                  <a:pt x="203200" y="76200"/>
                </a:lnTo>
                <a:lnTo>
                  <a:pt x="101600" y="158750"/>
                </a:lnTo>
                <a:lnTo>
                  <a:pt x="19050" y="260350"/>
                </a:lnTo>
                <a:lnTo>
                  <a:pt x="0" y="336550"/>
                </a:lnTo>
                <a:lnTo>
                  <a:pt x="0" y="336550"/>
                </a:lnTo>
                <a:lnTo>
                  <a:pt x="19050" y="457200"/>
                </a:lnTo>
                <a:lnTo>
                  <a:pt x="63500" y="520700"/>
                </a:lnTo>
                <a:lnTo>
                  <a:pt x="114300" y="558800"/>
                </a:lnTo>
                <a:lnTo>
                  <a:pt x="209550" y="622300"/>
                </a:lnTo>
                <a:close/>
              </a:path>
            </a:pathLst>
          </a:cu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Würfel 2"/>
          <p:cNvSpPr/>
          <p:nvPr/>
        </p:nvSpPr>
        <p:spPr>
          <a:xfrm>
            <a:off x="6104737" y="1110577"/>
            <a:ext cx="1216152" cy="2353390"/>
          </a:xfrm>
          <a:prstGeom prst="cub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018" y="1421401"/>
            <a:ext cx="433652" cy="481836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6104737" y="2102693"/>
            <a:ext cx="913214" cy="13612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ing 10"/>
          <p:cNvSpPr/>
          <p:nvPr/>
        </p:nvSpPr>
        <p:spPr>
          <a:xfrm>
            <a:off x="5351632" y="1547728"/>
            <a:ext cx="2688212" cy="991495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2" name="Ring 11"/>
          <p:cNvSpPr/>
          <p:nvPr/>
        </p:nvSpPr>
        <p:spPr>
          <a:xfrm>
            <a:off x="5609200" y="1711225"/>
            <a:ext cx="2173076" cy="629575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3" name="Ring 12"/>
          <p:cNvSpPr/>
          <p:nvPr/>
        </p:nvSpPr>
        <p:spPr>
          <a:xfrm>
            <a:off x="5754280" y="1839637"/>
            <a:ext cx="1882915" cy="372187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6111087" y="1421401"/>
            <a:ext cx="896646" cy="681292"/>
          </a:xfrm>
          <a:prstGeom prst="rect">
            <a:avLst/>
          </a:prstGeom>
          <a:solidFill>
            <a:schemeClr val="accent1"/>
          </a:solidFill>
          <a:ln>
            <a:solidFill>
              <a:srgbClr val="4F81B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7032015" y="1421401"/>
            <a:ext cx="275058" cy="681292"/>
          </a:xfrm>
          <a:prstGeom prst="rect">
            <a:avLst/>
          </a:prstGeom>
          <a:solidFill>
            <a:srgbClr val="538A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 Verbindung mit Pfeil 15"/>
          <p:cNvCxnSpPr>
            <a:stCxn id="11" idx="3"/>
          </p:cNvCxnSpPr>
          <p:nvPr/>
        </p:nvCxnSpPr>
        <p:spPr>
          <a:xfrm flipH="1" flipV="1">
            <a:off x="5613274" y="2340800"/>
            <a:ext cx="132038" cy="53222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/>
        </p:nvCxnSpPr>
        <p:spPr>
          <a:xfrm flipH="1" flipV="1">
            <a:off x="5742826" y="2185213"/>
            <a:ext cx="132038" cy="53222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 flipV="1">
            <a:off x="5829165" y="2097126"/>
            <a:ext cx="132038" cy="53222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ing 19"/>
          <p:cNvSpPr/>
          <p:nvPr/>
        </p:nvSpPr>
        <p:spPr>
          <a:xfrm>
            <a:off x="6342998" y="1150948"/>
            <a:ext cx="720497" cy="180301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5" name="Gerade Verbindung 4"/>
          <p:cNvCxnSpPr/>
          <p:nvPr/>
        </p:nvCxnSpPr>
        <p:spPr>
          <a:xfrm flipH="1" flipV="1">
            <a:off x="6695738" y="476628"/>
            <a:ext cx="7509" cy="802608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 flipH="1" flipV="1">
            <a:off x="6547732" y="1324687"/>
            <a:ext cx="132112" cy="3206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feld 70"/>
          <p:cNvSpPr txBox="1"/>
          <p:nvPr/>
        </p:nvSpPr>
        <p:spPr>
          <a:xfrm>
            <a:off x="5032065" y="1150948"/>
            <a:ext cx="929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Wirbel</a:t>
            </a:r>
            <a:endParaRPr lang="de-DE" dirty="0"/>
          </a:p>
        </p:txBody>
      </p:sp>
      <p:sp>
        <p:nvSpPr>
          <p:cNvPr id="77" name="Rechteck 76"/>
          <p:cNvSpPr/>
          <p:nvPr/>
        </p:nvSpPr>
        <p:spPr>
          <a:xfrm>
            <a:off x="4902463" y="347183"/>
            <a:ext cx="4056894" cy="3699591"/>
          </a:xfrm>
          <a:prstGeom prst="rect">
            <a:avLst/>
          </a:prstGeom>
          <a:noFill/>
          <a:ln>
            <a:solidFill>
              <a:srgbClr val="000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Rechteck 77"/>
          <p:cNvSpPr/>
          <p:nvPr/>
        </p:nvSpPr>
        <p:spPr>
          <a:xfrm>
            <a:off x="588320" y="346152"/>
            <a:ext cx="4056894" cy="3699591"/>
          </a:xfrm>
          <a:prstGeom prst="rect">
            <a:avLst/>
          </a:prstGeom>
          <a:noFill/>
          <a:ln>
            <a:solidFill>
              <a:srgbClr val="000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2" name="Gerade Verbindung mit Pfeil 81"/>
          <p:cNvCxnSpPr>
            <a:stCxn id="52" idx="3"/>
          </p:cNvCxnSpPr>
          <p:nvPr/>
        </p:nvCxnSpPr>
        <p:spPr>
          <a:xfrm flipH="1" flipV="1">
            <a:off x="1677864" y="2125358"/>
            <a:ext cx="54124" cy="16084"/>
          </a:xfrm>
          <a:prstGeom prst="straightConnector1">
            <a:avLst/>
          </a:prstGeom>
          <a:ln w="1270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Gerade Verbindung mit Pfeil 82"/>
          <p:cNvCxnSpPr/>
          <p:nvPr/>
        </p:nvCxnSpPr>
        <p:spPr>
          <a:xfrm flipH="1" flipV="1">
            <a:off x="1563538" y="2417198"/>
            <a:ext cx="151149" cy="28622"/>
          </a:xfrm>
          <a:prstGeom prst="straightConnector1">
            <a:avLst/>
          </a:prstGeom>
          <a:ln w="12700" cmpd="sng"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Zylinder 46"/>
          <p:cNvSpPr/>
          <p:nvPr/>
        </p:nvSpPr>
        <p:spPr>
          <a:xfrm rot="10800000">
            <a:off x="1887678" y="1104709"/>
            <a:ext cx="956860" cy="1984833"/>
          </a:xfrm>
          <a:prstGeom prst="can">
            <a:avLst>
              <a:gd name="adj" fmla="val 44352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37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Ring 49"/>
          <p:cNvSpPr/>
          <p:nvPr/>
        </p:nvSpPr>
        <p:spPr>
          <a:xfrm>
            <a:off x="1053593" y="1531852"/>
            <a:ext cx="2688212" cy="991495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1" name="Ring 50"/>
          <p:cNvSpPr/>
          <p:nvPr/>
        </p:nvSpPr>
        <p:spPr>
          <a:xfrm>
            <a:off x="1311161" y="1695349"/>
            <a:ext cx="2173076" cy="629575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2" name="Ring 51"/>
          <p:cNvSpPr/>
          <p:nvPr/>
        </p:nvSpPr>
        <p:spPr>
          <a:xfrm>
            <a:off x="1456241" y="1823761"/>
            <a:ext cx="1882915" cy="372187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1894097" y="1421401"/>
            <a:ext cx="956861" cy="465273"/>
          </a:xfrm>
          <a:prstGeom prst="rect">
            <a:avLst/>
          </a:prstGeom>
          <a:gradFill flip="none" rotWithShape="1">
            <a:gsLst>
              <a:gs pos="14000">
                <a:srgbClr val="5E9BE4"/>
              </a:gs>
              <a:gs pos="75000">
                <a:srgbClr val="8DC3FA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8" name="Gerade Verbindung 27"/>
          <p:cNvCxnSpPr/>
          <p:nvPr/>
        </p:nvCxnSpPr>
        <p:spPr>
          <a:xfrm>
            <a:off x="2375713" y="2851364"/>
            <a:ext cx="0" cy="833612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ing 53"/>
          <p:cNvSpPr/>
          <p:nvPr/>
        </p:nvSpPr>
        <p:spPr>
          <a:xfrm>
            <a:off x="2036188" y="2799611"/>
            <a:ext cx="650055" cy="177095"/>
          </a:xfrm>
          <a:prstGeom prst="donut">
            <a:avLst>
              <a:gd name="adj" fmla="val 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60" name="Bild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8870" y="540606"/>
            <a:ext cx="1274728" cy="564103"/>
          </a:xfrm>
          <a:prstGeom prst="rect">
            <a:avLst/>
          </a:prstGeom>
        </p:spPr>
      </p:pic>
      <p:pic>
        <p:nvPicPr>
          <p:cNvPr id="61" name="Bild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9686" y="2539223"/>
            <a:ext cx="1048349" cy="648554"/>
          </a:xfrm>
          <a:prstGeom prst="rect">
            <a:avLst/>
          </a:prstGeom>
        </p:spPr>
      </p:pic>
      <p:pic>
        <p:nvPicPr>
          <p:cNvPr id="62" name="Bild 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889" y="2521124"/>
            <a:ext cx="1458462" cy="601063"/>
          </a:xfrm>
          <a:prstGeom prst="rect">
            <a:avLst/>
          </a:prstGeom>
        </p:spPr>
      </p:pic>
      <p:pic>
        <p:nvPicPr>
          <p:cNvPr id="63" name="Bild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183" y="913294"/>
            <a:ext cx="1071681" cy="634434"/>
          </a:xfrm>
          <a:prstGeom prst="rect">
            <a:avLst/>
          </a:prstGeom>
        </p:spPr>
      </p:pic>
      <p:pic>
        <p:nvPicPr>
          <p:cNvPr id="64" name="Bild 6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5093" y="960787"/>
            <a:ext cx="1294351" cy="559494"/>
          </a:xfrm>
          <a:prstGeom prst="rect">
            <a:avLst/>
          </a:prstGeom>
        </p:spPr>
      </p:pic>
      <p:pic>
        <p:nvPicPr>
          <p:cNvPr id="65" name="Bild 6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86243" y="3254927"/>
            <a:ext cx="886305" cy="50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262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Bild 69" descr="4_4_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02" y="480676"/>
            <a:ext cx="4569620" cy="3705518"/>
          </a:xfrm>
          <a:prstGeom prst="rect">
            <a:avLst/>
          </a:prstGeom>
        </p:spPr>
      </p:pic>
      <p:sp>
        <p:nvSpPr>
          <p:cNvPr id="71" name="Shape 540"/>
          <p:cNvSpPr/>
          <p:nvPr/>
        </p:nvSpPr>
        <p:spPr>
          <a:xfrm>
            <a:off x="869998" y="672533"/>
            <a:ext cx="1463410" cy="379591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B</a:t>
            </a:r>
            <a:r>
              <a:rPr lang="de-DE" baseline="-25000" dirty="0" smtClean="0"/>
              <a:t>1</a:t>
            </a:r>
            <a:r>
              <a:rPr lang="de-DE" dirty="0" smtClean="0"/>
              <a:t> = B</a:t>
            </a:r>
            <a:r>
              <a:rPr lang="de-DE" baseline="-25000" dirty="0" smtClean="0"/>
              <a:t>2</a:t>
            </a:r>
            <a:r>
              <a:rPr lang="is-IS" dirty="0"/>
              <a:t>= </a:t>
            </a:r>
            <a:r>
              <a:rPr lang="is-IS" dirty="0" smtClean="0"/>
              <a:t>B</a:t>
            </a:r>
            <a:r>
              <a:rPr lang="is-IS" baseline="-25000" dirty="0" smtClean="0"/>
              <a:t>3</a:t>
            </a:r>
            <a:endParaRPr lang="is-IS" baseline="-25000" dirty="0"/>
          </a:p>
        </p:txBody>
      </p:sp>
      <p:sp>
        <p:nvSpPr>
          <p:cNvPr id="3" name="Rechteck 2"/>
          <p:cNvSpPr/>
          <p:nvPr/>
        </p:nvSpPr>
        <p:spPr>
          <a:xfrm>
            <a:off x="4261002" y="224180"/>
            <a:ext cx="1178560" cy="41351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Shape 533"/>
          <p:cNvSpPr/>
          <p:nvPr/>
        </p:nvSpPr>
        <p:spPr>
          <a:xfrm>
            <a:off x="6476001" y="757156"/>
            <a:ext cx="0" cy="868365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43" name="Shape 530"/>
          <p:cNvSpPr/>
          <p:nvPr/>
        </p:nvSpPr>
        <p:spPr>
          <a:xfrm flipH="1">
            <a:off x="5015350" y="993585"/>
            <a:ext cx="2887187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44" name="Shape 552"/>
          <p:cNvSpPr/>
          <p:nvPr/>
        </p:nvSpPr>
        <p:spPr>
          <a:xfrm>
            <a:off x="6411963" y="680346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45" name="Shape 530"/>
          <p:cNvSpPr/>
          <p:nvPr/>
        </p:nvSpPr>
        <p:spPr>
          <a:xfrm flipH="1">
            <a:off x="5015350" y="1448180"/>
            <a:ext cx="2887187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46" name="Shape 552"/>
          <p:cNvSpPr/>
          <p:nvPr/>
        </p:nvSpPr>
        <p:spPr>
          <a:xfrm>
            <a:off x="6420619" y="1662706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47" name="Rechteck 46"/>
          <p:cNvSpPr/>
          <p:nvPr/>
        </p:nvSpPr>
        <p:spPr>
          <a:xfrm>
            <a:off x="5015350" y="1013427"/>
            <a:ext cx="2887187" cy="220445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Shape 540"/>
          <p:cNvSpPr/>
          <p:nvPr/>
        </p:nvSpPr>
        <p:spPr>
          <a:xfrm>
            <a:off x="6534425" y="552250"/>
            <a:ext cx="33883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+q</a:t>
            </a:r>
            <a:endParaRPr baseline="-25000" dirty="0"/>
          </a:p>
        </p:txBody>
      </p:sp>
      <p:sp>
        <p:nvSpPr>
          <p:cNvPr id="49" name="Shape 540"/>
          <p:cNvSpPr/>
          <p:nvPr/>
        </p:nvSpPr>
        <p:spPr>
          <a:xfrm>
            <a:off x="6534425" y="1473031"/>
            <a:ext cx="294539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/>
              <a:t>-</a:t>
            </a:r>
            <a:r>
              <a:rPr lang="de-DE" dirty="0" smtClean="0"/>
              <a:t>q</a:t>
            </a:r>
            <a:endParaRPr baseline="-25000" dirty="0"/>
          </a:p>
        </p:txBody>
      </p:sp>
      <p:sp>
        <p:nvSpPr>
          <p:cNvPr id="50" name="Shape 544"/>
          <p:cNvSpPr/>
          <p:nvPr/>
        </p:nvSpPr>
        <p:spPr>
          <a:xfrm>
            <a:off x="5478334" y="1085399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1" name="Shape 544"/>
          <p:cNvSpPr/>
          <p:nvPr/>
        </p:nvSpPr>
        <p:spPr>
          <a:xfrm>
            <a:off x="5204105" y="1084001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2" name="Shape 544"/>
          <p:cNvSpPr/>
          <p:nvPr/>
        </p:nvSpPr>
        <p:spPr>
          <a:xfrm>
            <a:off x="5783134" y="1085398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3" name="Shape 544"/>
          <p:cNvSpPr/>
          <p:nvPr/>
        </p:nvSpPr>
        <p:spPr>
          <a:xfrm>
            <a:off x="7721423" y="1085399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5" name="Shape 544"/>
          <p:cNvSpPr/>
          <p:nvPr/>
        </p:nvSpPr>
        <p:spPr>
          <a:xfrm>
            <a:off x="7470613" y="1084413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56" name="Shape 540"/>
          <p:cNvSpPr/>
          <p:nvPr/>
        </p:nvSpPr>
        <p:spPr>
          <a:xfrm>
            <a:off x="5997588" y="1013427"/>
            <a:ext cx="876736" cy="379591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D</a:t>
            </a:r>
            <a:r>
              <a:rPr lang="de-DE" baseline="-25000" dirty="0" smtClean="0"/>
              <a:t>1</a:t>
            </a:r>
            <a:r>
              <a:rPr lang="de-DE" dirty="0" smtClean="0"/>
              <a:t> = D</a:t>
            </a:r>
            <a:r>
              <a:rPr lang="de-DE" baseline="-25000" dirty="0" smtClean="0"/>
              <a:t>2</a:t>
            </a:r>
            <a:endParaRPr baseline="-25000" dirty="0"/>
          </a:p>
        </p:txBody>
      </p:sp>
      <p:sp>
        <p:nvSpPr>
          <p:cNvPr id="58" name="Shape 544"/>
          <p:cNvSpPr/>
          <p:nvPr/>
        </p:nvSpPr>
        <p:spPr>
          <a:xfrm>
            <a:off x="7199156" y="1092233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1" name="Shape 544"/>
          <p:cNvSpPr/>
          <p:nvPr/>
        </p:nvSpPr>
        <p:spPr>
          <a:xfrm>
            <a:off x="6948346" y="1091247"/>
            <a:ext cx="0" cy="27263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8" name="Shape 540"/>
          <p:cNvSpPr/>
          <p:nvPr/>
        </p:nvSpPr>
        <p:spPr>
          <a:xfrm>
            <a:off x="5113093" y="547279"/>
            <a:ext cx="47232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ε</a:t>
            </a:r>
            <a:r>
              <a:rPr lang="de-DE" baseline="-25000" dirty="0" smtClean="0"/>
              <a:t>r1</a:t>
            </a:r>
            <a:endParaRPr baseline="-25000" dirty="0"/>
          </a:p>
        </p:txBody>
      </p:sp>
      <p:sp>
        <p:nvSpPr>
          <p:cNvPr id="69" name="Shape 540"/>
          <p:cNvSpPr/>
          <p:nvPr/>
        </p:nvSpPr>
        <p:spPr>
          <a:xfrm>
            <a:off x="5113093" y="1479744"/>
            <a:ext cx="47232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ε</a:t>
            </a:r>
            <a:r>
              <a:rPr lang="de-DE" baseline="-25000" dirty="0" smtClean="0"/>
              <a:t>r2</a:t>
            </a:r>
            <a:endParaRPr baseline="-25000" dirty="0"/>
          </a:p>
        </p:txBody>
      </p:sp>
      <p:sp>
        <p:nvSpPr>
          <p:cNvPr id="72" name="Rechteck 71"/>
          <p:cNvSpPr/>
          <p:nvPr/>
        </p:nvSpPr>
        <p:spPr>
          <a:xfrm>
            <a:off x="4667521" y="490549"/>
            <a:ext cx="3616960" cy="1569067"/>
          </a:xfrm>
          <a:prstGeom prst="rect">
            <a:avLst/>
          </a:prstGeom>
          <a:noFill/>
          <a:ln>
            <a:solidFill>
              <a:srgbClr val="000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0" name="Shape 540"/>
          <p:cNvSpPr/>
          <p:nvPr/>
        </p:nvSpPr>
        <p:spPr>
          <a:xfrm>
            <a:off x="2333408" y="3539249"/>
            <a:ext cx="472324" cy="379591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μ</a:t>
            </a:r>
            <a:r>
              <a:rPr lang="de-DE" baseline="-25000" dirty="0" smtClean="0"/>
              <a:t>r</a:t>
            </a:r>
            <a:r>
              <a:rPr lang="el-GR" baseline="-25000" dirty="0" smtClean="0"/>
              <a:t>1</a:t>
            </a:r>
            <a:endParaRPr baseline="-25000" dirty="0"/>
          </a:p>
        </p:txBody>
      </p:sp>
      <p:sp>
        <p:nvSpPr>
          <p:cNvPr id="91" name="Shape 540"/>
          <p:cNvSpPr/>
          <p:nvPr/>
        </p:nvSpPr>
        <p:spPr>
          <a:xfrm>
            <a:off x="3577184" y="1630163"/>
            <a:ext cx="472324" cy="379591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μ</a:t>
            </a:r>
            <a:r>
              <a:rPr lang="de-DE" baseline="-25000" dirty="0" smtClean="0"/>
              <a:t>r</a:t>
            </a:r>
            <a:r>
              <a:rPr lang="el-GR" baseline="-25000" dirty="0"/>
              <a:t>2</a:t>
            </a:r>
            <a:endParaRPr baseline="-25000" dirty="0"/>
          </a:p>
        </p:txBody>
      </p:sp>
      <p:sp>
        <p:nvSpPr>
          <p:cNvPr id="92" name="Shape 540"/>
          <p:cNvSpPr/>
          <p:nvPr/>
        </p:nvSpPr>
        <p:spPr>
          <a:xfrm>
            <a:off x="3104860" y="2241600"/>
            <a:ext cx="472324" cy="379591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μ</a:t>
            </a:r>
            <a:r>
              <a:rPr lang="de-DE" baseline="-25000" dirty="0" smtClean="0"/>
              <a:t>r</a:t>
            </a:r>
            <a:r>
              <a:rPr lang="el-GR" baseline="-25000" dirty="0"/>
              <a:t>3</a:t>
            </a:r>
            <a:endParaRPr baseline="-25000" dirty="0"/>
          </a:p>
        </p:txBody>
      </p:sp>
      <p:sp>
        <p:nvSpPr>
          <p:cNvPr id="74" name="Ring 73"/>
          <p:cNvSpPr/>
          <p:nvPr/>
        </p:nvSpPr>
        <p:spPr>
          <a:xfrm>
            <a:off x="4864116" y="2808871"/>
            <a:ext cx="2688212" cy="991495"/>
          </a:xfrm>
          <a:prstGeom prst="donut">
            <a:avLst>
              <a:gd name="adj" fmla="val 0"/>
            </a:avLst>
          </a:prstGeom>
          <a:ln w="28575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75" name="Gerade Verbindung 74"/>
          <p:cNvCxnSpPr/>
          <p:nvPr/>
        </p:nvCxnSpPr>
        <p:spPr>
          <a:xfrm flipV="1">
            <a:off x="6200714" y="2891026"/>
            <a:ext cx="0" cy="1048239"/>
          </a:xfrm>
          <a:prstGeom prst="line">
            <a:avLst/>
          </a:prstGeom>
          <a:ln w="57150" cmpd="sng">
            <a:solidFill>
              <a:srgbClr val="FF6600"/>
            </a:solidFill>
            <a:headEnd type="none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Gerade Verbindung mit Pfeil 75"/>
          <p:cNvCxnSpPr/>
          <p:nvPr/>
        </p:nvCxnSpPr>
        <p:spPr>
          <a:xfrm flipH="1">
            <a:off x="6023686" y="3803518"/>
            <a:ext cx="317812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Shape 533"/>
          <p:cNvSpPr/>
          <p:nvPr/>
        </p:nvSpPr>
        <p:spPr>
          <a:xfrm flipH="1">
            <a:off x="7522561" y="3224881"/>
            <a:ext cx="341395" cy="0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79" name="Shape 536"/>
          <p:cNvSpPr/>
          <p:nvPr/>
        </p:nvSpPr>
        <p:spPr>
          <a:xfrm>
            <a:off x="7818509" y="3167678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82" name="Shape 544"/>
          <p:cNvSpPr/>
          <p:nvPr/>
        </p:nvSpPr>
        <p:spPr>
          <a:xfrm>
            <a:off x="8007546" y="3167678"/>
            <a:ext cx="0" cy="332257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84" name="Shape 533"/>
          <p:cNvSpPr/>
          <p:nvPr/>
        </p:nvSpPr>
        <p:spPr>
          <a:xfrm flipH="1">
            <a:off x="7534029" y="3417109"/>
            <a:ext cx="341395" cy="0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85" name="Rechteck 84"/>
          <p:cNvSpPr/>
          <p:nvPr/>
        </p:nvSpPr>
        <p:spPr>
          <a:xfrm>
            <a:off x="7340557" y="3233953"/>
            <a:ext cx="386943" cy="17126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6" name="Shape 536"/>
          <p:cNvSpPr/>
          <p:nvPr/>
        </p:nvSpPr>
        <p:spPr>
          <a:xfrm>
            <a:off x="7818509" y="3359906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93" name="Shape 540"/>
          <p:cNvSpPr/>
          <p:nvPr/>
        </p:nvSpPr>
        <p:spPr>
          <a:xfrm>
            <a:off x="5069041" y="3044157"/>
            <a:ext cx="47232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σ</a:t>
            </a:r>
            <a:r>
              <a:rPr lang="el-GR" baseline="-25000" dirty="0" smtClean="0"/>
              <a:t>1</a:t>
            </a:r>
            <a:endParaRPr baseline="-25000" dirty="0"/>
          </a:p>
        </p:txBody>
      </p:sp>
      <p:sp>
        <p:nvSpPr>
          <p:cNvPr id="94" name="Shape 540"/>
          <p:cNvSpPr/>
          <p:nvPr/>
        </p:nvSpPr>
        <p:spPr>
          <a:xfrm>
            <a:off x="7116987" y="3044157"/>
            <a:ext cx="472324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σ</a:t>
            </a:r>
            <a:r>
              <a:rPr lang="de-DE" baseline="-25000" dirty="0" smtClean="0"/>
              <a:t>2</a:t>
            </a:r>
            <a:endParaRPr baseline="-25000" dirty="0"/>
          </a:p>
        </p:txBody>
      </p:sp>
      <p:sp>
        <p:nvSpPr>
          <p:cNvPr id="95" name="Shape 540"/>
          <p:cNvSpPr/>
          <p:nvPr/>
        </p:nvSpPr>
        <p:spPr>
          <a:xfrm>
            <a:off x="6997109" y="2429280"/>
            <a:ext cx="935229" cy="379591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J</a:t>
            </a:r>
            <a:r>
              <a:rPr lang="de-DE" baseline="-25000" dirty="0" smtClean="0"/>
              <a:t>1</a:t>
            </a:r>
            <a:r>
              <a:rPr lang="de-DE" dirty="0" smtClean="0"/>
              <a:t> = J</a:t>
            </a:r>
            <a:r>
              <a:rPr lang="de-DE" baseline="-25000" dirty="0" smtClean="0"/>
              <a:t>2</a:t>
            </a:r>
            <a:endParaRPr lang="is-IS" baseline="-25000" dirty="0"/>
          </a:p>
        </p:txBody>
      </p:sp>
      <p:sp>
        <p:nvSpPr>
          <p:cNvPr id="97" name="Rechteck 96"/>
          <p:cNvSpPr/>
          <p:nvPr/>
        </p:nvSpPr>
        <p:spPr>
          <a:xfrm>
            <a:off x="4667521" y="2477707"/>
            <a:ext cx="3616960" cy="1569067"/>
          </a:xfrm>
          <a:prstGeom prst="rect">
            <a:avLst/>
          </a:prstGeom>
          <a:noFill/>
          <a:ln>
            <a:solidFill>
              <a:srgbClr val="000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4738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01"/>
          <p:cNvSpPr/>
          <p:nvPr/>
        </p:nvSpPr>
        <p:spPr>
          <a:xfrm>
            <a:off x="1869111" y="1440328"/>
            <a:ext cx="708749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Quelle       </a:t>
            </a:r>
          </a:p>
        </p:txBody>
      </p:sp>
      <p:sp>
        <p:nvSpPr>
          <p:cNvPr id="56" name="Shape 530"/>
          <p:cNvSpPr/>
          <p:nvPr/>
        </p:nvSpPr>
        <p:spPr>
          <a:xfrm>
            <a:off x="2682395" y="2371250"/>
            <a:ext cx="3624264" cy="0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57" name="Shape 531"/>
          <p:cNvSpPr/>
          <p:nvPr/>
        </p:nvSpPr>
        <p:spPr>
          <a:xfrm flipV="1">
            <a:off x="2682394" y="1506826"/>
            <a:ext cx="3624264" cy="3175"/>
          </a:xfrm>
          <a:prstGeom prst="line">
            <a:avLst/>
          </a:prstGeom>
          <a:noFill/>
          <a:ln w="28575" cap="flat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59" name="Shape 533"/>
          <p:cNvSpPr/>
          <p:nvPr/>
        </p:nvSpPr>
        <p:spPr>
          <a:xfrm>
            <a:off x="2722080" y="1521935"/>
            <a:ext cx="0" cy="868365"/>
          </a:xfrm>
          <a:prstGeom prst="line">
            <a:avLst/>
          </a:prstGeom>
          <a:noFill/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60" name="Shape 534"/>
          <p:cNvSpPr/>
          <p:nvPr/>
        </p:nvSpPr>
        <p:spPr>
          <a:xfrm>
            <a:off x="2534756" y="1728310"/>
            <a:ext cx="374651" cy="382589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515151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2" name="Shape 536"/>
          <p:cNvSpPr/>
          <p:nvPr/>
        </p:nvSpPr>
        <p:spPr>
          <a:xfrm>
            <a:off x="2663816" y="1445246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66" name="Shape 540"/>
          <p:cNvSpPr/>
          <p:nvPr/>
        </p:nvSpPr>
        <p:spPr>
          <a:xfrm>
            <a:off x="2136293" y="1698915"/>
            <a:ext cx="30186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de-DE" dirty="0" smtClean="0"/>
              <a:t>u</a:t>
            </a:r>
            <a:r>
              <a:rPr lang="de-DE" baseline="-25000" dirty="0" smtClean="0"/>
              <a:t>0</a:t>
            </a:r>
            <a:endParaRPr baseline="-25000" dirty="0"/>
          </a:p>
        </p:txBody>
      </p:sp>
      <p:sp>
        <p:nvSpPr>
          <p:cNvPr id="68" name="Shape 542"/>
          <p:cNvSpPr/>
          <p:nvPr/>
        </p:nvSpPr>
        <p:spPr>
          <a:xfrm>
            <a:off x="2663816" y="2308411"/>
            <a:ext cx="113829" cy="114405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70" name="Shape 544"/>
          <p:cNvSpPr/>
          <p:nvPr/>
        </p:nvSpPr>
        <p:spPr>
          <a:xfrm>
            <a:off x="4088919" y="1304352"/>
            <a:ext cx="314326" cy="1588"/>
          </a:xfrm>
          <a:prstGeom prst="line">
            <a:avLst/>
          </a:prstGeom>
          <a:noFill/>
          <a:ln w="9525" cap="flat">
            <a:solidFill>
              <a:srgbClr val="000000"/>
            </a:solidFill>
            <a:prstDash val="solid"/>
            <a:round/>
            <a:tailEnd type="triangle" w="med" len="med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72" name="Shape 546"/>
          <p:cNvSpPr/>
          <p:nvPr/>
        </p:nvSpPr>
        <p:spPr>
          <a:xfrm>
            <a:off x="3688869" y="1054946"/>
            <a:ext cx="290486" cy="404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dirty="0"/>
              <a:t>i</a:t>
            </a:r>
            <a:r>
              <a:rPr baseline="-25000" dirty="0"/>
              <a:t>0</a:t>
            </a:r>
          </a:p>
        </p:txBody>
      </p:sp>
      <p:sp>
        <p:nvSpPr>
          <p:cNvPr id="16" name="Shape 192"/>
          <p:cNvSpPr/>
          <p:nvPr/>
        </p:nvSpPr>
        <p:spPr>
          <a:xfrm>
            <a:off x="2577860" y="1710849"/>
            <a:ext cx="288440" cy="360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dirty="0"/>
              <a:t>=</a:t>
            </a:r>
          </a:p>
        </p:txBody>
      </p:sp>
      <p:sp>
        <p:nvSpPr>
          <p:cNvPr id="80" name="Shape 530"/>
          <p:cNvSpPr/>
          <p:nvPr/>
        </p:nvSpPr>
        <p:spPr>
          <a:xfrm flipH="1">
            <a:off x="6306657" y="1513177"/>
            <a:ext cx="1" cy="883474"/>
          </a:xfrm>
          <a:prstGeom prst="line">
            <a:avLst/>
          </a:prstGeom>
          <a:noFill/>
          <a:ln w="57150" cap="flat" cmpd="sng">
            <a:solidFill>
              <a:srgbClr val="4349AA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endParaRPr/>
          </a:p>
        </p:txBody>
      </p:sp>
      <p:sp>
        <p:nvSpPr>
          <p:cNvPr id="78" name="Shape 552"/>
          <p:cNvSpPr/>
          <p:nvPr/>
        </p:nvSpPr>
        <p:spPr>
          <a:xfrm>
            <a:off x="6261713" y="1452738"/>
            <a:ext cx="113806" cy="114526"/>
          </a:xfrm>
          <a:prstGeom prst="ellipse">
            <a:avLst/>
          </a:prstGeom>
          <a:solidFill>
            <a:srgbClr val="FFFFFF"/>
          </a:solidFill>
          <a:ln w="19050" cap="flat">
            <a:solidFill>
              <a:srgbClr val="FF2600"/>
            </a:solidFill>
            <a:prstDash val="solid"/>
            <a:round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marL="40639" marR="40639" defTabSz="914400">
              <a:spcBef>
                <a:spcPts val="400"/>
              </a:spcBef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endParaRPr/>
          </a:p>
        </p:txBody>
      </p:sp>
      <p:sp>
        <p:nvSpPr>
          <p:cNvPr id="81" name="Shape 546"/>
          <p:cNvSpPr/>
          <p:nvPr/>
        </p:nvSpPr>
        <p:spPr>
          <a:xfrm>
            <a:off x="4518352" y="1445246"/>
            <a:ext cx="30777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σ</a:t>
            </a:r>
            <a:r>
              <a:rPr lang="el-GR" baseline="-25000" dirty="0" smtClean="0"/>
              <a:t>1</a:t>
            </a:r>
            <a:endParaRPr baseline="-25000" dirty="0"/>
          </a:p>
        </p:txBody>
      </p:sp>
      <p:sp>
        <p:nvSpPr>
          <p:cNvPr id="82" name="Shape 546"/>
          <p:cNvSpPr/>
          <p:nvPr/>
        </p:nvSpPr>
        <p:spPr>
          <a:xfrm>
            <a:off x="4518352" y="1960523"/>
            <a:ext cx="30777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numCol="1" anchor="t">
            <a:spAutoFit/>
          </a:bodyPr>
          <a:lstStyle/>
          <a:p>
            <a: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8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pPr>
            <a:r>
              <a:rPr lang="el-GR" dirty="0" smtClean="0"/>
              <a:t>σ</a:t>
            </a:r>
            <a:r>
              <a:rPr lang="el-GR" baseline="-25000" dirty="0" smtClean="0"/>
              <a:t>2</a:t>
            </a:r>
            <a:endParaRPr baseline="-25000" dirty="0"/>
          </a:p>
        </p:txBody>
      </p:sp>
      <p:sp>
        <p:nvSpPr>
          <p:cNvPr id="83" name="Shape 201"/>
          <p:cNvSpPr/>
          <p:nvPr/>
        </p:nvSpPr>
        <p:spPr>
          <a:xfrm>
            <a:off x="3222021" y="1506801"/>
            <a:ext cx="1016604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lang="de-DE" dirty="0" smtClean="0"/>
              <a:t>Leiter 1</a:t>
            </a:r>
            <a:r>
              <a:rPr dirty="0" smtClean="0"/>
              <a:t>       </a:t>
            </a:r>
            <a:endParaRPr dirty="0"/>
          </a:p>
        </p:txBody>
      </p:sp>
      <p:sp>
        <p:nvSpPr>
          <p:cNvPr id="84" name="Shape 201"/>
          <p:cNvSpPr/>
          <p:nvPr/>
        </p:nvSpPr>
        <p:spPr>
          <a:xfrm>
            <a:off x="3222021" y="2022078"/>
            <a:ext cx="1016604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lvl1pPr marL="40639" marR="40639" defTabSz="914400">
              <a:spcBef>
                <a:spcPts val="400"/>
              </a:spcBef>
              <a:buClr>
                <a:srgbClr val="000000"/>
              </a:buClr>
              <a:buFont typeface="Arial"/>
              <a:defRPr sz="14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lang="de-DE" dirty="0" smtClean="0"/>
              <a:t>Leiter 2</a:t>
            </a:r>
            <a:r>
              <a:rPr dirty="0" smtClean="0"/>
              <a:t>      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ung 6"/>
          <p:cNvGrpSpPr/>
          <p:nvPr/>
        </p:nvGrpSpPr>
        <p:grpSpPr>
          <a:xfrm>
            <a:off x="158752" y="0"/>
            <a:ext cx="8591550" cy="5305425"/>
            <a:chOff x="0" y="0"/>
            <a:chExt cx="8591550" cy="5305425"/>
          </a:xfrm>
        </p:grpSpPr>
        <p:pic>
          <p:nvPicPr>
            <p:cNvPr id="2" name="Bild 1" descr="Strömung_Potential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8591550" cy="5305425"/>
            </a:xfrm>
            <a:prstGeom prst="rect">
              <a:avLst/>
            </a:prstGeom>
          </p:spPr>
        </p:pic>
        <p:pic>
          <p:nvPicPr>
            <p:cNvPr id="3" name="Bild 2" descr="Strömung_J_tangential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790" y="1469813"/>
              <a:ext cx="4623468" cy="3835612"/>
            </a:xfrm>
            <a:prstGeom prst="rect">
              <a:avLst/>
            </a:prstGeom>
          </p:spPr>
        </p:pic>
        <p:sp>
          <p:nvSpPr>
            <p:cNvPr id="4" name="Textfeld 3"/>
            <p:cNvSpPr txBox="1"/>
            <p:nvPr/>
          </p:nvSpPr>
          <p:spPr>
            <a:xfrm>
              <a:off x="2410951" y="692232"/>
              <a:ext cx="1233781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Potential </a:t>
              </a:r>
              <a:r>
                <a:rPr lang="el-GR" dirty="0" smtClean="0"/>
                <a:t>φ</a:t>
              </a:r>
              <a:endParaRPr lang="de-DE" dirty="0"/>
            </a:p>
          </p:txBody>
        </p:sp>
        <p:sp>
          <p:nvSpPr>
            <p:cNvPr id="5" name="Textfeld 4"/>
            <p:cNvSpPr txBox="1"/>
            <p:nvPr/>
          </p:nvSpPr>
          <p:spPr>
            <a:xfrm>
              <a:off x="1895331" y="2203830"/>
              <a:ext cx="14657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Stromdichte J</a:t>
              </a:r>
            </a:p>
            <a:p>
              <a:r>
                <a:rPr lang="de-DE" dirty="0" smtClean="0"/>
                <a:t>(tangential)</a:t>
              </a:r>
              <a:endParaRPr lang="de-DE" dirty="0"/>
            </a:p>
          </p:txBody>
        </p:sp>
        <p:sp>
          <p:nvSpPr>
            <p:cNvPr id="6" name="Textfeld 5"/>
            <p:cNvSpPr txBox="1"/>
            <p:nvPr/>
          </p:nvSpPr>
          <p:spPr>
            <a:xfrm>
              <a:off x="6234346" y="3116577"/>
              <a:ext cx="20411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Leitende Platte mit </a:t>
              </a:r>
            </a:p>
            <a:p>
              <a:r>
                <a:rPr lang="de-DE" dirty="0"/>
                <a:t>d</a:t>
              </a:r>
              <a:r>
                <a:rPr lang="de-DE" dirty="0" smtClean="0"/>
                <a:t>iagonal </a:t>
              </a:r>
              <a:r>
                <a:rPr lang="de-DE" dirty="0"/>
                <a:t>e</a:t>
              </a:r>
              <a:r>
                <a:rPr lang="de-DE" dirty="0" smtClean="0"/>
                <a:t>ingepräg-</a:t>
              </a:r>
            </a:p>
            <a:p>
              <a:r>
                <a:rPr lang="de-DE" dirty="0" smtClean="0"/>
                <a:t>tem Strom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trömungsfeld_vec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92" y="470330"/>
            <a:ext cx="6324600" cy="520065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4107856" y="1880664"/>
            <a:ext cx="168147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dirty="0" smtClean="0"/>
              <a:t>Strömungsfeld J</a:t>
            </a:r>
          </a:p>
        </p:txBody>
      </p:sp>
    </p:spTree>
    <p:extLst>
      <p:ext uri="{BB962C8B-B14F-4D97-AF65-F5344CB8AC3E}">
        <p14:creationId xmlns:p14="http://schemas.microsoft.com/office/powerpoint/2010/main" val="2098437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564</Words>
  <Application>Microsoft Macintosh PowerPoint</Application>
  <PresentationFormat>Bildschirmpräsentation (4:3)</PresentationFormat>
  <Paragraphs>247</Paragraphs>
  <Slides>61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61</vt:i4>
      </vt:variant>
    </vt:vector>
  </HeadingPairs>
  <TitlesOfParts>
    <vt:vector size="62" baseType="lpstr"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DHBW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Stephan Rupp</dc:creator>
  <cp:lastModifiedBy>Stephan Rupp</cp:lastModifiedBy>
  <cp:revision>104</cp:revision>
  <cp:lastPrinted>2016-01-05T17:08:15Z</cp:lastPrinted>
  <dcterms:created xsi:type="dcterms:W3CDTF">2015-12-05T16:50:32Z</dcterms:created>
  <dcterms:modified xsi:type="dcterms:W3CDTF">2017-10-31T20:39:17Z</dcterms:modified>
</cp:coreProperties>
</file>