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Lst>
  <p:sldSz cx="9906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40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lvl1pPr>
    <a:lvl2pPr marL="0" marR="0" indent="457200" algn="l" defTabSz="914400" rtl="0" fontAlgn="auto" latinLnBrk="0" hangingPunct="0">
      <a:lnSpc>
        <a:spcPct val="100000"/>
      </a:lnSpc>
      <a:spcBef>
        <a:spcPts val="40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lvl2pPr>
    <a:lvl3pPr marL="0" marR="0" indent="914400" algn="l" defTabSz="914400" rtl="0" fontAlgn="auto" latinLnBrk="0" hangingPunct="0">
      <a:lnSpc>
        <a:spcPct val="100000"/>
      </a:lnSpc>
      <a:spcBef>
        <a:spcPts val="40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lvl3pPr>
    <a:lvl4pPr marL="0" marR="0" indent="1371600" algn="l" defTabSz="914400" rtl="0" fontAlgn="auto" latinLnBrk="0" hangingPunct="0">
      <a:lnSpc>
        <a:spcPct val="100000"/>
      </a:lnSpc>
      <a:spcBef>
        <a:spcPts val="40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lvl4pPr>
    <a:lvl5pPr marL="0" marR="0" indent="1828800" algn="l" defTabSz="914400" rtl="0" fontAlgn="auto" latinLnBrk="0" hangingPunct="0">
      <a:lnSpc>
        <a:spcPct val="100000"/>
      </a:lnSpc>
      <a:spcBef>
        <a:spcPts val="40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lvl5pPr>
    <a:lvl6pPr marL="0" marR="0" indent="2286000" algn="l" defTabSz="914400" rtl="0" fontAlgn="auto" latinLnBrk="0" hangingPunct="0">
      <a:lnSpc>
        <a:spcPct val="100000"/>
      </a:lnSpc>
      <a:spcBef>
        <a:spcPts val="40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lvl6pPr>
    <a:lvl7pPr marL="0" marR="0" indent="2743200" algn="l" defTabSz="914400" rtl="0" fontAlgn="auto" latinLnBrk="0" hangingPunct="0">
      <a:lnSpc>
        <a:spcPct val="100000"/>
      </a:lnSpc>
      <a:spcBef>
        <a:spcPts val="40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lvl7pPr>
    <a:lvl8pPr marL="0" marR="0" indent="3200400" algn="l" defTabSz="914400" rtl="0" fontAlgn="auto" latinLnBrk="0" hangingPunct="0">
      <a:lnSpc>
        <a:spcPct val="100000"/>
      </a:lnSpc>
      <a:spcBef>
        <a:spcPts val="40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lvl8pPr>
    <a:lvl9pPr marL="0" marR="0" indent="3657600" algn="l" defTabSz="914400" rtl="0" fontAlgn="auto" latinLnBrk="0" hangingPunct="0">
      <a:lnSpc>
        <a:spcPct val="100000"/>
      </a:lnSpc>
      <a:spcBef>
        <a:spcPts val="40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aj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E7F3F4"/>
          </a:solidFill>
        </a:fill>
      </a:tcStyle>
    </a:wholeTbl>
    <a:band2H>
      <a:tcTxStyle b="def" i="def"/>
      <a:tcStyle>
        <a:tcBdr/>
        <a:fill>
          <a:solidFill>
            <a:srgbClr val="F3F9FA"/>
          </a:solidFill>
        </a:fill>
      </a:tcStyle>
    </a:band2H>
    <a:firstCol>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Col>
    <a:la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lastRow>
    <a:fir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wholeTbl>
    <a:band2H>
      <a:tcTxStyle b="def" i="def"/>
      <a:tcStyle>
        <a:tcBdr/>
        <a:fill>
          <a:solidFill>
            <a:schemeClr val="accent3">
              <a:lumOff val="44000"/>
            </a:schemeClr>
          </a:solidFill>
        </a:fill>
      </a:tcStyle>
    </a:band2H>
    <a:firstCol>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Col>
    <a:la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lastRow>
    <a:fir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Row>
  </a:tblStyle>
  <a:tblStyle styleId="{EEE7283C-3CF3-47DC-8721-378D4A62B228}" styleName="">
    <a:tblBg/>
    <a:wholeTbl>
      <a:tcTxStyle b="off" i="off">
        <a:fontRef idx="maj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CCCD9"/>
          </a:solidFill>
        </a:fill>
      </a:tcStyle>
    </a:wholeTbl>
    <a:band2H>
      <a:tcTxStyle b="def" i="def"/>
      <a:tcStyle>
        <a:tcBdr/>
        <a:fill>
          <a:solidFill>
            <a:srgbClr val="E7E7ED"/>
          </a:solidFill>
        </a:fill>
      </a:tcStyle>
    </a:band2H>
    <a:firstCol>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Col>
    <a:la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lastRow>
    <a:fir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chemeClr val="accent3">
              <a:lumOff val="44000"/>
            </a:schemeClr>
          </a:solidFill>
        </a:fill>
      </a:tcStyle>
    </a:band2H>
    <a:firstCol>
      <a:tcTxStyle b="on" i="off">
        <a:fontRef idx="major">
          <a:schemeClr val="accent3">
            <a:lumOff val="44000"/>
          </a:schemeClr>
        </a:fontRef>
        <a:schemeClr val="accent3">
          <a:lumOff val="44000"/>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3">
              <a:lumOff val="44000"/>
            </a:schemeClr>
          </a:solidFill>
        </a:fill>
      </a:tcStyle>
    </a:lastRow>
    <a:firstRow>
      <a:tcTxStyle b="on" i="off">
        <a:fontRef idx="major">
          <a:schemeClr val="accent3">
            <a:lumOff val="44000"/>
          </a:schemeClr>
        </a:fontRef>
        <a:schemeClr val="accent3">
          <a:lumOff val="44000"/>
        </a:schemeClr>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Col>
    <a:la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lastRow>
    <a:fir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chemeClr val="accent3">
              <a:lumOff val="44000"/>
            </a:schemeClr>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21" name="Shape 21"/>
          <p:cNvSpPr/>
          <p:nvPr>
            <p:ph type="sldImg"/>
          </p:nvPr>
        </p:nvSpPr>
        <p:spPr>
          <a:xfrm>
            <a:off x="1143000" y="685800"/>
            <a:ext cx="4572000" cy="3429000"/>
          </a:xfrm>
          <a:prstGeom prst="rect">
            <a:avLst/>
          </a:prstGeom>
        </p:spPr>
        <p:txBody>
          <a:bodyPr/>
          <a:lstStyle/>
          <a:p>
            <a:pPr/>
          </a:p>
        </p:txBody>
      </p:sp>
      <p:sp>
        <p:nvSpPr>
          <p:cNvPr id="22" name="Shape 22"/>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Arial"/>
      </a:defRPr>
    </a:lvl1pPr>
    <a:lvl2pPr indent="228600" latinLnBrk="0">
      <a:defRPr sz="1200">
        <a:latin typeface="+mj-lt"/>
        <a:ea typeface="+mj-ea"/>
        <a:cs typeface="+mj-cs"/>
        <a:sym typeface="Arial"/>
      </a:defRPr>
    </a:lvl2pPr>
    <a:lvl3pPr indent="457200" latinLnBrk="0">
      <a:defRPr sz="1200">
        <a:latin typeface="+mj-lt"/>
        <a:ea typeface="+mj-ea"/>
        <a:cs typeface="+mj-cs"/>
        <a:sym typeface="Arial"/>
      </a:defRPr>
    </a:lvl3pPr>
    <a:lvl4pPr indent="685800" latinLnBrk="0">
      <a:defRPr sz="1200">
        <a:latin typeface="+mj-lt"/>
        <a:ea typeface="+mj-ea"/>
        <a:cs typeface="+mj-cs"/>
        <a:sym typeface="Arial"/>
      </a:defRPr>
    </a:lvl4pPr>
    <a:lvl5pPr indent="914400" latinLnBrk="0">
      <a:defRPr sz="1200">
        <a:latin typeface="+mj-lt"/>
        <a:ea typeface="+mj-ea"/>
        <a:cs typeface="+mj-cs"/>
        <a:sym typeface="Arial"/>
      </a:defRPr>
    </a:lvl5pPr>
    <a:lvl6pPr indent="1143000" latinLnBrk="0">
      <a:defRPr sz="1200">
        <a:latin typeface="+mj-lt"/>
        <a:ea typeface="+mj-ea"/>
        <a:cs typeface="+mj-cs"/>
        <a:sym typeface="Arial"/>
      </a:defRPr>
    </a:lvl6pPr>
    <a:lvl7pPr indent="1371600" latinLnBrk="0">
      <a:defRPr sz="1200">
        <a:latin typeface="+mj-lt"/>
        <a:ea typeface="+mj-ea"/>
        <a:cs typeface="+mj-cs"/>
        <a:sym typeface="Arial"/>
      </a:defRPr>
    </a:lvl7pPr>
    <a:lvl8pPr indent="1600200" latinLnBrk="0">
      <a:defRPr sz="1200">
        <a:latin typeface="+mj-lt"/>
        <a:ea typeface="+mj-ea"/>
        <a:cs typeface="+mj-cs"/>
        <a:sym typeface="Arial"/>
      </a:defRPr>
    </a:lvl8pPr>
    <a:lvl9pPr indent="1828800" latinLnBrk="0">
      <a:defRPr sz="1200">
        <a:latin typeface="+mj-lt"/>
        <a:ea typeface="+mj-ea"/>
        <a:cs typeface="+mj-cs"/>
        <a:sym typeface="Arial"/>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 name="Shape 46"/>
          <p:cNvSpPr/>
          <p:nvPr>
            <p:ph type="sldImg"/>
          </p:nvPr>
        </p:nvSpPr>
        <p:spPr>
          <a:prstGeom prst="rect">
            <a:avLst/>
          </a:prstGeom>
        </p:spPr>
        <p:txBody>
          <a:bodyPr/>
          <a:lstStyle/>
          <a:p>
            <a:pPr/>
          </a:p>
        </p:txBody>
      </p:sp>
      <p:sp>
        <p:nvSpPr>
          <p:cNvPr id="47" name="Shape 47"/>
          <p:cNvSpPr/>
          <p:nvPr>
            <p:ph type="body" sz="quarter" idx="1"/>
          </p:nvPr>
        </p:nvSpPr>
        <p:spPr>
          <a:prstGeom prst="rect">
            <a:avLst/>
          </a:prstGeom>
        </p:spPr>
        <p:txBody>
          <a:bodyPr/>
          <a:lstStyle/>
          <a:p>
            <a:pPr/>
            <a:r>
              <a:t>CIA = Confidentiality, Integrity, Availability</a:t>
            </a:r>
          </a:p>
          <a:p>
            <a:pPr/>
            <a:r>
              <a:t>Anforderungen an Sicherheit im Sinne von Schutz vor Manipulationen, Eingriffen, Angriffen (Englisch: Security)</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el und Inhalt">
    <p:spTree>
      <p:nvGrpSpPr>
        <p:cNvPr id="1" name=""/>
        <p:cNvGrpSpPr/>
        <p:nvPr/>
      </p:nvGrpSpPr>
      <p:grpSpPr>
        <a:xfrm>
          <a:off x="0" y="0"/>
          <a:ext cx="0" cy="0"/>
          <a:chOff x="0" y="0"/>
          <a:chExt cx="0" cy="0"/>
        </a:xfrm>
      </p:grpSpPr>
      <p:sp>
        <p:nvSpPr>
          <p:cNvPr id="13" name="Titeltext"/>
          <p:cNvSpPr txBox="1"/>
          <p:nvPr>
            <p:ph type="title"/>
          </p:nvPr>
        </p:nvSpPr>
        <p:spPr>
          <a:prstGeom prst="rect">
            <a:avLst/>
          </a:prstGeom>
        </p:spPr>
        <p:txBody>
          <a:bodyPr/>
          <a:lstStyle/>
          <a:p>
            <a:pPr/>
            <a:r>
              <a:t>Titeltext</a:t>
            </a:r>
          </a:p>
        </p:txBody>
      </p:sp>
      <p:sp>
        <p:nvSpPr>
          <p:cNvPr id="14" name="Textebene 1…"/>
          <p:cNvSpPr txBox="1"/>
          <p:nvPr>
            <p:ph type="body" idx="1"/>
          </p:nvPr>
        </p:nvSpPr>
        <p:spPr>
          <a:prstGeom prst="rect">
            <a:avLst/>
          </a:prstGeom>
        </p:spPr>
        <p:txBody>
          <a:bodyPr/>
          <a:lstStyle/>
          <a:p>
            <a:pPr/>
            <a:r>
              <a:t>Textebene 1</a:t>
            </a:r>
          </a:p>
          <a:p>
            <a:pPr lvl="1"/>
            <a:r>
              <a:t>Textebene 2</a:t>
            </a:r>
          </a:p>
          <a:p>
            <a:pPr lvl="2"/>
            <a:r>
              <a:t>Textebene 3</a:t>
            </a:r>
          </a:p>
          <a:p>
            <a:pPr lvl="3"/>
            <a:r>
              <a:t>Textebene 4</a:t>
            </a:r>
          </a:p>
          <a:p>
            <a:pPr lvl="4"/>
            <a:r>
              <a:t>Textebene 5</a:t>
            </a:r>
          </a:p>
        </p:txBody>
      </p:sp>
      <p:sp>
        <p:nvSpPr>
          <p:cNvPr id="15" name="Foliennumm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chemeClr val="accent3">
            <a:lumOff val="44000"/>
          </a:schemeClr>
        </a:solidFill>
      </p:bgPr>
    </p:bg>
    <p:spTree>
      <p:nvGrpSpPr>
        <p:cNvPr id="1" name=""/>
        <p:cNvGrpSpPr/>
        <p:nvPr/>
      </p:nvGrpSpPr>
      <p:grpSpPr>
        <a:xfrm>
          <a:off x="0" y="0"/>
          <a:ext cx="0" cy="0"/>
          <a:chOff x="0" y="0"/>
          <a:chExt cx="0" cy="0"/>
        </a:xfrm>
      </p:grpSpPr>
      <p:sp>
        <p:nvSpPr>
          <p:cNvPr id="2" name="Rectangle 3"/>
          <p:cNvSpPr txBox="1"/>
          <p:nvPr/>
        </p:nvSpPr>
        <p:spPr>
          <a:xfrm>
            <a:off x="767534" y="6439689"/>
            <a:ext cx="2819402" cy="17281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indent="39687">
              <a:defRPr sz="1200"/>
            </a:lvl1pPr>
          </a:lstStyle>
          <a:p>
            <a:pPr/>
            <a:r>
              <a:t>Kommunikationssysteme, Teil 5, S. Rupp</a:t>
            </a:r>
          </a:p>
        </p:txBody>
      </p:sp>
      <p:sp>
        <p:nvSpPr>
          <p:cNvPr id="3" name="Rectangle 2"/>
          <p:cNvSpPr txBox="1"/>
          <p:nvPr/>
        </p:nvSpPr>
        <p:spPr>
          <a:xfrm>
            <a:off x="6528175" y="6439689"/>
            <a:ext cx="1871068" cy="17281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indent="39687">
              <a:defRPr sz="1200"/>
            </a:lvl1pPr>
          </a:lstStyle>
          <a:p>
            <a:pPr/>
            <a:r>
              <a:t>Master, T3M40404.1, 2022</a:t>
            </a:r>
          </a:p>
        </p:txBody>
      </p:sp>
      <p:sp>
        <p:nvSpPr>
          <p:cNvPr id="4" name="Titeltext"/>
          <p:cNvSpPr txBox="1"/>
          <p:nvPr>
            <p:ph type="title"/>
          </p:nvPr>
        </p:nvSpPr>
        <p:spPr>
          <a:xfrm>
            <a:off x="762000" y="330200"/>
            <a:ext cx="8534400" cy="4699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Titeltext</a:t>
            </a:r>
          </a:p>
        </p:txBody>
      </p:sp>
      <p:sp>
        <p:nvSpPr>
          <p:cNvPr id="5" name="Textebene 1…"/>
          <p:cNvSpPr txBox="1"/>
          <p:nvPr>
            <p:ph type="body" idx="1"/>
          </p:nvPr>
        </p:nvSpPr>
        <p:spPr>
          <a:xfrm>
            <a:off x="762000" y="977900"/>
            <a:ext cx="8534400" cy="5410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Textebene 1</a:t>
            </a:r>
          </a:p>
          <a:p>
            <a:pPr lvl="1"/>
            <a:r>
              <a:t>Textebene 2</a:t>
            </a:r>
          </a:p>
          <a:p>
            <a:pPr lvl="2"/>
            <a:r>
              <a:t>Textebene 3</a:t>
            </a:r>
          </a:p>
          <a:p>
            <a:pPr lvl="3"/>
            <a:r>
              <a:t>Textebene 4</a:t>
            </a:r>
          </a:p>
          <a:p>
            <a:pPr lvl="4"/>
            <a:r>
              <a:t>Textebene 5</a:t>
            </a:r>
          </a:p>
        </p:txBody>
      </p:sp>
      <p:sp>
        <p:nvSpPr>
          <p:cNvPr id="6" name="Foliennummer"/>
          <p:cNvSpPr txBox="1"/>
          <p:nvPr>
            <p:ph type="sldNum" sz="quarter" idx="2"/>
          </p:nvPr>
        </p:nvSpPr>
        <p:spPr>
          <a:xfrm>
            <a:off x="4815378" y="6399329"/>
            <a:ext cx="273657" cy="264256"/>
          </a:xfrm>
          <a:prstGeom prst="rect">
            <a:avLst/>
          </a:prstGeom>
          <a:ln w="12700">
            <a:miter lim="400000"/>
          </a:ln>
        </p:spPr>
        <p:txBody>
          <a:bodyPr wrap="none" lIns="45719" rIns="45719">
            <a:spAutoFit/>
          </a:bodyPr>
          <a:lstStyle>
            <a:lvl1pPr algn="ctr">
              <a:spcBef>
                <a:spcPts val="0"/>
              </a:spcBef>
              <a:defRPr sz="12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Lst>
  <p:transition xmlns:p14="http://schemas.microsoft.com/office/powerpoint/2010/main" spd="med" advClick="1"/>
  <p:txStyles>
    <p:titleStyle>
      <a:lvl1pPr marL="0" marR="0" indent="39687" algn="l" defTabSz="914400" rtl="0" latinLnBrk="0">
        <a:lnSpc>
          <a:spcPct val="100000"/>
        </a:lnSpc>
        <a:spcBef>
          <a:spcPts val="0"/>
        </a:spcBef>
        <a:spcAft>
          <a:spcPts val="0"/>
        </a:spcAft>
        <a:buClrTx/>
        <a:buSzTx/>
        <a:buFontTx/>
        <a:buNone/>
        <a:tabLst/>
        <a:defRPr b="0" baseline="0" cap="none" i="0" spc="0" strike="noStrike" sz="2400" u="none">
          <a:solidFill>
            <a:srgbClr val="E2001A"/>
          </a:solidFill>
          <a:uFillTx/>
          <a:latin typeface="+mj-lt"/>
          <a:ea typeface="+mj-ea"/>
          <a:cs typeface="+mj-cs"/>
          <a:sym typeface="Arial"/>
        </a:defRPr>
      </a:lvl1pPr>
      <a:lvl2pPr marL="0" marR="0" indent="39687" algn="l" defTabSz="914400" rtl="0" latinLnBrk="0">
        <a:lnSpc>
          <a:spcPct val="100000"/>
        </a:lnSpc>
        <a:spcBef>
          <a:spcPts val="0"/>
        </a:spcBef>
        <a:spcAft>
          <a:spcPts val="0"/>
        </a:spcAft>
        <a:buClrTx/>
        <a:buSzTx/>
        <a:buFontTx/>
        <a:buNone/>
        <a:tabLst/>
        <a:defRPr b="0" baseline="0" cap="none" i="0" spc="0" strike="noStrike" sz="2400" u="none">
          <a:solidFill>
            <a:srgbClr val="E2001A"/>
          </a:solidFill>
          <a:uFillTx/>
          <a:latin typeface="+mj-lt"/>
          <a:ea typeface="+mj-ea"/>
          <a:cs typeface="+mj-cs"/>
          <a:sym typeface="Arial"/>
        </a:defRPr>
      </a:lvl2pPr>
      <a:lvl3pPr marL="0" marR="0" indent="39687" algn="l" defTabSz="914400" rtl="0" latinLnBrk="0">
        <a:lnSpc>
          <a:spcPct val="100000"/>
        </a:lnSpc>
        <a:spcBef>
          <a:spcPts val="0"/>
        </a:spcBef>
        <a:spcAft>
          <a:spcPts val="0"/>
        </a:spcAft>
        <a:buClrTx/>
        <a:buSzTx/>
        <a:buFontTx/>
        <a:buNone/>
        <a:tabLst/>
        <a:defRPr b="0" baseline="0" cap="none" i="0" spc="0" strike="noStrike" sz="2400" u="none">
          <a:solidFill>
            <a:srgbClr val="E2001A"/>
          </a:solidFill>
          <a:uFillTx/>
          <a:latin typeface="+mj-lt"/>
          <a:ea typeface="+mj-ea"/>
          <a:cs typeface="+mj-cs"/>
          <a:sym typeface="Arial"/>
        </a:defRPr>
      </a:lvl3pPr>
      <a:lvl4pPr marL="0" marR="0" indent="39687" algn="l" defTabSz="914400" rtl="0" latinLnBrk="0">
        <a:lnSpc>
          <a:spcPct val="100000"/>
        </a:lnSpc>
        <a:spcBef>
          <a:spcPts val="0"/>
        </a:spcBef>
        <a:spcAft>
          <a:spcPts val="0"/>
        </a:spcAft>
        <a:buClrTx/>
        <a:buSzTx/>
        <a:buFontTx/>
        <a:buNone/>
        <a:tabLst/>
        <a:defRPr b="0" baseline="0" cap="none" i="0" spc="0" strike="noStrike" sz="2400" u="none">
          <a:solidFill>
            <a:srgbClr val="E2001A"/>
          </a:solidFill>
          <a:uFillTx/>
          <a:latin typeface="+mj-lt"/>
          <a:ea typeface="+mj-ea"/>
          <a:cs typeface="+mj-cs"/>
          <a:sym typeface="Arial"/>
        </a:defRPr>
      </a:lvl4pPr>
      <a:lvl5pPr marL="0" marR="0" indent="39687" algn="l" defTabSz="914400" rtl="0" latinLnBrk="0">
        <a:lnSpc>
          <a:spcPct val="100000"/>
        </a:lnSpc>
        <a:spcBef>
          <a:spcPts val="0"/>
        </a:spcBef>
        <a:spcAft>
          <a:spcPts val="0"/>
        </a:spcAft>
        <a:buClrTx/>
        <a:buSzTx/>
        <a:buFontTx/>
        <a:buNone/>
        <a:tabLst/>
        <a:defRPr b="0" baseline="0" cap="none" i="0" spc="0" strike="noStrike" sz="2400" u="none">
          <a:solidFill>
            <a:srgbClr val="E2001A"/>
          </a:solidFill>
          <a:uFillTx/>
          <a:latin typeface="+mj-lt"/>
          <a:ea typeface="+mj-ea"/>
          <a:cs typeface="+mj-cs"/>
          <a:sym typeface="Arial"/>
        </a:defRPr>
      </a:lvl5pPr>
      <a:lvl6pPr marL="0" marR="0" indent="496887" algn="l" defTabSz="914400" rtl="0" latinLnBrk="0">
        <a:lnSpc>
          <a:spcPct val="100000"/>
        </a:lnSpc>
        <a:spcBef>
          <a:spcPts val="0"/>
        </a:spcBef>
        <a:spcAft>
          <a:spcPts val="0"/>
        </a:spcAft>
        <a:buClrTx/>
        <a:buSzTx/>
        <a:buFontTx/>
        <a:buNone/>
        <a:tabLst/>
        <a:defRPr b="0" baseline="0" cap="none" i="0" spc="0" strike="noStrike" sz="2400" u="none">
          <a:solidFill>
            <a:srgbClr val="E2001A"/>
          </a:solidFill>
          <a:uFillTx/>
          <a:latin typeface="+mj-lt"/>
          <a:ea typeface="+mj-ea"/>
          <a:cs typeface="+mj-cs"/>
          <a:sym typeface="Arial"/>
        </a:defRPr>
      </a:lvl6pPr>
      <a:lvl7pPr marL="0" marR="0" indent="954087" algn="l" defTabSz="914400" rtl="0" latinLnBrk="0">
        <a:lnSpc>
          <a:spcPct val="100000"/>
        </a:lnSpc>
        <a:spcBef>
          <a:spcPts val="0"/>
        </a:spcBef>
        <a:spcAft>
          <a:spcPts val="0"/>
        </a:spcAft>
        <a:buClrTx/>
        <a:buSzTx/>
        <a:buFontTx/>
        <a:buNone/>
        <a:tabLst/>
        <a:defRPr b="0" baseline="0" cap="none" i="0" spc="0" strike="noStrike" sz="2400" u="none">
          <a:solidFill>
            <a:srgbClr val="E2001A"/>
          </a:solidFill>
          <a:uFillTx/>
          <a:latin typeface="+mj-lt"/>
          <a:ea typeface="+mj-ea"/>
          <a:cs typeface="+mj-cs"/>
          <a:sym typeface="Arial"/>
        </a:defRPr>
      </a:lvl7pPr>
      <a:lvl8pPr marL="0" marR="0" indent="1411287" algn="l" defTabSz="914400" rtl="0" latinLnBrk="0">
        <a:lnSpc>
          <a:spcPct val="100000"/>
        </a:lnSpc>
        <a:spcBef>
          <a:spcPts val="0"/>
        </a:spcBef>
        <a:spcAft>
          <a:spcPts val="0"/>
        </a:spcAft>
        <a:buClrTx/>
        <a:buSzTx/>
        <a:buFontTx/>
        <a:buNone/>
        <a:tabLst/>
        <a:defRPr b="0" baseline="0" cap="none" i="0" spc="0" strike="noStrike" sz="2400" u="none">
          <a:solidFill>
            <a:srgbClr val="E2001A"/>
          </a:solidFill>
          <a:uFillTx/>
          <a:latin typeface="+mj-lt"/>
          <a:ea typeface="+mj-ea"/>
          <a:cs typeface="+mj-cs"/>
          <a:sym typeface="Arial"/>
        </a:defRPr>
      </a:lvl8pPr>
      <a:lvl9pPr marL="0" marR="0" indent="1868488" algn="l" defTabSz="914400" rtl="0" latinLnBrk="0">
        <a:lnSpc>
          <a:spcPct val="100000"/>
        </a:lnSpc>
        <a:spcBef>
          <a:spcPts val="0"/>
        </a:spcBef>
        <a:spcAft>
          <a:spcPts val="0"/>
        </a:spcAft>
        <a:buClrTx/>
        <a:buSzTx/>
        <a:buFontTx/>
        <a:buNone/>
        <a:tabLst/>
        <a:defRPr b="0" baseline="0" cap="none" i="0" spc="0" strike="noStrike" sz="2400" u="none">
          <a:solidFill>
            <a:srgbClr val="E2001A"/>
          </a:solidFill>
          <a:uFillTx/>
          <a:latin typeface="+mj-lt"/>
          <a:ea typeface="+mj-ea"/>
          <a:cs typeface="+mj-cs"/>
          <a:sym typeface="Arial"/>
        </a:defRPr>
      </a:lvl9pPr>
    </p:titleStyle>
    <p:bodyStyle>
      <a:lvl1pPr marL="306388" marR="0" indent="-304800" algn="l" defTabSz="914400" rtl="0" latinLnBrk="0">
        <a:lnSpc>
          <a:spcPct val="100000"/>
        </a:lnSpc>
        <a:spcBef>
          <a:spcPts val="700"/>
        </a:spcBef>
        <a:spcAft>
          <a:spcPts val="0"/>
        </a:spcAft>
        <a:buClr>
          <a:srgbClr val="5C6971"/>
        </a:buClr>
        <a:buSzPct val="100000"/>
        <a:buFont typeface="Arial"/>
        <a:buChar char="•"/>
        <a:tabLst/>
        <a:defRPr b="0" baseline="0" cap="none" i="0" spc="0" strike="noStrike" sz="2400" u="none">
          <a:solidFill>
            <a:srgbClr val="5C6971"/>
          </a:solidFill>
          <a:uFillTx/>
          <a:latin typeface="+mj-lt"/>
          <a:ea typeface="+mj-ea"/>
          <a:cs typeface="+mj-cs"/>
          <a:sym typeface="Arial"/>
        </a:defRPr>
      </a:lvl1pPr>
      <a:lvl2pPr marL="730250" marR="0" indent="-284162" algn="l" defTabSz="914400" rtl="0" latinLnBrk="0">
        <a:lnSpc>
          <a:spcPct val="100000"/>
        </a:lnSpc>
        <a:spcBef>
          <a:spcPts val="700"/>
        </a:spcBef>
        <a:spcAft>
          <a:spcPts val="0"/>
        </a:spcAft>
        <a:buClr>
          <a:srgbClr val="5C6971"/>
        </a:buClr>
        <a:buSzPct val="100000"/>
        <a:buFont typeface="Arial"/>
        <a:buChar char="–"/>
        <a:tabLst/>
        <a:defRPr b="0" baseline="0" cap="none" i="0" spc="0" strike="noStrike" sz="2400" u="none">
          <a:solidFill>
            <a:srgbClr val="5C6971"/>
          </a:solidFill>
          <a:uFillTx/>
          <a:latin typeface="+mj-lt"/>
          <a:ea typeface="+mj-ea"/>
          <a:cs typeface="+mj-cs"/>
          <a:sym typeface="Arial"/>
        </a:defRPr>
      </a:lvl2pPr>
      <a:lvl3pPr marL="1208617" marR="0" indent="-306917" algn="l" defTabSz="914400" rtl="0" latinLnBrk="0">
        <a:lnSpc>
          <a:spcPct val="100000"/>
        </a:lnSpc>
        <a:spcBef>
          <a:spcPts val="700"/>
        </a:spcBef>
        <a:spcAft>
          <a:spcPts val="0"/>
        </a:spcAft>
        <a:buClr>
          <a:srgbClr val="5C6971"/>
        </a:buClr>
        <a:buSzPct val="100000"/>
        <a:buFont typeface="Arial"/>
        <a:buChar char="•"/>
        <a:tabLst/>
        <a:defRPr b="0" baseline="0" cap="none" i="0" spc="0" strike="noStrike" sz="2400" u="none">
          <a:solidFill>
            <a:srgbClr val="5C6971"/>
          </a:solidFill>
          <a:uFillTx/>
          <a:latin typeface="+mj-lt"/>
          <a:ea typeface="+mj-ea"/>
          <a:cs typeface="+mj-cs"/>
          <a:sym typeface="Arial"/>
        </a:defRPr>
      </a:lvl3pPr>
      <a:lvl4pPr marL="1627187" marR="0" indent="-304799" algn="l" defTabSz="914400" rtl="0" latinLnBrk="0">
        <a:lnSpc>
          <a:spcPct val="100000"/>
        </a:lnSpc>
        <a:spcBef>
          <a:spcPts val="700"/>
        </a:spcBef>
        <a:spcAft>
          <a:spcPts val="0"/>
        </a:spcAft>
        <a:buClr>
          <a:srgbClr val="5C6971"/>
        </a:buClr>
        <a:buSzPct val="100000"/>
        <a:buFont typeface="Arial"/>
        <a:buChar char="–"/>
        <a:tabLst/>
        <a:defRPr b="0" baseline="0" cap="none" i="0" spc="0" strike="noStrike" sz="2400" u="none">
          <a:solidFill>
            <a:srgbClr val="5C6971"/>
          </a:solidFill>
          <a:uFillTx/>
          <a:latin typeface="+mj-lt"/>
          <a:ea typeface="+mj-ea"/>
          <a:cs typeface="+mj-cs"/>
          <a:sym typeface="Arial"/>
        </a:defRPr>
      </a:lvl4pPr>
      <a:lvl5pPr marL="2133373" marR="0" indent="-391885" algn="l" defTabSz="914400" rtl="0" latinLnBrk="0">
        <a:lnSpc>
          <a:spcPct val="100000"/>
        </a:lnSpc>
        <a:spcBef>
          <a:spcPts val="700"/>
        </a:spcBef>
        <a:spcAft>
          <a:spcPts val="0"/>
        </a:spcAft>
        <a:buClr>
          <a:srgbClr val="5C6971"/>
        </a:buClr>
        <a:buSzPct val="100000"/>
        <a:buFont typeface="Arial"/>
        <a:buChar char="»"/>
        <a:tabLst/>
        <a:defRPr b="0" baseline="0" cap="none" i="0" spc="0" strike="noStrike" sz="2400" u="none">
          <a:solidFill>
            <a:srgbClr val="5C6971"/>
          </a:solidFill>
          <a:uFillTx/>
          <a:latin typeface="+mj-lt"/>
          <a:ea typeface="+mj-ea"/>
          <a:cs typeface="+mj-cs"/>
          <a:sym typeface="Arial"/>
        </a:defRPr>
      </a:lvl5pPr>
      <a:lvl6pPr marL="2590573" marR="0" indent="-391885" algn="l" defTabSz="914400" rtl="0" latinLnBrk="0">
        <a:lnSpc>
          <a:spcPct val="100000"/>
        </a:lnSpc>
        <a:spcBef>
          <a:spcPts val="700"/>
        </a:spcBef>
        <a:spcAft>
          <a:spcPts val="0"/>
        </a:spcAft>
        <a:buClr>
          <a:srgbClr val="5C6971"/>
        </a:buClr>
        <a:buSzPct val="100000"/>
        <a:buFont typeface="Arial"/>
        <a:buChar char="»"/>
        <a:tabLst/>
        <a:defRPr b="0" baseline="0" cap="none" i="0" spc="0" strike="noStrike" sz="2400" u="none">
          <a:solidFill>
            <a:srgbClr val="5C6971"/>
          </a:solidFill>
          <a:uFillTx/>
          <a:latin typeface="+mj-lt"/>
          <a:ea typeface="+mj-ea"/>
          <a:cs typeface="+mj-cs"/>
          <a:sym typeface="Arial"/>
        </a:defRPr>
      </a:lvl6pPr>
      <a:lvl7pPr marL="3047773" marR="0" indent="-391885" algn="l" defTabSz="914400" rtl="0" latinLnBrk="0">
        <a:lnSpc>
          <a:spcPct val="100000"/>
        </a:lnSpc>
        <a:spcBef>
          <a:spcPts val="700"/>
        </a:spcBef>
        <a:spcAft>
          <a:spcPts val="0"/>
        </a:spcAft>
        <a:buClr>
          <a:srgbClr val="5C6971"/>
        </a:buClr>
        <a:buSzPct val="100000"/>
        <a:buFont typeface="Arial"/>
        <a:buChar char="»"/>
        <a:tabLst/>
        <a:defRPr b="0" baseline="0" cap="none" i="0" spc="0" strike="noStrike" sz="2400" u="none">
          <a:solidFill>
            <a:srgbClr val="5C6971"/>
          </a:solidFill>
          <a:uFillTx/>
          <a:latin typeface="+mj-lt"/>
          <a:ea typeface="+mj-ea"/>
          <a:cs typeface="+mj-cs"/>
          <a:sym typeface="Arial"/>
        </a:defRPr>
      </a:lvl7pPr>
      <a:lvl8pPr marL="3504973" marR="0" indent="-391885" algn="l" defTabSz="914400" rtl="0" latinLnBrk="0">
        <a:lnSpc>
          <a:spcPct val="100000"/>
        </a:lnSpc>
        <a:spcBef>
          <a:spcPts val="700"/>
        </a:spcBef>
        <a:spcAft>
          <a:spcPts val="0"/>
        </a:spcAft>
        <a:buClr>
          <a:srgbClr val="5C6971"/>
        </a:buClr>
        <a:buSzPct val="100000"/>
        <a:buFont typeface="Arial"/>
        <a:buChar char="»"/>
        <a:tabLst/>
        <a:defRPr b="0" baseline="0" cap="none" i="0" spc="0" strike="noStrike" sz="2400" u="none">
          <a:solidFill>
            <a:srgbClr val="5C6971"/>
          </a:solidFill>
          <a:uFillTx/>
          <a:latin typeface="+mj-lt"/>
          <a:ea typeface="+mj-ea"/>
          <a:cs typeface="+mj-cs"/>
          <a:sym typeface="Arial"/>
        </a:defRPr>
      </a:lvl8pPr>
      <a:lvl9pPr marL="3962173" marR="0" indent="-391885" algn="l" defTabSz="914400" rtl="0" latinLnBrk="0">
        <a:lnSpc>
          <a:spcPct val="100000"/>
        </a:lnSpc>
        <a:spcBef>
          <a:spcPts val="700"/>
        </a:spcBef>
        <a:spcAft>
          <a:spcPts val="0"/>
        </a:spcAft>
        <a:buClr>
          <a:srgbClr val="5C6971"/>
        </a:buClr>
        <a:buSzPct val="100000"/>
        <a:buFont typeface="Arial"/>
        <a:buChar char="»"/>
        <a:tabLst/>
        <a:defRPr b="0" baseline="0" cap="none" i="0" spc="0" strike="noStrike" sz="2400" u="none">
          <a:solidFill>
            <a:srgbClr val="5C6971"/>
          </a:solidFill>
          <a:uFillTx/>
          <a:latin typeface="+mj-lt"/>
          <a:ea typeface="+mj-ea"/>
          <a:cs typeface="+mj-cs"/>
          <a:sym typeface="Arial"/>
        </a:defRPr>
      </a:lvl9pPr>
    </p:bodyStyle>
    <p:otherStyle>
      <a:lvl1pPr marL="0" marR="0" indent="0" algn="ct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1pPr>
      <a:lvl2pPr marL="0" marR="0" indent="457200" algn="ct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2pPr>
      <a:lvl3pPr marL="0" marR="0" indent="914400" algn="ct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3pPr>
      <a:lvl4pPr marL="0" marR="0" indent="1371600" algn="ct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4pPr>
      <a:lvl5pPr marL="0" marR="0" indent="1828800" algn="ct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5pPr>
      <a:lvl6pPr marL="0" marR="0" indent="2286000" algn="ct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6pPr>
      <a:lvl7pPr marL="0" marR="0" indent="2743200" algn="ct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7pPr>
      <a:lvl8pPr marL="0" marR="0" indent="3200400" algn="ct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8pPr>
      <a:lvl9pPr marL="0" marR="0" indent="3657600" algn="ct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10.png"/><Relationship Id="rId4" Type="http://schemas.openxmlformats.org/officeDocument/2006/relationships/image" Target="../media/image11.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3.jpeg"/></Relationships>

</file>

<file path=ppt/slides/_rels/slide1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12.png"/><Relationship Id="rId4" Type="http://schemas.openxmlformats.org/officeDocument/2006/relationships/image" Target="../media/image13.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4.jpeg"/><Relationship Id="rId6" Type="http://schemas.openxmlformats.org/officeDocument/2006/relationships/image" Target="../media/image19.png"/></Relationships>

</file>

<file path=ppt/slides/_rels/slide1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17.png"/><Relationship Id="rId4" Type="http://schemas.openxmlformats.org/officeDocument/2006/relationships/image" Target="../media/image4.jpeg"/><Relationship Id="rId5" Type="http://schemas.openxmlformats.org/officeDocument/2006/relationships/image" Target="../media/image19.png"/><Relationship Id="rId6" Type="http://schemas.openxmlformats.org/officeDocument/2006/relationships/image" Target="../media/image20.png"/><Relationship Id="rId7" Type="http://schemas.openxmlformats.org/officeDocument/2006/relationships/image" Target="../media/image21.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2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17.png"/><Relationship Id="rId4" Type="http://schemas.openxmlformats.org/officeDocument/2006/relationships/image" Target="../media/image22.png"/><Relationship Id="rId5" Type="http://schemas.openxmlformats.org/officeDocument/2006/relationships/image" Target="../media/image18.png"/><Relationship Id="rId6" Type="http://schemas.openxmlformats.org/officeDocument/2006/relationships/image" Target="../media/image23.png"/><Relationship Id="rId7" Type="http://schemas.openxmlformats.org/officeDocument/2006/relationships/image" Target="../media/image21.png"/></Relationships>

</file>

<file path=ppt/slides/_rels/slide2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1.png"/></Relationships>

</file>

<file path=ppt/slides/_rels/slide2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18.png"/><Relationship Id="rId4" Type="http://schemas.openxmlformats.org/officeDocument/2006/relationships/image" Target="../media/image23.png"/><Relationship Id="rId5" Type="http://schemas.openxmlformats.org/officeDocument/2006/relationships/image" Target="../media/image21.png"/></Relationships>

</file>

<file path=ppt/slides/_rels/slide2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26.png"/></Relationships>

</file>

<file path=ppt/slides/_rels/slide2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2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27.png"/></Relationships>

</file>

<file path=ppt/slides/_rels/slide2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28.png"/></Relationships>

</file>

<file path=ppt/slides/_rels/slide2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21.png"/><Relationship Id="rId4" Type="http://schemas.openxmlformats.org/officeDocument/2006/relationships/image" Target="../media/image18.png"/><Relationship Id="rId5" Type="http://schemas.openxmlformats.org/officeDocument/2006/relationships/image" Target="../media/image1.bmp"/><Relationship Id="rId6" Type="http://schemas.openxmlformats.org/officeDocument/2006/relationships/image" Target="../media/image17.png"/><Relationship Id="rId7" Type="http://schemas.openxmlformats.org/officeDocument/2006/relationships/image" Target="../media/image22.png"/></Relationships>

</file>

<file path=ppt/slides/_rels/slide2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2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3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29.png"/></Relationships>

</file>

<file path=ppt/slides/_rels/slide3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30.png"/></Relationships>

</file>

<file path=ppt/slides/_rels/slide3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31.png"/></Relationships>

</file>

<file path=ppt/slides/_rels/slide3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32.png"/></Relationships>

</file>

<file path=ppt/slides/_rels/slide3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3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3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3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3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3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4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4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4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4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4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5.jpeg"/></Relationships>

</file>

<file path=ppt/slides/_rels/slide4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4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4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1.jpeg"/><Relationship Id="rId4" Type="http://schemas.openxmlformats.org/officeDocument/2006/relationships/image" Target="../media/image2.jpeg"/></Relationships>

</file>

<file path=ppt/slides/_rels/slide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 name="Rectangle 6"/>
          <p:cNvSpPr txBox="1"/>
          <p:nvPr>
            <p:ph type="title"/>
          </p:nvPr>
        </p:nvSpPr>
        <p:spPr>
          <a:xfrm>
            <a:off x="812539" y="1808820"/>
            <a:ext cx="8534401" cy="533516"/>
          </a:xfrm>
          <a:prstGeom prst="rect">
            <a:avLst/>
          </a:prstGeom>
        </p:spPr>
        <p:txBody>
          <a:bodyPr/>
          <a:lstStyle/>
          <a:p>
            <a:pPr indent="15875" defTabSz="365760">
              <a:defRPr sz="1280"/>
            </a:pPr>
            <a:r>
              <a:t>Kommunikationssysteme</a:t>
            </a:r>
            <a:br/>
            <a:r>
              <a:t>Teil 5 – Sichere Kommunikation</a:t>
            </a:r>
            <a:br/>
            <a:br/>
            <a:br/>
          </a:p>
        </p:txBody>
      </p:sp>
      <p:sp>
        <p:nvSpPr>
          <p:cNvPr id="25" name="Rectangle 7"/>
          <p:cNvSpPr txBox="1"/>
          <p:nvPr>
            <p:ph type="body" sz="quarter" idx="1"/>
          </p:nvPr>
        </p:nvSpPr>
        <p:spPr>
          <a:xfrm>
            <a:off x="902550" y="3023954"/>
            <a:ext cx="8393850" cy="1125126"/>
          </a:xfrm>
          <a:prstGeom prst="rect">
            <a:avLst/>
          </a:prstGeom>
        </p:spPr>
        <p:txBody>
          <a:bodyPr/>
          <a:lstStyle/>
          <a:p>
            <a:pPr marL="0" indent="0">
              <a:buSzTx/>
              <a:buNone/>
            </a:pPr>
            <a:r>
              <a:t>Stephan Rupp</a:t>
            </a:r>
          </a:p>
          <a:p>
            <a:pPr marL="0" indent="0">
              <a:buSzTx/>
              <a:buNone/>
            </a:pPr>
            <a:r>
              <a:t>Masterstudium Informations- und Kommunikationstechnik</a:t>
            </a:r>
          </a:p>
        </p:txBody>
      </p:sp>
      <p:pic>
        <p:nvPicPr>
          <p:cNvPr id="26" name="Picture 1" descr="Picture 1"/>
          <p:cNvPicPr>
            <a:picLocks noChangeAspect="1"/>
          </p:cNvPicPr>
          <p:nvPr/>
        </p:nvPicPr>
        <p:blipFill>
          <a:blip r:embed="rId2">
            <a:extLst/>
          </a:blip>
          <a:stretch>
            <a:fillRect/>
          </a:stretch>
        </p:blipFill>
        <p:spPr>
          <a:xfrm>
            <a:off x="0" y="4800600"/>
            <a:ext cx="9906000" cy="1654175"/>
          </a:xfrm>
          <a:prstGeom prst="rect">
            <a:avLst/>
          </a:prstGeom>
          <a:ln w="12700">
            <a:miter lim="400000"/>
          </a:ln>
        </p:spPr>
      </p:pic>
      <p:sp>
        <p:nvSpPr>
          <p:cNvPr id="27" name="Rectangle 2"/>
          <p:cNvSpPr txBox="1"/>
          <p:nvPr/>
        </p:nvSpPr>
        <p:spPr>
          <a:xfrm>
            <a:off x="0" y="5434012"/>
            <a:ext cx="9889434" cy="35999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spAutoFit/>
          </a:bodyPr>
          <a:lstStyle>
            <a:lvl1pPr algn="ctr">
              <a:spcBef>
                <a:spcPts val="0"/>
              </a:spcBef>
              <a:defRPr b="1" sz="2000">
                <a:solidFill>
                  <a:schemeClr val="accent3">
                    <a:lumOff val="44000"/>
                  </a:schemeClr>
                </a:solidFill>
              </a:defRPr>
            </a:lvl1pPr>
          </a:lstStyle>
          <a:p>
            <a:pPr/>
            <a:r>
              <a:t>www.dhbw-stuttgart.de </a:t>
            </a:r>
          </a:p>
        </p:txBody>
      </p:sp>
      <p:pic>
        <p:nvPicPr>
          <p:cNvPr id="28" name="Picture 3" descr="Picture 3"/>
          <p:cNvPicPr>
            <a:picLocks noChangeAspect="1"/>
          </p:cNvPicPr>
          <p:nvPr/>
        </p:nvPicPr>
        <p:blipFill>
          <a:blip r:embed="rId3">
            <a:extLst/>
          </a:blip>
          <a:stretch>
            <a:fillRect/>
          </a:stretch>
        </p:blipFill>
        <p:spPr>
          <a:xfrm>
            <a:off x="632520" y="368660"/>
            <a:ext cx="4519613" cy="719138"/>
          </a:xfrm>
          <a:prstGeom prst="rect">
            <a:avLst/>
          </a:prstGeom>
          <a:ln w="12700">
            <a:miter lim="400000"/>
          </a:ln>
        </p:spPr>
      </p:pic>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1"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22"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323" name="Rectangle 4"/>
          <p:cNvSpPr txBox="1"/>
          <p:nvPr>
            <p:ph type="title"/>
          </p:nvPr>
        </p:nvSpPr>
        <p:spPr>
          <a:xfrm>
            <a:off x="722530" y="278649"/>
            <a:ext cx="8573870" cy="521451"/>
          </a:xfrm>
          <a:prstGeom prst="rect">
            <a:avLst/>
          </a:prstGeom>
        </p:spPr>
        <p:txBody>
          <a:bodyPr/>
          <a:lstStyle/>
          <a:p>
            <a:pPr/>
            <a:r>
              <a:t>Inhalt</a:t>
            </a:r>
          </a:p>
        </p:txBody>
      </p:sp>
      <p:sp>
        <p:nvSpPr>
          <p:cNvPr id="324" name="Rectangle 5"/>
          <p:cNvSpPr txBox="1"/>
          <p:nvPr>
            <p:ph type="body" idx="1"/>
          </p:nvPr>
        </p:nvSpPr>
        <p:spPr>
          <a:prstGeom prst="rect">
            <a:avLst/>
          </a:prstGeom>
        </p:spPr>
        <p:txBody>
          <a:bodyPr/>
          <a:lstStyle/>
          <a:p>
            <a:pPr marL="609600" indent="-609600">
              <a:lnSpc>
                <a:spcPct val="150000"/>
              </a:lnSpc>
              <a:buSzTx/>
              <a:buNone/>
            </a:pPr>
            <a:r>
              <a:t>Sicherheit</a:t>
            </a:r>
          </a:p>
          <a:p>
            <a:pPr marL="609600" indent="-609600">
              <a:lnSpc>
                <a:spcPct val="150000"/>
              </a:lnSpc>
              <a:buClr>
                <a:srgbClr val="0000CC"/>
              </a:buClr>
            </a:pPr>
            <a:r>
              <a:t>Begriffe</a:t>
            </a:r>
          </a:p>
          <a:p>
            <a:pPr marL="609600" indent="-609600">
              <a:lnSpc>
                <a:spcPct val="150000"/>
              </a:lnSpc>
              <a:buClr>
                <a:srgbClr val="0000CC"/>
              </a:buClr>
            </a:pPr>
            <a:r>
              <a:t>Bedrohungen</a:t>
            </a:r>
          </a:p>
          <a:p>
            <a:pPr marL="609600" indent="-609600">
              <a:lnSpc>
                <a:spcPct val="150000"/>
              </a:lnSpc>
              <a:buClr>
                <a:srgbClr val="0000CC"/>
              </a:buClr>
              <a:defRPr>
                <a:solidFill>
                  <a:srgbClr val="E2001A"/>
                </a:solidFill>
              </a:defRPr>
            </a:pPr>
            <a:r>
              <a:t>Schutzmaßnahmen: Verhaltensregeln, die eigenen 4 Wände, der Vorraum</a:t>
            </a:r>
          </a:p>
          <a:p>
            <a:pPr marL="609600" indent="-609600">
              <a:lnSpc>
                <a:spcPct val="150000"/>
              </a:lnSpc>
              <a:buClr>
                <a:srgbClr val="0000CC"/>
              </a:buClr>
            </a:pPr>
            <a:r>
              <a:t>Identitätsnachweise</a:t>
            </a:r>
          </a:p>
          <a:p>
            <a:pPr marL="609600" indent="-609600">
              <a:lnSpc>
                <a:spcPct val="150000"/>
              </a:lnSpc>
              <a:buClr>
                <a:srgbClr val="0000CC"/>
              </a:buClr>
            </a:pPr>
            <a:r>
              <a:t>Geheimniskrämerei </a:t>
            </a:r>
          </a:p>
          <a:p>
            <a:pPr marL="609600" indent="-609600">
              <a:lnSpc>
                <a:spcPct val="150000"/>
              </a:lnSpc>
              <a:buClr>
                <a:srgbClr val="0000CC"/>
              </a:buClr>
            </a:pPr>
            <a:r>
              <a:t>Verfügbarkeit, Hochverfügbare Systeme</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6" name="Foliennummernplatzhalter 3"/>
          <p:cNvSpPr txBox="1"/>
          <p:nvPr>
            <p:ph type="sldNum" sz="quarter" idx="2"/>
          </p:nvPr>
        </p:nvSpPr>
        <p:spPr>
          <a:xfrm>
            <a:off x="4783889" y="6354324"/>
            <a:ext cx="262345"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27"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328" name="Rectangle 4"/>
          <p:cNvSpPr txBox="1"/>
          <p:nvPr>
            <p:ph type="title"/>
          </p:nvPr>
        </p:nvSpPr>
        <p:spPr>
          <a:xfrm>
            <a:off x="722530" y="278649"/>
            <a:ext cx="8573870" cy="521451"/>
          </a:xfrm>
          <a:prstGeom prst="rect">
            <a:avLst/>
          </a:prstGeom>
        </p:spPr>
        <p:txBody>
          <a:bodyPr/>
          <a:lstStyle/>
          <a:p>
            <a:pPr/>
            <a:r>
              <a:t>Verhaltensregeln</a:t>
            </a:r>
          </a:p>
        </p:txBody>
      </p:sp>
      <p:grpSp>
        <p:nvGrpSpPr>
          <p:cNvPr id="331" name="Group 3"/>
          <p:cNvGrpSpPr/>
          <p:nvPr/>
        </p:nvGrpSpPr>
        <p:grpSpPr>
          <a:xfrm>
            <a:off x="677525" y="3519010"/>
            <a:ext cx="8797925" cy="2411414"/>
            <a:chOff x="0" y="0"/>
            <a:chExt cx="8797924" cy="2411413"/>
          </a:xfrm>
        </p:grpSpPr>
        <p:sp>
          <p:nvSpPr>
            <p:cNvPr id="329" name="Text Box 4"/>
            <p:cNvSpPr txBox="1"/>
            <p:nvPr/>
          </p:nvSpPr>
          <p:spPr>
            <a:xfrm>
              <a:off x="6503987" y="120650"/>
              <a:ext cx="2293938" cy="6024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lnSpc>
                  <a:spcPts val="2400"/>
                </a:lnSpc>
                <a:tabLst>
                  <a:tab pos="914400" algn="l"/>
                  <a:tab pos="1828800" algn="l"/>
                </a:tabLst>
                <a:defRPr b="1" i="1" sz="2000">
                  <a:solidFill>
                    <a:schemeClr val="accent2"/>
                  </a:solidFill>
                </a:defRPr>
              </a:lvl1pPr>
            </a:lstStyle>
            <a:p>
              <a:pPr/>
              <a:r>
                <a:t>Eigenes Netz = vertrauenswürdig</a:t>
              </a:r>
            </a:p>
          </p:txBody>
        </p:sp>
        <p:pic>
          <p:nvPicPr>
            <p:cNvPr id="330" name="Picture 5" descr="Picture 5"/>
            <p:cNvPicPr>
              <a:picLocks noChangeAspect="1"/>
            </p:cNvPicPr>
            <p:nvPr/>
          </p:nvPicPr>
          <p:blipFill>
            <a:blip r:embed="rId3">
              <a:extLst/>
            </a:blip>
            <a:stretch>
              <a:fillRect/>
            </a:stretch>
          </p:blipFill>
          <p:spPr>
            <a:xfrm>
              <a:off x="0" y="0"/>
              <a:ext cx="6553200" cy="2411414"/>
            </a:xfrm>
            <a:prstGeom prst="rect">
              <a:avLst/>
            </a:prstGeom>
            <a:ln w="12700" cap="flat">
              <a:noFill/>
              <a:miter lim="400000"/>
            </a:ln>
            <a:effectLst/>
          </p:spPr>
        </p:pic>
      </p:grpSp>
      <p:grpSp>
        <p:nvGrpSpPr>
          <p:cNvPr id="336" name="Group 6"/>
          <p:cNvGrpSpPr/>
          <p:nvPr/>
        </p:nvGrpSpPr>
        <p:grpSpPr>
          <a:xfrm>
            <a:off x="812539" y="998730"/>
            <a:ext cx="8659813" cy="2209801"/>
            <a:chOff x="0" y="0"/>
            <a:chExt cx="8659811" cy="2209800"/>
          </a:xfrm>
        </p:grpSpPr>
        <p:sp>
          <p:nvSpPr>
            <p:cNvPr id="332" name="Text Box 7"/>
            <p:cNvSpPr txBox="1"/>
            <p:nvPr/>
          </p:nvSpPr>
          <p:spPr>
            <a:xfrm>
              <a:off x="0" y="273049"/>
              <a:ext cx="2293938" cy="121206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lnSpc>
                  <a:spcPts val="2400"/>
                </a:lnSpc>
                <a:tabLst>
                  <a:tab pos="914400" algn="l"/>
                  <a:tab pos="1828800" algn="l"/>
                </a:tabLst>
                <a:defRPr b="1" i="1" sz="2000">
                  <a:solidFill>
                    <a:srgbClr val="E2001A"/>
                  </a:solidFill>
                </a:defRPr>
              </a:lvl1pPr>
            </a:lstStyle>
            <a:p>
              <a:pPr/>
              <a:r>
                <a:t>Öffentliches oder fremdes Netz = nicht vertrauens-würdig</a:t>
              </a:r>
            </a:p>
          </p:txBody>
        </p:sp>
        <p:grpSp>
          <p:nvGrpSpPr>
            <p:cNvPr id="335" name="Group 8"/>
            <p:cNvGrpSpPr/>
            <p:nvPr/>
          </p:nvGrpSpPr>
          <p:grpSpPr>
            <a:xfrm>
              <a:off x="1725612" y="-1"/>
              <a:ext cx="6934200" cy="2209801"/>
              <a:chOff x="0" y="0"/>
              <a:chExt cx="6934199" cy="2209799"/>
            </a:xfrm>
          </p:grpSpPr>
          <p:pic>
            <p:nvPicPr>
              <p:cNvPr id="333" name="Picture 9" descr="Picture 9"/>
              <p:cNvPicPr>
                <a:picLocks noChangeAspect="1"/>
              </p:cNvPicPr>
              <p:nvPr/>
            </p:nvPicPr>
            <p:blipFill>
              <a:blip r:embed="rId4">
                <a:extLst/>
              </a:blip>
              <a:stretch>
                <a:fillRect/>
              </a:stretch>
            </p:blipFill>
            <p:spPr>
              <a:xfrm>
                <a:off x="304799" y="0"/>
                <a:ext cx="6394451" cy="2095500"/>
              </a:xfrm>
              <a:prstGeom prst="rect">
                <a:avLst/>
              </a:prstGeom>
              <a:ln w="12700" cap="flat">
                <a:noFill/>
                <a:miter lim="400000"/>
              </a:ln>
              <a:effectLst/>
            </p:spPr>
          </p:pic>
          <p:sp>
            <p:nvSpPr>
              <p:cNvPr id="334" name="Freeform 10"/>
              <p:cNvSpPr/>
              <p:nvPr/>
            </p:nvSpPr>
            <p:spPr>
              <a:xfrm>
                <a:off x="-1" y="2057399"/>
                <a:ext cx="6934201" cy="152401"/>
              </a:xfrm>
              <a:prstGeom prst="rect">
                <a:avLst/>
              </a:prstGeom>
              <a:solidFill>
                <a:schemeClr val="accent3">
                  <a:lumOff val="44000"/>
                </a:schemeClr>
              </a:solidFill>
              <a:ln w="12700" cap="flat">
                <a:noFill/>
                <a:miter lim="400000"/>
              </a:ln>
              <a:effectLst/>
            </p:spPr>
            <p:txBody>
              <a:bodyPr wrap="square" lIns="45719" tIns="45719" rIns="45719" bIns="45719" numCol="1" anchor="t">
                <a:noAutofit/>
              </a:bodyPr>
              <a:lstStyle/>
              <a:p>
                <a:pPr/>
              </a:p>
            </p:txBody>
          </p:sp>
        </p:grpSp>
      </p:grpSp>
      <p:grpSp>
        <p:nvGrpSpPr>
          <p:cNvPr id="339" name="Group 11"/>
          <p:cNvGrpSpPr/>
          <p:nvPr/>
        </p:nvGrpSpPr>
        <p:grpSpPr>
          <a:xfrm>
            <a:off x="6348412" y="5003796"/>
            <a:ext cx="2587625" cy="602467"/>
            <a:chOff x="0" y="0"/>
            <a:chExt cx="2587624" cy="602466"/>
          </a:xfrm>
        </p:grpSpPr>
        <p:sp>
          <p:nvSpPr>
            <p:cNvPr id="337" name="Text Box 12"/>
            <p:cNvSpPr txBox="1"/>
            <p:nvPr/>
          </p:nvSpPr>
          <p:spPr>
            <a:xfrm>
              <a:off x="674687" y="0"/>
              <a:ext cx="1912938" cy="6024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lnSpc>
                  <a:spcPts val="2400"/>
                </a:lnSpc>
                <a:tabLst>
                  <a:tab pos="914400" algn="l"/>
                  <a:tab pos="1828800" algn="l"/>
                </a:tabLst>
                <a:defRPr sz="2000">
                  <a:solidFill>
                    <a:srgbClr val="E2001A"/>
                  </a:solidFill>
                </a:defRPr>
              </a:lvl1pPr>
            </a:lstStyle>
            <a:p>
              <a:pPr/>
              <a:r>
                <a:t>Vorsicht vor Hintertüren!</a:t>
              </a:r>
            </a:p>
          </p:txBody>
        </p:sp>
        <p:pic>
          <p:nvPicPr>
            <p:cNvPr id="338" name="Picture 13" descr="Picture 13"/>
            <p:cNvPicPr>
              <a:picLocks noChangeAspect="1"/>
            </p:cNvPicPr>
            <p:nvPr/>
          </p:nvPicPr>
          <p:blipFill>
            <a:blip r:embed="rId5">
              <a:extLst/>
            </a:blip>
            <a:stretch>
              <a:fillRect/>
            </a:stretch>
          </p:blipFill>
          <p:spPr>
            <a:xfrm>
              <a:off x="0" y="0"/>
              <a:ext cx="762000" cy="588963"/>
            </a:xfrm>
            <a:prstGeom prst="rect">
              <a:avLst/>
            </a:prstGeom>
            <a:ln w="12700" cap="flat">
              <a:noFill/>
              <a:miter lim="400000"/>
            </a:ln>
            <a:effectLst/>
          </p:spPr>
        </p:pic>
      </p:grpSp>
      <p:sp>
        <p:nvSpPr>
          <p:cNvPr id="340" name="Rechteck 37"/>
          <p:cNvSpPr/>
          <p:nvPr/>
        </p:nvSpPr>
        <p:spPr>
          <a:xfrm>
            <a:off x="8058346" y="2258870"/>
            <a:ext cx="1665185" cy="617362"/>
          </a:xfrm>
          <a:prstGeom prst="rect">
            <a:avLst/>
          </a:prstGeom>
          <a:solidFill>
            <a:schemeClr val="accent3">
              <a:lumOff val="44000"/>
            </a:schemeClr>
          </a:solidFill>
          <a:ln w="12700">
            <a:miter lim="400000"/>
          </a:ln>
          <a:extLst>
            <a:ext uri="{C572A759-6A51-4108-AA02-DFA0A04FC94B}">
              <ma14:wrappingTextBoxFlag xmlns:ma14="http://schemas.microsoft.com/office/mac/drawingml/2011/main" val="1"/>
            </a:ext>
          </a:extLst>
        </p:spPr>
        <p:txBody>
          <a:bodyPr lIns="45719" rIns="45719">
            <a:spAutoFit/>
          </a:bodyPr>
          <a:lstStyle>
            <a:lvl1pPr>
              <a:defRPr b="1" i="1">
                <a:solidFill>
                  <a:srgbClr val="E2001A"/>
                </a:solidFill>
              </a:defRPr>
            </a:lvl1pPr>
          </a:lstStyle>
          <a:p>
            <a:pPr/>
            <a:r>
              <a:t>Öffentliche IP-Adresse</a:t>
            </a:r>
          </a:p>
        </p:txBody>
      </p:sp>
      <p:sp>
        <p:nvSpPr>
          <p:cNvPr id="341" name="Rechteck 38"/>
          <p:cNvSpPr/>
          <p:nvPr/>
        </p:nvSpPr>
        <p:spPr>
          <a:xfrm>
            <a:off x="1802650" y="5364214"/>
            <a:ext cx="1665185" cy="617363"/>
          </a:xfrm>
          <a:prstGeom prst="rect">
            <a:avLst/>
          </a:prstGeom>
          <a:solidFill>
            <a:schemeClr val="accent3">
              <a:lumOff val="44000"/>
            </a:schemeClr>
          </a:solidFill>
          <a:ln w="12700">
            <a:miter lim="400000"/>
          </a:ln>
          <a:extLst>
            <a:ext uri="{C572A759-6A51-4108-AA02-DFA0A04FC94B}">
              <ma14:wrappingTextBoxFlag xmlns:ma14="http://schemas.microsoft.com/office/mac/drawingml/2011/main" val="1"/>
            </a:ext>
          </a:extLst>
        </p:spPr>
        <p:txBody>
          <a:bodyPr lIns="45719" rIns="45719">
            <a:spAutoFit/>
          </a:bodyPr>
          <a:lstStyle>
            <a:lvl1pPr algn="r">
              <a:defRPr b="1" i="1">
                <a:solidFill>
                  <a:srgbClr val="E2001A"/>
                </a:solidFill>
              </a:defRPr>
            </a:lvl1pPr>
          </a:lstStyle>
          <a:p>
            <a:pPr/>
            <a:r>
              <a:t>Öffentliche IP-Adresse</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10" grpId="1" fill="hold">
                                  <p:stCondLst>
                                    <p:cond delay="0"/>
                                  </p:stCondLst>
                                  <p:iterate type="el" backwards="0">
                                    <p:tmAbs val="0"/>
                                  </p:iterate>
                                  <p:childTnLst>
                                    <p:set>
                                      <p:cBhvr>
                                        <p:cTn id="6" fill="hold"/>
                                        <p:tgtEl>
                                          <p:spTgt spid="331"/>
                                        </p:tgtEl>
                                        <p:attrNameLst>
                                          <p:attrName>style.visibility</p:attrName>
                                        </p:attrNameLst>
                                      </p:cBhvr>
                                      <p:to>
                                        <p:strVal val="visible"/>
                                      </p:to>
                                    </p:set>
                                    <p:animEffect filter="fade" transition="in">
                                      <p:cBhvr>
                                        <p:cTn id="7" dur="500"/>
                                        <p:tgtEl>
                                          <p:spTgt spid="331"/>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16" presetID="23" grpId="2" fill="hold">
                                  <p:stCondLst>
                                    <p:cond delay="0"/>
                                  </p:stCondLst>
                                  <p:iterate type="el" backwards="0">
                                    <p:tmAbs val="0"/>
                                  </p:iterate>
                                  <p:childTnLst>
                                    <p:set>
                                      <p:cBhvr>
                                        <p:cTn id="11" fill="hold"/>
                                        <p:tgtEl>
                                          <p:spTgt spid="339"/>
                                        </p:tgtEl>
                                        <p:attrNameLst>
                                          <p:attrName>style.visibility</p:attrName>
                                        </p:attrNameLst>
                                      </p:cBhvr>
                                      <p:to>
                                        <p:strVal val="visible"/>
                                      </p:to>
                                    </p:set>
                                    <p:anim calcmode="lin" valueType="num">
                                      <p:cBhvr>
                                        <p:cTn id="12" dur="500" fill="hold"/>
                                        <p:tgtEl>
                                          <p:spTgt spid="339"/>
                                        </p:tgtEl>
                                        <p:attrNameLst>
                                          <p:attrName>ppt_w</p:attrName>
                                        </p:attrNameLst>
                                      </p:cBhvr>
                                      <p:tavLst>
                                        <p:tav tm="0">
                                          <p:val>
                                            <p:fltVal val="0"/>
                                          </p:val>
                                        </p:tav>
                                        <p:tav tm="100000">
                                          <p:val>
                                            <p:strVal val="#ppt_w"/>
                                          </p:val>
                                        </p:tav>
                                      </p:tavLst>
                                    </p:anim>
                                    <p:anim calcmode="lin" valueType="num">
                                      <p:cBhvr>
                                        <p:cTn id="13" dur="500" fill="hold"/>
                                        <p:tgtEl>
                                          <p:spTgt spid="33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31" grpId="1"/>
      <p:bldP build="whole" bldLvl="1" animBg="1" rev="0" advAuto="0" spid="339" grpId="2"/>
    </p:bldLst>
  </p:timing>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3"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44"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345" name="Rectangle 4"/>
          <p:cNvSpPr txBox="1"/>
          <p:nvPr>
            <p:ph type="title"/>
          </p:nvPr>
        </p:nvSpPr>
        <p:spPr>
          <a:xfrm>
            <a:off x="722530" y="278649"/>
            <a:ext cx="8573870" cy="521451"/>
          </a:xfrm>
          <a:prstGeom prst="rect">
            <a:avLst/>
          </a:prstGeom>
        </p:spPr>
        <p:txBody>
          <a:bodyPr/>
          <a:lstStyle/>
          <a:p>
            <a:pPr/>
            <a:r>
              <a:t>Die eigenen 4 Wände</a:t>
            </a:r>
          </a:p>
        </p:txBody>
      </p:sp>
      <p:grpSp>
        <p:nvGrpSpPr>
          <p:cNvPr id="348" name="Group 3"/>
          <p:cNvGrpSpPr/>
          <p:nvPr/>
        </p:nvGrpSpPr>
        <p:grpSpPr>
          <a:xfrm>
            <a:off x="947554" y="953725"/>
            <a:ext cx="8007351" cy="2466976"/>
            <a:chOff x="0" y="0"/>
            <a:chExt cx="8007350" cy="2466975"/>
          </a:xfrm>
        </p:grpSpPr>
        <p:pic>
          <p:nvPicPr>
            <p:cNvPr id="346" name="Picture 4" descr="Picture 4"/>
            <p:cNvPicPr>
              <a:picLocks noChangeAspect="1"/>
            </p:cNvPicPr>
            <p:nvPr/>
          </p:nvPicPr>
          <p:blipFill>
            <a:blip r:embed="rId3">
              <a:extLst/>
            </a:blip>
            <a:stretch>
              <a:fillRect/>
            </a:stretch>
          </p:blipFill>
          <p:spPr>
            <a:xfrm>
              <a:off x="1497012" y="0"/>
              <a:ext cx="6510338" cy="2466975"/>
            </a:xfrm>
            <a:prstGeom prst="rect">
              <a:avLst/>
            </a:prstGeom>
            <a:ln w="12700" cap="flat">
              <a:noFill/>
              <a:miter lim="400000"/>
            </a:ln>
            <a:effectLst/>
          </p:spPr>
        </p:pic>
        <p:sp>
          <p:nvSpPr>
            <p:cNvPr id="347" name="Text Box 5"/>
            <p:cNvSpPr txBox="1"/>
            <p:nvPr/>
          </p:nvSpPr>
          <p:spPr>
            <a:xfrm>
              <a:off x="-1" y="44450"/>
              <a:ext cx="2674939" cy="2976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lnSpc>
                  <a:spcPts val="2400"/>
                </a:lnSpc>
                <a:tabLst>
                  <a:tab pos="914400" algn="l"/>
                  <a:tab pos="1828800" algn="l"/>
                </a:tabLst>
                <a:defRPr b="1" sz="2000">
                  <a:solidFill>
                    <a:srgbClr val="5C6971"/>
                  </a:solidFill>
                </a:defRPr>
              </a:lvl1pPr>
            </a:lstStyle>
            <a:p>
              <a:pPr/>
              <a:r>
                <a:t>Stadttor</a:t>
              </a:r>
            </a:p>
          </p:txBody>
        </p:sp>
      </p:grpSp>
      <p:sp>
        <p:nvSpPr>
          <p:cNvPr id="349" name="Text Box 6"/>
          <p:cNvSpPr txBox="1"/>
          <p:nvPr/>
        </p:nvSpPr>
        <p:spPr>
          <a:xfrm>
            <a:off x="1023754" y="2979374"/>
            <a:ext cx="2903539" cy="60246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ts val="2400"/>
              </a:lnSpc>
              <a:tabLst>
                <a:tab pos="914400" algn="l"/>
                <a:tab pos="1828800" algn="l"/>
                <a:tab pos="2743200" algn="l"/>
              </a:tabLst>
              <a:defRPr b="1" i="1" sz="2000">
                <a:solidFill>
                  <a:srgbClr val="5C6971"/>
                </a:solidFill>
              </a:defRPr>
            </a:lvl1pPr>
          </a:lstStyle>
          <a:p>
            <a:pPr/>
            <a:r>
              <a:t>= Zugangskontrolle von Aussen und Innen</a:t>
            </a:r>
          </a:p>
        </p:txBody>
      </p:sp>
      <p:grpSp>
        <p:nvGrpSpPr>
          <p:cNvPr id="353" name="Group 7"/>
          <p:cNvGrpSpPr/>
          <p:nvPr/>
        </p:nvGrpSpPr>
        <p:grpSpPr>
          <a:xfrm>
            <a:off x="1023754" y="3760425"/>
            <a:ext cx="8355013" cy="2635251"/>
            <a:chOff x="0" y="0"/>
            <a:chExt cx="8355011" cy="2635250"/>
          </a:xfrm>
        </p:grpSpPr>
        <p:pic>
          <p:nvPicPr>
            <p:cNvPr id="350" name="Picture 8" descr="Picture 8"/>
            <p:cNvPicPr>
              <a:picLocks noChangeAspect="1"/>
            </p:cNvPicPr>
            <p:nvPr/>
          </p:nvPicPr>
          <p:blipFill>
            <a:blip r:embed="rId4">
              <a:extLst/>
            </a:blip>
            <a:stretch>
              <a:fillRect/>
            </a:stretch>
          </p:blipFill>
          <p:spPr>
            <a:xfrm>
              <a:off x="1344612" y="12700"/>
              <a:ext cx="7010400" cy="2484438"/>
            </a:xfrm>
            <a:prstGeom prst="rect">
              <a:avLst/>
            </a:prstGeom>
            <a:ln w="12700" cap="flat">
              <a:noFill/>
              <a:miter lim="400000"/>
            </a:ln>
            <a:effectLst/>
          </p:spPr>
        </p:pic>
        <p:sp>
          <p:nvSpPr>
            <p:cNvPr id="351" name="Text Box 9"/>
            <p:cNvSpPr txBox="1"/>
            <p:nvPr/>
          </p:nvSpPr>
          <p:spPr>
            <a:xfrm>
              <a:off x="0" y="285750"/>
              <a:ext cx="2674938" cy="2976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lnSpc>
                  <a:spcPts val="2400"/>
                </a:lnSpc>
                <a:tabLst>
                  <a:tab pos="914400" algn="l"/>
                  <a:tab pos="1828800" algn="l"/>
                </a:tabLst>
                <a:defRPr b="1" sz="2000">
                  <a:solidFill>
                    <a:srgbClr val="5C6971"/>
                  </a:solidFill>
                </a:defRPr>
              </a:lvl1pPr>
            </a:lstStyle>
            <a:p>
              <a:pPr/>
              <a:r>
                <a:t>Firewall</a:t>
              </a:r>
            </a:p>
          </p:txBody>
        </p:sp>
        <p:sp>
          <p:nvSpPr>
            <p:cNvPr id="352" name="Freeform 10"/>
            <p:cNvSpPr/>
            <p:nvPr/>
          </p:nvSpPr>
          <p:spPr>
            <a:xfrm>
              <a:off x="1223962" y="-1"/>
              <a:ext cx="228601" cy="2635251"/>
            </a:xfrm>
            <a:prstGeom prst="rect">
              <a:avLst/>
            </a:prstGeom>
            <a:solidFill>
              <a:schemeClr val="accent3">
                <a:lumOff val="44000"/>
              </a:schemeClr>
            </a:solidFill>
            <a:ln w="9525" cap="flat">
              <a:solidFill>
                <a:schemeClr val="accent3">
                  <a:lumOff val="44000"/>
                </a:schemeClr>
              </a:solidFill>
              <a:prstDash val="solid"/>
              <a:round/>
            </a:ln>
            <a:effectLst/>
          </p:spPr>
          <p:txBody>
            <a:bodyPr wrap="square" lIns="45719" tIns="45719" rIns="45719" bIns="45719" numCol="1" anchor="t">
              <a:noAutofit/>
            </a:bodyPr>
            <a:lstStyle/>
            <a:p>
              <a:pP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10" grpId="1" fill="hold">
                                  <p:stCondLst>
                                    <p:cond delay="0"/>
                                  </p:stCondLst>
                                  <p:iterate type="el" backwards="0">
                                    <p:tmAbs val="0"/>
                                  </p:iterate>
                                  <p:childTnLst>
                                    <p:set>
                                      <p:cBhvr>
                                        <p:cTn id="6" fill="hold"/>
                                        <p:tgtEl>
                                          <p:spTgt spid="348"/>
                                        </p:tgtEl>
                                        <p:attrNameLst>
                                          <p:attrName>style.visibility</p:attrName>
                                        </p:attrNameLst>
                                      </p:cBhvr>
                                      <p:to>
                                        <p:strVal val="visible"/>
                                      </p:to>
                                    </p:set>
                                    <p:animEffect filter="fade" transition="in">
                                      <p:cBhvr>
                                        <p:cTn id="7" dur="500"/>
                                        <p:tgtEl>
                                          <p:spTgt spid="348"/>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16" presetID="23" grpId="2" fill="hold">
                                  <p:stCondLst>
                                    <p:cond delay="0"/>
                                  </p:stCondLst>
                                  <p:iterate type="el" backwards="0">
                                    <p:tmAbs val="0"/>
                                  </p:iterate>
                                  <p:childTnLst>
                                    <p:set>
                                      <p:cBhvr>
                                        <p:cTn id="11" fill="hold"/>
                                        <p:tgtEl>
                                          <p:spTgt spid="349"/>
                                        </p:tgtEl>
                                        <p:attrNameLst>
                                          <p:attrName>style.visibility</p:attrName>
                                        </p:attrNameLst>
                                      </p:cBhvr>
                                      <p:to>
                                        <p:strVal val="visible"/>
                                      </p:to>
                                    </p:set>
                                    <p:anim calcmode="lin" valueType="num">
                                      <p:cBhvr>
                                        <p:cTn id="12" dur="500" fill="hold"/>
                                        <p:tgtEl>
                                          <p:spTgt spid="349"/>
                                        </p:tgtEl>
                                        <p:attrNameLst>
                                          <p:attrName>ppt_w</p:attrName>
                                        </p:attrNameLst>
                                      </p:cBhvr>
                                      <p:tavLst>
                                        <p:tav tm="0">
                                          <p:val>
                                            <p:fltVal val="0"/>
                                          </p:val>
                                        </p:tav>
                                        <p:tav tm="100000">
                                          <p:val>
                                            <p:strVal val="#ppt_w"/>
                                          </p:val>
                                        </p:tav>
                                      </p:tavLst>
                                    </p:anim>
                                    <p:anim calcmode="lin" valueType="num">
                                      <p:cBhvr>
                                        <p:cTn id="13" dur="500" fill="hold"/>
                                        <p:tgtEl>
                                          <p:spTgt spid="349"/>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Class="entr" nodeType="clickEffect" presetSubtype="16" presetID="23" grpId="3" fill="hold">
                                  <p:stCondLst>
                                    <p:cond delay="0"/>
                                  </p:stCondLst>
                                  <p:iterate type="el" backwards="0">
                                    <p:tmAbs val="0"/>
                                  </p:iterate>
                                  <p:childTnLst>
                                    <p:set>
                                      <p:cBhvr>
                                        <p:cTn id="17" fill="hold"/>
                                        <p:tgtEl>
                                          <p:spTgt spid="353"/>
                                        </p:tgtEl>
                                        <p:attrNameLst>
                                          <p:attrName>style.visibility</p:attrName>
                                        </p:attrNameLst>
                                      </p:cBhvr>
                                      <p:to>
                                        <p:strVal val="visible"/>
                                      </p:to>
                                    </p:set>
                                    <p:anim calcmode="lin" valueType="num">
                                      <p:cBhvr>
                                        <p:cTn id="18" dur="500" fill="hold"/>
                                        <p:tgtEl>
                                          <p:spTgt spid="353"/>
                                        </p:tgtEl>
                                        <p:attrNameLst>
                                          <p:attrName>ppt_w</p:attrName>
                                        </p:attrNameLst>
                                      </p:cBhvr>
                                      <p:tavLst>
                                        <p:tav tm="0">
                                          <p:val>
                                            <p:fltVal val="0"/>
                                          </p:val>
                                        </p:tav>
                                        <p:tav tm="100000">
                                          <p:val>
                                            <p:strVal val="#ppt_w"/>
                                          </p:val>
                                        </p:tav>
                                      </p:tavLst>
                                    </p:anim>
                                    <p:anim calcmode="lin" valueType="num">
                                      <p:cBhvr>
                                        <p:cTn id="19" dur="500" fill="hold"/>
                                        <p:tgtEl>
                                          <p:spTgt spid="35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53" grpId="3"/>
      <p:bldP build="whole" bldLvl="1" animBg="1" rev="0" advAuto="0" spid="348" grpId="1"/>
      <p:bldP build="whole" bldLvl="1" animBg="1" rev="0" advAuto="0" spid="349" grpId="2"/>
    </p:bldLst>
  </p:timing>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5"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56"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357" name="Rectangle 4"/>
          <p:cNvSpPr txBox="1"/>
          <p:nvPr>
            <p:ph type="title"/>
          </p:nvPr>
        </p:nvSpPr>
        <p:spPr>
          <a:xfrm>
            <a:off x="722530" y="278649"/>
            <a:ext cx="8573870" cy="521451"/>
          </a:xfrm>
          <a:prstGeom prst="rect">
            <a:avLst/>
          </a:prstGeom>
        </p:spPr>
        <p:txBody>
          <a:bodyPr/>
          <a:lstStyle/>
          <a:p>
            <a:pPr/>
            <a:r>
              <a:t>Mehrstufige Kapselung</a:t>
            </a:r>
          </a:p>
        </p:txBody>
      </p:sp>
      <p:sp>
        <p:nvSpPr>
          <p:cNvPr id="358" name="Rectangle 5"/>
          <p:cNvSpPr txBox="1"/>
          <p:nvPr/>
        </p:nvSpPr>
        <p:spPr>
          <a:xfrm>
            <a:off x="4863839" y="5994437"/>
            <a:ext cx="3007362" cy="172816"/>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indent="39687">
              <a:defRPr sz="1200"/>
            </a:lvl1pPr>
          </a:lstStyle>
          <a:p>
            <a:pPr/>
            <a:r>
              <a:t>Burg Falkenstein, Luftbild von Westen</a:t>
            </a:r>
          </a:p>
        </p:txBody>
      </p:sp>
      <p:pic>
        <p:nvPicPr>
          <p:cNvPr id="359" name="Picture 6" descr="Picture 6"/>
          <p:cNvPicPr>
            <a:picLocks noChangeAspect="1"/>
          </p:cNvPicPr>
          <p:nvPr/>
        </p:nvPicPr>
        <p:blipFill>
          <a:blip r:embed="rId3">
            <a:extLst/>
          </a:blip>
          <a:stretch>
            <a:fillRect/>
          </a:stretch>
        </p:blipFill>
        <p:spPr>
          <a:xfrm>
            <a:off x="812539" y="728699"/>
            <a:ext cx="4005264" cy="5562601"/>
          </a:xfrm>
          <a:prstGeom prst="rect">
            <a:avLst/>
          </a:prstGeom>
          <a:ln w="12700">
            <a:miter lim="400000"/>
          </a:ln>
        </p:spPr>
      </p:pic>
      <p:grpSp>
        <p:nvGrpSpPr>
          <p:cNvPr id="362" name="Group 11"/>
          <p:cNvGrpSpPr/>
          <p:nvPr/>
        </p:nvGrpSpPr>
        <p:grpSpPr>
          <a:xfrm>
            <a:off x="2298440" y="2800387"/>
            <a:ext cx="5567999" cy="1528763"/>
            <a:chOff x="0" y="0"/>
            <a:chExt cx="5567998" cy="1528761"/>
          </a:xfrm>
        </p:grpSpPr>
        <p:sp>
          <p:nvSpPr>
            <p:cNvPr id="360" name="Rectangle 9"/>
            <p:cNvSpPr txBox="1"/>
            <p:nvPr/>
          </p:nvSpPr>
          <p:spPr>
            <a:xfrm>
              <a:off x="2789237" y="0"/>
              <a:ext cx="2778762" cy="115842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indent="39687">
                <a:defRPr b="1" sz="2400">
                  <a:solidFill>
                    <a:srgbClr val="006BB2"/>
                  </a:solidFill>
                </a:defRPr>
              </a:pPr>
              <a:r>
                <a:t>Vorraum:</a:t>
              </a:r>
            </a:p>
            <a:p>
              <a:pPr indent="39687">
                <a:defRPr b="1" sz="2400">
                  <a:solidFill>
                    <a:srgbClr val="006BB2"/>
                  </a:solidFill>
                </a:defRPr>
              </a:pPr>
              <a:r>
                <a:t>Marktplatz und</a:t>
              </a:r>
            </a:p>
            <a:p>
              <a:pPr indent="39687">
                <a:defRPr b="1" sz="2400">
                  <a:solidFill>
                    <a:srgbClr val="006BB2"/>
                  </a:solidFill>
                </a:defRPr>
              </a:pPr>
              <a:r>
                <a:t>Lobby</a:t>
              </a:r>
            </a:p>
          </p:txBody>
        </p:sp>
        <p:sp>
          <p:nvSpPr>
            <p:cNvPr id="361" name="Line 10"/>
            <p:cNvSpPr/>
            <p:nvPr/>
          </p:nvSpPr>
          <p:spPr>
            <a:xfrm flipH="1">
              <a:off x="0" y="314324"/>
              <a:ext cx="2654300" cy="1214438"/>
            </a:xfrm>
            <a:prstGeom prst="line">
              <a:avLst/>
            </a:prstGeom>
            <a:noFill/>
            <a:ln w="57150" cap="flat">
              <a:solidFill>
                <a:srgbClr val="FF0000"/>
              </a:solidFill>
              <a:prstDash val="solid"/>
              <a:round/>
              <a:tailEnd type="triangle" w="med" len="med"/>
            </a:ln>
            <a:effectLst/>
          </p:spPr>
          <p:txBody>
            <a:bodyPr wrap="square" lIns="45719" tIns="45719" rIns="45719" bIns="45719" numCol="1" anchor="t">
              <a:noAutofit/>
            </a:bodyPr>
            <a:lstStyle/>
            <a:p>
              <a:pP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2" presetID="22" grpId="1" fill="hold">
                                  <p:stCondLst>
                                    <p:cond delay="0"/>
                                  </p:stCondLst>
                                  <p:iterate type="el" backwards="0">
                                    <p:tmAbs val="0"/>
                                  </p:iterate>
                                  <p:childTnLst>
                                    <p:set>
                                      <p:cBhvr>
                                        <p:cTn id="6" fill="hold"/>
                                        <p:tgtEl>
                                          <p:spTgt spid="362"/>
                                        </p:tgtEl>
                                        <p:attrNameLst>
                                          <p:attrName>style.visibility</p:attrName>
                                        </p:attrNameLst>
                                      </p:cBhvr>
                                      <p:to>
                                        <p:strVal val="visible"/>
                                      </p:to>
                                    </p:set>
                                    <p:animEffect filter="wipe(right)" transition="in">
                                      <p:cBhvr>
                                        <p:cTn id="7" dur="500"/>
                                        <p:tgtEl>
                                          <p:spTgt spid="36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62" grpId="1"/>
    </p:bldLst>
  </p:timing>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4"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65"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366" name="Rectangle 4"/>
          <p:cNvSpPr txBox="1"/>
          <p:nvPr>
            <p:ph type="title"/>
          </p:nvPr>
        </p:nvSpPr>
        <p:spPr>
          <a:xfrm>
            <a:off x="722530" y="278649"/>
            <a:ext cx="8573870" cy="521451"/>
          </a:xfrm>
          <a:prstGeom prst="rect">
            <a:avLst/>
          </a:prstGeom>
        </p:spPr>
        <p:txBody>
          <a:bodyPr/>
          <a:lstStyle/>
          <a:p>
            <a:pPr/>
            <a:r>
              <a:t>Vorraum</a:t>
            </a:r>
          </a:p>
        </p:txBody>
      </p:sp>
      <p:pic>
        <p:nvPicPr>
          <p:cNvPr id="367" name="Picture 3" descr="Picture 3"/>
          <p:cNvPicPr>
            <a:picLocks noChangeAspect="1"/>
          </p:cNvPicPr>
          <p:nvPr/>
        </p:nvPicPr>
        <p:blipFill>
          <a:blip r:embed="rId3">
            <a:extLst/>
          </a:blip>
          <a:stretch>
            <a:fillRect/>
          </a:stretch>
        </p:blipFill>
        <p:spPr>
          <a:xfrm>
            <a:off x="856189" y="2842696"/>
            <a:ext cx="7575551" cy="3511630"/>
          </a:xfrm>
          <a:prstGeom prst="rect">
            <a:avLst/>
          </a:prstGeom>
          <a:ln w="12700">
            <a:miter lim="400000"/>
          </a:ln>
        </p:spPr>
      </p:pic>
      <p:sp>
        <p:nvSpPr>
          <p:cNvPr id="368" name="Text Box 6"/>
          <p:cNvSpPr txBox="1"/>
          <p:nvPr/>
        </p:nvSpPr>
        <p:spPr>
          <a:xfrm>
            <a:off x="7431615" y="1685406"/>
            <a:ext cx="2141538" cy="111016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ts val="2200"/>
              </a:lnSpc>
              <a:tabLst>
                <a:tab pos="914400" algn="l"/>
                <a:tab pos="1828800" algn="l"/>
              </a:tabLst>
              <a:defRPr b="1" i="1">
                <a:solidFill>
                  <a:srgbClr val="5C6971"/>
                </a:solidFill>
              </a:defRPr>
            </a:lvl1pPr>
          </a:lstStyle>
          <a:p>
            <a:pPr/>
            <a:r>
              <a:t>Öffentliche Angebote werden in einen Vorraum ausgelagert</a:t>
            </a:r>
          </a:p>
        </p:txBody>
      </p:sp>
      <p:pic>
        <p:nvPicPr>
          <p:cNvPr id="369" name="Picture 2" descr="Picture 2"/>
          <p:cNvPicPr>
            <a:picLocks noChangeAspect="1"/>
          </p:cNvPicPr>
          <p:nvPr/>
        </p:nvPicPr>
        <p:blipFill>
          <a:blip r:embed="rId4">
            <a:extLst/>
          </a:blip>
          <a:stretch>
            <a:fillRect/>
          </a:stretch>
        </p:blipFill>
        <p:spPr>
          <a:xfrm>
            <a:off x="1262589" y="683694"/>
            <a:ext cx="5445126" cy="2924176"/>
          </a:xfrm>
          <a:prstGeom prst="rect">
            <a:avLst/>
          </a:prstGeom>
          <a:ln w="12700">
            <a:miter lim="400000"/>
          </a:ln>
        </p:spPr>
      </p:pic>
      <p:sp>
        <p:nvSpPr>
          <p:cNvPr id="370" name="Text Box 5"/>
          <p:cNvSpPr txBox="1"/>
          <p:nvPr/>
        </p:nvSpPr>
        <p:spPr>
          <a:xfrm>
            <a:off x="3421589" y="2393432"/>
            <a:ext cx="1531938" cy="297667"/>
          </a:xfrm>
          <a:prstGeom prst="rect">
            <a:avLst/>
          </a:prstGeom>
          <a:solidFill>
            <a:schemeClr val="accent3">
              <a:lumOff val="44000"/>
            </a:schemeClr>
          </a:solidFill>
          <a:ln w="12700">
            <a:miter lim="400000"/>
          </a:ln>
          <a:extLst>
            <a:ext uri="{C572A759-6A51-4108-AA02-DFA0A04FC94B}">
              <ma14:wrappingTextBoxFlag xmlns:ma14="http://schemas.microsoft.com/office/mac/drawingml/2011/main" val="1"/>
            </a:ext>
          </a:extLst>
        </p:spPr>
        <p:txBody>
          <a:bodyPr lIns="0" tIns="0" rIns="0" bIns="0">
            <a:spAutoFit/>
          </a:bodyPr>
          <a:lstStyle>
            <a:lvl1pPr>
              <a:lnSpc>
                <a:spcPts val="2400"/>
              </a:lnSpc>
              <a:tabLst>
                <a:tab pos="914400" algn="l"/>
              </a:tabLst>
              <a:defRPr b="1" sz="2000">
                <a:solidFill>
                  <a:srgbClr val="E2001A"/>
                </a:solidFill>
              </a:defRPr>
            </a:lvl1pPr>
          </a:lstStyle>
          <a:p>
            <a:pPr/>
            <a:r>
              <a:t>Vorraum</a:t>
            </a:r>
          </a:p>
        </p:txBody>
      </p:sp>
      <p:sp>
        <p:nvSpPr>
          <p:cNvPr id="371" name="Rechteck 14"/>
          <p:cNvSpPr/>
          <p:nvPr/>
        </p:nvSpPr>
        <p:spPr>
          <a:xfrm>
            <a:off x="4592959" y="593684"/>
            <a:ext cx="1260141" cy="360041"/>
          </a:xfrm>
          <a:prstGeom prst="rect">
            <a:avLst/>
          </a:prstGeom>
          <a:solidFill>
            <a:schemeClr val="accent3">
              <a:lumOff val="44000"/>
            </a:schemeClr>
          </a:solidFill>
          <a:ln w="12700">
            <a:miter lim="400000"/>
          </a:ln>
        </p:spPr>
        <p:txBody>
          <a:bodyPr lIns="45719" rIns="45719"/>
          <a:lstStyle/>
          <a:p>
            <a:pPr/>
          </a:p>
        </p:txBody>
      </p:sp>
      <p:sp>
        <p:nvSpPr>
          <p:cNvPr id="372" name="Rechteck 15"/>
          <p:cNvSpPr/>
          <p:nvPr/>
        </p:nvSpPr>
        <p:spPr>
          <a:xfrm>
            <a:off x="2387714" y="593684"/>
            <a:ext cx="1260141" cy="360041"/>
          </a:xfrm>
          <a:prstGeom prst="rect">
            <a:avLst/>
          </a:prstGeom>
          <a:solidFill>
            <a:schemeClr val="accent3">
              <a:lumOff val="44000"/>
            </a:schemeClr>
          </a:solidFill>
          <a:ln w="12700">
            <a:miter lim="400000"/>
          </a:ln>
        </p:spPr>
        <p:txBody>
          <a:bodyPr lIns="45719" rIns="45719"/>
          <a:lstStyle/>
          <a:p>
            <a:pPr/>
          </a:p>
        </p:txBody>
      </p:sp>
      <p:sp>
        <p:nvSpPr>
          <p:cNvPr id="373" name="Text Box 5"/>
          <p:cNvSpPr txBox="1"/>
          <p:nvPr/>
        </p:nvSpPr>
        <p:spPr>
          <a:xfrm>
            <a:off x="3017784" y="818710"/>
            <a:ext cx="1531938" cy="2869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ts val="2400"/>
              </a:lnSpc>
              <a:tabLst>
                <a:tab pos="914400" algn="l"/>
              </a:tabLst>
              <a:defRPr sz="1600">
                <a:solidFill>
                  <a:srgbClr val="5C6971"/>
                </a:solidFill>
              </a:defRPr>
            </a:lvl1pPr>
          </a:lstStyle>
          <a:p>
            <a:pPr/>
            <a:r>
              <a:t>äußerer Wall</a:t>
            </a:r>
          </a:p>
        </p:txBody>
      </p:sp>
      <p:sp>
        <p:nvSpPr>
          <p:cNvPr id="374" name="Text Box 5"/>
          <p:cNvSpPr txBox="1"/>
          <p:nvPr/>
        </p:nvSpPr>
        <p:spPr>
          <a:xfrm>
            <a:off x="5043010" y="818710"/>
            <a:ext cx="1531938" cy="2869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ts val="2400"/>
              </a:lnSpc>
              <a:tabLst>
                <a:tab pos="914400" algn="l"/>
              </a:tabLst>
              <a:defRPr sz="1600">
                <a:solidFill>
                  <a:srgbClr val="5C6971"/>
                </a:solidFill>
              </a:defRPr>
            </a:lvl1pPr>
          </a:lstStyle>
          <a:p>
            <a:pPr/>
            <a:r>
              <a:t>innerer Wall</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36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32" presetID="23" grpId="2" fill="hold">
                                  <p:stCondLst>
                                    <p:cond delay="0"/>
                                  </p:stCondLst>
                                  <p:iterate type="el" backwards="0">
                                    <p:tmAbs val="0"/>
                                  </p:iterate>
                                  <p:childTnLst>
                                    <p:set>
                                      <p:cBhvr>
                                        <p:cTn id="10" fill="hold"/>
                                        <p:tgtEl>
                                          <p:spTgt spid="370"/>
                                        </p:tgtEl>
                                        <p:attrNameLst>
                                          <p:attrName>style.visibility</p:attrName>
                                        </p:attrNameLst>
                                      </p:cBhvr>
                                      <p:to>
                                        <p:strVal val="visible"/>
                                      </p:to>
                                    </p:set>
                                    <p:anim calcmode="lin" valueType="num">
                                      <p:cBhvr>
                                        <p:cTn id="11" dur="500" fill="hold"/>
                                        <p:tgtEl>
                                          <p:spTgt spid="370"/>
                                        </p:tgtEl>
                                        <p:attrNameLst>
                                          <p:attrName>ppt_w</p:attrName>
                                        </p:attrNameLst>
                                      </p:cBhvr>
                                      <p:tavLst>
                                        <p:tav tm="0">
                                          <p:val>
                                            <p:strVal val="4*#ppt_w"/>
                                          </p:val>
                                        </p:tav>
                                        <p:tav tm="100000">
                                          <p:val>
                                            <p:strVal val="#ppt_w"/>
                                          </p:val>
                                        </p:tav>
                                      </p:tavLst>
                                    </p:anim>
                                    <p:anim calcmode="lin" valueType="num">
                                      <p:cBhvr>
                                        <p:cTn id="12" dur="500" fill="hold"/>
                                        <p:tgtEl>
                                          <p:spTgt spid="370"/>
                                        </p:tgtEl>
                                        <p:attrNameLst>
                                          <p:attrName>ppt_h</p:attrName>
                                        </p:attrNameLst>
                                      </p:cBhvr>
                                      <p:tavLst>
                                        <p:tav tm="0">
                                          <p:val>
                                            <p:strVal val="4*#ppt_h"/>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32" presetID="23" grpId="3" fill="hold">
                                  <p:stCondLst>
                                    <p:cond delay="0"/>
                                  </p:stCondLst>
                                  <p:iterate type="el" backwards="0">
                                    <p:tmAbs val="0"/>
                                  </p:iterate>
                                  <p:childTnLst>
                                    <p:set>
                                      <p:cBhvr>
                                        <p:cTn id="16" fill="hold"/>
                                        <p:tgtEl>
                                          <p:spTgt spid="373"/>
                                        </p:tgtEl>
                                        <p:attrNameLst>
                                          <p:attrName>style.visibility</p:attrName>
                                        </p:attrNameLst>
                                      </p:cBhvr>
                                      <p:to>
                                        <p:strVal val="visible"/>
                                      </p:to>
                                    </p:set>
                                    <p:anim calcmode="lin" valueType="num">
                                      <p:cBhvr>
                                        <p:cTn id="17" dur="500" fill="hold"/>
                                        <p:tgtEl>
                                          <p:spTgt spid="373"/>
                                        </p:tgtEl>
                                        <p:attrNameLst>
                                          <p:attrName>ppt_w</p:attrName>
                                        </p:attrNameLst>
                                      </p:cBhvr>
                                      <p:tavLst>
                                        <p:tav tm="0">
                                          <p:val>
                                            <p:strVal val="4*#ppt_w"/>
                                          </p:val>
                                        </p:tav>
                                        <p:tav tm="100000">
                                          <p:val>
                                            <p:strVal val="#ppt_w"/>
                                          </p:val>
                                        </p:tav>
                                      </p:tavLst>
                                    </p:anim>
                                    <p:anim calcmode="lin" valueType="num">
                                      <p:cBhvr>
                                        <p:cTn id="18" dur="500" fill="hold"/>
                                        <p:tgtEl>
                                          <p:spTgt spid="373"/>
                                        </p:tgtEl>
                                        <p:attrNameLst>
                                          <p:attrName>ppt_h</p:attrName>
                                        </p:attrNameLst>
                                      </p:cBhvr>
                                      <p:tavLst>
                                        <p:tav tm="0">
                                          <p:val>
                                            <p:strVal val="4*#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32" presetID="23" grpId="4" fill="hold">
                                  <p:stCondLst>
                                    <p:cond delay="0"/>
                                  </p:stCondLst>
                                  <p:iterate type="el" backwards="0">
                                    <p:tmAbs val="0"/>
                                  </p:iterate>
                                  <p:childTnLst>
                                    <p:set>
                                      <p:cBhvr>
                                        <p:cTn id="22" fill="hold"/>
                                        <p:tgtEl>
                                          <p:spTgt spid="374"/>
                                        </p:tgtEl>
                                        <p:attrNameLst>
                                          <p:attrName>style.visibility</p:attrName>
                                        </p:attrNameLst>
                                      </p:cBhvr>
                                      <p:to>
                                        <p:strVal val="visible"/>
                                      </p:to>
                                    </p:set>
                                    <p:anim calcmode="lin" valueType="num">
                                      <p:cBhvr>
                                        <p:cTn id="23" dur="500" fill="hold"/>
                                        <p:tgtEl>
                                          <p:spTgt spid="374"/>
                                        </p:tgtEl>
                                        <p:attrNameLst>
                                          <p:attrName>ppt_w</p:attrName>
                                        </p:attrNameLst>
                                      </p:cBhvr>
                                      <p:tavLst>
                                        <p:tav tm="0">
                                          <p:val>
                                            <p:strVal val="4*#ppt_w"/>
                                          </p:val>
                                        </p:tav>
                                        <p:tav tm="100000">
                                          <p:val>
                                            <p:strVal val="#ppt_w"/>
                                          </p:val>
                                        </p:tav>
                                      </p:tavLst>
                                    </p:anim>
                                    <p:anim calcmode="lin" valueType="num">
                                      <p:cBhvr>
                                        <p:cTn id="24" dur="500" fill="hold"/>
                                        <p:tgtEl>
                                          <p:spTgt spid="374"/>
                                        </p:tgtEl>
                                        <p:attrNameLst>
                                          <p:attrName>ppt_h</p:attrName>
                                        </p:attrNameLst>
                                      </p:cBhvr>
                                      <p:tavLst>
                                        <p:tav tm="0">
                                          <p:val>
                                            <p:strVal val="4*#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Class="entr" nodeType="clickEffect" presetSubtype="8" presetID="22" grpId="5" fill="hold">
                                  <p:stCondLst>
                                    <p:cond delay="0"/>
                                  </p:stCondLst>
                                  <p:iterate type="el" backwards="0">
                                    <p:tmAbs val="0"/>
                                  </p:iterate>
                                  <p:childTnLst>
                                    <p:set>
                                      <p:cBhvr>
                                        <p:cTn id="28" fill="hold"/>
                                        <p:tgtEl>
                                          <p:spTgt spid="368"/>
                                        </p:tgtEl>
                                        <p:attrNameLst>
                                          <p:attrName>style.visibility</p:attrName>
                                        </p:attrNameLst>
                                      </p:cBhvr>
                                      <p:to>
                                        <p:strVal val="visible"/>
                                      </p:to>
                                    </p:set>
                                    <p:animEffect filter="wipe(left)" transition="in">
                                      <p:cBhvr>
                                        <p:cTn id="29" dur="500"/>
                                        <p:tgtEl>
                                          <p:spTgt spid="368"/>
                                        </p:tgtEl>
                                      </p:cBhvr>
                                    </p:animEffect>
                                  </p:childTnLst>
                                </p:cTn>
                              </p:par>
                            </p:childTnLst>
                          </p:cTn>
                        </p:par>
                      </p:childTnLst>
                    </p:cTn>
                  </p:par>
                  <p:par>
                    <p:cTn id="30" fill="hold">
                      <p:stCondLst>
                        <p:cond delay="indefinite"/>
                      </p:stCondLst>
                      <p:childTnLst>
                        <p:par>
                          <p:cTn id="31" fill="hold">
                            <p:stCondLst>
                              <p:cond delay="0"/>
                            </p:stCondLst>
                            <p:childTnLst>
                              <p:par>
                                <p:cTn id="32" presetClass="entr" nodeType="clickEffect" presetSubtype="16" presetID="23" grpId="6" fill="hold">
                                  <p:stCondLst>
                                    <p:cond delay="0"/>
                                  </p:stCondLst>
                                  <p:iterate type="el" backwards="0">
                                    <p:tmAbs val="0"/>
                                  </p:iterate>
                                  <p:childTnLst>
                                    <p:set>
                                      <p:cBhvr>
                                        <p:cTn id="33" fill="hold"/>
                                        <p:tgtEl>
                                          <p:spTgt spid="367"/>
                                        </p:tgtEl>
                                        <p:attrNameLst>
                                          <p:attrName>style.visibility</p:attrName>
                                        </p:attrNameLst>
                                      </p:cBhvr>
                                      <p:to>
                                        <p:strVal val="visible"/>
                                      </p:to>
                                    </p:set>
                                    <p:anim calcmode="lin" valueType="num">
                                      <p:cBhvr>
                                        <p:cTn id="34" dur="500" fill="hold"/>
                                        <p:tgtEl>
                                          <p:spTgt spid="367"/>
                                        </p:tgtEl>
                                        <p:attrNameLst>
                                          <p:attrName>ppt_w</p:attrName>
                                        </p:attrNameLst>
                                      </p:cBhvr>
                                      <p:tavLst>
                                        <p:tav tm="0">
                                          <p:val>
                                            <p:fltVal val="0"/>
                                          </p:val>
                                        </p:tav>
                                        <p:tav tm="100000">
                                          <p:val>
                                            <p:strVal val="#ppt_w"/>
                                          </p:val>
                                        </p:tav>
                                      </p:tavLst>
                                    </p:anim>
                                    <p:anim calcmode="lin" valueType="num">
                                      <p:cBhvr>
                                        <p:cTn id="35" dur="500" fill="hold"/>
                                        <p:tgtEl>
                                          <p:spTgt spid="36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67" grpId="6"/>
      <p:bldP build="whole" bldLvl="1" animBg="1" rev="0" advAuto="0" spid="369" grpId="1"/>
      <p:bldP build="whole" bldLvl="1" animBg="1" rev="0" advAuto="0" spid="374" grpId="4"/>
      <p:bldP build="whole" bldLvl="1" animBg="1" rev="0" advAuto="0" spid="370" grpId="2"/>
      <p:bldP build="whole" bldLvl="1" animBg="1" rev="0" advAuto="0" spid="373" grpId="3"/>
      <p:bldP build="whole" bldLvl="1" animBg="1" rev="0" advAuto="0" spid="368" grpId="5"/>
    </p:bldLst>
  </p:timing>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6"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77"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378" name="Rectangle 4"/>
          <p:cNvSpPr txBox="1"/>
          <p:nvPr>
            <p:ph type="title"/>
          </p:nvPr>
        </p:nvSpPr>
        <p:spPr>
          <a:xfrm>
            <a:off x="722530" y="278649"/>
            <a:ext cx="8573870" cy="521451"/>
          </a:xfrm>
          <a:prstGeom prst="rect">
            <a:avLst/>
          </a:prstGeom>
        </p:spPr>
        <p:txBody>
          <a:bodyPr/>
          <a:lstStyle/>
          <a:p>
            <a:pPr/>
            <a:r>
              <a:t>An der Firewall vorbei ins Intranet</a:t>
            </a:r>
          </a:p>
        </p:txBody>
      </p:sp>
      <p:pic>
        <p:nvPicPr>
          <p:cNvPr id="379" name="Picture 2" descr="Picture 2"/>
          <p:cNvPicPr>
            <a:picLocks noChangeAspect="1"/>
          </p:cNvPicPr>
          <p:nvPr/>
        </p:nvPicPr>
        <p:blipFill>
          <a:blip r:embed="rId3">
            <a:extLst/>
          </a:blip>
          <a:stretch>
            <a:fillRect/>
          </a:stretch>
        </p:blipFill>
        <p:spPr>
          <a:xfrm>
            <a:off x="857545" y="1403774"/>
            <a:ext cx="7600951" cy="4699001"/>
          </a:xfrm>
          <a:prstGeom prst="rect">
            <a:avLst/>
          </a:prstGeom>
          <a:ln w="12700">
            <a:miter lim="400000"/>
          </a:ln>
        </p:spPr>
      </p:pic>
      <p:grpSp>
        <p:nvGrpSpPr>
          <p:cNvPr id="382" name="Group 4"/>
          <p:cNvGrpSpPr/>
          <p:nvPr/>
        </p:nvGrpSpPr>
        <p:grpSpPr>
          <a:xfrm>
            <a:off x="881358" y="5131225"/>
            <a:ext cx="2235200" cy="1190665"/>
            <a:chOff x="0" y="0"/>
            <a:chExt cx="2235199" cy="1190664"/>
          </a:xfrm>
        </p:grpSpPr>
        <p:sp>
          <p:nvSpPr>
            <p:cNvPr id="380" name="Text Box 5"/>
            <p:cNvSpPr txBox="1"/>
            <p:nvPr/>
          </p:nvSpPr>
          <p:spPr>
            <a:xfrm>
              <a:off x="0" y="0"/>
              <a:ext cx="577751" cy="119066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a:lnSpc>
                  <a:spcPts val="9600"/>
                </a:lnSpc>
                <a:defRPr sz="8000">
                  <a:solidFill>
                    <a:srgbClr val="FF9933"/>
                  </a:solidFill>
                </a:defRPr>
              </a:lvl1pPr>
            </a:lstStyle>
            <a:p>
              <a:pPr/>
              <a:r>
                <a:t>?</a:t>
              </a:r>
            </a:p>
          </p:txBody>
        </p:sp>
        <p:sp>
          <p:nvSpPr>
            <p:cNvPr id="381" name="Text Box 6"/>
            <p:cNvSpPr txBox="1"/>
            <p:nvPr/>
          </p:nvSpPr>
          <p:spPr>
            <a:xfrm>
              <a:off x="627062" y="762000"/>
              <a:ext cx="1608138" cy="2976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lnSpc>
                  <a:spcPts val="2400"/>
                </a:lnSpc>
                <a:tabLst>
                  <a:tab pos="914400" algn="l"/>
                </a:tabLst>
                <a:defRPr b="1" sz="2000">
                  <a:solidFill>
                    <a:srgbClr val="006BB2"/>
                  </a:solidFill>
                </a:defRPr>
              </a:lvl1pPr>
            </a:lstStyle>
            <a:p>
              <a:pPr/>
              <a:r>
                <a:t>Was nun?</a:t>
              </a:r>
            </a:p>
          </p:txBody>
        </p:sp>
      </p:grpSp>
      <p:sp>
        <p:nvSpPr>
          <p:cNvPr id="383" name="Text Box 7"/>
          <p:cNvSpPr txBox="1"/>
          <p:nvPr/>
        </p:nvSpPr>
        <p:spPr>
          <a:xfrm>
            <a:off x="868658" y="1065636"/>
            <a:ext cx="3679826" cy="60246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ts val="2400"/>
              </a:lnSpc>
              <a:tabLst>
                <a:tab pos="914400" algn="l"/>
                <a:tab pos="1828800" algn="l"/>
              </a:tabLst>
              <a:defRPr b="1" i="1" sz="2000">
                <a:solidFill>
                  <a:srgbClr val="5C6971"/>
                </a:solidFill>
              </a:defRPr>
            </a:lvl1pPr>
          </a:lstStyle>
          <a:p>
            <a:pPr/>
            <a:r>
              <a:t>Mobile Geräte: USB-Sticks, Händis, Laptops &amp; Co</a:t>
            </a:r>
          </a:p>
        </p:txBody>
      </p:sp>
      <p:pic>
        <p:nvPicPr>
          <p:cNvPr id="384" name="Picture 8" descr="Picture 8"/>
          <p:cNvPicPr>
            <a:picLocks noChangeAspect="1"/>
          </p:cNvPicPr>
          <p:nvPr/>
        </p:nvPicPr>
        <p:blipFill>
          <a:blip r:embed="rId4">
            <a:extLst/>
          </a:blip>
          <a:stretch>
            <a:fillRect/>
          </a:stretch>
        </p:blipFill>
        <p:spPr>
          <a:xfrm>
            <a:off x="5627982" y="1043411"/>
            <a:ext cx="1143001" cy="774701"/>
          </a:xfrm>
          <a:prstGeom prst="rect">
            <a:avLst/>
          </a:prstGeom>
          <a:ln w="12700">
            <a:miter lim="400000"/>
          </a:ln>
        </p:spPr>
      </p:pic>
      <p:pic>
        <p:nvPicPr>
          <p:cNvPr id="385" name="Picture 9" descr="Picture 9"/>
          <p:cNvPicPr>
            <a:picLocks noChangeAspect="1"/>
          </p:cNvPicPr>
          <p:nvPr/>
        </p:nvPicPr>
        <p:blipFill>
          <a:blip r:embed="rId4">
            <a:extLst/>
          </a:blip>
          <a:stretch>
            <a:fillRect/>
          </a:stretch>
        </p:blipFill>
        <p:spPr>
          <a:xfrm>
            <a:off x="6258219" y="4869286"/>
            <a:ext cx="1143001" cy="774701"/>
          </a:xfrm>
          <a:prstGeom prst="rect">
            <a:avLst/>
          </a:prstGeom>
          <a:ln w="12700">
            <a:miter lim="400000"/>
          </a:ln>
        </p:spPr>
      </p:pic>
      <p:pic>
        <p:nvPicPr>
          <p:cNvPr id="386" name="Picture 10" descr="Picture 10"/>
          <p:cNvPicPr>
            <a:picLocks noChangeAspect="1"/>
          </p:cNvPicPr>
          <p:nvPr/>
        </p:nvPicPr>
        <p:blipFill>
          <a:blip r:embed="rId4">
            <a:extLst/>
          </a:blip>
          <a:stretch>
            <a:fillRect/>
          </a:stretch>
        </p:blipFill>
        <p:spPr>
          <a:xfrm>
            <a:off x="5988344" y="2257849"/>
            <a:ext cx="1143001" cy="774701"/>
          </a:xfrm>
          <a:prstGeom prst="rect">
            <a:avLst/>
          </a:prstGeom>
          <a:ln w="12700">
            <a:miter lim="400000"/>
          </a:ln>
        </p:spPr>
      </p:pic>
      <p:pic>
        <p:nvPicPr>
          <p:cNvPr id="387" name="Picture 11" descr="Picture 11"/>
          <p:cNvPicPr>
            <a:picLocks noChangeAspect="1"/>
          </p:cNvPicPr>
          <p:nvPr/>
        </p:nvPicPr>
        <p:blipFill>
          <a:blip r:embed="rId5">
            <a:extLst/>
          </a:blip>
          <a:stretch>
            <a:fillRect/>
          </a:stretch>
        </p:blipFill>
        <p:spPr>
          <a:xfrm>
            <a:off x="4727869" y="4104111"/>
            <a:ext cx="492126" cy="685801"/>
          </a:xfrm>
          <a:prstGeom prst="rect">
            <a:avLst/>
          </a:prstGeom>
          <a:ln w="12700">
            <a:miter lim="400000"/>
          </a:ln>
        </p:spPr>
      </p:pic>
      <p:sp>
        <p:nvSpPr>
          <p:cNvPr id="388" name="Text Box 12"/>
          <p:cNvSpPr txBox="1"/>
          <p:nvPr/>
        </p:nvSpPr>
        <p:spPr>
          <a:xfrm>
            <a:off x="1532233" y="4958186"/>
            <a:ext cx="2141537" cy="93236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marL="457200" indent="-457200">
              <a:lnSpc>
                <a:spcPts val="2200"/>
              </a:lnSpc>
              <a:tabLst>
                <a:tab pos="914400" algn="l"/>
                <a:tab pos="1828800" algn="l"/>
              </a:tabLst>
              <a:defRPr b="1" i="1">
                <a:solidFill>
                  <a:srgbClr val="006BB2"/>
                </a:solidFill>
              </a:defRPr>
            </a:pPr>
            <a:r>
              <a:t>Gefahren:</a:t>
            </a:r>
          </a:p>
          <a:p>
            <a:pPr marL="457200" indent="-457200">
              <a:lnSpc>
                <a:spcPts val="2200"/>
              </a:lnSpc>
              <a:buSzPct val="100000"/>
              <a:buAutoNum type="arabicParenBoth" startAt="1"/>
              <a:tabLst>
                <a:tab pos="914400" algn="l"/>
                <a:tab pos="1828800" algn="l"/>
              </a:tabLst>
              <a:defRPr b="1" i="1">
                <a:solidFill>
                  <a:srgbClr val="006BB2"/>
                </a:solidFill>
              </a:defRPr>
            </a:pPr>
            <a:r>
              <a:t>Viren rein</a:t>
            </a:r>
          </a:p>
          <a:p>
            <a:pPr marL="457200" indent="-457200">
              <a:lnSpc>
                <a:spcPts val="2200"/>
              </a:lnSpc>
              <a:buSzPct val="100000"/>
              <a:buAutoNum type="arabicParenBoth" startAt="1"/>
              <a:tabLst>
                <a:tab pos="914400" algn="l"/>
                <a:tab pos="1828800" algn="l"/>
              </a:tabLst>
              <a:defRPr b="1" i="1">
                <a:solidFill>
                  <a:srgbClr val="006BB2"/>
                </a:solidFill>
              </a:defRPr>
            </a:pPr>
            <a:r>
              <a:t>Daten raus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384"/>
                                        </p:tgtEl>
                                        <p:attrNameLst>
                                          <p:attrName>style.visibility</p:attrName>
                                        </p:attrNameLst>
                                      </p:cBhvr>
                                      <p:to>
                                        <p:strVal val="visible"/>
                                      </p:to>
                                    </p:set>
                                    <p:anim calcmode="lin" valueType="num">
                                      <p:cBhvr>
                                        <p:cTn id="7" dur="500" fill="hold"/>
                                        <p:tgtEl>
                                          <p:spTgt spid="384"/>
                                        </p:tgtEl>
                                        <p:attrNameLst>
                                          <p:attrName>ppt_x</p:attrName>
                                        </p:attrNameLst>
                                      </p:cBhvr>
                                      <p:tavLst>
                                        <p:tav tm="0">
                                          <p:val>
                                            <p:strVal val="0-#ppt_w/2"/>
                                          </p:val>
                                        </p:tav>
                                        <p:tav tm="100000">
                                          <p:val>
                                            <p:strVal val="#ppt_x"/>
                                          </p:val>
                                        </p:tav>
                                      </p:tavLst>
                                    </p:anim>
                                    <p:anim calcmode="lin" valueType="num">
                                      <p:cBhvr>
                                        <p:cTn id="8" dur="500" fill="hold"/>
                                        <p:tgtEl>
                                          <p:spTgt spid="38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Class="entr" nodeType="afterEffect" presetSubtype="8" presetID="2" grpId="2" fill="hold">
                                  <p:stCondLst>
                                    <p:cond delay="0"/>
                                  </p:stCondLst>
                                  <p:iterate type="el" backwards="0">
                                    <p:tmAbs val="0"/>
                                  </p:iterate>
                                  <p:childTnLst>
                                    <p:set>
                                      <p:cBhvr>
                                        <p:cTn id="11" fill="hold"/>
                                        <p:tgtEl>
                                          <p:spTgt spid="386"/>
                                        </p:tgtEl>
                                        <p:attrNameLst>
                                          <p:attrName>style.visibility</p:attrName>
                                        </p:attrNameLst>
                                      </p:cBhvr>
                                      <p:to>
                                        <p:strVal val="visible"/>
                                      </p:to>
                                    </p:set>
                                    <p:anim calcmode="lin" valueType="num">
                                      <p:cBhvr>
                                        <p:cTn id="12" dur="500" fill="hold"/>
                                        <p:tgtEl>
                                          <p:spTgt spid="386"/>
                                        </p:tgtEl>
                                        <p:attrNameLst>
                                          <p:attrName>ppt_x</p:attrName>
                                        </p:attrNameLst>
                                      </p:cBhvr>
                                      <p:tavLst>
                                        <p:tav tm="0">
                                          <p:val>
                                            <p:strVal val="0-#ppt_w/2"/>
                                          </p:val>
                                        </p:tav>
                                        <p:tav tm="100000">
                                          <p:val>
                                            <p:strVal val="#ppt_x"/>
                                          </p:val>
                                        </p:tav>
                                      </p:tavLst>
                                    </p:anim>
                                    <p:anim calcmode="lin" valueType="num">
                                      <p:cBhvr>
                                        <p:cTn id="13" dur="500" fill="hold"/>
                                        <p:tgtEl>
                                          <p:spTgt spid="38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Class="entr" nodeType="afterEffect" presetSubtype="8" presetID="2" grpId="3" fill="hold">
                                  <p:stCondLst>
                                    <p:cond delay="0"/>
                                  </p:stCondLst>
                                  <p:iterate type="el" backwards="0">
                                    <p:tmAbs val="0"/>
                                  </p:iterate>
                                  <p:childTnLst>
                                    <p:set>
                                      <p:cBhvr>
                                        <p:cTn id="16" fill="hold"/>
                                        <p:tgtEl>
                                          <p:spTgt spid="385"/>
                                        </p:tgtEl>
                                        <p:attrNameLst>
                                          <p:attrName>style.visibility</p:attrName>
                                        </p:attrNameLst>
                                      </p:cBhvr>
                                      <p:to>
                                        <p:strVal val="visible"/>
                                      </p:to>
                                    </p:set>
                                    <p:anim calcmode="lin" valueType="num">
                                      <p:cBhvr>
                                        <p:cTn id="17" dur="500" fill="hold"/>
                                        <p:tgtEl>
                                          <p:spTgt spid="385"/>
                                        </p:tgtEl>
                                        <p:attrNameLst>
                                          <p:attrName>ppt_x</p:attrName>
                                        </p:attrNameLst>
                                      </p:cBhvr>
                                      <p:tavLst>
                                        <p:tav tm="0">
                                          <p:val>
                                            <p:strVal val="0-#ppt_w/2"/>
                                          </p:val>
                                        </p:tav>
                                        <p:tav tm="100000">
                                          <p:val>
                                            <p:strVal val="#ppt_x"/>
                                          </p:val>
                                        </p:tav>
                                      </p:tavLst>
                                    </p:anim>
                                    <p:anim calcmode="lin" valueType="num">
                                      <p:cBhvr>
                                        <p:cTn id="18" dur="500" fill="hold"/>
                                        <p:tgtEl>
                                          <p:spTgt spid="385"/>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8" presetID="22" grpId="4" fill="hold">
                                  <p:stCondLst>
                                    <p:cond delay="0"/>
                                  </p:stCondLst>
                                  <p:iterate type="el" backwards="0">
                                    <p:tmAbs val="0"/>
                                  </p:iterate>
                                  <p:childTnLst>
                                    <p:set>
                                      <p:cBhvr>
                                        <p:cTn id="22" fill="hold"/>
                                        <p:tgtEl>
                                          <p:spTgt spid="388"/>
                                        </p:tgtEl>
                                        <p:attrNameLst>
                                          <p:attrName>style.visibility</p:attrName>
                                        </p:attrNameLst>
                                      </p:cBhvr>
                                      <p:to>
                                        <p:strVal val="visible"/>
                                      </p:to>
                                    </p:set>
                                    <p:animEffect filter="wipe(left)" transition="in">
                                      <p:cBhvr>
                                        <p:cTn id="23" dur="500"/>
                                        <p:tgtEl>
                                          <p:spTgt spid="388"/>
                                        </p:tgtEl>
                                      </p:cBhvr>
                                    </p:animEffect>
                                  </p:childTnLst>
                                </p:cTn>
                              </p:par>
                            </p:childTnLst>
                          </p:cTn>
                        </p:par>
                        <p:par>
                          <p:cTn id="24" fill="hold">
                            <p:stCondLst>
                              <p:cond delay="500"/>
                            </p:stCondLst>
                            <p:childTnLst>
                              <p:par>
                                <p:cTn id="25" presetClass="entr" nodeType="afterEffect" presetSubtype="32" presetID="23" grpId="5" fill="hold">
                                  <p:stCondLst>
                                    <p:cond delay="1700"/>
                                  </p:stCondLst>
                                  <p:iterate type="el" backwards="0">
                                    <p:tmAbs val="0"/>
                                  </p:iterate>
                                  <p:childTnLst>
                                    <p:set>
                                      <p:cBhvr>
                                        <p:cTn id="26" fill="hold"/>
                                        <p:tgtEl>
                                          <p:spTgt spid="382"/>
                                        </p:tgtEl>
                                        <p:attrNameLst>
                                          <p:attrName>style.visibility</p:attrName>
                                        </p:attrNameLst>
                                      </p:cBhvr>
                                      <p:to>
                                        <p:strVal val="visible"/>
                                      </p:to>
                                    </p:set>
                                    <p:anim calcmode="lin" valueType="num">
                                      <p:cBhvr>
                                        <p:cTn id="27" dur="500" fill="hold"/>
                                        <p:tgtEl>
                                          <p:spTgt spid="382"/>
                                        </p:tgtEl>
                                        <p:attrNameLst>
                                          <p:attrName>ppt_w</p:attrName>
                                        </p:attrNameLst>
                                      </p:cBhvr>
                                      <p:tavLst>
                                        <p:tav tm="0">
                                          <p:val>
                                            <p:strVal val="4*#ppt_w"/>
                                          </p:val>
                                        </p:tav>
                                        <p:tav tm="100000">
                                          <p:val>
                                            <p:strVal val="#ppt_w"/>
                                          </p:val>
                                        </p:tav>
                                      </p:tavLst>
                                    </p:anim>
                                    <p:anim calcmode="lin" valueType="num">
                                      <p:cBhvr>
                                        <p:cTn id="28" dur="500" fill="hold"/>
                                        <p:tgtEl>
                                          <p:spTgt spid="382"/>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86" grpId="2"/>
      <p:bldP build="whole" bldLvl="1" animBg="1" rev="0" advAuto="0" spid="388" grpId="4"/>
      <p:bldP build="whole" bldLvl="1" animBg="1" rev="0" advAuto="0" spid="382" grpId="5"/>
      <p:bldP build="whole" bldLvl="1" animBg="1" rev="0" advAuto="0" spid="385" grpId="3"/>
      <p:bldP build="whole" bldLvl="1" animBg="1" rev="0" advAuto="0" spid="384" grpId="1"/>
    </p:bldLst>
  </p:timing>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0"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91"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392" name="Rectangle 4"/>
          <p:cNvSpPr txBox="1"/>
          <p:nvPr>
            <p:ph type="title"/>
          </p:nvPr>
        </p:nvSpPr>
        <p:spPr>
          <a:xfrm>
            <a:off x="722530" y="278649"/>
            <a:ext cx="8573870" cy="521451"/>
          </a:xfrm>
          <a:prstGeom prst="rect">
            <a:avLst/>
          </a:prstGeom>
        </p:spPr>
        <p:txBody>
          <a:bodyPr/>
          <a:lstStyle/>
          <a:p>
            <a:pPr/>
            <a:r>
              <a:t>Inhalt</a:t>
            </a:r>
          </a:p>
        </p:txBody>
      </p:sp>
      <p:sp>
        <p:nvSpPr>
          <p:cNvPr id="393" name="Rectangle 5"/>
          <p:cNvSpPr txBox="1"/>
          <p:nvPr>
            <p:ph type="body" idx="1"/>
          </p:nvPr>
        </p:nvSpPr>
        <p:spPr>
          <a:prstGeom prst="rect">
            <a:avLst/>
          </a:prstGeom>
        </p:spPr>
        <p:txBody>
          <a:bodyPr/>
          <a:lstStyle/>
          <a:p>
            <a:pPr marL="609600" indent="-609600">
              <a:lnSpc>
                <a:spcPct val="150000"/>
              </a:lnSpc>
              <a:buSzTx/>
              <a:buNone/>
            </a:pPr>
            <a:r>
              <a:t>Sicherheit</a:t>
            </a:r>
          </a:p>
          <a:p>
            <a:pPr marL="609600" indent="-609600">
              <a:lnSpc>
                <a:spcPct val="150000"/>
              </a:lnSpc>
              <a:buClr>
                <a:srgbClr val="0000CC"/>
              </a:buClr>
            </a:pPr>
            <a:r>
              <a:t>Begriffe</a:t>
            </a:r>
          </a:p>
          <a:p>
            <a:pPr marL="609600" indent="-609600">
              <a:lnSpc>
                <a:spcPct val="150000"/>
              </a:lnSpc>
              <a:buClr>
                <a:srgbClr val="0000CC"/>
              </a:buClr>
            </a:pPr>
            <a:r>
              <a:t>Bedrohungen</a:t>
            </a:r>
          </a:p>
          <a:p>
            <a:pPr marL="609600" indent="-609600">
              <a:lnSpc>
                <a:spcPct val="150000"/>
              </a:lnSpc>
              <a:buClr>
                <a:srgbClr val="0000CC"/>
              </a:buClr>
            </a:pPr>
            <a:r>
              <a:t>Schutzmaßnahmen</a:t>
            </a:r>
          </a:p>
          <a:p>
            <a:pPr marL="609600" indent="-609600">
              <a:lnSpc>
                <a:spcPct val="150000"/>
              </a:lnSpc>
              <a:buClr>
                <a:srgbClr val="0000CC"/>
              </a:buClr>
              <a:defRPr>
                <a:solidFill>
                  <a:srgbClr val="E2001A"/>
                </a:solidFill>
              </a:defRPr>
            </a:pPr>
            <a:r>
              <a:t>Identitätsnachweise: Authentisierung, Zertifikate, Signaturen</a:t>
            </a:r>
          </a:p>
          <a:p>
            <a:pPr marL="609600" indent="-609600">
              <a:lnSpc>
                <a:spcPct val="150000"/>
              </a:lnSpc>
              <a:buClr>
                <a:srgbClr val="0000CC"/>
              </a:buClr>
            </a:pPr>
            <a:r>
              <a:t>Geheimniskrämerei </a:t>
            </a:r>
          </a:p>
          <a:p>
            <a:pPr marL="609600" indent="-609600">
              <a:lnSpc>
                <a:spcPct val="150000"/>
              </a:lnSpc>
              <a:buClr>
                <a:srgbClr val="0000CC"/>
              </a:buClr>
            </a:pPr>
            <a:r>
              <a:t>Verfügbarkeit, Hochverfügbare Systeme</a:t>
            </a: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5"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96"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397" name="Rectangle 4"/>
          <p:cNvSpPr txBox="1"/>
          <p:nvPr>
            <p:ph type="title"/>
          </p:nvPr>
        </p:nvSpPr>
        <p:spPr>
          <a:xfrm>
            <a:off x="722530" y="278649"/>
            <a:ext cx="8573870" cy="521451"/>
          </a:xfrm>
          <a:prstGeom prst="rect">
            <a:avLst/>
          </a:prstGeom>
        </p:spPr>
        <p:txBody>
          <a:bodyPr/>
          <a:lstStyle/>
          <a:p>
            <a:pPr/>
            <a:r>
              <a:t>Identitätsnachweis, Ursprungsnachweis</a:t>
            </a:r>
          </a:p>
        </p:txBody>
      </p:sp>
      <p:pic>
        <p:nvPicPr>
          <p:cNvPr id="398" name="Picture 3" descr="Picture 3"/>
          <p:cNvPicPr>
            <a:picLocks noChangeAspect="1"/>
          </p:cNvPicPr>
          <p:nvPr/>
        </p:nvPicPr>
        <p:blipFill>
          <a:blip r:embed="rId3">
            <a:extLst/>
          </a:blip>
          <a:stretch>
            <a:fillRect/>
          </a:stretch>
        </p:blipFill>
        <p:spPr>
          <a:xfrm>
            <a:off x="1587887" y="1696119"/>
            <a:ext cx="1741488" cy="3803651"/>
          </a:xfrm>
          <a:prstGeom prst="rect">
            <a:avLst/>
          </a:prstGeom>
          <a:ln w="12700">
            <a:miter lim="400000"/>
          </a:ln>
        </p:spPr>
      </p:pic>
      <p:pic>
        <p:nvPicPr>
          <p:cNvPr id="399" name="Picture 4" descr="Picture 4"/>
          <p:cNvPicPr>
            <a:picLocks noChangeAspect="1"/>
          </p:cNvPicPr>
          <p:nvPr/>
        </p:nvPicPr>
        <p:blipFill>
          <a:blip r:embed="rId4">
            <a:extLst/>
          </a:blip>
          <a:stretch>
            <a:fillRect/>
          </a:stretch>
        </p:blipFill>
        <p:spPr>
          <a:xfrm>
            <a:off x="3418275" y="1137320"/>
            <a:ext cx="884239" cy="914401"/>
          </a:xfrm>
          <a:prstGeom prst="rect">
            <a:avLst/>
          </a:prstGeom>
          <a:ln w="12700">
            <a:miter lim="400000"/>
          </a:ln>
        </p:spPr>
      </p:pic>
      <p:sp>
        <p:nvSpPr>
          <p:cNvPr id="400" name="Line 5"/>
          <p:cNvSpPr/>
          <p:nvPr/>
        </p:nvSpPr>
        <p:spPr>
          <a:xfrm flipV="1">
            <a:off x="3265875" y="2051719"/>
            <a:ext cx="2971801" cy="533401"/>
          </a:xfrm>
          <a:prstGeom prst="line">
            <a:avLst/>
          </a:prstGeom>
          <a:ln w="38100">
            <a:solidFill>
              <a:srgbClr val="FF9933"/>
            </a:solidFill>
            <a:tailEnd type="triangle"/>
          </a:ln>
        </p:spPr>
        <p:txBody>
          <a:bodyPr lIns="45719" rIns="45719"/>
          <a:lstStyle/>
          <a:p>
            <a:pPr/>
          </a:p>
        </p:txBody>
      </p:sp>
      <p:pic>
        <p:nvPicPr>
          <p:cNvPr id="401" name="Picture 6" descr="Picture 6"/>
          <p:cNvPicPr>
            <a:picLocks noChangeAspect="1"/>
          </p:cNvPicPr>
          <p:nvPr/>
        </p:nvPicPr>
        <p:blipFill>
          <a:blip r:embed="rId5">
            <a:extLst/>
          </a:blip>
          <a:stretch>
            <a:fillRect/>
          </a:stretch>
        </p:blipFill>
        <p:spPr>
          <a:xfrm>
            <a:off x="3418275" y="2204119"/>
            <a:ext cx="635001" cy="476251"/>
          </a:xfrm>
          <a:prstGeom prst="rect">
            <a:avLst/>
          </a:prstGeom>
          <a:ln w="12700">
            <a:miter lim="400000"/>
          </a:ln>
        </p:spPr>
      </p:pic>
      <p:sp>
        <p:nvSpPr>
          <p:cNvPr id="402" name="Text Box 7"/>
          <p:cNvSpPr txBox="1"/>
          <p:nvPr/>
        </p:nvSpPr>
        <p:spPr>
          <a:xfrm>
            <a:off x="7560063" y="1029370"/>
            <a:ext cx="1303338" cy="65326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nSpc>
                <a:spcPts val="2400"/>
              </a:lnSpc>
              <a:tabLst>
                <a:tab pos="914400" algn="l"/>
              </a:tabLst>
              <a:defRPr b="1" sz="2000">
                <a:solidFill>
                  <a:srgbClr val="5C6971"/>
                </a:solidFill>
              </a:defRPr>
            </a:pPr>
            <a:r>
              <a:t>Autorität</a:t>
            </a:r>
          </a:p>
          <a:p>
            <a:pPr>
              <a:lnSpc>
                <a:spcPts val="2400"/>
              </a:lnSpc>
              <a:tabLst>
                <a:tab pos="914400" algn="l"/>
              </a:tabLst>
              <a:defRPr b="1" sz="2000">
                <a:solidFill>
                  <a:srgbClr val="5C6971"/>
                </a:solidFill>
              </a:defRPr>
            </a:pPr>
            <a:r>
              <a:t>(Ida)</a:t>
            </a:r>
          </a:p>
        </p:txBody>
      </p:sp>
      <p:sp>
        <p:nvSpPr>
          <p:cNvPr id="403" name="Text Box 8"/>
          <p:cNvSpPr txBox="1"/>
          <p:nvPr/>
        </p:nvSpPr>
        <p:spPr>
          <a:xfrm>
            <a:off x="778263" y="1867569"/>
            <a:ext cx="1303338" cy="65326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nSpc>
                <a:spcPts val="2400"/>
              </a:lnSpc>
              <a:tabLst>
                <a:tab pos="914400" algn="l"/>
              </a:tabLst>
              <a:defRPr b="1" sz="2000">
                <a:solidFill>
                  <a:srgbClr val="5C6971"/>
                </a:solidFill>
              </a:defRPr>
            </a:pPr>
            <a:r>
              <a:t>Nutzer</a:t>
            </a:r>
          </a:p>
          <a:p>
            <a:pPr>
              <a:lnSpc>
                <a:spcPts val="2400"/>
              </a:lnSpc>
              <a:tabLst>
                <a:tab pos="914400" algn="l"/>
              </a:tabLst>
              <a:defRPr b="1" sz="2000">
                <a:solidFill>
                  <a:srgbClr val="5C6971"/>
                </a:solidFill>
              </a:defRPr>
            </a:pPr>
            <a:r>
              <a:t>(Alice)</a:t>
            </a:r>
          </a:p>
        </p:txBody>
      </p:sp>
      <p:sp>
        <p:nvSpPr>
          <p:cNvPr id="404" name="Text Box 9"/>
          <p:cNvSpPr txBox="1"/>
          <p:nvPr/>
        </p:nvSpPr>
        <p:spPr>
          <a:xfrm>
            <a:off x="3597662" y="2705769"/>
            <a:ext cx="1455738" cy="60246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ts val="2400"/>
              </a:lnSpc>
              <a:tabLst>
                <a:tab pos="914400" algn="l"/>
              </a:tabLst>
              <a:defRPr b="1" i="1" sz="2000">
                <a:solidFill>
                  <a:schemeClr val="accent2"/>
                </a:solidFill>
              </a:defRPr>
            </a:lvl1pPr>
          </a:lstStyle>
          <a:p>
            <a:pPr/>
            <a:r>
              <a:t>Identitäts-nachweis</a:t>
            </a:r>
          </a:p>
        </p:txBody>
      </p:sp>
      <p:sp>
        <p:nvSpPr>
          <p:cNvPr id="405" name="Text Box 10"/>
          <p:cNvSpPr txBox="1"/>
          <p:nvPr/>
        </p:nvSpPr>
        <p:spPr>
          <a:xfrm>
            <a:off x="4131062" y="1181770"/>
            <a:ext cx="1379538" cy="29766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ts val="2400"/>
              </a:lnSpc>
              <a:tabLst>
                <a:tab pos="914400" algn="l"/>
              </a:tabLst>
              <a:defRPr b="1" i="1" sz="2000">
                <a:solidFill>
                  <a:schemeClr val="accent2"/>
                </a:solidFill>
              </a:defRPr>
            </a:lvl1pPr>
          </a:lstStyle>
          <a:p>
            <a:pPr/>
            <a:r>
              <a:t>Dokument</a:t>
            </a:r>
          </a:p>
        </p:txBody>
      </p:sp>
      <p:grpSp>
        <p:nvGrpSpPr>
          <p:cNvPr id="408" name="Group 11"/>
          <p:cNvGrpSpPr/>
          <p:nvPr/>
        </p:nvGrpSpPr>
        <p:grpSpPr>
          <a:xfrm>
            <a:off x="5628075" y="908720"/>
            <a:ext cx="2478089" cy="2587626"/>
            <a:chOff x="0" y="0"/>
            <a:chExt cx="2478088" cy="2587625"/>
          </a:xfrm>
        </p:grpSpPr>
        <p:pic>
          <p:nvPicPr>
            <p:cNvPr id="406" name="Picture 12" descr="Picture 12"/>
            <p:cNvPicPr>
              <a:picLocks noChangeAspect="1"/>
            </p:cNvPicPr>
            <p:nvPr/>
          </p:nvPicPr>
          <p:blipFill>
            <a:blip r:embed="rId6">
              <a:extLst/>
            </a:blip>
            <a:stretch>
              <a:fillRect/>
            </a:stretch>
          </p:blipFill>
          <p:spPr>
            <a:xfrm>
              <a:off x="0" y="0"/>
              <a:ext cx="2478089" cy="2587625"/>
            </a:xfrm>
            <a:prstGeom prst="rect">
              <a:avLst/>
            </a:prstGeom>
            <a:ln w="12700" cap="flat">
              <a:noFill/>
              <a:miter lim="400000"/>
            </a:ln>
            <a:effectLst/>
          </p:spPr>
        </p:pic>
        <p:sp>
          <p:nvSpPr>
            <p:cNvPr id="407" name="Freeform 13"/>
            <p:cNvSpPr/>
            <p:nvPr/>
          </p:nvSpPr>
          <p:spPr>
            <a:xfrm rot="21418499">
              <a:off x="1495425" y="1246187"/>
              <a:ext cx="311151" cy="123826"/>
            </a:xfrm>
            <a:prstGeom prst="rect">
              <a:avLst/>
            </a:prstGeom>
            <a:solidFill>
              <a:schemeClr val="accent1"/>
            </a:solidFill>
            <a:ln w="9525" cap="flat">
              <a:solidFill>
                <a:srgbClr val="808080"/>
              </a:solidFill>
              <a:prstDash val="solid"/>
              <a:round/>
            </a:ln>
            <a:effectLst/>
          </p:spPr>
          <p:txBody>
            <a:bodyPr wrap="square" lIns="45719" tIns="45719" rIns="45719" bIns="45719" numCol="1" anchor="t">
              <a:noAutofit/>
            </a:bodyPr>
            <a:lstStyle/>
            <a:p>
              <a:pPr/>
            </a:p>
          </p:txBody>
        </p:sp>
      </p:grpSp>
      <p:grpSp>
        <p:nvGrpSpPr>
          <p:cNvPr id="416" name="Group 14"/>
          <p:cNvGrpSpPr/>
          <p:nvPr/>
        </p:nvGrpSpPr>
        <p:grpSpPr>
          <a:xfrm>
            <a:off x="3265875" y="3194719"/>
            <a:ext cx="3159125" cy="1600201"/>
            <a:chOff x="0" y="0"/>
            <a:chExt cx="3159124" cy="1600200"/>
          </a:xfrm>
        </p:grpSpPr>
        <p:grpSp>
          <p:nvGrpSpPr>
            <p:cNvPr id="413" name="Group 15"/>
            <p:cNvGrpSpPr/>
            <p:nvPr/>
          </p:nvGrpSpPr>
          <p:grpSpPr>
            <a:xfrm>
              <a:off x="609600" y="685800"/>
              <a:ext cx="884238" cy="914400"/>
              <a:chOff x="0" y="0"/>
              <a:chExt cx="884237" cy="914400"/>
            </a:xfrm>
          </p:grpSpPr>
          <p:pic>
            <p:nvPicPr>
              <p:cNvPr id="409" name="Picture 16" descr="Picture 16"/>
              <p:cNvPicPr>
                <a:picLocks noChangeAspect="1"/>
              </p:cNvPicPr>
              <p:nvPr/>
            </p:nvPicPr>
            <p:blipFill>
              <a:blip r:embed="rId4">
                <a:extLst/>
              </a:blip>
              <a:stretch>
                <a:fillRect/>
              </a:stretch>
            </p:blipFill>
            <p:spPr>
              <a:xfrm>
                <a:off x="0" y="0"/>
                <a:ext cx="884238" cy="914400"/>
              </a:xfrm>
              <a:prstGeom prst="rect">
                <a:avLst/>
              </a:prstGeom>
              <a:ln w="12700" cap="flat">
                <a:noFill/>
                <a:miter lim="400000"/>
              </a:ln>
              <a:effectLst/>
            </p:spPr>
          </p:pic>
          <p:grpSp>
            <p:nvGrpSpPr>
              <p:cNvPr id="412" name="Group 17"/>
              <p:cNvGrpSpPr/>
              <p:nvPr/>
            </p:nvGrpSpPr>
            <p:grpSpPr>
              <a:xfrm>
                <a:off x="304800" y="152400"/>
                <a:ext cx="228601" cy="228601"/>
                <a:chOff x="0" y="0"/>
                <a:chExt cx="228600" cy="228600"/>
              </a:xfrm>
            </p:grpSpPr>
            <p:sp>
              <p:nvSpPr>
                <p:cNvPr id="410" name="Freeform 18"/>
                <p:cNvSpPr/>
                <p:nvPr/>
              </p:nvSpPr>
              <p:spPr>
                <a:xfrm>
                  <a:off x="0" y="0"/>
                  <a:ext cx="228601" cy="228601"/>
                </a:xfrm>
                <a:prstGeom prst="ellipse">
                  <a:avLst/>
                </a:prstGeom>
                <a:noFill/>
                <a:ln w="9525" cap="flat">
                  <a:solidFill>
                    <a:srgbClr val="0033CC"/>
                  </a:solidFill>
                  <a:prstDash val="solid"/>
                  <a:round/>
                </a:ln>
                <a:effectLst/>
              </p:spPr>
              <p:txBody>
                <a:bodyPr wrap="square" lIns="45719" tIns="45719" rIns="45719" bIns="45719" numCol="1" anchor="t">
                  <a:noAutofit/>
                </a:bodyPr>
                <a:lstStyle/>
                <a:p>
                  <a:pPr/>
                </a:p>
              </p:txBody>
            </p:sp>
            <p:sp>
              <p:nvSpPr>
                <p:cNvPr id="411" name="Freeform 19"/>
                <p:cNvSpPr/>
                <p:nvPr/>
              </p:nvSpPr>
              <p:spPr>
                <a:xfrm>
                  <a:off x="38099" y="38099"/>
                  <a:ext cx="152401" cy="152401"/>
                </a:xfrm>
                <a:prstGeom prst="ellipse">
                  <a:avLst/>
                </a:prstGeom>
                <a:noFill/>
                <a:ln w="9525" cap="flat">
                  <a:solidFill>
                    <a:srgbClr val="0033CC"/>
                  </a:solidFill>
                  <a:prstDash val="solid"/>
                  <a:round/>
                </a:ln>
                <a:effectLst/>
              </p:spPr>
              <p:txBody>
                <a:bodyPr wrap="square" lIns="45719" tIns="45719" rIns="45719" bIns="45719" numCol="1" anchor="t">
                  <a:noAutofit/>
                </a:bodyPr>
                <a:lstStyle/>
                <a:p>
                  <a:pPr/>
                </a:p>
              </p:txBody>
            </p:sp>
          </p:grpSp>
        </p:grpSp>
        <p:sp>
          <p:nvSpPr>
            <p:cNvPr id="414" name="Text Box 20"/>
            <p:cNvSpPr txBox="1"/>
            <p:nvPr/>
          </p:nvSpPr>
          <p:spPr>
            <a:xfrm>
              <a:off x="1246187" y="654050"/>
              <a:ext cx="1912938" cy="6024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lnSpc>
                  <a:spcPts val="2400"/>
                </a:lnSpc>
                <a:tabLst>
                  <a:tab pos="914400" algn="l"/>
                  <a:tab pos="1828800" algn="l"/>
                </a:tabLst>
                <a:defRPr b="1" i="1" sz="2000">
                  <a:solidFill>
                    <a:schemeClr val="accent2"/>
                  </a:solidFill>
                </a:defRPr>
              </a:lvl1pPr>
            </a:lstStyle>
            <a:p>
              <a:pPr/>
              <a:r>
                <a:t>beglaubigtes Dokument</a:t>
              </a:r>
            </a:p>
          </p:txBody>
        </p:sp>
        <p:sp>
          <p:nvSpPr>
            <p:cNvPr id="415" name="Line 21"/>
            <p:cNvSpPr/>
            <p:nvPr/>
          </p:nvSpPr>
          <p:spPr>
            <a:xfrm flipV="1">
              <a:off x="0" y="-1"/>
              <a:ext cx="2971801" cy="762001"/>
            </a:xfrm>
            <a:prstGeom prst="line">
              <a:avLst/>
            </a:prstGeom>
            <a:noFill/>
            <a:ln w="38100" cap="flat">
              <a:solidFill>
                <a:srgbClr val="FF9933"/>
              </a:solidFill>
              <a:prstDash val="solid"/>
              <a:round/>
              <a:headEnd type="triangle" w="med" len="med"/>
            </a:ln>
            <a:effectLst/>
          </p:spPr>
          <p:txBody>
            <a:bodyPr wrap="square" lIns="45719" tIns="45719" rIns="45719" bIns="45719" numCol="1" anchor="t">
              <a:noAutofit/>
            </a:bodyPr>
            <a:lstStyle/>
            <a:p>
              <a:pPr/>
            </a:p>
          </p:txBody>
        </p:sp>
      </p:grpSp>
      <p:sp>
        <p:nvSpPr>
          <p:cNvPr id="417" name="Text Box 22"/>
          <p:cNvSpPr txBox="1"/>
          <p:nvPr/>
        </p:nvSpPr>
        <p:spPr>
          <a:xfrm>
            <a:off x="3384937" y="4877470"/>
            <a:ext cx="5741989" cy="1407344"/>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nSpc>
                <a:spcPts val="25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t>Identitätsnachweise:</a:t>
            </a:r>
          </a:p>
          <a:p>
            <a:pPr>
              <a:lnSpc>
                <a:spcPts val="2500"/>
              </a:lnSpc>
              <a:buClr>
                <a:srgbClr val="006BB2"/>
              </a:buClr>
              <a:buSzPct val="100000"/>
              <a:buFont typeface="Arial"/>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t> Geheimnis (“Ich weiss was”, z.B. UserID/Passwort, ...)</a:t>
            </a:r>
          </a:p>
          <a:p>
            <a:pPr>
              <a:lnSpc>
                <a:spcPts val="2500"/>
              </a:lnSpc>
              <a:buClr>
                <a:srgbClr val="006BB2"/>
              </a:buClr>
              <a:buSzPct val="100000"/>
              <a:buFont typeface="Arial"/>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t> Token (“Ich hab was”, z.B. Ausweis, Chipkarte, ...)</a:t>
            </a:r>
          </a:p>
          <a:p>
            <a:pPr>
              <a:lnSpc>
                <a:spcPts val="2500"/>
              </a:lnSpc>
              <a:buClr>
                <a:srgbClr val="006BB2"/>
              </a:buClr>
              <a:buSzPct val="100000"/>
              <a:buFont typeface="Arial"/>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t> Biometrische Merkmale (“ich bins”)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2" grpId="1" fill="hold">
                                  <p:stCondLst>
                                    <p:cond delay="0"/>
                                  </p:stCondLst>
                                  <p:iterate type="el" backwards="0">
                                    <p:tmAbs val="0"/>
                                  </p:iterate>
                                  <p:childTnLst>
                                    <p:set>
                                      <p:cBhvr>
                                        <p:cTn id="6" fill="hold"/>
                                        <p:tgtEl>
                                          <p:spTgt spid="400"/>
                                        </p:tgtEl>
                                        <p:attrNameLst>
                                          <p:attrName>style.visibility</p:attrName>
                                        </p:attrNameLst>
                                      </p:cBhvr>
                                      <p:to>
                                        <p:strVal val="visible"/>
                                      </p:to>
                                    </p:set>
                                    <p:animEffect filter="wipe(left)" transition="in">
                                      <p:cBhvr>
                                        <p:cTn id="7" dur="500"/>
                                        <p:tgtEl>
                                          <p:spTgt spid="400"/>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2" presetID="22" grpId="2" fill="hold">
                                  <p:stCondLst>
                                    <p:cond delay="0"/>
                                  </p:stCondLst>
                                  <p:iterate type="el" backwards="0">
                                    <p:tmAbs val="0"/>
                                  </p:iterate>
                                  <p:childTnLst>
                                    <p:set>
                                      <p:cBhvr>
                                        <p:cTn id="11" fill="hold"/>
                                        <p:tgtEl>
                                          <p:spTgt spid="416"/>
                                        </p:tgtEl>
                                        <p:attrNameLst>
                                          <p:attrName>style.visibility</p:attrName>
                                        </p:attrNameLst>
                                      </p:cBhvr>
                                      <p:to>
                                        <p:strVal val="visible"/>
                                      </p:to>
                                    </p:set>
                                    <p:animEffect filter="wipe(right)" transition="in">
                                      <p:cBhvr>
                                        <p:cTn id="12" dur="500"/>
                                        <p:tgtEl>
                                          <p:spTgt spid="416"/>
                                        </p:tgtEl>
                                      </p:cBhvr>
                                    </p:animEffec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16" presetID="23" grpId="3" fill="hold">
                                  <p:stCondLst>
                                    <p:cond delay="0"/>
                                  </p:stCondLst>
                                  <p:iterate type="el" backwards="0">
                                    <p:tmAbs val="0"/>
                                  </p:iterate>
                                  <p:childTnLst>
                                    <p:set>
                                      <p:cBhvr>
                                        <p:cTn id="16" fill="hold"/>
                                        <p:tgtEl>
                                          <p:spTgt spid="417"/>
                                        </p:tgtEl>
                                        <p:attrNameLst>
                                          <p:attrName>style.visibility</p:attrName>
                                        </p:attrNameLst>
                                      </p:cBhvr>
                                      <p:to>
                                        <p:strVal val="visible"/>
                                      </p:to>
                                    </p:set>
                                    <p:anim calcmode="lin" valueType="num">
                                      <p:cBhvr>
                                        <p:cTn id="17" dur="500" fill="hold"/>
                                        <p:tgtEl>
                                          <p:spTgt spid="417"/>
                                        </p:tgtEl>
                                        <p:attrNameLst>
                                          <p:attrName>ppt_w</p:attrName>
                                        </p:attrNameLst>
                                      </p:cBhvr>
                                      <p:tavLst>
                                        <p:tav tm="0">
                                          <p:val>
                                            <p:fltVal val="0"/>
                                          </p:val>
                                        </p:tav>
                                        <p:tav tm="100000">
                                          <p:val>
                                            <p:strVal val="#ppt_w"/>
                                          </p:val>
                                        </p:tav>
                                      </p:tavLst>
                                    </p:anim>
                                    <p:anim calcmode="lin" valueType="num">
                                      <p:cBhvr>
                                        <p:cTn id="18" dur="500" fill="hold"/>
                                        <p:tgtEl>
                                          <p:spTgt spid="41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00" grpId="1"/>
      <p:bldP build="whole" bldLvl="1" animBg="1" rev="0" advAuto="0" spid="416" grpId="2"/>
      <p:bldP build="whole" bldLvl="1" animBg="1" rev="0" advAuto="0" spid="417" grpId="3"/>
    </p:bldLst>
  </p:timing>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9"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20"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421" name="Rectangle 4"/>
          <p:cNvSpPr txBox="1"/>
          <p:nvPr>
            <p:ph type="title"/>
          </p:nvPr>
        </p:nvSpPr>
        <p:spPr>
          <a:xfrm>
            <a:off x="722530" y="278649"/>
            <a:ext cx="8573870" cy="521451"/>
          </a:xfrm>
          <a:prstGeom prst="rect">
            <a:avLst/>
          </a:prstGeom>
        </p:spPr>
        <p:txBody>
          <a:bodyPr/>
          <a:lstStyle/>
          <a:p>
            <a:pPr/>
            <a:r>
              <a:t>Zertifikate</a:t>
            </a:r>
          </a:p>
        </p:txBody>
      </p:sp>
      <p:pic>
        <p:nvPicPr>
          <p:cNvPr id="422" name="Picture 3" descr="Picture 3"/>
          <p:cNvPicPr>
            <a:picLocks noChangeAspect="1"/>
          </p:cNvPicPr>
          <p:nvPr/>
        </p:nvPicPr>
        <p:blipFill>
          <a:blip r:embed="rId3">
            <a:extLst/>
          </a:blip>
          <a:stretch>
            <a:fillRect/>
          </a:stretch>
        </p:blipFill>
        <p:spPr>
          <a:xfrm>
            <a:off x="1622630" y="1763815"/>
            <a:ext cx="1741487" cy="3803651"/>
          </a:xfrm>
          <a:prstGeom prst="rect">
            <a:avLst/>
          </a:prstGeom>
          <a:ln w="12700">
            <a:miter lim="400000"/>
          </a:ln>
        </p:spPr>
      </p:pic>
      <p:sp>
        <p:nvSpPr>
          <p:cNvPr id="423" name="Line 4"/>
          <p:cNvSpPr/>
          <p:nvPr/>
        </p:nvSpPr>
        <p:spPr>
          <a:xfrm flipV="1">
            <a:off x="3313317" y="2106715"/>
            <a:ext cx="2971801" cy="533401"/>
          </a:xfrm>
          <a:prstGeom prst="line">
            <a:avLst/>
          </a:prstGeom>
          <a:ln w="38100">
            <a:solidFill>
              <a:srgbClr val="FF9933"/>
            </a:solidFill>
            <a:tailEnd type="triangle"/>
          </a:ln>
        </p:spPr>
        <p:txBody>
          <a:bodyPr lIns="45719" rIns="45719"/>
          <a:lstStyle/>
          <a:p>
            <a:pPr/>
          </a:p>
        </p:txBody>
      </p:sp>
      <p:pic>
        <p:nvPicPr>
          <p:cNvPr id="424" name="Picture 5" descr="Picture 5"/>
          <p:cNvPicPr>
            <a:picLocks noChangeAspect="1"/>
          </p:cNvPicPr>
          <p:nvPr/>
        </p:nvPicPr>
        <p:blipFill>
          <a:blip r:embed="rId4">
            <a:extLst/>
          </a:blip>
          <a:stretch>
            <a:fillRect/>
          </a:stretch>
        </p:blipFill>
        <p:spPr>
          <a:xfrm>
            <a:off x="3465717" y="2259115"/>
            <a:ext cx="635001" cy="476251"/>
          </a:xfrm>
          <a:prstGeom prst="rect">
            <a:avLst/>
          </a:prstGeom>
          <a:ln w="12700">
            <a:miter lim="400000"/>
          </a:ln>
        </p:spPr>
      </p:pic>
      <p:sp>
        <p:nvSpPr>
          <p:cNvPr id="425" name="Text Box 6"/>
          <p:cNvSpPr txBox="1"/>
          <p:nvPr/>
        </p:nvSpPr>
        <p:spPr>
          <a:xfrm>
            <a:off x="7607504" y="1084365"/>
            <a:ext cx="1303338" cy="65326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nSpc>
                <a:spcPts val="2400"/>
              </a:lnSpc>
              <a:tabLst>
                <a:tab pos="914400" algn="l"/>
              </a:tabLst>
              <a:defRPr b="1" sz="2000">
                <a:solidFill>
                  <a:srgbClr val="5C6971"/>
                </a:solidFill>
              </a:defRPr>
            </a:pPr>
            <a:r>
              <a:t>Autorität</a:t>
            </a:r>
          </a:p>
          <a:p>
            <a:pPr>
              <a:lnSpc>
                <a:spcPts val="2400"/>
              </a:lnSpc>
              <a:tabLst>
                <a:tab pos="914400" algn="l"/>
              </a:tabLst>
              <a:defRPr b="1" sz="2000">
                <a:solidFill>
                  <a:srgbClr val="5C6971"/>
                </a:solidFill>
              </a:defRPr>
            </a:pPr>
            <a:r>
              <a:t>(Ida)</a:t>
            </a:r>
          </a:p>
        </p:txBody>
      </p:sp>
      <p:sp>
        <p:nvSpPr>
          <p:cNvPr id="426" name="Text Box 7"/>
          <p:cNvSpPr txBox="1"/>
          <p:nvPr/>
        </p:nvSpPr>
        <p:spPr>
          <a:xfrm>
            <a:off x="825705" y="1922565"/>
            <a:ext cx="1303338" cy="65326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nSpc>
                <a:spcPts val="2400"/>
              </a:lnSpc>
              <a:tabLst>
                <a:tab pos="914400" algn="l"/>
              </a:tabLst>
              <a:defRPr b="1" sz="2000">
                <a:solidFill>
                  <a:srgbClr val="5C6971"/>
                </a:solidFill>
              </a:defRPr>
            </a:pPr>
            <a:r>
              <a:t>Nutzer</a:t>
            </a:r>
          </a:p>
          <a:p>
            <a:pPr>
              <a:lnSpc>
                <a:spcPts val="2400"/>
              </a:lnSpc>
              <a:tabLst>
                <a:tab pos="914400" algn="l"/>
              </a:tabLst>
              <a:defRPr b="1" sz="2000">
                <a:solidFill>
                  <a:srgbClr val="5C6971"/>
                </a:solidFill>
              </a:defRPr>
            </a:pPr>
            <a:r>
              <a:t>(Alice)</a:t>
            </a:r>
          </a:p>
        </p:txBody>
      </p:sp>
      <p:sp>
        <p:nvSpPr>
          <p:cNvPr id="427" name="Text Box 8"/>
          <p:cNvSpPr txBox="1"/>
          <p:nvPr/>
        </p:nvSpPr>
        <p:spPr>
          <a:xfrm>
            <a:off x="4026105" y="2532165"/>
            <a:ext cx="1455738" cy="60246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ts val="2400"/>
              </a:lnSpc>
              <a:tabLst>
                <a:tab pos="914400" algn="l"/>
              </a:tabLst>
              <a:defRPr b="1" i="1" sz="2000">
                <a:solidFill>
                  <a:schemeClr val="accent2"/>
                </a:solidFill>
              </a:defRPr>
            </a:lvl1pPr>
          </a:lstStyle>
          <a:p>
            <a:pPr/>
            <a:r>
              <a:t>Identitäts-nachweis</a:t>
            </a:r>
          </a:p>
        </p:txBody>
      </p:sp>
      <p:grpSp>
        <p:nvGrpSpPr>
          <p:cNvPr id="430" name="Group 9"/>
          <p:cNvGrpSpPr/>
          <p:nvPr/>
        </p:nvGrpSpPr>
        <p:grpSpPr>
          <a:xfrm>
            <a:off x="5675517" y="963715"/>
            <a:ext cx="2478089" cy="2587626"/>
            <a:chOff x="0" y="0"/>
            <a:chExt cx="2478088" cy="2587625"/>
          </a:xfrm>
        </p:grpSpPr>
        <p:pic>
          <p:nvPicPr>
            <p:cNvPr id="428" name="Picture 10" descr="Picture 10"/>
            <p:cNvPicPr>
              <a:picLocks noChangeAspect="1"/>
            </p:cNvPicPr>
            <p:nvPr/>
          </p:nvPicPr>
          <p:blipFill>
            <a:blip r:embed="rId5">
              <a:extLst/>
            </a:blip>
            <a:stretch>
              <a:fillRect/>
            </a:stretch>
          </p:blipFill>
          <p:spPr>
            <a:xfrm>
              <a:off x="0" y="0"/>
              <a:ext cx="2478089" cy="2587625"/>
            </a:xfrm>
            <a:prstGeom prst="rect">
              <a:avLst/>
            </a:prstGeom>
            <a:ln w="12700" cap="flat">
              <a:noFill/>
              <a:miter lim="400000"/>
            </a:ln>
            <a:effectLst/>
          </p:spPr>
        </p:pic>
        <p:sp>
          <p:nvSpPr>
            <p:cNvPr id="429" name="Freeform 11"/>
            <p:cNvSpPr/>
            <p:nvPr/>
          </p:nvSpPr>
          <p:spPr>
            <a:xfrm rot="21418499">
              <a:off x="1495425" y="1246187"/>
              <a:ext cx="311151" cy="123826"/>
            </a:xfrm>
            <a:prstGeom prst="rect">
              <a:avLst/>
            </a:prstGeom>
            <a:solidFill>
              <a:schemeClr val="accent1"/>
            </a:solidFill>
            <a:ln w="9525" cap="flat">
              <a:solidFill>
                <a:srgbClr val="808080"/>
              </a:solidFill>
              <a:prstDash val="solid"/>
              <a:round/>
            </a:ln>
            <a:effectLst/>
          </p:spPr>
          <p:txBody>
            <a:bodyPr wrap="square" lIns="45719" tIns="45719" rIns="45719" bIns="45719" numCol="1" anchor="t">
              <a:noAutofit/>
            </a:bodyPr>
            <a:lstStyle/>
            <a:p>
              <a:pPr/>
            </a:p>
          </p:txBody>
        </p:sp>
      </p:grpSp>
      <p:sp>
        <p:nvSpPr>
          <p:cNvPr id="431" name="Text Box 12"/>
          <p:cNvSpPr txBox="1"/>
          <p:nvPr/>
        </p:nvSpPr>
        <p:spPr>
          <a:xfrm>
            <a:off x="5473904" y="4589564"/>
            <a:ext cx="3360739" cy="6199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ts val="25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a:r>
              <a:t>Zertifikat: Ida beglaubigt, dass dieser Schlüssel Alice gehört.</a:t>
            </a:r>
          </a:p>
        </p:txBody>
      </p:sp>
      <p:pic>
        <p:nvPicPr>
          <p:cNvPr id="432" name="Picture 13" descr="Picture 13"/>
          <p:cNvPicPr>
            <a:picLocks noChangeAspect="1"/>
          </p:cNvPicPr>
          <p:nvPr/>
        </p:nvPicPr>
        <p:blipFill>
          <a:blip r:embed="rId6">
            <a:extLst/>
          </a:blip>
          <a:stretch>
            <a:fillRect/>
          </a:stretch>
        </p:blipFill>
        <p:spPr>
          <a:xfrm>
            <a:off x="3389517" y="963715"/>
            <a:ext cx="644526" cy="1139826"/>
          </a:xfrm>
          <a:prstGeom prst="rect">
            <a:avLst/>
          </a:prstGeom>
          <a:ln w="12700">
            <a:miter lim="400000"/>
          </a:ln>
        </p:spPr>
      </p:pic>
      <p:sp>
        <p:nvSpPr>
          <p:cNvPr id="433" name="Text Box 14"/>
          <p:cNvSpPr txBox="1"/>
          <p:nvPr/>
        </p:nvSpPr>
        <p:spPr>
          <a:xfrm>
            <a:off x="3797505" y="1084365"/>
            <a:ext cx="1836737" cy="60246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ts val="2400"/>
              </a:lnSpc>
              <a:tabLst>
                <a:tab pos="914400" algn="l"/>
                <a:tab pos="1828800" algn="l"/>
              </a:tabLst>
              <a:defRPr b="1" i="1" sz="2000">
                <a:solidFill>
                  <a:schemeClr val="accent2"/>
                </a:solidFill>
              </a:defRPr>
            </a:lvl1pPr>
          </a:lstStyle>
          <a:p>
            <a:pPr/>
            <a:r>
              <a:t>Öffentlicher Schlüssel</a:t>
            </a:r>
          </a:p>
        </p:txBody>
      </p:sp>
      <p:grpSp>
        <p:nvGrpSpPr>
          <p:cNvPr id="441" name="Group 15"/>
          <p:cNvGrpSpPr/>
          <p:nvPr/>
        </p:nvGrpSpPr>
        <p:grpSpPr>
          <a:xfrm>
            <a:off x="3160917" y="3249714"/>
            <a:ext cx="3235325" cy="1828801"/>
            <a:chOff x="0" y="0"/>
            <a:chExt cx="3235324" cy="1828799"/>
          </a:xfrm>
        </p:grpSpPr>
        <p:sp>
          <p:nvSpPr>
            <p:cNvPr id="434" name="Line 16"/>
            <p:cNvSpPr/>
            <p:nvPr/>
          </p:nvSpPr>
          <p:spPr>
            <a:xfrm flipV="1">
              <a:off x="-1" y="-1"/>
              <a:ext cx="3124202" cy="838201"/>
            </a:xfrm>
            <a:prstGeom prst="line">
              <a:avLst/>
            </a:prstGeom>
            <a:noFill/>
            <a:ln w="38100" cap="flat">
              <a:solidFill>
                <a:srgbClr val="FF9933"/>
              </a:solidFill>
              <a:prstDash val="solid"/>
              <a:round/>
              <a:headEnd type="triangle" w="med" len="med"/>
            </a:ln>
            <a:effectLst/>
          </p:spPr>
          <p:txBody>
            <a:bodyPr wrap="square" lIns="45719" tIns="45719" rIns="45719" bIns="45719" numCol="1" anchor="t">
              <a:noAutofit/>
            </a:bodyPr>
            <a:lstStyle/>
            <a:p>
              <a:pPr/>
            </a:p>
          </p:txBody>
        </p:sp>
        <p:sp>
          <p:nvSpPr>
            <p:cNvPr id="435" name="Text Box 17"/>
            <p:cNvSpPr txBox="1"/>
            <p:nvPr/>
          </p:nvSpPr>
          <p:spPr>
            <a:xfrm>
              <a:off x="1855787" y="577850"/>
              <a:ext cx="1379538" cy="2976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lnSpc>
                  <a:spcPts val="2400"/>
                </a:lnSpc>
                <a:tabLst>
                  <a:tab pos="914400" algn="l"/>
                </a:tabLst>
                <a:defRPr b="1" i="1" sz="2000">
                  <a:solidFill>
                    <a:schemeClr val="accent2"/>
                  </a:solidFill>
                </a:defRPr>
              </a:lvl1pPr>
            </a:lstStyle>
            <a:p>
              <a:pPr/>
              <a:r>
                <a:t>Zertifikat</a:t>
              </a:r>
            </a:p>
          </p:txBody>
        </p:sp>
        <p:grpSp>
          <p:nvGrpSpPr>
            <p:cNvPr id="440" name="Group 18"/>
            <p:cNvGrpSpPr/>
            <p:nvPr/>
          </p:nvGrpSpPr>
          <p:grpSpPr>
            <a:xfrm>
              <a:off x="457200" y="533400"/>
              <a:ext cx="1371601" cy="1295400"/>
              <a:chOff x="0" y="0"/>
              <a:chExt cx="1371600" cy="1295399"/>
            </a:xfrm>
          </p:grpSpPr>
          <p:sp>
            <p:nvSpPr>
              <p:cNvPr id="436" name="Freeform 19"/>
              <p:cNvSpPr/>
              <p:nvPr/>
            </p:nvSpPr>
            <p:spPr>
              <a:xfrm>
                <a:off x="0" y="0"/>
                <a:ext cx="1371601" cy="1295400"/>
              </a:xfrm>
              <a:prstGeom prst="rect">
                <a:avLst/>
              </a:prstGeom>
              <a:solidFill>
                <a:schemeClr val="accent1"/>
              </a:solidFill>
              <a:ln w="12700" cap="flat">
                <a:noFill/>
                <a:miter lim="400000"/>
              </a:ln>
              <a:effectLst/>
            </p:spPr>
            <p:txBody>
              <a:bodyPr wrap="square" lIns="45719" tIns="45719" rIns="45719" bIns="45719" numCol="1" anchor="t">
                <a:noAutofit/>
              </a:bodyPr>
              <a:lstStyle/>
              <a:p>
                <a:pPr/>
              </a:p>
            </p:txBody>
          </p:sp>
          <p:pic>
            <p:nvPicPr>
              <p:cNvPr id="437" name="Picture 20" descr="Picture 20"/>
              <p:cNvPicPr>
                <a:picLocks noChangeAspect="1"/>
              </p:cNvPicPr>
              <p:nvPr/>
            </p:nvPicPr>
            <p:blipFill>
              <a:blip r:embed="rId7">
                <a:extLst/>
              </a:blip>
              <a:stretch>
                <a:fillRect/>
              </a:stretch>
            </p:blipFill>
            <p:spPr>
              <a:xfrm>
                <a:off x="76200" y="76200"/>
                <a:ext cx="1217613" cy="1114425"/>
              </a:xfrm>
              <a:prstGeom prst="rect">
                <a:avLst/>
              </a:prstGeom>
              <a:ln w="12700" cap="flat">
                <a:noFill/>
                <a:miter lim="400000"/>
              </a:ln>
              <a:effectLst/>
            </p:spPr>
          </p:pic>
          <p:sp>
            <p:nvSpPr>
              <p:cNvPr id="438" name="Text Box 21"/>
              <p:cNvSpPr txBox="1"/>
              <p:nvPr/>
            </p:nvSpPr>
            <p:spPr>
              <a:xfrm>
                <a:off x="704850" y="120650"/>
                <a:ext cx="549275" cy="27196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lnSpc>
                    <a:spcPts val="2200"/>
                  </a:lnSpc>
                  <a:defRPr b="1"/>
                </a:lvl1pPr>
              </a:lstStyle>
              <a:p>
                <a:pPr/>
                <a:r>
                  <a:t>Ida</a:t>
                </a:r>
              </a:p>
            </p:txBody>
          </p:sp>
          <p:sp>
            <p:nvSpPr>
              <p:cNvPr id="439" name="Text Box 22"/>
              <p:cNvSpPr txBox="1"/>
              <p:nvPr/>
            </p:nvSpPr>
            <p:spPr>
              <a:xfrm>
                <a:off x="331787" y="806450"/>
                <a:ext cx="693738" cy="27196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lnSpc>
                    <a:spcPts val="2200"/>
                  </a:lnSpc>
                  <a:defRPr b="1"/>
                </a:lvl1pPr>
              </a:lstStyle>
              <a:p>
                <a:pPr/>
                <a:r>
                  <a:t>Alice</a:t>
                </a:r>
              </a:p>
            </p:txBody>
          </p:sp>
        </p:gr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2" grpId="1" fill="hold">
                                  <p:stCondLst>
                                    <p:cond delay="0"/>
                                  </p:stCondLst>
                                  <p:iterate type="el" backwards="0">
                                    <p:tmAbs val="0"/>
                                  </p:iterate>
                                  <p:childTnLst>
                                    <p:set>
                                      <p:cBhvr>
                                        <p:cTn id="6" fill="hold"/>
                                        <p:tgtEl>
                                          <p:spTgt spid="423"/>
                                        </p:tgtEl>
                                        <p:attrNameLst>
                                          <p:attrName>style.visibility</p:attrName>
                                        </p:attrNameLst>
                                      </p:cBhvr>
                                      <p:to>
                                        <p:strVal val="visible"/>
                                      </p:to>
                                    </p:set>
                                    <p:animEffect filter="wipe(left)" transition="in">
                                      <p:cBhvr>
                                        <p:cTn id="7" dur="500"/>
                                        <p:tgtEl>
                                          <p:spTgt spid="423"/>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2" presetID="22" grpId="2" fill="hold">
                                  <p:stCondLst>
                                    <p:cond delay="0"/>
                                  </p:stCondLst>
                                  <p:iterate type="el" backwards="0">
                                    <p:tmAbs val="0"/>
                                  </p:iterate>
                                  <p:childTnLst>
                                    <p:set>
                                      <p:cBhvr>
                                        <p:cTn id="11" fill="hold"/>
                                        <p:tgtEl>
                                          <p:spTgt spid="441"/>
                                        </p:tgtEl>
                                        <p:attrNameLst>
                                          <p:attrName>style.visibility</p:attrName>
                                        </p:attrNameLst>
                                      </p:cBhvr>
                                      <p:to>
                                        <p:strVal val="visible"/>
                                      </p:to>
                                    </p:set>
                                    <p:animEffect filter="wipe(right)" transition="in">
                                      <p:cBhvr>
                                        <p:cTn id="12" dur="500"/>
                                        <p:tgtEl>
                                          <p:spTgt spid="441"/>
                                        </p:tgtEl>
                                      </p:cBhvr>
                                    </p:animEffec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16" presetID="23" grpId="3" fill="hold">
                                  <p:stCondLst>
                                    <p:cond delay="0"/>
                                  </p:stCondLst>
                                  <p:iterate type="el" backwards="0">
                                    <p:tmAbs val="0"/>
                                  </p:iterate>
                                  <p:childTnLst>
                                    <p:set>
                                      <p:cBhvr>
                                        <p:cTn id="16" fill="hold"/>
                                        <p:tgtEl>
                                          <p:spTgt spid="431"/>
                                        </p:tgtEl>
                                        <p:attrNameLst>
                                          <p:attrName>style.visibility</p:attrName>
                                        </p:attrNameLst>
                                      </p:cBhvr>
                                      <p:to>
                                        <p:strVal val="visible"/>
                                      </p:to>
                                    </p:set>
                                    <p:anim calcmode="lin" valueType="num">
                                      <p:cBhvr>
                                        <p:cTn id="17" dur="500" fill="hold"/>
                                        <p:tgtEl>
                                          <p:spTgt spid="431"/>
                                        </p:tgtEl>
                                        <p:attrNameLst>
                                          <p:attrName>ppt_w</p:attrName>
                                        </p:attrNameLst>
                                      </p:cBhvr>
                                      <p:tavLst>
                                        <p:tav tm="0">
                                          <p:val>
                                            <p:fltVal val="0"/>
                                          </p:val>
                                        </p:tav>
                                        <p:tav tm="100000">
                                          <p:val>
                                            <p:strVal val="#ppt_w"/>
                                          </p:val>
                                        </p:tav>
                                      </p:tavLst>
                                    </p:anim>
                                    <p:anim calcmode="lin" valueType="num">
                                      <p:cBhvr>
                                        <p:cTn id="18" dur="500" fill="hold"/>
                                        <p:tgtEl>
                                          <p:spTgt spid="43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41" grpId="2"/>
      <p:bldP build="whole" bldLvl="1" animBg="1" rev="0" advAuto="0" spid="423" grpId="1"/>
      <p:bldP build="whole" bldLvl="1" animBg="1" rev="0" advAuto="0" spid="431" grpId="3"/>
    </p:bldLst>
  </p:timing>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3"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44"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445" name="Rectangle 4"/>
          <p:cNvSpPr txBox="1"/>
          <p:nvPr>
            <p:ph type="title"/>
          </p:nvPr>
        </p:nvSpPr>
        <p:spPr>
          <a:xfrm>
            <a:off x="722530" y="278649"/>
            <a:ext cx="8573870" cy="521451"/>
          </a:xfrm>
          <a:prstGeom prst="rect">
            <a:avLst/>
          </a:prstGeom>
        </p:spPr>
        <p:txBody>
          <a:bodyPr/>
          <a:lstStyle/>
          <a:p>
            <a:pPr/>
            <a:r>
              <a:t>Nutzung von Zertifikaten</a:t>
            </a:r>
          </a:p>
        </p:txBody>
      </p:sp>
      <p:sp>
        <p:nvSpPr>
          <p:cNvPr id="446" name="Rectangle 5"/>
          <p:cNvSpPr txBox="1"/>
          <p:nvPr>
            <p:ph type="body" idx="1"/>
          </p:nvPr>
        </p:nvSpPr>
        <p:spPr>
          <a:prstGeom prst="rect">
            <a:avLst/>
          </a:prstGeom>
        </p:spPr>
        <p:txBody>
          <a:bodyPr/>
          <a:lstStyle/>
          <a:p>
            <a:pPr marL="609600" indent="-609600">
              <a:buSzTx/>
              <a:buNone/>
            </a:pPr>
            <a:r>
              <a:t>Ursprungsnachweise für</a:t>
            </a:r>
          </a:p>
          <a:p>
            <a:pPr marL="609600" indent="-609600">
              <a:buClr>
                <a:srgbClr val="0000CC"/>
              </a:buClr>
              <a:defRPr sz="2000"/>
            </a:pPr>
            <a:r>
              <a:t> Dokumente (digitale Signatur, verschlüsselte Dokumente)</a:t>
            </a:r>
          </a:p>
          <a:p>
            <a:pPr marL="609600" indent="-609600">
              <a:buClr>
                <a:srgbClr val="0000CC"/>
              </a:buClr>
              <a:defRPr sz="2000"/>
            </a:pPr>
            <a:r>
              <a:t> Software aus vertrauenswürdigen Quellen</a:t>
            </a:r>
          </a:p>
          <a:p>
            <a:pPr marL="609600" indent="-609600">
              <a:buClr>
                <a:srgbClr val="0000CC"/>
              </a:buClr>
              <a:defRPr sz="2000"/>
            </a:pPr>
            <a:r>
              <a:t> signierte E-Mail (Vermeidung von Spam und Manipulation)</a:t>
            </a:r>
          </a:p>
          <a:p>
            <a:pPr marL="609600" indent="-609600">
              <a:buSzTx/>
              <a:buNone/>
              <a:defRPr sz="1400"/>
            </a:pPr>
          </a:p>
          <a:p>
            <a:pPr marL="609600" indent="-609600">
              <a:buSzTx/>
              <a:buNone/>
            </a:pPr>
            <a:r>
              <a:t>Aufbau verschlüsselter Verbindungen </a:t>
            </a:r>
          </a:p>
          <a:p>
            <a:pPr marL="609600" indent="-609600">
              <a:buClr>
                <a:srgbClr val="0000CC"/>
              </a:buClr>
            </a:pPr>
            <a:r>
              <a:t> </a:t>
            </a:r>
            <a:r>
              <a:rPr sz="2000"/>
              <a:t>z.B. für Secure Socket Verbindungen (https, SSL)</a:t>
            </a:r>
            <a:endParaRPr sz="2000"/>
          </a:p>
          <a:p>
            <a:pPr marL="609600" indent="-609600">
              <a:buSzTx/>
              <a:buNone/>
              <a:defRPr sz="1400"/>
            </a:pPr>
          </a:p>
          <a:p>
            <a:pPr marL="609600" indent="-609600">
              <a:buSzTx/>
              <a:buNone/>
            </a:pPr>
            <a:r>
              <a:t>Identitätsnachweise für</a:t>
            </a:r>
          </a:p>
          <a:p>
            <a:pPr marL="609600" indent="-609600">
              <a:buClr>
                <a:srgbClr val="0000CC"/>
              </a:buClr>
              <a:defRPr sz="2000"/>
            </a:pPr>
            <a:r>
              <a:t> Server bzw. Clients für verschlüsselte Verbindungen</a:t>
            </a:r>
          </a:p>
          <a:p>
            <a:pPr marL="609600" indent="-609600">
              <a:buClr>
                <a:srgbClr val="0000CC"/>
              </a:buClr>
              <a:defRPr sz="2000"/>
            </a:pPr>
            <a:r>
              <a:t> RAS Token (Shared Key im Token)</a:t>
            </a:r>
          </a:p>
          <a:p>
            <a:pPr marL="609600" indent="-609600">
              <a:buClr>
                <a:srgbClr val="0000CC"/>
              </a:buClr>
              <a:defRPr sz="2000"/>
            </a:pPr>
            <a:r>
              <a:t> SIM-Karten, Kabelmodems (personalisierte Auslieferung)</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 name="Foliennummernplatzhalter 3"/>
          <p:cNvSpPr txBox="1"/>
          <p:nvPr>
            <p:ph type="sldNum" sz="quarter" idx="2"/>
          </p:nvPr>
        </p:nvSpPr>
        <p:spPr>
          <a:xfrm>
            <a:off x="4820612" y="6354324"/>
            <a:ext cx="188899"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1"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32" name="Rectangle 4"/>
          <p:cNvSpPr txBox="1"/>
          <p:nvPr>
            <p:ph type="title"/>
          </p:nvPr>
        </p:nvSpPr>
        <p:spPr>
          <a:xfrm>
            <a:off x="722530" y="278649"/>
            <a:ext cx="8573870" cy="521451"/>
          </a:xfrm>
          <a:prstGeom prst="rect">
            <a:avLst/>
          </a:prstGeom>
        </p:spPr>
        <p:txBody>
          <a:bodyPr/>
          <a:lstStyle/>
          <a:p>
            <a:pPr/>
            <a:r>
              <a:t>Inhalt</a:t>
            </a:r>
          </a:p>
        </p:txBody>
      </p:sp>
      <p:sp>
        <p:nvSpPr>
          <p:cNvPr id="33" name="Rectangle 5"/>
          <p:cNvSpPr txBox="1"/>
          <p:nvPr>
            <p:ph type="body" idx="1"/>
          </p:nvPr>
        </p:nvSpPr>
        <p:spPr>
          <a:prstGeom prst="rect">
            <a:avLst/>
          </a:prstGeom>
        </p:spPr>
        <p:txBody>
          <a:bodyPr/>
          <a:lstStyle/>
          <a:p>
            <a:pPr marL="609600" indent="-609600">
              <a:lnSpc>
                <a:spcPct val="150000"/>
              </a:lnSpc>
              <a:buSzTx/>
              <a:buNone/>
            </a:pPr>
            <a:r>
              <a:t>Sicherheit</a:t>
            </a:r>
          </a:p>
          <a:p>
            <a:pPr marL="609600" indent="-609600">
              <a:lnSpc>
                <a:spcPct val="150000"/>
              </a:lnSpc>
              <a:buClr>
                <a:srgbClr val="0000CC"/>
              </a:buClr>
              <a:defRPr>
                <a:solidFill>
                  <a:srgbClr val="E2001A"/>
                </a:solidFill>
              </a:defRPr>
            </a:pPr>
            <a:r>
              <a:t>Begriffe: Vertraulichkeit, Integrität, Verfügbarkeit</a:t>
            </a:r>
          </a:p>
          <a:p>
            <a:pPr marL="609600" indent="-609600">
              <a:lnSpc>
                <a:spcPct val="150000"/>
              </a:lnSpc>
              <a:buClr>
                <a:srgbClr val="0000CC"/>
              </a:buClr>
            </a:pPr>
            <a:r>
              <a:t>Bedrohungen </a:t>
            </a:r>
          </a:p>
          <a:p>
            <a:pPr marL="609600" indent="-609600">
              <a:lnSpc>
                <a:spcPct val="150000"/>
              </a:lnSpc>
              <a:buClr>
                <a:srgbClr val="0000CC"/>
              </a:buClr>
            </a:pPr>
            <a:r>
              <a:t>Schutzmaßnahmen </a:t>
            </a:r>
          </a:p>
          <a:p>
            <a:pPr marL="609600" indent="-609600">
              <a:lnSpc>
                <a:spcPct val="150000"/>
              </a:lnSpc>
              <a:buClr>
                <a:srgbClr val="0000CC"/>
              </a:buClr>
            </a:pPr>
            <a:r>
              <a:t>Identitätsnachweise</a:t>
            </a:r>
          </a:p>
          <a:p>
            <a:pPr marL="609600" indent="-609600">
              <a:lnSpc>
                <a:spcPct val="150000"/>
              </a:lnSpc>
              <a:buClr>
                <a:srgbClr val="0000CC"/>
              </a:buClr>
            </a:pPr>
            <a:r>
              <a:t>Geheimniskrämerei </a:t>
            </a:r>
          </a:p>
          <a:p>
            <a:pPr marL="609600" indent="-609600">
              <a:lnSpc>
                <a:spcPct val="150000"/>
              </a:lnSpc>
              <a:buClr>
                <a:srgbClr val="0000CC"/>
              </a:buClr>
            </a:pPr>
            <a:r>
              <a:t>Verfügbarkeit</a:t>
            </a:r>
          </a:p>
          <a:p>
            <a:pPr marL="609600" indent="-609600">
              <a:lnSpc>
                <a:spcPct val="150000"/>
              </a:lnSpc>
              <a:buClr>
                <a:srgbClr val="0000CC"/>
              </a:buClr>
            </a:pPr>
            <a:r>
              <a:t>Hochverfügbare Systeme</a:t>
            </a:r>
          </a:p>
        </p:txBody>
      </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8"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49"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450" name="Rectangle 4"/>
          <p:cNvSpPr txBox="1"/>
          <p:nvPr>
            <p:ph type="title"/>
          </p:nvPr>
        </p:nvSpPr>
        <p:spPr>
          <a:xfrm>
            <a:off x="722530" y="278649"/>
            <a:ext cx="8573870" cy="521451"/>
          </a:xfrm>
          <a:prstGeom prst="rect">
            <a:avLst/>
          </a:prstGeom>
        </p:spPr>
        <p:txBody>
          <a:bodyPr/>
          <a:lstStyle/>
          <a:p>
            <a:pPr/>
            <a:r>
              <a:t>Ursprungsnachweis für Dokumente</a:t>
            </a:r>
          </a:p>
        </p:txBody>
      </p:sp>
      <p:sp>
        <p:nvSpPr>
          <p:cNvPr id="451" name="Freeform 2"/>
          <p:cNvSpPr/>
          <p:nvPr/>
        </p:nvSpPr>
        <p:spPr>
          <a:xfrm>
            <a:off x="2117685" y="1403774"/>
            <a:ext cx="1753657" cy="2438401"/>
          </a:xfrm>
          <a:prstGeom prst="rect">
            <a:avLst/>
          </a:prstGeom>
          <a:solidFill>
            <a:schemeClr val="accent1"/>
          </a:solidFill>
          <a:ln>
            <a:solidFill>
              <a:srgbClr val="FF9933"/>
            </a:solidFill>
          </a:ln>
        </p:spPr>
        <p:txBody>
          <a:bodyPr lIns="45719" rIns="45719"/>
          <a:lstStyle/>
          <a:p>
            <a:pPr/>
          </a:p>
        </p:txBody>
      </p:sp>
      <p:pic>
        <p:nvPicPr>
          <p:cNvPr id="452" name="Picture 3" descr="Picture 3"/>
          <p:cNvPicPr>
            <a:picLocks noChangeAspect="1"/>
          </p:cNvPicPr>
          <p:nvPr/>
        </p:nvPicPr>
        <p:blipFill>
          <a:blip r:embed="rId3">
            <a:extLst/>
          </a:blip>
          <a:stretch>
            <a:fillRect/>
          </a:stretch>
        </p:blipFill>
        <p:spPr>
          <a:xfrm>
            <a:off x="1050885" y="1937174"/>
            <a:ext cx="1003179" cy="2284415"/>
          </a:xfrm>
          <a:prstGeom prst="rect">
            <a:avLst/>
          </a:prstGeom>
          <a:ln w="12700">
            <a:miter lim="400000"/>
          </a:ln>
        </p:spPr>
      </p:pic>
      <p:pic>
        <p:nvPicPr>
          <p:cNvPr id="453" name="Picture 4" descr="Picture 4"/>
          <p:cNvPicPr>
            <a:picLocks noChangeAspect="1"/>
          </p:cNvPicPr>
          <p:nvPr/>
        </p:nvPicPr>
        <p:blipFill>
          <a:blip r:embed="rId4">
            <a:extLst/>
          </a:blip>
          <a:stretch>
            <a:fillRect/>
          </a:stretch>
        </p:blipFill>
        <p:spPr>
          <a:xfrm>
            <a:off x="7451686" y="1860974"/>
            <a:ext cx="636311" cy="2297115"/>
          </a:xfrm>
          <a:prstGeom prst="rect">
            <a:avLst/>
          </a:prstGeom>
          <a:ln w="12700">
            <a:miter lim="400000"/>
          </a:ln>
        </p:spPr>
      </p:pic>
      <p:pic>
        <p:nvPicPr>
          <p:cNvPr id="454" name="Picture 5" descr="Picture 5"/>
          <p:cNvPicPr>
            <a:picLocks noChangeAspect="1"/>
          </p:cNvPicPr>
          <p:nvPr/>
        </p:nvPicPr>
        <p:blipFill>
          <a:blip r:embed="rId5">
            <a:extLst/>
          </a:blip>
          <a:stretch>
            <a:fillRect/>
          </a:stretch>
        </p:blipFill>
        <p:spPr>
          <a:xfrm>
            <a:off x="2193885" y="1632374"/>
            <a:ext cx="847907" cy="914401"/>
          </a:xfrm>
          <a:prstGeom prst="rect">
            <a:avLst/>
          </a:prstGeom>
          <a:ln w="12700">
            <a:miter lim="400000"/>
          </a:ln>
        </p:spPr>
      </p:pic>
      <p:sp>
        <p:nvSpPr>
          <p:cNvPr id="455" name="Line 6"/>
          <p:cNvSpPr/>
          <p:nvPr/>
        </p:nvSpPr>
        <p:spPr>
          <a:xfrm flipV="1">
            <a:off x="4022685" y="2540424"/>
            <a:ext cx="2995832" cy="12701"/>
          </a:xfrm>
          <a:prstGeom prst="line">
            <a:avLst/>
          </a:prstGeom>
          <a:ln w="38100">
            <a:solidFill>
              <a:srgbClr val="FF9933"/>
            </a:solidFill>
            <a:tailEnd type="triangle"/>
          </a:ln>
        </p:spPr>
        <p:txBody>
          <a:bodyPr lIns="45719" rIns="45719"/>
          <a:lstStyle/>
          <a:p>
            <a:pPr/>
          </a:p>
        </p:txBody>
      </p:sp>
      <p:pic>
        <p:nvPicPr>
          <p:cNvPr id="456" name="Picture 8" descr="Picture 8"/>
          <p:cNvPicPr>
            <a:picLocks noChangeAspect="1"/>
          </p:cNvPicPr>
          <p:nvPr/>
        </p:nvPicPr>
        <p:blipFill>
          <a:blip r:embed="rId6">
            <a:extLst/>
          </a:blip>
          <a:stretch>
            <a:fillRect/>
          </a:stretch>
        </p:blipFill>
        <p:spPr>
          <a:xfrm>
            <a:off x="3184485" y="1937174"/>
            <a:ext cx="657623" cy="392114"/>
          </a:xfrm>
          <a:prstGeom prst="rect">
            <a:avLst/>
          </a:prstGeom>
          <a:ln w="12700">
            <a:miter lim="400000"/>
          </a:ln>
        </p:spPr>
      </p:pic>
      <p:sp>
        <p:nvSpPr>
          <p:cNvPr id="457" name="Freeform 9"/>
          <p:cNvSpPr/>
          <p:nvPr/>
        </p:nvSpPr>
        <p:spPr>
          <a:xfrm>
            <a:off x="2270085" y="2699174"/>
            <a:ext cx="1067114" cy="1050926"/>
          </a:xfrm>
          <a:prstGeom prst="rect">
            <a:avLst/>
          </a:prstGeom>
          <a:solidFill>
            <a:schemeClr val="accent1"/>
          </a:solidFill>
          <a:ln w="12700">
            <a:miter lim="400000"/>
          </a:ln>
        </p:spPr>
        <p:txBody>
          <a:bodyPr lIns="45719" rIns="45719"/>
          <a:lstStyle/>
          <a:p>
            <a:pPr/>
          </a:p>
        </p:txBody>
      </p:sp>
      <p:pic>
        <p:nvPicPr>
          <p:cNvPr id="458" name="Picture 10" descr="Picture 10"/>
          <p:cNvPicPr>
            <a:picLocks noChangeAspect="1"/>
          </p:cNvPicPr>
          <p:nvPr/>
        </p:nvPicPr>
        <p:blipFill>
          <a:blip r:embed="rId7">
            <a:extLst/>
          </a:blip>
          <a:stretch>
            <a:fillRect/>
          </a:stretch>
        </p:blipFill>
        <p:spPr>
          <a:xfrm>
            <a:off x="2330410" y="2759499"/>
            <a:ext cx="949899" cy="906464"/>
          </a:xfrm>
          <a:prstGeom prst="rect">
            <a:avLst/>
          </a:prstGeom>
          <a:ln w="12700">
            <a:miter lim="400000"/>
          </a:ln>
        </p:spPr>
      </p:pic>
      <p:sp>
        <p:nvSpPr>
          <p:cNvPr id="459" name="Text Box 11"/>
          <p:cNvSpPr txBox="1"/>
          <p:nvPr/>
        </p:nvSpPr>
        <p:spPr>
          <a:xfrm>
            <a:off x="2730461" y="2805538"/>
            <a:ext cx="526707" cy="21039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ts val="1700"/>
              </a:lnSpc>
              <a:defRPr b="1" sz="1400"/>
            </a:lvl1pPr>
          </a:lstStyle>
          <a:p>
            <a:pPr/>
            <a:r>
              <a:t>Ida</a:t>
            </a:r>
          </a:p>
        </p:txBody>
      </p:sp>
      <p:sp>
        <p:nvSpPr>
          <p:cNvPr id="460" name="Text Box 12"/>
          <p:cNvSpPr txBox="1"/>
          <p:nvPr/>
        </p:nvSpPr>
        <p:spPr>
          <a:xfrm>
            <a:off x="2544722" y="3359575"/>
            <a:ext cx="575420" cy="21039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ts val="1700"/>
              </a:lnSpc>
              <a:defRPr b="1" sz="1400"/>
            </a:lvl1pPr>
          </a:lstStyle>
          <a:p>
            <a:pPr/>
            <a:r>
              <a:t>Alice</a:t>
            </a:r>
          </a:p>
        </p:txBody>
      </p:sp>
      <p:sp>
        <p:nvSpPr>
          <p:cNvPr id="461" name="Text Box 13"/>
          <p:cNvSpPr txBox="1"/>
          <p:nvPr/>
        </p:nvSpPr>
        <p:spPr>
          <a:xfrm>
            <a:off x="773073" y="4343825"/>
            <a:ext cx="1249785" cy="29766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ts val="2400"/>
              </a:lnSpc>
              <a:tabLst>
                <a:tab pos="914400" algn="l"/>
              </a:tabLst>
              <a:defRPr b="1" sz="2000">
                <a:solidFill>
                  <a:srgbClr val="5C6971"/>
                </a:solidFill>
              </a:defRPr>
            </a:lvl1pPr>
          </a:lstStyle>
          <a:p>
            <a:pPr/>
            <a:r>
              <a:t>Alice</a:t>
            </a:r>
          </a:p>
        </p:txBody>
      </p:sp>
      <p:sp>
        <p:nvSpPr>
          <p:cNvPr id="462" name="Text Box 14"/>
          <p:cNvSpPr txBox="1"/>
          <p:nvPr/>
        </p:nvSpPr>
        <p:spPr>
          <a:xfrm>
            <a:off x="6716673" y="1143424"/>
            <a:ext cx="1980477" cy="59170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nSpc>
                <a:spcPts val="2400"/>
              </a:lnSpc>
              <a:tabLst>
                <a:tab pos="914400" algn="l"/>
                <a:tab pos="1828800" algn="l"/>
              </a:tabLst>
              <a:defRPr b="1" sz="2000">
                <a:solidFill>
                  <a:srgbClr val="5C6971"/>
                </a:solidFill>
              </a:defRPr>
            </a:pPr>
            <a:r>
              <a:t>Bob </a:t>
            </a:r>
          </a:p>
          <a:p>
            <a:pPr>
              <a:lnSpc>
                <a:spcPts val="1900"/>
              </a:lnSpc>
              <a:tabLst>
                <a:tab pos="914400" algn="l"/>
                <a:tab pos="1828800" algn="l"/>
              </a:tabLst>
              <a:defRPr b="1" sz="1600">
                <a:solidFill>
                  <a:srgbClr val="5C6971"/>
                </a:solidFill>
              </a:defRPr>
            </a:pPr>
            <a:r>
              <a:t>(kennt Alice nicht)</a:t>
            </a:r>
          </a:p>
        </p:txBody>
      </p:sp>
      <p:grpSp>
        <p:nvGrpSpPr>
          <p:cNvPr id="465" name="Group 15"/>
          <p:cNvGrpSpPr/>
          <p:nvPr/>
        </p:nvGrpSpPr>
        <p:grpSpPr>
          <a:xfrm>
            <a:off x="2111335" y="870374"/>
            <a:ext cx="1321333" cy="976315"/>
            <a:chOff x="0" y="0"/>
            <a:chExt cx="1321332" cy="976313"/>
          </a:xfrm>
        </p:grpSpPr>
        <p:sp>
          <p:nvSpPr>
            <p:cNvPr id="463" name="Freeform 16"/>
            <p:cNvSpPr/>
            <p:nvPr/>
          </p:nvSpPr>
          <p:spPr>
            <a:xfrm>
              <a:off x="6089" y="0"/>
              <a:ext cx="1315244" cy="9763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8428"/>
                  </a:lnTo>
                  <a:lnTo>
                    <a:pt x="3599" y="8428"/>
                  </a:lnTo>
                  <a:lnTo>
                    <a:pt x="7573" y="21600"/>
                  </a:lnTo>
                  <a:lnTo>
                    <a:pt x="8999" y="8428"/>
                  </a:lnTo>
                  <a:lnTo>
                    <a:pt x="21600" y="8428"/>
                  </a:lnTo>
                  <a:lnTo>
                    <a:pt x="21600" y="0"/>
                  </a:lnTo>
                  <a:lnTo>
                    <a:pt x="3599" y="0"/>
                  </a:lnTo>
                  <a:close/>
                </a:path>
              </a:pathLst>
            </a:custGeom>
            <a:solidFill>
              <a:schemeClr val="accent1"/>
            </a:solidFill>
            <a:ln w="9525" cap="flat">
              <a:solidFill>
                <a:srgbClr val="009999"/>
              </a:solidFill>
              <a:prstDash val="solid"/>
              <a:round/>
            </a:ln>
            <a:effectLst/>
          </p:spPr>
          <p:txBody>
            <a:bodyPr wrap="square" lIns="45719" tIns="45719" rIns="45719" bIns="45719" numCol="1" anchor="t">
              <a:noAutofit/>
            </a:bodyPr>
            <a:lstStyle/>
            <a:p>
              <a:pPr/>
            </a:p>
          </p:txBody>
        </p:sp>
        <p:sp>
          <p:nvSpPr>
            <p:cNvPr id="464" name="Text Box 17"/>
            <p:cNvSpPr txBox="1"/>
            <p:nvPr/>
          </p:nvSpPr>
          <p:spPr>
            <a:xfrm>
              <a:off x="0" y="44450"/>
              <a:ext cx="1254547" cy="2976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a:lnSpc>
                  <a:spcPts val="2400"/>
                </a:lnSpc>
                <a:tabLst>
                  <a:tab pos="914400" algn="l"/>
                </a:tabLst>
                <a:defRPr b="1" i="1" sz="2000">
                  <a:solidFill>
                    <a:schemeClr val="accent2"/>
                  </a:solidFill>
                </a:defRPr>
              </a:lvl1pPr>
            </a:lstStyle>
            <a:p>
              <a:pPr/>
              <a:r>
                <a:t>Dokument</a:t>
              </a:r>
            </a:p>
          </p:txBody>
        </p:sp>
      </p:grpSp>
      <p:grpSp>
        <p:nvGrpSpPr>
          <p:cNvPr id="468" name="Group 18"/>
          <p:cNvGrpSpPr/>
          <p:nvPr/>
        </p:nvGrpSpPr>
        <p:grpSpPr>
          <a:xfrm>
            <a:off x="3525797" y="1251374"/>
            <a:ext cx="2447816" cy="855664"/>
            <a:chOff x="0" y="0"/>
            <a:chExt cx="2447814" cy="855662"/>
          </a:xfrm>
        </p:grpSpPr>
        <p:sp>
          <p:nvSpPr>
            <p:cNvPr id="466" name="Freeform 19"/>
            <p:cNvSpPr/>
            <p:nvPr/>
          </p:nvSpPr>
          <p:spPr>
            <a:xfrm>
              <a:off x="0" y="0"/>
              <a:ext cx="2447815" cy="8556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34" y="0"/>
                  </a:moveTo>
                  <a:lnTo>
                    <a:pt x="4834" y="15388"/>
                  </a:lnTo>
                  <a:lnTo>
                    <a:pt x="7629" y="15388"/>
                  </a:lnTo>
                  <a:lnTo>
                    <a:pt x="0" y="21600"/>
                  </a:lnTo>
                  <a:lnTo>
                    <a:pt x="11820" y="15388"/>
                  </a:lnTo>
                  <a:lnTo>
                    <a:pt x="21600" y="15388"/>
                  </a:lnTo>
                  <a:lnTo>
                    <a:pt x="21600" y="0"/>
                  </a:lnTo>
                  <a:lnTo>
                    <a:pt x="7629" y="0"/>
                  </a:lnTo>
                  <a:close/>
                </a:path>
              </a:pathLst>
            </a:custGeom>
            <a:solidFill>
              <a:schemeClr val="accent1"/>
            </a:solidFill>
            <a:ln w="9525" cap="flat">
              <a:solidFill>
                <a:srgbClr val="009999"/>
              </a:solidFill>
              <a:prstDash val="solid"/>
              <a:round/>
            </a:ln>
            <a:effectLst/>
          </p:spPr>
          <p:txBody>
            <a:bodyPr wrap="square" lIns="45719" tIns="45719" rIns="45719" bIns="45719" numCol="1" anchor="t">
              <a:noAutofit/>
            </a:bodyPr>
            <a:lstStyle/>
            <a:p>
              <a:pPr/>
            </a:p>
          </p:txBody>
        </p:sp>
        <p:sp>
          <p:nvSpPr>
            <p:cNvPr id="467" name="Text Box 20"/>
            <p:cNvSpPr txBox="1"/>
            <p:nvPr/>
          </p:nvSpPr>
          <p:spPr>
            <a:xfrm>
              <a:off x="573896" y="44450"/>
              <a:ext cx="1791073" cy="6532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p>
              <a:pPr>
                <a:lnSpc>
                  <a:spcPts val="2400"/>
                </a:lnSpc>
                <a:tabLst>
                  <a:tab pos="914400" algn="l"/>
                  <a:tab pos="1828800" algn="l"/>
                </a:tabLst>
                <a:defRPr b="1" i="1" sz="2000">
                  <a:solidFill>
                    <a:schemeClr val="accent2"/>
                  </a:solidFill>
                </a:defRPr>
              </a:pPr>
              <a:r>
                <a:t>Signatur des </a:t>
              </a:r>
            </a:p>
            <a:p>
              <a:pPr>
                <a:lnSpc>
                  <a:spcPts val="2400"/>
                </a:lnSpc>
                <a:tabLst>
                  <a:tab pos="914400" algn="l"/>
                  <a:tab pos="1828800" algn="l"/>
                </a:tabLst>
                <a:defRPr b="1" i="1" sz="2000">
                  <a:solidFill>
                    <a:schemeClr val="accent2"/>
                  </a:solidFill>
                </a:defRPr>
              </a:pPr>
              <a:r>
                <a:t>Dokumentes *)</a:t>
              </a:r>
            </a:p>
          </p:txBody>
        </p:sp>
      </p:grpSp>
      <p:grpSp>
        <p:nvGrpSpPr>
          <p:cNvPr id="471" name="Group 21"/>
          <p:cNvGrpSpPr/>
          <p:nvPr/>
        </p:nvGrpSpPr>
        <p:grpSpPr>
          <a:xfrm>
            <a:off x="2949535" y="3234163"/>
            <a:ext cx="1832817" cy="1292226"/>
            <a:chOff x="0" y="0"/>
            <a:chExt cx="1832816" cy="1292225"/>
          </a:xfrm>
        </p:grpSpPr>
        <p:sp>
          <p:nvSpPr>
            <p:cNvPr id="469" name="Freeform 22"/>
            <p:cNvSpPr/>
            <p:nvPr/>
          </p:nvSpPr>
          <p:spPr>
            <a:xfrm>
              <a:off x="-1" y="0"/>
              <a:ext cx="1832818" cy="12922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98" y="15239"/>
                  </a:moveTo>
                  <a:lnTo>
                    <a:pt x="6098" y="21600"/>
                  </a:lnTo>
                  <a:lnTo>
                    <a:pt x="21600" y="21600"/>
                  </a:lnTo>
                  <a:lnTo>
                    <a:pt x="21600" y="15239"/>
                  </a:lnTo>
                  <a:lnTo>
                    <a:pt x="12556" y="15239"/>
                  </a:lnTo>
                  <a:lnTo>
                    <a:pt x="0" y="0"/>
                  </a:lnTo>
                  <a:lnTo>
                    <a:pt x="8681" y="15239"/>
                  </a:lnTo>
                  <a:close/>
                </a:path>
              </a:pathLst>
            </a:custGeom>
            <a:solidFill>
              <a:schemeClr val="accent1"/>
            </a:solidFill>
            <a:ln w="9525" cap="flat">
              <a:solidFill>
                <a:srgbClr val="009999"/>
              </a:solidFill>
              <a:prstDash val="solid"/>
              <a:round/>
            </a:ln>
            <a:effectLst/>
          </p:spPr>
          <p:txBody>
            <a:bodyPr wrap="square" lIns="45719" tIns="45719" rIns="45719" bIns="45719" numCol="1" anchor="t">
              <a:noAutofit/>
            </a:bodyPr>
            <a:lstStyle/>
            <a:p>
              <a:pPr/>
            </a:p>
          </p:txBody>
        </p:sp>
        <p:sp>
          <p:nvSpPr>
            <p:cNvPr id="470" name="Text Box 23"/>
            <p:cNvSpPr txBox="1"/>
            <p:nvPr/>
          </p:nvSpPr>
          <p:spPr>
            <a:xfrm>
              <a:off x="590641" y="957262"/>
              <a:ext cx="1085380" cy="2976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a:lnSpc>
                  <a:spcPts val="2400"/>
                </a:lnSpc>
                <a:tabLst>
                  <a:tab pos="914400" algn="l"/>
                </a:tabLst>
                <a:defRPr b="1" i="1" sz="2000">
                  <a:solidFill>
                    <a:schemeClr val="accent2"/>
                  </a:solidFill>
                </a:defRPr>
              </a:lvl1pPr>
            </a:lstStyle>
            <a:p>
              <a:pPr/>
              <a:r>
                <a:t>Zertifikat</a:t>
              </a:r>
            </a:p>
          </p:txBody>
        </p:sp>
      </p:grpSp>
      <p:sp>
        <p:nvSpPr>
          <p:cNvPr id="472" name="Text Box 24"/>
          <p:cNvSpPr txBox="1"/>
          <p:nvPr/>
        </p:nvSpPr>
        <p:spPr>
          <a:xfrm>
            <a:off x="1001673" y="5029625"/>
            <a:ext cx="3807204" cy="93206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ts val="25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lvl1pPr>
          </a:lstStyle>
          <a:p>
            <a:pPr/>
            <a:r>
              <a:t>*) Signatur: mit dem privaten Schlüssel von Alice verschlüsselte Prüfsumme des Dokumentes</a:t>
            </a:r>
          </a:p>
        </p:txBody>
      </p:sp>
      <p:sp>
        <p:nvSpPr>
          <p:cNvPr id="473" name="Text Box 25"/>
          <p:cNvSpPr txBox="1"/>
          <p:nvPr/>
        </p:nvSpPr>
        <p:spPr>
          <a:xfrm>
            <a:off x="5421274" y="4420025"/>
            <a:ext cx="3807203" cy="1674044"/>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nSpc>
                <a:spcPts val="25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t>Bob vertraut dem Zertifikat von Ida und kann prüfen, dass:</a:t>
            </a:r>
          </a:p>
          <a:p>
            <a:pPr>
              <a:lnSpc>
                <a:spcPts val="25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t>• das Dokument von Alice stammt</a:t>
            </a:r>
          </a:p>
          <a:p>
            <a:pPr>
              <a:lnSpc>
                <a:spcPts val="25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t>• das Dokument nicht manipuliert wurde</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6" presetID="23" grpId="1" fill="hold">
                                  <p:stCondLst>
                                    <p:cond delay="0"/>
                                  </p:stCondLst>
                                  <p:iterate type="el" backwards="0">
                                    <p:tmAbs val="0"/>
                                  </p:iterate>
                                  <p:childTnLst>
                                    <p:set>
                                      <p:cBhvr>
                                        <p:cTn id="6" fill="hold"/>
                                        <p:tgtEl>
                                          <p:spTgt spid="465"/>
                                        </p:tgtEl>
                                        <p:attrNameLst>
                                          <p:attrName>style.visibility</p:attrName>
                                        </p:attrNameLst>
                                      </p:cBhvr>
                                      <p:to>
                                        <p:strVal val="visible"/>
                                      </p:to>
                                    </p:set>
                                    <p:anim calcmode="lin" valueType="num">
                                      <p:cBhvr>
                                        <p:cTn id="7" dur="500" fill="hold"/>
                                        <p:tgtEl>
                                          <p:spTgt spid="465"/>
                                        </p:tgtEl>
                                        <p:attrNameLst>
                                          <p:attrName>ppt_w</p:attrName>
                                        </p:attrNameLst>
                                      </p:cBhvr>
                                      <p:tavLst>
                                        <p:tav tm="0">
                                          <p:val>
                                            <p:fltVal val="0"/>
                                          </p:val>
                                        </p:tav>
                                        <p:tav tm="100000">
                                          <p:val>
                                            <p:strVal val="#ppt_w"/>
                                          </p:val>
                                        </p:tav>
                                      </p:tavLst>
                                    </p:anim>
                                    <p:anim calcmode="lin" valueType="num">
                                      <p:cBhvr>
                                        <p:cTn id="8" dur="500" fill="hold"/>
                                        <p:tgtEl>
                                          <p:spTgt spid="46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16" presetID="23" grpId="2" fill="hold">
                                  <p:stCondLst>
                                    <p:cond delay="0"/>
                                  </p:stCondLst>
                                  <p:iterate type="el" backwards="0">
                                    <p:tmAbs val="0"/>
                                  </p:iterate>
                                  <p:childTnLst>
                                    <p:set>
                                      <p:cBhvr>
                                        <p:cTn id="12" fill="hold"/>
                                        <p:tgtEl>
                                          <p:spTgt spid="468"/>
                                        </p:tgtEl>
                                        <p:attrNameLst>
                                          <p:attrName>style.visibility</p:attrName>
                                        </p:attrNameLst>
                                      </p:cBhvr>
                                      <p:to>
                                        <p:strVal val="visible"/>
                                      </p:to>
                                    </p:set>
                                    <p:anim calcmode="lin" valueType="num">
                                      <p:cBhvr>
                                        <p:cTn id="13" dur="500" fill="hold"/>
                                        <p:tgtEl>
                                          <p:spTgt spid="468"/>
                                        </p:tgtEl>
                                        <p:attrNameLst>
                                          <p:attrName>ppt_w</p:attrName>
                                        </p:attrNameLst>
                                      </p:cBhvr>
                                      <p:tavLst>
                                        <p:tav tm="0">
                                          <p:val>
                                            <p:fltVal val="0"/>
                                          </p:val>
                                        </p:tav>
                                        <p:tav tm="100000">
                                          <p:val>
                                            <p:strVal val="#ppt_w"/>
                                          </p:val>
                                        </p:tav>
                                      </p:tavLst>
                                    </p:anim>
                                    <p:anim calcmode="lin" valueType="num">
                                      <p:cBhvr>
                                        <p:cTn id="14" dur="500" fill="hold"/>
                                        <p:tgtEl>
                                          <p:spTgt spid="468"/>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16" presetID="23" grpId="3" fill="hold">
                                  <p:stCondLst>
                                    <p:cond delay="0"/>
                                  </p:stCondLst>
                                  <p:iterate type="el" backwards="0">
                                    <p:tmAbs val="0"/>
                                  </p:iterate>
                                  <p:childTnLst>
                                    <p:set>
                                      <p:cBhvr>
                                        <p:cTn id="18" fill="hold"/>
                                        <p:tgtEl>
                                          <p:spTgt spid="472"/>
                                        </p:tgtEl>
                                        <p:attrNameLst>
                                          <p:attrName>style.visibility</p:attrName>
                                        </p:attrNameLst>
                                      </p:cBhvr>
                                      <p:to>
                                        <p:strVal val="visible"/>
                                      </p:to>
                                    </p:set>
                                    <p:anim calcmode="lin" valueType="num">
                                      <p:cBhvr>
                                        <p:cTn id="19" dur="500" fill="hold"/>
                                        <p:tgtEl>
                                          <p:spTgt spid="472"/>
                                        </p:tgtEl>
                                        <p:attrNameLst>
                                          <p:attrName>ppt_w</p:attrName>
                                        </p:attrNameLst>
                                      </p:cBhvr>
                                      <p:tavLst>
                                        <p:tav tm="0">
                                          <p:val>
                                            <p:fltVal val="0"/>
                                          </p:val>
                                        </p:tav>
                                        <p:tav tm="100000">
                                          <p:val>
                                            <p:strVal val="#ppt_w"/>
                                          </p:val>
                                        </p:tav>
                                      </p:tavLst>
                                    </p:anim>
                                    <p:anim calcmode="lin" valueType="num">
                                      <p:cBhvr>
                                        <p:cTn id="20" dur="500" fill="hold"/>
                                        <p:tgtEl>
                                          <p:spTgt spid="472"/>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16" presetID="23" grpId="4" fill="hold">
                                  <p:stCondLst>
                                    <p:cond delay="0"/>
                                  </p:stCondLst>
                                  <p:iterate type="el" backwards="0">
                                    <p:tmAbs val="0"/>
                                  </p:iterate>
                                  <p:childTnLst>
                                    <p:set>
                                      <p:cBhvr>
                                        <p:cTn id="24" fill="hold"/>
                                        <p:tgtEl>
                                          <p:spTgt spid="471"/>
                                        </p:tgtEl>
                                        <p:attrNameLst>
                                          <p:attrName>style.visibility</p:attrName>
                                        </p:attrNameLst>
                                      </p:cBhvr>
                                      <p:to>
                                        <p:strVal val="visible"/>
                                      </p:to>
                                    </p:set>
                                    <p:anim calcmode="lin" valueType="num">
                                      <p:cBhvr>
                                        <p:cTn id="25" dur="500" fill="hold"/>
                                        <p:tgtEl>
                                          <p:spTgt spid="471"/>
                                        </p:tgtEl>
                                        <p:attrNameLst>
                                          <p:attrName>ppt_w</p:attrName>
                                        </p:attrNameLst>
                                      </p:cBhvr>
                                      <p:tavLst>
                                        <p:tav tm="0">
                                          <p:val>
                                            <p:fltVal val="0"/>
                                          </p:val>
                                        </p:tav>
                                        <p:tav tm="100000">
                                          <p:val>
                                            <p:strVal val="#ppt_w"/>
                                          </p:val>
                                        </p:tav>
                                      </p:tavLst>
                                    </p:anim>
                                    <p:anim calcmode="lin" valueType="num">
                                      <p:cBhvr>
                                        <p:cTn id="26" dur="500" fill="hold"/>
                                        <p:tgtEl>
                                          <p:spTgt spid="471"/>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8" presetID="22" grpId="5" fill="hold">
                                  <p:stCondLst>
                                    <p:cond delay="0"/>
                                  </p:stCondLst>
                                  <p:iterate type="el" backwards="0">
                                    <p:tmAbs val="0"/>
                                  </p:iterate>
                                  <p:childTnLst>
                                    <p:set>
                                      <p:cBhvr>
                                        <p:cTn id="30" fill="hold"/>
                                        <p:tgtEl>
                                          <p:spTgt spid="455"/>
                                        </p:tgtEl>
                                        <p:attrNameLst>
                                          <p:attrName>style.visibility</p:attrName>
                                        </p:attrNameLst>
                                      </p:cBhvr>
                                      <p:to>
                                        <p:strVal val="visible"/>
                                      </p:to>
                                    </p:set>
                                    <p:animEffect filter="wipe(left)" transition="in">
                                      <p:cBhvr>
                                        <p:cTn id="31" dur="500"/>
                                        <p:tgtEl>
                                          <p:spTgt spid="455"/>
                                        </p:tgtEl>
                                      </p:cBhvr>
                                    </p:animEffect>
                                  </p:childTnLst>
                                </p:cTn>
                              </p:par>
                            </p:childTnLst>
                          </p:cTn>
                        </p:par>
                      </p:childTnLst>
                    </p:cTn>
                  </p:par>
                  <p:par>
                    <p:cTn id="32" fill="hold">
                      <p:stCondLst>
                        <p:cond delay="indefinite"/>
                      </p:stCondLst>
                      <p:childTnLst>
                        <p:par>
                          <p:cTn id="33" fill="hold">
                            <p:stCondLst>
                              <p:cond delay="0"/>
                            </p:stCondLst>
                            <p:childTnLst>
                              <p:par>
                                <p:cTn id="34" presetClass="entr" nodeType="clickEffect" presetSubtype="16" presetID="23" grpId="6" fill="hold">
                                  <p:stCondLst>
                                    <p:cond delay="0"/>
                                  </p:stCondLst>
                                  <p:iterate type="el" backwards="0">
                                    <p:tmAbs val="0"/>
                                  </p:iterate>
                                  <p:childTnLst>
                                    <p:set>
                                      <p:cBhvr>
                                        <p:cTn id="35" fill="hold"/>
                                        <p:tgtEl>
                                          <p:spTgt spid="473"/>
                                        </p:tgtEl>
                                        <p:attrNameLst>
                                          <p:attrName>style.visibility</p:attrName>
                                        </p:attrNameLst>
                                      </p:cBhvr>
                                      <p:to>
                                        <p:strVal val="visible"/>
                                      </p:to>
                                    </p:set>
                                    <p:anim calcmode="lin" valueType="num">
                                      <p:cBhvr>
                                        <p:cTn id="36" dur="500" fill="hold"/>
                                        <p:tgtEl>
                                          <p:spTgt spid="473"/>
                                        </p:tgtEl>
                                        <p:attrNameLst>
                                          <p:attrName>ppt_w</p:attrName>
                                        </p:attrNameLst>
                                      </p:cBhvr>
                                      <p:tavLst>
                                        <p:tav tm="0">
                                          <p:val>
                                            <p:fltVal val="0"/>
                                          </p:val>
                                        </p:tav>
                                        <p:tav tm="100000">
                                          <p:val>
                                            <p:strVal val="#ppt_w"/>
                                          </p:val>
                                        </p:tav>
                                      </p:tavLst>
                                    </p:anim>
                                    <p:anim calcmode="lin" valueType="num">
                                      <p:cBhvr>
                                        <p:cTn id="37" dur="500" fill="hold"/>
                                        <p:tgtEl>
                                          <p:spTgt spid="47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65" grpId="1"/>
      <p:bldP build="whole" bldLvl="1" animBg="1" rev="0" advAuto="0" spid="473" grpId="6"/>
      <p:bldP build="whole" bldLvl="1" animBg="1" rev="0" advAuto="0" spid="471" grpId="4"/>
      <p:bldP build="whole" bldLvl="1" animBg="1" rev="0" advAuto="0" spid="472" grpId="3"/>
      <p:bldP build="whole" bldLvl="1" animBg="1" rev="0" advAuto="0" spid="468" grpId="2"/>
      <p:bldP build="whole" bldLvl="1" animBg="1" rev="0" advAuto="0" spid="455" grpId="5"/>
    </p:bldLst>
  </p:timing>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75"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76"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477" name="Rectangle 4"/>
          <p:cNvSpPr txBox="1"/>
          <p:nvPr>
            <p:ph type="title"/>
          </p:nvPr>
        </p:nvSpPr>
        <p:spPr>
          <a:xfrm>
            <a:off x="722530" y="278649"/>
            <a:ext cx="8573870" cy="521451"/>
          </a:xfrm>
          <a:prstGeom prst="rect">
            <a:avLst/>
          </a:prstGeom>
        </p:spPr>
        <p:txBody>
          <a:bodyPr/>
          <a:lstStyle/>
          <a:p>
            <a:pPr/>
            <a:r>
              <a:t>Aufbau verschlüsselter Verbindungen</a:t>
            </a:r>
          </a:p>
        </p:txBody>
      </p:sp>
      <p:sp>
        <p:nvSpPr>
          <p:cNvPr id="478" name="Text Box 3"/>
          <p:cNvSpPr txBox="1"/>
          <p:nvPr/>
        </p:nvSpPr>
        <p:spPr>
          <a:xfrm>
            <a:off x="984287" y="1424180"/>
            <a:ext cx="998538" cy="29766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ts val="2400"/>
              </a:lnSpc>
              <a:tabLst>
                <a:tab pos="914400" algn="l"/>
              </a:tabLst>
              <a:defRPr b="1" sz="2000">
                <a:solidFill>
                  <a:srgbClr val="5C6971"/>
                </a:solidFill>
              </a:defRPr>
            </a:lvl1pPr>
          </a:lstStyle>
          <a:p>
            <a:pPr/>
            <a:r>
              <a:t>Nutzer</a:t>
            </a:r>
          </a:p>
        </p:txBody>
      </p:sp>
      <p:sp>
        <p:nvSpPr>
          <p:cNvPr id="479" name="Text Box 4"/>
          <p:cNvSpPr txBox="1"/>
          <p:nvPr/>
        </p:nvSpPr>
        <p:spPr>
          <a:xfrm>
            <a:off x="7918487" y="1424180"/>
            <a:ext cx="1227138" cy="29766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ts val="2400"/>
              </a:lnSpc>
              <a:tabLst>
                <a:tab pos="914400" algn="l"/>
              </a:tabLst>
              <a:defRPr b="1" sz="2000">
                <a:solidFill>
                  <a:srgbClr val="5C6971"/>
                </a:solidFill>
              </a:defRPr>
            </a:lvl1pPr>
          </a:lstStyle>
          <a:p>
            <a:pPr/>
            <a:r>
              <a:t>Bank</a:t>
            </a:r>
          </a:p>
        </p:txBody>
      </p:sp>
      <p:sp>
        <p:nvSpPr>
          <p:cNvPr id="480" name="Text Box 5"/>
          <p:cNvSpPr txBox="1"/>
          <p:nvPr/>
        </p:nvSpPr>
        <p:spPr>
          <a:xfrm>
            <a:off x="1136688" y="4624580"/>
            <a:ext cx="7551736" cy="1254944"/>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ts val="25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a:r>
              <a:t>Der Nutzer entnimmt dem Zertifikat den öffentlichen Schlüssel der Bank. Mit dem öffentlichen Schlüssel verschlüsselt er einen symetrischen Session Key, den er der Bank übermittelt. Der Session Key wird nun für den Austausch verschlüsselter Dokumente verwendet.</a:t>
            </a:r>
          </a:p>
        </p:txBody>
      </p:sp>
      <p:pic>
        <p:nvPicPr>
          <p:cNvPr id="481" name="Picture 6" descr="Picture 6"/>
          <p:cNvPicPr>
            <a:picLocks noChangeAspect="1"/>
          </p:cNvPicPr>
          <p:nvPr/>
        </p:nvPicPr>
        <p:blipFill>
          <a:blip r:embed="rId3">
            <a:extLst/>
          </a:blip>
          <a:stretch>
            <a:fillRect/>
          </a:stretch>
        </p:blipFill>
        <p:spPr>
          <a:xfrm>
            <a:off x="7967699" y="1913129"/>
            <a:ext cx="1028701" cy="1524001"/>
          </a:xfrm>
          <a:prstGeom prst="rect">
            <a:avLst/>
          </a:prstGeom>
          <a:ln w="12700">
            <a:miter lim="400000"/>
          </a:ln>
        </p:spPr>
      </p:pic>
      <p:pic>
        <p:nvPicPr>
          <p:cNvPr id="482" name="Picture 7" descr="Picture 7"/>
          <p:cNvPicPr>
            <a:picLocks noChangeAspect="1"/>
          </p:cNvPicPr>
          <p:nvPr/>
        </p:nvPicPr>
        <p:blipFill>
          <a:blip r:embed="rId4">
            <a:extLst/>
          </a:blip>
          <a:stretch>
            <a:fillRect/>
          </a:stretch>
        </p:blipFill>
        <p:spPr>
          <a:xfrm>
            <a:off x="804899" y="2065529"/>
            <a:ext cx="1217614" cy="1116014"/>
          </a:xfrm>
          <a:prstGeom prst="rect">
            <a:avLst/>
          </a:prstGeom>
          <a:ln w="12700">
            <a:miter lim="400000"/>
          </a:ln>
        </p:spPr>
      </p:pic>
      <p:grpSp>
        <p:nvGrpSpPr>
          <p:cNvPr id="490" name="Group 8"/>
          <p:cNvGrpSpPr/>
          <p:nvPr/>
        </p:nvGrpSpPr>
        <p:grpSpPr>
          <a:xfrm>
            <a:off x="2100300" y="2065529"/>
            <a:ext cx="5334001" cy="1203326"/>
            <a:chOff x="0" y="0"/>
            <a:chExt cx="5334000" cy="1203325"/>
          </a:xfrm>
        </p:grpSpPr>
        <p:sp>
          <p:nvSpPr>
            <p:cNvPr id="483" name="Line 9"/>
            <p:cNvSpPr/>
            <p:nvPr/>
          </p:nvSpPr>
          <p:spPr>
            <a:xfrm flipV="1">
              <a:off x="0" y="603249"/>
              <a:ext cx="5334001" cy="12701"/>
            </a:xfrm>
            <a:prstGeom prst="line">
              <a:avLst/>
            </a:prstGeom>
            <a:noFill/>
            <a:ln w="38100" cap="flat">
              <a:solidFill>
                <a:srgbClr val="FF9933"/>
              </a:solidFill>
              <a:prstDash val="solid"/>
              <a:round/>
              <a:headEnd type="triangle" w="med" len="med"/>
            </a:ln>
            <a:effectLst/>
          </p:spPr>
          <p:txBody>
            <a:bodyPr wrap="square" lIns="45719" tIns="45719" rIns="45719" bIns="45719" numCol="1" anchor="t">
              <a:noAutofit/>
            </a:bodyPr>
            <a:lstStyle/>
            <a:p>
              <a:pPr/>
            </a:p>
          </p:txBody>
        </p:sp>
        <p:sp>
          <p:nvSpPr>
            <p:cNvPr id="484" name="Freeform 10"/>
            <p:cNvSpPr/>
            <p:nvPr/>
          </p:nvSpPr>
          <p:spPr>
            <a:xfrm>
              <a:off x="4038600" y="152399"/>
              <a:ext cx="1112838" cy="1050926"/>
            </a:xfrm>
            <a:prstGeom prst="rect">
              <a:avLst/>
            </a:prstGeom>
            <a:solidFill>
              <a:schemeClr val="accent1"/>
            </a:solidFill>
            <a:ln w="12700" cap="flat">
              <a:noFill/>
              <a:miter lim="400000"/>
            </a:ln>
            <a:effectLst/>
          </p:spPr>
          <p:txBody>
            <a:bodyPr wrap="square" lIns="45719" tIns="45719" rIns="45719" bIns="45719" numCol="1" anchor="t">
              <a:noAutofit/>
            </a:bodyPr>
            <a:lstStyle/>
            <a:p>
              <a:pPr/>
            </a:p>
          </p:txBody>
        </p:sp>
        <p:pic>
          <p:nvPicPr>
            <p:cNvPr id="485" name="Picture 11" descr="Picture 11"/>
            <p:cNvPicPr>
              <a:picLocks noChangeAspect="1"/>
            </p:cNvPicPr>
            <p:nvPr/>
          </p:nvPicPr>
          <p:blipFill>
            <a:blip r:embed="rId5">
              <a:extLst/>
            </a:blip>
            <a:stretch>
              <a:fillRect/>
            </a:stretch>
          </p:blipFill>
          <p:spPr>
            <a:xfrm>
              <a:off x="4098925" y="212725"/>
              <a:ext cx="990600" cy="906463"/>
            </a:xfrm>
            <a:prstGeom prst="rect">
              <a:avLst/>
            </a:prstGeom>
            <a:ln w="12700" cap="flat">
              <a:noFill/>
              <a:miter lim="400000"/>
            </a:ln>
            <a:effectLst/>
          </p:spPr>
        </p:pic>
        <p:sp>
          <p:nvSpPr>
            <p:cNvPr id="486" name="Text Box 12"/>
            <p:cNvSpPr txBox="1"/>
            <p:nvPr/>
          </p:nvSpPr>
          <p:spPr>
            <a:xfrm>
              <a:off x="4498975" y="258762"/>
              <a:ext cx="549275" cy="21039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lnSpc>
                  <a:spcPts val="1700"/>
                </a:lnSpc>
                <a:defRPr b="1" sz="1400"/>
              </a:lvl1pPr>
            </a:lstStyle>
            <a:p>
              <a:pPr/>
              <a:r>
                <a:t>Ida</a:t>
              </a:r>
            </a:p>
          </p:txBody>
        </p:sp>
        <p:sp>
          <p:nvSpPr>
            <p:cNvPr id="487" name="Text Box 13"/>
            <p:cNvSpPr txBox="1"/>
            <p:nvPr/>
          </p:nvSpPr>
          <p:spPr>
            <a:xfrm>
              <a:off x="4313237" y="812800"/>
              <a:ext cx="677863" cy="21039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lnSpc>
                  <a:spcPts val="1700"/>
                </a:lnSpc>
                <a:defRPr b="1" sz="1400"/>
              </a:lvl1pPr>
            </a:lstStyle>
            <a:p>
              <a:pPr/>
              <a:r>
                <a:t>Bank</a:t>
              </a:r>
            </a:p>
          </p:txBody>
        </p:sp>
        <p:sp>
          <p:nvSpPr>
            <p:cNvPr id="488" name="Freeform 14"/>
            <p:cNvSpPr/>
            <p:nvPr/>
          </p:nvSpPr>
          <p:spPr>
            <a:xfrm>
              <a:off x="2514599" y="-1"/>
              <a:ext cx="1852614" cy="381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15978" y="21600"/>
                  </a:lnTo>
                  <a:lnTo>
                    <a:pt x="15978" y="17999"/>
                  </a:lnTo>
                  <a:lnTo>
                    <a:pt x="21600" y="20069"/>
                  </a:lnTo>
                  <a:lnTo>
                    <a:pt x="15978" y="12599"/>
                  </a:lnTo>
                  <a:lnTo>
                    <a:pt x="15978" y="0"/>
                  </a:lnTo>
                  <a:lnTo>
                    <a:pt x="9320" y="0"/>
                  </a:lnTo>
                  <a:close/>
                </a:path>
              </a:pathLst>
            </a:custGeom>
            <a:solidFill>
              <a:schemeClr val="accent1"/>
            </a:solidFill>
            <a:ln w="9525" cap="flat">
              <a:solidFill>
                <a:srgbClr val="009999"/>
              </a:solidFill>
              <a:prstDash val="solid"/>
              <a:round/>
            </a:ln>
            <a:effectLst/>
          </p:spPr>
          <p:txBody>
            <a:bodyPr wrap="square" lIns="45719" tIns="45719" rIns="45719" bIns="45719" numCol="1" anchor="t">
              <a:noAutofit/>
            </a:bodyPr>
            <a:lstStyle/>
            <a:p>
              <a:pPr/>
            </a:p>
          </p:txBody>
        </p:sp>
        <p:sp>
          <p:nvSpPr>
            <p:cNvPr id="489" name="Text Box 15"/>
            <p:cNvSpPr txBox="1"/>
            <p:nvPr/>
          </p:nvSpPr>
          <p:spPr>
            <a:xfrm>
              <a:off x="2590800" y="44450"/>
              <a:ext cx="1085379" cy="2976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a:lnSpc>
                  <a:spcPts val="2400"/>
                </a:lnSpc>
                <a:tabLst>
                  <a:tab pos="914400" algn="l"/>
                </a:tabLst>
                <a:defRPr b="1" i="1" sz="2000">
                  <a:solidFill>
                    <a:schemeClr val="accent2"/>
                  </a:solidFill>
                </a:defRPr>
              </a:lvl1pPr>
            </a:lstStyle>
            <a:p>
              <a:pPr/>
              <a:r>
                <a:t>Zertifikat</a:t>
              </a:r>
            </a:p>
          </p:txBody>
        </p:sp>
      </p:grpSp>
      <p:grpSp>
        <p:nvGrpSpPr>
          <p:cNvPr id="494" name="Group 16"/>
          <p:cNvGrpSpPr/>
          <p:nvPr/>
        </p:nvGrpSpPr>
        <p:grpSpPr>
          <a:xfrm>
            <a:off x="2252700" y="954280"/>
            <a:ext cx="5334001" cy="965201"/>
            <a:chOff x="0" y="0"/>
            <a:chExt cx="5334000" cy="965200"/>
          </a:xfrm>
        </p:grpSpPr>
        <p:sp>
          <p:nvSpPr>
            <p:cNvPr id="491" name="Line 17"/>
            <p:cNvSpPr/>
            <p:nvPr/>
          </p:nvSpPr>
          <p:spPr>
            <a:xfrm flipV="1">
              <a:off x="0" y="952499"/>
              <a:ext cx="5334001" cy="12701"/>
            </a:xfrm>
            <a:prstGeom prst="line">
              <a:avLst/>
            </a:prstGeom>
            <a:noFill/>
            <a:ln w="38100" cap="flat">
              <a:solidFill>
                <a:srgbClr val="FF9933"/>
              </a:solidFill>
              <a:prstDash val="solid"/>
              <a:round/>
              <a:tailEnd type="triangle" w="med" len="med"/>
            </a:ln>
            <a:effectLst/>
          </p:spPr>
          <p:txBody>
            <a:bodyPr wrap="square" lIns="45719" tIns="45719" rIns="45719" bIns="45719" numCol="1" anchor="t">
              <a:noAutofit/>
            </a:bodyPr>
            <a:lstStyle/>
            <a:p>
              <a:pPr/>
            </a:p>
          </p:txBody>
        </p:sp>
        <p:sp>
          <p:nvSpPr>
            <p:cNvPr id="492" name="Freeform 18"/>
            <p:cNvSpPr/>
            <p:nvPr/>
          </p:nvSpPr>
          <p:spPr>
            <a:xfrm>
              <a:off x="304800" y="44449"/>
              <a:ext cx="2362201" cy="901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14602"/>
                  </a:lnTo>
                  <a:lnTo>
                    <a:pt x="3599" y="14602"/>
                  </a:lnTo>
                  <a:lnTo>
                    <a:pt x="216" y="21600"/>
                  </a:lnTo>
                  <a:lnTo>
                    <a:pt x="8999" y="14602"/>
                  </a:lnTo>
                  <a:lnTo>
                    <a:pt x="21600" y="14602"/>
                  </a:lnTo>
                  <a:lnTo>
                    <a:pt x="21600" y="0"/>
                  </a:lnTo>
                  <a:lnTo>
                    <a:pt x="3599" y="0"/>
                  </a:lnTo>
                  <a:close/>
                </a:path>
              </a:pathLst>
            </a:custGeom>
            <a:solidFill>
              <a:schemeClr val="accent1"/>
            </a:solidFill>
            <a:ln w="9525" cap="flat">
              <a:solidFill>
                <a:srgbClr val="009999"/>
              </a:solidFill>
              <a:prstDash val="solid"/>
              <a:round/>
            </a:ln>
            <a:effectLst/>
          </p:spPr>
          <p:txBody>
            <a:bodyPr wrap="square" lIns="45719" tIns="45719" rIns="45719" bIns="45719" numCol="1" anchor="t">
              <a:noAutofit/>
            </a:bodyPr>
            <a:lstStyle/>
            <a:p>
              <a:pPr/>
            </a:p>
          </p:txBody>
        </p:sp>
        <p:sp>
          <p:nvSpPr>
            <p:cNvPr id="493" name="Text Box 19"/>
            <p:cNvSpPr txBox="1"/>
            <p:nvPr/>
          </p:nvSpPr>
          <p:spPr>
            <a:xfrm>
              <a:off x="360362" y="0"/>
              <a:ext cx="2374479" cy="6532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p>
              <a:pPr>
                <a:lnSpc>
                  <a:spcPts val="2400"/>
                </a:lnSpc>
                <a:tabLst>
                  <a:tab pos="914400" algn="l"/>
                  <a:tab pos="1828800" algn="l"/>
                </a:tabLst>
                <a:defRPr b="1" i="1" sz="2000">
                  <a:solidFill>
                    <a:schemeClr val="accent2"/>
                  </a:solidFill>
                </a:defRPr>
              </a:pPr>
              <a:r>
                <a:t>Anfrage:</a:t>
              </a:r>
            </a:p>
            <a:p>
              <a:pPr>
                <a:lnSpc>
                  <a:spcPts val="2400"/>
                </a:lnSpc>
                <a:tabLst>
                  <a:tab pos="914400" algn="l"/>
                  <a:tab pos="1828800" algn="l"/>
                </a:tabLst>
                <a:defRPr b="1" i="1" sz="2000">
                  <a:solidFill>
                    <a:schemeClr val="accent2"/>
                  </a:solidFill>
                </a:defRPr>
              </a:pPr>
              <a:r>
                <a:t>sichere Verbindung</a:t>
              </a:r>
            </a:p>
          </p:txBody>
        </p:sp>
      </p:grpSp>
      <p:grpSp>
        <p:nvGrpSpPr>
          <p:cNvPr id="503" name="Group 20"/>
          <p:cNvGrpSpPr/>
          <p:nvPr/>
        </p:nvGrpSpPr>
        <p:grpSpPr>
          <a:xfrm>
            <a:off x="1871700" y="3326005"/>
            <a:ext cx="5715001" cy="964764"/>
            <a:chOff x="0" y="0"/>
            <a:chExt cx="5715000" cy="964763"/>
          </a:xfrm>
        </p:grpSpPr>
        <p:sp>
          <p:nvSpPr>
            <p:cNvPr id="495" name="Line 21"/>
            <p:cNvSpPr/>
            <p:nvPr/>
          </p:nvSpPr>
          <p:spPr>
            <a:xfrm flipV="1">
              <a:off x="0" y="180975"/>
              <a:ext cx="5715001" cy="12701"/>
            </a:xfrm>
            <a:prstGeom prst="line">
              <a:avLst/>
            </a:prstGeom>
            <a:noFill/>
            <a:ln w="38100" cap="flat">
              <a:solidFill>
                <a:srgbClr val="FF9933"/>
              </a:solidFill>
              <a:prstDash val="solid"/>
              <a:round/>
              <a:tailEnd type="triangle" w="med" len="med"/>
            </a:ln>
            <a:effectLst/>
          </p:spPr>
          <p:txBody>
            <a:bodyPr wrap="square" lIns="45719" tIns="45719" rIns="45719" bIns="45719" numCol="1" anchor="t">
              <a:noAutofit/>
            </a:bodyPr>
            <a:lstStyle/>
            <a:p>
              <a:pPr/>
            </a:p>
          </p:txBody>
        </p:sp>
        <p:grpSp>
          <p:nvGrpSpPr>
            <p:cNvPr id="500" name="Group 22"/>
            <p:cNvGrpSpPr/>
            <p:nvPr/>
          </p:nvGrpSpPr>
          <p:grpSpPr>
            <a:xfrm>
              <a:off x="685799" y="0"/>
              <a:ext cx="762001" cy="415925"/>
              <a:chOff x="0" y="0"/>
              <a:chExt cx="762000" cy="415925"/>
            </a:xfrm>
          </p:grpSpPr>
          <p:sp>
            <p:nvSpPr>
              <p:cNvPr id="496" name="Freeform 23"/>
              <p:cNvSpPr/>
              <p:nvPr/>
            </p:nvSpPr>
            <p:spPr>
              <a:xfrm>
                <a:off x="-1" y="-1"/>
                <a:ext cx="762001" cy="415926"/>
              </a:xfrm>
              <a:prstGeom prst="rect">
                <a:avLst/>
              </a:prstGeom>
              <a:solidFill>
                <a:srgbClr val="CCEBFF"/>
              </a:solidFill>
              <a:ln w="9525" cap="flat">
                <a:solidFill>
                  <a:srgbClr val="000000"/>
                </a:solidFill>
                <a:prstDash val="solid"/>
                <a:round/>
              </a:ln>
              <a:effectLst/>
            </p:spPr>
            <p:txBody>
              <a:bodyPr wrap="square" lIns="45719" tIns="45719" rIns="45719" bIns="45719" numCol="1" anchor="t">
                <a:noAutofit/>
              </a:bodyPr>
              <a:lstStyle/>
              <a:p>
                <a:pPr/>
              </a:p>
            </p:txBody>
          </p:sp>
          <p:grpSp>
            <p:nvGrpSpPr>
              <p:cNvPr id="499" name="Group 24"/>
              <p:cNvGrpSpPr/>
              <p:nvPr/>
            </p:nvGrpSpPr>
            <p:grpSpPr>
              <a:xfrm>
                <a:off x="68262" y="68262"/>
                <a:ext cx="623888" cy="277814"/>
                <a:chOff x="0" y="0"/>
                <a:chExt cx="623887" cy="277812"/>
              </a:xfrm>
            </p:grpSpPr>
            <p:sp>
              <p:nvSpPr>
                <p:cNvPr id="497" name="Freeform 25"/>
                <p:cNvSpPr/>
                <p:nvPr/>
              </p:nvSpPr>
              <p:spPr>
                <a:xfrm>
                  <a:off x="-1" y="0"/>
                  <a:ext cx="623889" cy="2778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854" y="11632"/>
                      </a:moveTo>
                      <a:lnTo>
                        <a:pt x="14234" y="11632"/>
                      </a:lnTo>
                      <a:lnTo>
                        <a:pt x="14245" y="11699"/>
                      </a:lnTo>
                      <a:lnTo>
                        <a:pt x="14234" y="13200"/>
                      </a:lnTo>
                      <a:lnTo>
                        <a:pt x="12954" y="13200"/>
                      </a:lnTo>
                      <a:lnTo>
                        <a:pt x="12954" y="11632"/>
                      </a:lnTo>
                      <a:lnTo>
                        <a:pt x="5061" y="11632"/>
                      </a:lnTo>
                      <a:lnTo>
                        <a:pt x="5061" y="15358"/>
                      </a:lnTo>
                      <a:lnTo>
                        <a:pt x="5676" y="15358"/>
                      </a:lnTo>
                      <a:lnTo>
                        <a:pt x="5676" y="21600"/>
                      </a:lnTo>
                      <a:lnTo>
                        <a:pt x="4838" y="21600"/>
                      </a:lnTo>
                      <a:lnTo>
                        <a:pt x="4838" y="19736"/>
                      </a:lnTo>
                      <a:lnTo>
                        <a:pt x="4000" y="19736"/>
                      </a:lnTo>
                      <a:lnTo>
                        <a:pt x="4000" y="21600"/>
                      </a:lnTo>
                      <a:lnTo>
                        <a:pt x="3164" y="21600"/>
                      </a:lnTo>
                      <a:lnTo>
                        <a:pt x="3164" y="19736"/>
                      </a:lnTo>
                      <a:lnTo>
                        <a:pt x="2292" y="19736"/>
                      </a:lnTo>
                      <a:lnTo>
                        <a:pt x="2292" y="21600"/>
                      </a:lnTo>
                      <a:lnTo>
                        <a:pt x="1443" y="21600"/>
                      </a:lnTo>
                      <a:lnTo>
                        <a:pt x="1443" y="15358"/>
                      </a:lnTo>
                      <a:lnTo>
                        <a:pt x="2104" y="15358"/>
                      </a:lnTo>
                      <a:lnTo>
                        <a:pt x="2104" y="11632"/>
                      </a:lnTo>
                      <a:lnTo>
                        <a:pt x="253" y="11632"/>
                      </a:lnTo>
                      <a:lnTo>
                        <a:pt x="164" y="11338"/>
                      </a:lnTo>
                      <a:lnTo>
                        <a:pt x="76" y="10979"/>
                      </a:lnTo>
                      <a:lnTo>
                        <a:pt x="0" y="10554"/>
                      </a:lnTo>
                      <a:lnTo>
                        <a:pt x="0" y="9541"/>
                      </a:lnTo>
                      <a:lnTo>
                        <a:pt x="76" y="9083"/>
                      </a:lnTo>
                      <a:lnTo>
                        <a:pt x="164" y="8724"/>
                      </a:lnTo>
                      <a:lnTo>
                        <a:pt x="253" y="8364"/>
                      </a:lnTo>
                      <a:lnTo>
                        <a:pt x="12954" y="8364"/>
                      </a:lnTo>
                      <a:lnTo>
                        <a:pt x="12954" y="6960"/>
                      </a:lnTo>
                      <a:lnTo>
                        <a:pt x="14234" y="6960"/>
                      </a:lnTo>
                      <a:lnTo>
                        <a:pt x="14234" y="8364"/>
                      </a:lnTo>
                      <a:lnTo>
                        <a:pt x="15833" y="8364"/>
                      </a:lnTo>
                      <a:lnTo>
                        <a:pt x="16803" y="8070"/>
                      </a:lnTo>
                      <a:lnTo>
                        <a:pt x="16770" y="8724"/>
                      </a:lnTo>
                      <a:lnTo>
                        <a:pt x="16759" y="9344"/>
                      </a:lnTo>
                      <a:lnTo>
                        <a:pt x="16725" y="9899"/>
                      </a:lnTo>
                      <a:lnTo>
                        <a:pt x="16759" y="10489"/>
                      </a:lnTo>
                      <a:lnTo>
                        <a:pt x="16770" y="11076"/>
                      </a:lnTo>
                      <a:lnTo>
                        <a:pt x="16803" y="11699"/>
                      </a:lnTo>
                      <a:lnTo>
                        <a:pt x="16835" y="12254"/>
                      </a:lnTo>
                      <a:lnTo>
                        <a:pt x="17101" y="13919"/>
                      </a:lnTo>
                      <a:lnTo>
                        <a:pt x="17200" y="14312"/>
                      </a:lnTo>
                      <a:lnTo>
                        <a:pt x="17321" y="14802"/>
                      </a:lnTo>
                      <a:lnTo>
                        <a:pt x="17442" y="15161"/>
                      </a:lnTo>
                      <a:lnTo>
                        <a:pt x="17585" y="15522"/>
                      </a:lnTo>
                      <a:lnTo>
                        <a:pt x="17740" y="15880"/>
                      </a:lnTo>
                      <a:lnTo>
                        <a:pt x="17883" y="16174"/>
                      </a:lnTo>
                      <a:lnTo>
                        <a:pt x="18049" y="16371"/>
                      </a:lnTo>
                      <a:lnTo>
                        <a:pt x="18202" y="16567"/>
                      </a:lnTo>
                      <a:lnTo>
                        <a:pt x="18379" y="16664"/>
                      </a:lnTo>
                      <a:lnTo>
                        <a:pt x="18546" y="16762"/>
                      </a:lnTo>
                      <a:lnTo>
                        <a:pt x="18887" y="16762"/>
                      </a:lnTo>
                      <a:lnTo>
                        <a:pt x="19075" y="16664"/>
                      </a:lnTo>
                      <a:lnTo>
                        <a:pt x="19239" y="16567"/>
                      </a:lnTo>
                      <a:lnTo>
                        <a:pt x="19395" y="16371"/>
                      </a:lnTo>
                      <a:lnTo>
                        <a:pt x="19570" y="16174"/>
                      </a:lnTo>
                      <a:lnTo>
                        <a:pt x="19725" y="15880"/>
                      </a:lnTo>
                      <a:lnTo>
                        <a:pt x="19857" y="15522"/>
                      </a:lnTo>
                      <a:lnTo>
                        <a:pt x="19999" y="15161"/>
                      </a:lnTo>
                      <a:lnTo>
                        <a:pt x="20110" y="14802"/>
                      </a:lnTo>
                      <a:lnTo>
                        <a:pt x="20254" y="14312"/>
                      </a:lnTo>
                      <a:lnTo>
                        <a:pt x="20354" y="13919"/>
                      </a:lnTo>
                      <a:lnTo>
                        <a:pt x="20453" y="13364"/>
                      </a:lnTo>
                      <a:lnTo>
                        <a:pt x="20518" y="12809"/>
                      </a:lnTo>
                      <a:lnTo>
                        <a:pt x="20596" y="12254"/>
                      </a:lnTo>
                      <a:lnTo>
                        <a:pt x="20663" y="11699"/>
                      </a:lnTo>
                      <a:lnTo>
                        <a:pt x="20673" y="11076"/>
                      </a:lnTo>
                      <a:lnTo>
                        <a:pt x="20706" y="10489"/>
                      </a:lnTo>
                      <a:lnTo>
                        <a:pt x="20706" y="9344"/>
                      </a:lnTo>
                      <a:lnTo>
                        <a:pt x="20673" y="8724"/>
                      </a:lnTo>
                      <a:lnTo>
                        <a:pt x="20663" y="8070"/>
                      </a:lnTo>
                      <a:lnTo>
                        <a:pt x="20596" y="7515"/>
                      </a:lnTo>
                      <a:lnTo>
                        <a:pt x="20518" y="7024"/>
                      </a:lnTo>
                      <a:lnTo>
                        <a:pt x="20453" y="6469"/>
                      </a:lnTo>
                      <a:lnTo>
                        <a:pt x="20354" y="5979"/>
                      </a:lnTo>
                      <a:lnTo>
                        <a:pt x="20254" y="5456"/>
                      </a:lnTo>
                      <a:lnTo>
                        <a:pt x="20110" y="5063"/>
                      </a:lnTo>
                      <a:lnTo>
                        <a:pt x="19999" y="4672"/>
                      </a:lnTo>
                      <a:lnTo>
                        <a:pt x="19857" y="4311"/>
                      </a:lnTo>
                      <a:lnTo>
                        <a:pt x="19725" y="3920"/>
                      </a:lnTo>
                      <a:lnTo>
                        <a:pt x="19570" y="3659"/>
                      </a:lnTo>
                      <a:lnTo>
                        <a:pt x="19395" y="3398"/>
                      </a:lnTo>
                      <a:lnTo>
                        <a:pt x="19239" y="3266"/>
                      </a:lnTo>
                      <a:lnTo>
                        <a:pt x="19075" y="3104"/>
                      </a:lnTo>
                      <a:lnTo>
                        <a:pt x="18887" y="3037"/>
                      </a:lnTo>
                      <a:lnTo>
                        <a:pt x="18732" y="3005"/>
                      </a:lnTo>
                      <a:lnTo>
                        <a:pt x="18546" y="3037"/>
                      </a:lnTo>
                      <a:lnTo>
                        <a:pt x="18379" y="3104"/>
                      </a:lnTo>
                      <a:lnTo>
                        <a:pt x="18202" y="3266"/>
                      </a:lnTo>
                      <a:lnTo>
                        <a:pt x="18049" y="3398"/>
                      </a:lnTo>
                      <a:lnTo>
                        <a:pt x="17883" y="3659"/>
                      </a:lnTo>
                      <a:lnTo>
                        <a:pt x="17740" y="3920"/>
                      </a:lnTo>
                      <a:lnTo>
                        <a:pt x="17585" y="4311"/>
                      </a:lnTo>
                      <a:lnTo>
                        <a:pt x="17442" y="4672"/>
                      </a:lnTo>
                      <a:lnTo>
                        <a:pt x="17321" y="5063"/>
                      </a:lnTo>
                      <a:lnTo>
                        <a:pt x="17200" y="5456"/>
                      </a:lnTo>
                      <a:lnTo>
                        <a:pt x="17101" y="5979"/>
                      </a:lnTo>
                      <a:lnTo>
                        <a:pt x="17012" y="6469"/>
                      </a:lnTo>
                      <a:lnTo>
                        <a:pt x="16924" y="7024"/>
                      </a:lnTo>
                      <a:lnTo>
                        <a:pt x="16835" y="7515"/>
                      </a:lnTo>
                      <a:lnTo>
                        <a:pt x="16803" y="8070"/>
                      </a:lnTo>
                      <a:lnTo>
                        <a:pt x="15898" y="8364"/>
                      </a:lnTo>
                      <a:lnTo>
                        <a:pt x="15954" y="7318"/>
                      </a:lnTo>
                      <a:lnTo>
                        <a:pt x="16021" y="6502"/>
                      </a:lnTo>
                      <a:lnTo>
                        <a:pt x="16118" y="5718"/>
                      </a:lnTo>
                      <a:lnTo>
                        <a:pt x="16230" y="4966"/>
                      </a:lnTo>
                      <a:lnTo>
                        <a:pt x="16362" y="4214"/>
                      </a:lnTo>
                      <a:lnTo>
                        <a:pt x="16537" y="3495"/>
                      </a:lnTo>
                      <a:lnTo>
                        <a:pt x="16703" y="2843"/>
                      </a:lnTo>
                      <a:lnTo>
                        <a:pt x="16891" y="2287"/>
                      </a:lnTo>
                      <a:lnTo>
                        <a:pt x="17079" y="1730"/>
                      </a:lnTo>
                      <a:lnTo>
                        <a:pt x="17289" y="1307"/>
                      </a:lnTo>
                      <a:lnTo>
                        <a:pt x="17509" y="881"/>
                      </a:lnTo>
                      <a:lnTo>
                        <a:pt x="17740" y="523"/>
                      </a:lnTo>
                      <a:lnTo>
                        <a:pt x="17982" y="294"/>
                      </a:lnTo>
                      <a:lnTo>
                        <a:pt x="18224" y="130"/>
                      </a:lnTo>
                      <a:lnTo>
                        <a:pt x="18479" y="0"/>
                      </a:lnTo>
                      <a:lnTo>
                        <a:pt x="18986" y="0"/>
                      </a:lnTo>
                      <a:lnTo>
                        <a:pt x="19228" y="130"/>
                      </a:lnTo>
                      <a:lnTo>
                        <a:pt x="19481" y="294"/>
                      </a:lnTo>
                      <a:lnTo>
                        <a:pt x="19704" y="523"/>
                      </a:lnTo>
                      <a:lnTo>
                        <a:pt x="19924" y="881"/>
                      </a:lnTo>
                      <a:lnTo>
                        <a:pt x="20166" y="1307"/>
                      </a:lnTo>
                      <a:lnTo>
                        <a:pt x="20375" y="1730"/>
                      </a:lnTo>
                      <a:lnTo>
                        <a:pt x="20563" y="2287"/>
                      </a:lnTo>
                      <a:lnTo>
                        <a:pt x="20762" y="2843"/>
                      </a:lnTo>
                      <a:lnTo>
                        <a:pt x="20915" y="3495"/>
                      </a:lnTo>
                      <a:lnTo>
                        <a:pt x="21092" y="4214"/>
                      </a:lnTo>
                      <a:lnTo>
                        <a:pt x="21203" y="4966"/>
                      </a:lnTo>
                      <a:lnTo>
                        <a:pt x="21324" y="5718"/>
                      </a:lnTo>
                      <a:lnTo>
                        <a:pt x="21412" y="6502"/>
                      </a:lnTo>
                      <a:lnTo>
                        <a:pt x="21501" y="7318"/>
                      </a:lnTo>
                      <a:lnTo>
                        <a:pt x="21544" y="8169"/>
                      </a:lnTo>
                      <a:lnTo>
                        <a:pt x="21600" y="9018"/>
                      </a:lnTo>
                      <a:lnTo>
                        <a:pt x="21600" y="10783"/>
                      </a:lnTo>
                      <a:lnTo>
                        <a:pt x="21544" y="11632"/>
                      </a:lnTo>
                      <a:lnTo>
                        <a:pt x="21501" y="12515"/>
                      </a:lnTo>
                      <a:lnTo>
                        <a:pt x="21412" y="13364"/>
                      </a:lnTo>
                      <a:lnTo>
                        <a:pt x="21324" y="14116"/>
                      </a:lnTo>
                      <a:lnTo>
                        <a:pt x="21203" y="14867"/>
                      </a:lnTo>
                      <a:lnTo>
                        <a:pt x="21092" y="15619"/>
                      </a:lnTo>
                      <a:lnTo>
                        <a:pt x="20915" y="16273"/>
                      </a:lnTo>
                      <a:lnTo>
                        <a:pt x="20762" y="16958"/>
                      </a:lnTo>
                      <a:lnTo>
                        <a:pt x="20563" y="17580"/>
                      </a:lnTo>
                      <a:lnTo>
                        <a:pt x="20375" y="18071"/>
                      </a:lnTo>
                      <a:lnTo>
                        <a:pt x="20166" y="18593"/>
                      </a:lnTo>
                      <a:lnTo>
                        <a:pt x="19924" y="18919"/>
                      </a:lnTo>
                      <a:lnTo>
                        <a:pt x="19704" y="19278"/>
                      </a:lnTo>
                      <a:lnTo>
                        <a:pt x="19481" y="19539"/>
                      </a:lnTo>
                      <a:lnTo>
                        <a:pt x="19228" y="19736"/>
                      </a:lnTo>
                      <a:lnTo>
                        <a:pt x="18986" y="19835"/>
                      </a:lnTo>
                      <a:lnTo>
                        <a:pt x="18732" y="19900"/>
                      </a:lnTo>
                      <a:lnTo>
                        <a:pt x="18479" y="19835"/>
                      </a:lnTo>
                      <a:lnTo>
                        <a:pt x="18224" y="19736"/>
                      </a:lnTo>
                      <a:lnTo>
                        <a:pt x="17982" y="19539"/>
                      </a:lnTo>
                      <a:lnTo>
                        <a:pt x="17740" y="19278"/>
                      </a:lnTo>
                      <a:lnTo>
                        <a:pt x="17509" y="18919"/>
                      </a:lnTo>
                      <a:lnTo>
                        <a:pt x="17289" y="18593"/>
                      </a:lnTo>
                      <a:lnTo>
                        <a:pt x="17079" y="18071"/>
                      </a:lnTo>
                      <a:lnTo>
                        <a:pt x="16891" y="17580"/>
                      </a:lnTo>
                      <a:lnTo>
                        <a:pt x="16703" y="16958"/>
                      </a:lnTo>
                      <a:lnTo>
                        <a:pt x="16537" y="16273"/>
                      </a:lnTo>
                      <a:lnTo>
                        <a:pt x="16362" y="15619"/>
                      </a:lnTo>
                      <a:lnTo>
                        <a:pt x="16230" y="14867"/>
                      </a:lnTo>
                      <a:lnTo>
                        <a:pt x="16118" y="14116"/>
                      </a:lnTo>
                      <a:lnTo>
                        <a:pt x="16021" y="13364"/>
                      </a:lnTo>
                      <a:lnTo>
                        <a:pt x="15954" y="12515"/>
                      </a:lnTo>
                      <a:lnTo>
                        <a:pt x="15898" y="11632"/>
                      </a:lnTo>
                      <a:lnTo>
                        <a:pt x="15854" y="11632"/>
                      </a:lnTo>
                      <a:close/>
                    </a:path>
                  </a:pathLst>
                </a:custGeom>
                <a:solidFill>
                  <a:srgbClr val="808080"/>
                </a:solidFill>
                <a:ln w="9525" cap="flat">
                  <a:solidFill>
                    <a:srgbClr val="5E5E5E"/>
                  </a:solidFill>
                  <a:prstDash val="solid"/>
                  <a:round/>
                </a:ln>
                <a:effectLst/>
              </p:spPr>
              <p:txBody>
                <a:bodyPr wrap="square" lIns="45719" tIns="45719" rIns="45719" bIns="45719" numCol="1" anchor="t">
                  <a:noAutofit/>
                </a:bodyPr>
                <a:lstStyle/>
                <a:p>
                  <a:pPr/>
                </a:p>
              </p:txBody>
            </p:sp>
            <p:sp>
              <p:nvSpPr>
                <p:cNvPr id="498" name="Freeform 26"/>
                <p:cNvSpPr/>
                <p:nvPr/>
              </p:nvSpPr>
              <p:spPr>
                <a:xfrm>
                  <a:off x="-1" y="0"/>
                  <a:ext cx="623889" cy="2778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854" y="11632"/>
                      </a:moveTo>
                      <a:lnTo>
                        <a:pt x="14234" y="11632"/>
                      </a:lnTo>
                      <a:lnTo>
                        <a:pt x="14245" y="11699"/>
                      </a:lnTo>
                      <a:lnTo>
                        <a:pt x="14234" y="13200"/>
                      </a:lnTo>
                      <a:lnTo>
                        <a:pt x="12954" y="13200"/>
                      </a:lnTo>
                      <a:lnTo>
                        <a:pt x="12954" y="11632"/>
                      </a:lnTo>
                      <a:lnTo>
                        <a:pt x="5061" y="11632"/>
                      </a:lnTo>
                      <a:lnTo>
                        <a:pt x="5061" y="15358"/>
                      </a:lnTo>
                      <a:lnTo>
                        <a:pt x="5676" y="15358"/>
                      </a:lnTo>
                      <a:lnTo>
                        <a:pt x="5676" y="21600"/>
                      </a:lnTo>
                      <a:lnTo>
                        <a:pt x="4838" y="21600"/>
                      </a:lnTo>
                      <a:lnTo>
                        <a:pt x="4838" y="19736"/>
                      </a:lnTo>
                      <a:lnTo>
                        <a:pt x="4000" y="19736"/>
                      </a:lnTo>
                      <a:lnTo>
                        <a:pt x="4000" y="21600"/>
                      </a:lnTo>
                      <a:lnTo>
                        <a:pt x="3164" y="21600"/>
                      </a:lnTo>
                      <a:lnTo>
                        <a:pt x="3164" y="19736"/>
                      </a:lnTo>
                      <a:lnTo>
                        <a:pt x="2292" y="19736"/>
                      </a:lnTo>
                      <a:lnTo>
                        <a:pt x="2292" y="21600"/>
                      </a:lnTo>
                      <a:lnTo>
                        <a:pt x="1443" y="21600"/>
                      </a:lnTo>
                      <a:lnTo>
                        <a:pt x="1443" y="15358"/>
                      </a:lnTo>
                      <a:lnTo>
                        <a:pt x="2104" y="15358"/>
                      </a:lnTo>
                      <a:lnTo>
                        <a:pt x="2104" y="11632"/>
                      </a:lnTo>
                      <a:lnTo>
                        <a:pt x="253" y="11632"/>
                      </a:lnTo>
                      <a:lnTo>
                        <a:pt x="164" y="11338"/>
                      </a:lnTo>
                      <a:lnTo>
                        <a:pt x="76" y="10979"/>
                      </a:lnTo>
                      <a:lnTo>
                        <a:pt x="0" y="10554"/>
                      </a:lnTo>
                      <a:lnTo>
                        <a:pt x="0" y="9541"/>
                      </a:lnTo>
                      <a:lnTo>
                        <a:pt x="76" y="9083"/>
                      </a:lnTo>
                      <a:lnTo>
                        <a:pt x="164" y="8724"/>
                      </a:lnTo>
                      <a:lnTo>
                        <a:pt x="253" y="8364"/>
                      </a:lnTo>
                      <a:lnTo>
                        <a:pt x="12954" y="8364"/>
                      </a:lnTo>
                      <a:lnTo>
                        <a:pt x="12954" y="6960"/>
                      </a:lnTo>
                      <a:lnTo>
                        <a:pt x="14234" y="6960"/>
                      </a:lnTo>
                      <a:lnTo>
                        <a:pt x="14234" y="8364"/>
                      </a:lnTo>
                      <a:lnTo>
                        <a:pt x="15833" y="8364"/>
                      </a:lnTo>
                      <a:lnTo>
                        <a:pt x="16803" y="8070"/>
                      </a:lnTo>
                      <a:lnTo>
                        <a:pt x="16770" y="8724"/>
                      </a:lnTo>
                      <a:lnTo>
                        <a:pt x="16759" y="9344"/>
                      </a:lnTo>
                      <a:lnTo>
                        <a:pt x="16725" y="9899"/>
                      </a:lnTo>
                      <a:lnTo>
                        <a:pt x="16759" y="10489"/>
                      </a:lnTo>
                      <a:lnTo>
                        <a:pt x="16770" y="11076"/>
                      </a:lnTo>
                      <a:lnTo>
                        <a:pt x="16803" y="11699"/>
                      </a:lnTo>
                      <a:lnTo>
                        <a:pt x="16835" y="12254"/>
                      </a:lnTo>
                      <a:lnTo>
                        <a:pt x="17101" y="13919"/>
                      </a:lnTo>
                      <a:lnTo>
                        <a:pt x="17200" y="14312"/>
                      </a:lnTo>
                      <a:lnTo>
                        <a:pt x="17321" y="14802"/>
                      </a:lnTo>
                      <a:lnTo>
                        <a:pt x="17442" y="15161"/>
                      </a:lnTo>
                      <a:lnTo>
                        <a:pt x="17585" y="15522"/>
                      </a:lnTo>
                      <a:lnTo>
                        <a:pt x="17740" y="15880"/>
                      </a:lnTo>
                      <a:lnTo>
                        <a:pt x="17883" y="16174"/>
                      </a:lnTo>
                      <a:lnTo>
                        <a:pt x="18049" y="16371"/>
                      </a:lnTo>
                      <a:lnTo>
                        <a:pt x="18202" y="16567"/>
                      </a:lnTo>
                      <a:lnTo>
                        <a:pt x="18379" y="16664"/>
                      </a:lnTo>
                      <a:lnTo>
                        <a:pt x="18546" y="16762"/>
                      </a:lnTo>
                      <a:lnTo>
                        <a:pt x="18887" y="16762"/>
                      </a:lnTo>
                      <a:lnTo>
                        <a:pt x="19075" y="16664"/>
                      </a:lnTo>
                      <a:lnTo>
                        <a:pt x="19239" y="16567"/>
                      </a:lnTo>
                      <a:lnTo>
                        <a:pt x="19395" y="16371"/>
                      </a:lnTo>
                      <a:lnTo>
                        <a:pt x="19570" y="16174"/>
                      </a:lnTo>
                      <a:lnTo>
                        <a:pt x="19725" y="15880"/>
                      </a:lnTo>
                      <a:lnTo>
                        <a:pt x="19857" y="15522"/>
                      </a:lnTo>
                      <a:lnTo>
                        <a:pt x="19999" y="15161"/>
                      </a:lnTo>
                      <a:lnTo>
                        <a:pt x="20110" y="14802"/>
                      </a:lnTo>
                      <a:lnTo>
                        <a:pt x="20254" y="14312"/>
                      </a:lnTo>
                      <a:lnTo>
                        <a:pt x="20354" y="13919"/>
                      </a:lnTo>
                      <a:lnTo>
                        <a:pt x="20453" y="13364"/>
                      </a:lnTo>
                      <a:lnTo>
                        <a:pt x="20518" y="12809"/>
                      </a:lnTo>
                      <a:lnTo>
                        <a:pt x="20596" y="12254"/>
                      </a:lnTo>
                      <a:lnTo>
                        <a:pt x="20663" y="11699"/>
                      </a:lnTo>
                      <a:lnTo>
                        <a:pt x="20673" y="11076"/>
                      </a:lnTo>
                      <a:lnTo>
                        <a:pt x="20706" y="10489"/>
                      </a:lnTo>
                      <a:lnTo>
                        <a:pt x="20706" y="9344"/>
                      </a:lnTo>
                      <a:lnTo>
                        <a:pt x="20673" y="8724"/>
                      </a:lnTo>
                      <a:lnTo>
                        <a:pt x="20663" y="8070"/>
                      </a:lnTo>
                      <a:lnTo>
                        <a:pt x="20596" y="7515"/>
                      </a:lnTo>
                      <a:lnTo>
                        <a:pt x="20518" y="7024"/>
                      </a:lnTo>
                      <a:lnTo>
                        <a:pt x="20453" y="6469"/>
                      </a:lnTo>
                      <a:lnTo>
                        <a:pt x="20354" y="5979"/>
                      </a:lnTo>
                      <a:lnTo>
                        <a:pt x="20254" y="5456"/>
                      </a:lnTo>
                      <a:lnTo>
                        <a:pt x="20110" y="5063"/>
                      </a:lnTo>
                      <a:lnTo>
                        <a:pt x="19999" y="4672"/>
                      </a:lnTo>
                      <a:lnTo>
                        <a:pt x="19857" y="4311"/>
                      </a:lnTo>
                      <a:lnTo>
                        <a:pt x="19725" y="3920"/>
                      </a:lnTo>
                      <a:lnTo>
                        <a:pt x="19570" y="3659"/>
                      </a:lnTo>
                      <a:lnTo>
                        <a:pt x="19395" y="3398"/>
                      </a:lnTo>
                      <a:lnTo>
                        <a:pt x="19239" y="3266"/>
                      </a:lnTo>
                      <a:lnTo>
                        <a:pt x="19075" y="3104"/>
                      </a:lnTo>
                      <a:lnTo>
                        <a:pt x="18887" y="3037"/>
                      </a:lnTo>
                      <a:lnTo>
                        <a:pt x="18732" y="3005"/>
                      </a:lnTo>
                      <a:lnTo>
                        <a:pt x="18546" y="3037"/>
                      </a:lnTo>
                      <a:lnTo>
                        <a:pt x="18379" y="3104"/>
                      </a:lnTo>
                      <a:lnTo>
                        <a:pt x="18202" y="3266"/>
                      </a:lnTo>
                      <a:lnTo>
                        <a:pt x="18049" y="3398"/>
                      </a:lnTo>
                      <a:lnTo>
                        <a:pt x="17883" y="3659"/>
                      </a:lnTo>
                      <a:lnTo>
                        <a:pt x="17740" y="3920"/>
                      </a:lnTo>
                      <a:lnTo>
                        <a:pt x="17585" y="4311"/>
                      </a:lnTo>
                      <a:lnTo>
                        <a:pt x="17442" y="4672"/>
                      </a:lnTo>
                      <a:lnTo>
                        <a:pt x="17321" y="5063"/>
                      </a:lnTo>
                      <a:lnTo>
                        <a:pt x="17200" y="5456"/>
                      </a:lnTo>
                      <a:lnTo>
                        <a:pt x="17101" y="5979"/>
                      </a:lnTo>
                      <a:lnTo>
                        <a:pt x="17012" y="6469"/>
                      </a:lnTo>
                      <a:lnTo>
                        <a:pt x="16924" y="7024"/>
                      </a:lnTo>
                      <a:lnTo>
                        <a:pt x="16835" y="7515"/>
                      </a:lnTo>
                      <a:lnTo>
                        <a:pt x="16803" y="8070"/>
                      </a:lnTo>
                      <a:lnTo>
                        <a:pt x="15898" y="8364"/>
                      </a:lnTo>
                      <a:lnTo>
                        <a:pt x="15954" y="7318"/>
                      </a:lnTo>
                      <a:lnTo>
                        <a:pt x="16021" y="6502"/>
                      </a:lnTo>
                      <a:lnTo>
                        <a:pt x="16118" y="5718"/>
                      </a:lnTo>
                      <a:lnTo>
                        <a:pt x="16230" y="4966"/>
                      </a:lnTo>
                      <a:lnTo>
                        <a:pt x="16362" y="4214"/>
                      </a:lnTo>
                      <a:lnTo>
                        <a:pt x="16537" y="3495"/>
                      </a:lnTo>
                      <a:lnTo>
                        <a:pt x="16703" y="2843"/>
                      </a:lnTo>
                      <a:lnTo>
                        <a:pt x="16891" y="2287"/>
                      </a:lnTo>
                      <a:lnTo>
                        <a:pt x="17079" y="1730"/>
                      </a:lnTo>
                      <a:lnTo>
                        <a:pt x="17289" y="1307"/>
                      </a:lnTo>
                      <a:lnTo>
                        <a:pt x="17509" y="881"/>
                      </a:lnTo>
                      <a:lnTo>
                        <a:pt x="17740" y="523"/>
                      </a:lnTo>
                      <a:lnTo>
                        <a:pt x="17982" y="294"/>
                      </a:lnTo>
                      <a:lnTo>
                        <a:pt x="18224" y="130"/>
                      </a:lnTo>
                      <a:lnTo>
                        <a:pt x="18479" y="0"/>
                      </a:lnTo>
                      <a:lnTo>
                        <a:pt x="18986" y="0"/>
                      </a:lnTo>
                      <a:lnTo>
                        <a:pt x="19228" y="130"/>
                      </a:lnTo>
                      <a:lnTo>
                        <a:pt x="19481" y="294"/>
                      </a:lnTo>
                      <a:lnTo>
                        <a:pt x="19704" y="523"/>
                      </a:lnTo>
                      <a:lnTo>
                        <a:pt x="19924" y="881"/>
                      </a:lnTo>
                      <a:lnTo>
                        <a:pt x="20166" y="1307"/>
                      </a:lnTo>
                      <a:lnTo>
                        <a:pt x="20375" y="1730"/>
                      </a:lnTo>
                      <a:lnTo>
                        <a:pt x="20563" y="2287"/>
                      </a:lnTo>
                      <a:lnTo>
                        <a:pt x="20762" y="2843"/>
                      </a:lnTo>
                      <a:lnTo>
                        <a:pt x="20915" y="3495"/>
                      </a:lnTo>
                      <a:lnTo>
                        <a:pt x="21092" y="4214"/>
                      </a:lnTo>
                      <a:lnTo>
                        <a:pt x="21203" y="4966"/>
                      </a:lnTo>
                      <a:lnTo>
                        <a:pt x="21324" y="5718"/>
                      </a:lnTo>
                      <a:lnTo>
                        <a:pt x="21412" y="6502"/>
                      </a:lnTo>
                      <a:lnTo>
                        <a:pt x="21501" y="7318"/>
                      </a:lnTo>
                      <a:lnTo>
                        <a:pt x="21544" y="8169"/>
                      </a:lnTo>
                      <a:lnTo>
                        <a:pt x="21600" y="9018"/>
                      </a:lnTo>
                      <a:lnTo>
                        <a:pt x="21600" y="10783"/>
                      </a:lnTo>
                      <a:lnTo>
                        <a:pt x="21544" y="11632"/>
                      </a:lnTo>
                      <a:lnTo>
                        <a:pt x="21501" y="12515"/>
                      </a:lnTo>
                      <a:lnTo>
                        <a:pt x="21412" y="13364"/>
                      </a:lnTo>
                      <a:lnTo>
                        <a:pt x="21324" y="14116"/>
                      </a:lnTo>
                      <a:lnTo>
                        <a:pt x="21203" y="14867"/>
                      </a:lnTo>
                      <a:lnTo>
                        <a:pt x="21092" y="15619"/>
                      </a:lnTo>
                      <a:lnTo>
                        <a:pt x="20915" y="16273"/>
                      </a:lnTo>
                      <a:lnTo>
                        <a:pt x="20762" y="16958"/>
                      </a:lnTo>
                      <a:lnTo>
                        <a:pt x="20563" y="17580"/>
                      </a:lnTo>
                      <a:lnTo>
                        <a:pt x="20375" y="18071"/>
                      </a:lnTo>
                      <a:lnTo>
                        <a:pt x="20166" y="18593"/>
                      </a:lnTo>
                      <a:lnTo>
                        <a:pt x="19924" y="18919"/>
                      </a:lnTo>
                      <a:lnTo>
                        <a:pt x="19704" y="19278"/>
                      </a:lnTo>
                      <a:lnTo>
                        <a:pt x="19481" y="19539"/>
                      </a:lnTo>
                      <a:lnTo>
                        <a:pt x="19228" y="19736"/>
                      </a:lnTo>
                      <a:lnTo>
                        <a:pt x="18986" y="19835"/>
                      </a:lnTo>
                      <a:lnTo>
                        <a:pt x="18732" y="19900"/>
                      </a:lnTo>
                      <a:lnTo>
                        <a:pt x="18479" y="19835"/>
                      </a:lnTo>
                      <a:lnTo>
                        <a:pt x="18224" y="19736"/>
                      </a:lnTo>
                      <a:lnTo>
                        <a:pt x="17982" y="19539"/>
                      </a:lnTo>
                      <a:lnTo>
                        <a:pt x="17740" y="19278"/>
                      </a:lnTo>
                      <a:lnTo>
                        <a:pt x="17509" y="18919"/>
                      </a:lnTo>
                      <a:lnTo>
                        <a:pt x="17289" y="18593"/>
                      </a:lnTo>
                      <a:lnTo>
                        <a:pt x="17079" y="18071"/>
                      </a:lnTo>
                      <a:lnTo>
                        <a:pt x="16891" y="17580"/>
                      </a:lnTo>
                      <a:lnTo>
                        <a:pt x="16703" y="16958"/>
                      </a:lnTo>
                      <a:lnTo>
                        <a:pt x="16537" y="16273"/>
                      </a:lnTo>
                      <a:lnTo>
                        <a:pt x="16362" y="15619"/>
                      </a:lnTo>
                      <a:lnTo>
                        <a:pt x="16230" y="14867"/>
                      </a:lnTo>
                      <a:lnTo>
                        <a:pt x="16118" y="14116"/>
                      </a:lnTo>
                      <a:lnTo>
                        <a:pt x="16021" y="13364"/>
                      </a:lnTo>
                      <a:lnTo>
                        <a:pt x="15954" y="12515"/>
                      </a:lnTo>
                      <a:lnTo>
                        <a:pt x="15898" y="11632"/>
                      </a:lnTo>
                      <a:lnTo>
                        <a:pt x="15854" y="11632"/>
                      </a:lnTo>
                      <a:close/>
                    </a:path>
                  </a:pathLst>
                </a:custGeom>
                <a:solidFill>
                  <a:srgbClr val="808080"/>
                </a:solidFill>
                <a:ln w="9525" cap="flat">
                  <a:solidFill>
                    <a:srgbClr val="5E5E5E"/>
                  </a:solidFill>
                  <a:prstDash val="solid"/>
                  <a:round/>
                </a:ln>
                <a:effectLst/>
              </p:spPr>
              <p:txBody>
                <a:bodyPr wrap="square" lIns="45719" tIns="45719" rIns="45719" bIns="45719" numCol="1" anchor="t">
                  <a:noAutofit/>
                </a:bodyPr>
                <a:lstStyle/>
                <a:p>
                  <a:pPr/>
                </a:p>
              </p:txBody>
            </p:sp>
          </p:grpSp>
        </p:grpSp>
        <p:sp>
          <p:nvSpPr>
            <p:cNvPr id="501" name="Freeform 27"/>
            <p:cNvSpPr/>
            <p:nvPr/>
          </p:nvSpPr>
          <p:spPr>
            <a:xfrm>
              <a:off x="1138237" y="312737"/>
              <a:ext cx="2290764" cy="6365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510" y="914"/>
                  </a:moveTo>
                  <a:lnTo>
                    <a:pt x="6510" y="4361"/>
                  </a:lnTo>
                  <a:lnTo>
                    <a:pt x="0" y="0"/>
                  </a:lnTo>
                  <a:lnTo>
                    <a:pt x="6510" y="9532"/>
                  </a:lnTo>
                  <a:lnTo>
                    <a:pt x="6510" y="21600"/>
                  </a:lnTo>
                  <a:lnTo>
                    <a:pt x="21600" y="21600"/>
                  </a:lnTo>
                  <a:lnTo>
                    <a:pt x="21600" y="914"/>
                  </a:lnTo>
                  <a:lnTo>
                    <a:pt x="9024" y="914"/>
                  </a:lnTo>
                  <a:close/>
                </a:path>
              </a:pathLst>
            </a:custGeom>
            <a:solidFill>
              <a:schemeClr val="accent1"/>
            </a:solidFill>
            <a:ln w="9525" cap="flat">
              <a:solidFill>
                <a:srgbClr val="009999"/>
              </a:solidFill>
              <a:prstDash val="solid"/>
              <a:round/>
            </a:ln>
            <a:effectLst/>
          </p:spPr>
          <p:txBody>
            <a:bodyPr wrap="square" lIns="45719" tIns="45719" rIns="45719" bIns="45719" numCol="1" anchor="t">
              <a:noAutofit/>
            </a:bodyPr>
            <a:lstStyle/>
            <a:p>
              <a:pPr/>
            </a:p>
          </p:txBody>
        </p:sp>
        <p:sp>
          <p:nvSpPr>
            <p:cNvPr id="502" name="Text Box 28"/>
            <p:cNvSpPr txBox="1"/>
            <p:nvPr/>
          </p:nvSpPr>
          <p:spPr>
            <a:xfrm>
              <a:off x="1820862" y="373062"/>
              <a:ext cx="1523306" cy="59170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p>
              <a:pPr>
                <a:lnSpc>
                  <a:spcPts val="2400"/>
                </a:lnSpc>
                <a:tabLst>
                  <a:tab pos="914400" algn="l"/>
                </a:tabLst>
                <a:defRPr b="1" i="1" sz="2000">
                  <a:solidFill>
                    <a:schemeClr val="accent2"/>
                  </a:solidFill>
                </a:defRPr>
              </a:pPr>
              <a:r>
                <a:t>Session Key</a:t>
              </a:r>
            </a:p>
            <a:p>
              <a:pPr>
                <a:lnSpc>
                  <a:spcPts val="1900"/>
                </a:lnSpc>
                <a:tabLst>
                  <a:tab pos="914400" algn="l"/>
                </a:tabLst>
                <a:defRPr b="1" i="1" sz="1600">
                  <a:solidFill>
                    <a:schemeClr val="accent2"/>
                  </a:solidFill>
                </a:defRPr>
              </a:pPr>
              <a:r>
                <a:t>(verschlüsselt)</a:t>
              </a:r>
            </a:p>
          </p:txBody>
        </p:sp>
      </p:grpSp>
      <p:sp>
        <p:nvSpPr>
          <p:cNvPr id="504" name="Text Box 30"/>
          <p:cNvSpPr txBox="1"/>
          <p:nvPr/>
        </p:nvSpPr>
        <p:spPr>
          <a:xfrm rot="20841953">
            <a:off x="7161230" y="3765218"/>
            <a:ext cx="2141538" cy="602164"/>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marL="457200" indent="-457200">
              <a:lnSpc>
                <a:spcPts val="2200"/>
              </a:lnSpc>
              <a:tabLst>
                <a:tab pos="914400" algn="l"/>
                <a:tab pos="1828800" algn="l"/>
              </a:tabLst>
              <a:defRPr b="1" i="1">
                <a:solidFill>
                  <a:srgbClr val="006BB2"/>
                </a:solidFill>
              </a:defRPr>
            </a:pPr>
            <a:r>
              <a:t>z.B. Homebanking </a:t>
            </a:r>
          </a:p>
          <a:p>
            <a:pPr marL="457200" indent="-457200">
              <a:lnSpc>
                <a:spcPts val="2200"/>
              </a:lnSpc>
              <a:tabLst>
                <a:tab pos="914400" algn="l"/>
                <a:tab pos="1828800" algn="l"/>
              </a:tabLst>
              <a:defRPr b="1" i="1">
                <a:solidFill>
                  <a:srgbClr val="006BB2"/>
                </a:solidFill>
              </a:defRPr>
            </a:pPr>
            <a:r>
              <a:t>mit SSL/HTTP</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8" presetID="22" grpId="1" fill="hold">
                                  <p:stCondLst>
                                    <p:cond delay="0"/>
                                  </p:stCondLst>
                                  <p:iterate type="el" backwards="0">
                                    <p:tmAbs val="0"/>
                                  </p:iterate>
                                  <p:childTnLst>
                                    <p:set>
                                      <p:cBhvr>
                                        <p:cTn id="6" fill="hold"/>
                                        <p:tgtEl>
                                          <p:spTgt spid="494"/>
                                        </p:tgtEl>
                                        <p:attrNameLst>
                                          <p:attrName>style.visibility</p:attrName>
                                        </p:attrNameLst>
                                      </p:cBhvr>
                                      <p:to>
                                        <p:strVal val="visible"/>
                                      </p:to>
                                    </p:set>
                                    <p:animEffect filter="wipe(left)" transition="in">
                                      <p:cBhvr>
                                        <p:cTn id="7" dur="500"/>
                                        <p:tgtEl>
                                          <p:spTgt spid="494"/>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2" presetID="22" grpId="2" fill="hold">
                                  <p:stCondLst>
                                    <p:cond delay="0"/>
                                  </p:stCondLst>
                                  <p:iterate type="el" backwards="0">
                                    <p:tmAbs val="0"/>
                                  </p:iterate>
                                  <p:childTnLst>
                                    <p:set>
                                      <p:cBhvr>
                                        <p:cTn id="11" fill="hold"/>
                                        <p:tgtEl>
                                          <p:spTgt spid="490"/>
                                        </p:tgtEl>
                                        <p:attrNameLst>
                                          <p:attrName>style.visibility</p:attrName>
                                        </p:attrNameLst>
                                      </p:cBhvr>
                                      <p:to>
                                        <p:strVal val="visible"/>
                                      </p:to>
                                    </p:set>
                                    <p:animEffect filter="wipe(right)" transition="in">
                                      <p:cBhvr>
                                        <p:cTn id="12" dur="500"/>
                                        <p:tgtEl>
                                          <p:spTgt spid="490"/>
                                        </p:tgtEl>
                                      </p:cBhvr>
                                    </p:animEffec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8" presetID="22" grpId="3" fill="hold">
                                  <p:stCondLst>
                                    <p:cond delay="0"/>
                                  </p:stCondLst>
                                  <p:iterate type="el" backwards="0">
                                    <p:tmAbs val="0"/>
                                  </p:iterate>
                                  <p:childTnLst>
                                    <p:set>
                                      <p:cBhvr>
                                        <p:cTn id="16" fill="hold"/>
                                        <p:tgtEl>
                                          <p:spTgt spid="503"/>
                                        </p:tgtEl>
                                        <p:attrNameLst>
                                          <p:attrName>style.visibility</p:attrName>
                                        </p:attrNameLst>
                                      </p:cBhvr>
                                      <p:to>
                                        <p:strVal val="visible"/>
                                      </p:to>
                                    </p:set>
                                    <p:animEffect filter="wipe(left)" transition="in">
                                      <p:cBhvr>
                                        <p:cTn id="17" dur="500"/>
                                        <p:tgtEl>
                                          <p:spTgt spid="503"/>
                                        </p:tgtEl>
                                      </p:cBhvr>
                                    </p:animEffect>
                                  </p:childTnLst>
                                </p:cTn>
                              </p:par>
                            </p:childTnLst>
                          </p:cTn>
                        </p:par>
                      </p:childTnLst>
                    </p:cTn>
                  </p:par>
                  <p:par>
                    <p:cTn id="18" fill="hold">
                      <p:stCondLst>
                        <p:cond delay="indefinite"/>
                      </p:stCondLst>
                      <p:childTnLst>
                        <p:par>
                          <p:cTn id="19" fill="hold">
                            <p:stCondLst>
                              <p:cond delay="0"/>
                            </p:stCondLst>
                            <p:childTnLst>
                              <p:par>
                                <p:cTn id="20" presetClass="entr" nodeType="clickEffect" presetSubtype="16" presetID="23" grpId="4" fill="hold">
                                  <p:stCondLst>
                                    <p:cond delay="0"/>
                                  </p:stCondLst>
                                  <p:iterate type="el" backwards="0">
                                    <p:tmAbs val="0"/>
                                  </p:iterate>
                                  <p:childTnLst>
                                    <p:set>
                                      <p:cBhvr>
                                        <p:cTn id="21" fill="hold"/>
                                        <p:tgtEl>
                                          <p:spTgt spid="480"/>
                                        </p:tgtEl>
                                        <p:attrNameLst>
                                          <p:attrName>style.visibility</p:attrName>
                                        </p:attrNameLst>
                                      </p:cBhvr>
                                      <p:to>
                                        <p:strVal val="visible"/>
                                      </p:to>
                                    </p:set>
                                    <p:anim calcmode="lin" valueType="num">
                                      <p:cBhvr>
                                        <p:cTn id="22" dur="500" fill="hold"/>
                                        <p:tgtEl>
                                          <p:spTgt spid="480"/>
                                        </p:tgtEl>
                                        <p:attrNameLst>
                                          <p:attrName>ppt_w</p:attrName>
                                        </p:attrNameLst>
                                      </p:cBhvr>
                                      <p:tavLst>
                                        <p:tav tm="0">
                                          <p:val>
                                            <p:fltVal val="0"/>
                                          </p:val>
                                        </p:tav>
                                        <p:tav tm="100000">
                                          <p:val>
                                            <p:strVal val="#ppt_w"/>
                                          </p:val>
                                        </p:tav>
                                      </p:tavLst>
                                    </p:anim>
                                    <p:anim calcmode="lin" valueType="num">
                                      <p:cBhvr>
                                        <p:cTn id="23" dur="500" fill="hold"/>
                                        <p:tgtEl>
                                          <p:spTgt spid="480"/>
                                        </p:tgtEl>
                                        <p:attrNameLst>
                                          <p:attrName>ppt_h</p:attrName>
                                        </p:attrNameLst>
                                      </p:cBhvr>
                                      <p:tavLst>
                                        <p:tav tm="0">
                                          <p:val>
                                            <p:fltVal val="0"/>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Class="entr" nodeType="clickEffect" presetSubtype="8" presetID="22" grpId="5" fill="hold">
                                  <p:stCondLst>
                                    <p:cond delay="0"/>
                                  </p:stCondLst>
                                  <p:iterate type="el" backwards="0">
                                    <p:tmAbs val="0"/>
                                  </p:iterate>
                                  <p:childTnLst>
                                    <p:set>
                                      <p:cBhvr>
                                        <p:cTn id="27" fill="hold"/>
                                        <p:tgtEl>
                                          <p:spTgt spid="504"/>
                                        </p:tgtEl>
                                        <p:attrNameLst>
                                          <p:attrName>style.visibility</p:attrName>
                                        </p:attrNameLst>
                                      </p:cBhvr>
                                      <p:to>
                                        <p:strVal val="visible"/>
                                      </p:to>
                                    </p:set>
                                    <p:animEffect filter="wipe(left)" transition="in">
                                      <p:cBhvr>
                                        <p:cTn id="28" dur="500"/>
                                        <p:tgtEl>
                                          <p:spTgt spid="50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03" grpId="3"/>
      <p:bldP build="whole" bldLvl="1" animBg="1" rev="0" advAuto="0" spid="494" grpId="1"/>
      <p:bldP build="whole" bldLvl="1" animBg="1" rev="0" advAuto="0" spid="480" grpId="4"/>
      <p:bldP build="whole" bldLvl="1" animBg="1" rev="0" advAuto="0" spid="490" grpId="2"/>
      <p:bldP build="whole" bldLvl="1" animBg="1" rev="0" advAuto="0" spid="504" grpId="5"/>
    </p:bldLst>
  </p:timing>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06"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507"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508" name="Rectangle 4"/>
          <p:cNvSpPr txBox="1"/>
          <p:nvPr>
            <p:ph type="title"/>
          </p:nvPr>
        </p:nvSpPr>
        <p:spPr>
          <a:xfrm>
            <a:off x="722530" y="278649"/>
            <a:ext cx="8573870" cy="521451"/>
          </a:xfrm>
          <a:prstGeom prst="rect">
            <a:avLst/>
          </a:prstGeom>
        </p:spPr>
        <p:txBody>
          <a:bodyPr/>
          <a:lstStyle/>
          <a:p>
            <a:pPr/>
            <a:r>
              <a:t>Kapselung von Software</a:t>
            </a:r>
          </a:p>
        </p:txBody>
      </p:sp>
      <p:sp>
        <p:nvSpPr>
          <p:cNvPr id="509" name="Freeform 3"/>
          <p:cNvSpPr/>
          <p:nvPr/>
        </p:nvSpPr>
        <p:spPr>
          <a:xfrm>
            <a:off x="1892660" y="1133745"/>
            <a:ext cx="2514601" cy="9144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91" y="0"/>
                </a:moveTo>
                <a:lnTo>
                  <a:pt x="20807" y="0"/>
                </a:lnTo>
                <a:cubicBezTo>
                  <a:pt x="21246" y="0"/>
                  <a:pt x="21600" y="972"/>
                  <a:pt x="21600" y="2173"/>
                </a:cubicBezTo>
                <a:lnTo>
                  <a:pt x="21600" y="19425"/>
                </a:lnTo>
                <a:cubicBezTo>
                  <a:pt x="21600" y="20626"/>
                  <a:pt x="21246" y="21600"/>
                  <a:pt x="20807" y="21600"/>
                </a:cubicBezTo>
                <a:lnTo>
                  <a:pt x="791" y="21600"/>
                </a:lnTo>
                <a:cubicBezTo>
                  <a:pt x="352" y="21600"/>
                  <a:pt x="0" y="20626"/>
                  <a:pt x="0" y="19425"/>
                </a:cubicBezTo>
                <a:lnTo>
                  <a:pt x="0" y="2173"/>
                </a:lnTo>
                <a:cubicBezTo>
                  <a:pt x="0" y="972"/>
                  <a:pt x="352" y="0"/>
                  <a:pt x="791" y="0"/>
                </a:cubicBezTo>
                <a:close/>
              </a:path>
            </a:pathLst>
          </a:custGeom>
          <a:solidFill>
            <a:srgbClr val="009999"/>
          </a:solidFill>
          <a:ln>
            <a:solidFill>
              <a:srgbClr val="CCEBFF"/>
            </a:solidFill>
          </a:ln>
        </p:spPr>
        <p:txBody>
          <a:bodyPr lIns="45719" rIns="45719"/>
          <a:lstStyle/>
          <a:p>
            <a:pPr/>
          </a:p>
        </p:txBody>
      </p:sp>
      <p:sp>
        <p:nvSpPr>
          <p:cNvPr id="510" name="Text Box 4"/>
          <p:cNvSpPr txBox="1"/>
          <p:nvPr/>
        </p:nvSpPr>
        <p:spPr>
          <a:xfrm>
            <a:off x="1975210" y="1254395"/>
            <a:ext cx="2210073" cy="729164"/>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lnSpc>
                <a:spcPts val="2400"/>
              </a:lnSpc>
              <a:tabLst>
                <a:tab pos="914400" algn="l"/>
                <a:tab pos="1828800" algn="l"/>
              </a:tabLst>
              <a:defRPr b="1" sz="2000">
                <a:solidFill>
                  <a:schemeClr val="accent3">
                    <a:lumOff val="44000"/>
                  </a:schemeClr>
                </a:solidFill>
              </a:defRPr>
            </a:pPr>
            <a:r>
              <a:t>Anwendung</a:t>
            </a:r>
          </a:p>
          <a:p>
            <a:pPr>
              <a:lnSpc>
                <a:spcPts val="3200"/>
              </a:lnSpc>
              <a:tabLst>
                <a:tab pos="914400" algn="l"/>
                <a:tab pos="1828800" algn="l"/>
              </a:tabLst>
              <a:defRPr b="1">
                <a:solidFill>
                  <a:schemeClr val="accent3">
                    <a:lumOff val="44000"/>
                  </a:schemeClr>
                </a:solidFill>
              </a:defRPr>
            </a:pPr>
            <a:r>
              <a:t>(ausführbarer Kode)</a:t>
            </a:r>
          </a:p>
        </p:txBody>
      </p:sp>
      <p:sp>
        <p:nvSpPr>
          <p:cNvPr id="511" name="Freeform 5"/>
          <p:cNvSpPr/>
          <p:nvPr/>
        </p:nvSpPr>
        <p:spPr>
          <a:xfrm>
            <a:off x="978259" y="2733944"/>
            <a:ext cx="4343401" cy="5334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6" y="0"/>
                </a:moveTo>
                <a:lnTo>
                  <a:pt x="21332" y="0"/>
                </a:lnTo>
                <a:cubicBezTo>
                  <a:pt x="21479" y="0"/>
                  <a:pt x="21600" y="972"/>
                  <a:pt x="21600" y="2173"/>
                </a:cubicBezTo>
                <a:lnTo>
                  <a:pt x="21600" y="19425"/>
                </a:lnTo>
                <a:cubicBezTo>
                  <a:pt x="21600" y="20626"/>
                  <a:pt x="21479" y="21600"/>
                  <a:pt x="21332" y="21600"/>
                </a:cubicBezTo>
                <a:lnTo>
                  <a:pt x="266" y="21600"/>
                </a:lnTo>
                <a:cubicBezTo>
                  <a:pt x="119" y="21600"/>
                  <a:pt x="0" y="20626"/>
                  <a:pt x="0" y="19425"/>
                </a:cubicBezTo>
                <a:lnTo>
                  <a:pt x="0" y="2173"/>
                </a:lnTo>
                <a:cubicBezTo>
                  <a:pt x="0" y="972"/>
                  <a:pt x="119" y="0"/>
                  <a:pt x="266" y="0"/>
                </a:cubicBezTo>
                <a:close/>
              </a:path>
            </a:pathLst>
          </a:custGeom>
          <a:solidFill>
            <a:srgbClr val="CCFF66"/>
          </a:solidFill>
          <a:ln>
            <a:solidFill>
              <a:srgbClr val="FFCC00"/>
            </a:solidFill>
          </a:ln>
        </p:spPr>
        <p:txBody>
          <a:bodyPr lIns="45719" rIns="45719"/>
          <a:lstStyle/>
          <a:p>
            <a:pPr/>
          </a:p>
        </p:txBody>
      </p:sp>
      <p:sp>
        <p:nvSpPr>
          <p:cNvPr id="512" name="Text Box 6"/>
          <p:cNvSpPr txBox="1"/>
          <p:nvPr/>
        </p:nvSpPr>
        <p:spPr>
          <a:xfrm>
            <a:off x="2222860" y="2854594"/>
            <a:ext cx="1715369" cy="2719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nSpc>
                <a:spcPts val="2200"/>
              </a:lnSpc>
              <a:tabLst>
                <a:tab pos="914400" algn="l"/>
                <a:tab pos="1828800" algn="l"/>
                <a:tab pos="2743200" algn="l"/>
                <a:tab pos="3657600" algn="l"/>
              </a:tabLst>
              <a:defRPr b="1"/>
            </a:lvl1pPr>
          </a:lstStyle>
          <a:p>
            <a:pPr/>
            <a:r>
              <a:t>Betriebssystem</a:t>
            </a:r>
          </a:p>
        </p:txBody>
      </p:sp>
      <p:sp>
        <p:nvSpPr>
          <p:cNvPr id="513" name="Freeform 7"/>
          <p:cNvSpPr/>
          <p:nvPr/>
        </p:nvSpPr>
        <p:spPr>
          <a:xfrm>
            <a:off x="965559" y="2098944"/>
            <a:ext cx="4343401" cy="5778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6" y="0"/>
                </a:moveTo>
                <a:lnTo>
                  <a:pt x="21332" y="0"/>
                </a:lnTo>
                <a:cubicBezTo>
                  <a:pt x="21479" y="0"/>
                  <a:pt x="21600" y="972"/>
                  <a:pt x="21600" y="2173"/>
                </a:cubicBezTo>
                <a:lnTo>
                  <a:pt x="21600" y="19425"/>
                </a:lnTo>
                <a:cubicBezTo>
                  <a:pt x="21600" y="20626"/>
                  <a:pt x="21479" y="21600"/>
                  <a:pt x="21332" y="21600"/>
                </a:cubicBezTo>
                <a:lnTo>
                  <a:pt x="266" y="21600"/>
                </a:lnTo>
                <a:cubicBezTo>
                  <a:pt x="119" y="21600"/>
                  <a:pt x="0" y="20626"/>
                  <a:pt x="0" y="19425"/>
                </a:cubicBezTo>
                <a:lnTo>
                  <a:pt x="0" y="2173"/>
                </a:lnTo>
                <a:cubicBezTo>
                  <a:pt x="0" y="972"/>
                  <a:pt x="119" y="0"/>
                  <a:pt x="266" y="0"/>
                </a:cubicBezTo>
                <a:close/>
              </a:path>
            </a:pathLst>
          </a:custGeom>
          <a:solidFill>
            <a:srgbClr val="FF6600"/>
          </a:solidFill>
          <a:ln>
            <a:solidFill>
              <a:srgbClr val="FF6600"/>
            </a:solidFill>
          </a:ln>
        </p:spPr>
        <p:txBody>
          <a:bodyPr lIns="45719" rIns="45719"/>
          <a:lstStyle/>
          <a:p>
            <a:pPr/>
          </a:p>
        </p:txBody>
      </p:sp>
      <p:sp>
        <p:nvSpPr>
          <p:cNvPr id="514" name="Text Box 8"/>
          <p:cNvSpPr txBox="1"/>
          <p:nvPr/>
        </p:nvSpPr>
        <p:spPr>
          <a:xfrm>
            <a:off x="2527660" y="2232294"/>
            <a:ext cx="1085255" cy="29766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nSpc>
                <a:spcPts val="2400"/>
              </a:lnSpc>
              <a:tabLst>
                <a:tab pos="914400" algn="l"/>
                <a:tab pos="1828800" algn="l"/>
                <a:tab pos="2743200" algn="l"/>
                <a:tab pos="3657600" algn="l"/>
              </a:tabLst>
              <a:defRPr b="1" sz="2000">
                <a:solidFill>
                  <a:schemeClr val="accent3">
                    <a:lumOff val="44000"/>
                  </a:schemeClr>
                </a:solidFill>
              </a:defRPr>
            </a:lvl1pPr>
          </a:lstStyle>
          <a:p>
            <a:pPr/>
            <a:r>
              <a:t>Sandbox</a:t>
            </a:r>
          </a:p>
        </p:txBody>
      </p:sp>
      <p:sp>
        <p:nvSpPr>
          <p:cNvPr id="515" name="Freeform 9"/>
          <p:cNvSpPr/>
          <p:nvPr/>
        </p:nvSpPr>
        <p:spPr>
          <a:xfrm>
            <a:off x="978259" y="1133745"/>
            <a:ext cx="533401" cy="152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73" y="0"/>
                </a:moveTo>
                <a:lnTo>
                  <a:pt x="19425" y="0"/>
                </a:lnTo>
                <a:cubicBezTo>
                  <a:pt x="20626" y="0"/>
                  <a:pt x="21600" y="339"/>
                  <a:pt x="21600" y="760"/>
                </a:cubicBezTo>
                <a:lnTo>
                  <a:pt x="21600" y="20838"/>
                </a:lnTo>
                <a:cubicBezTo>
                  <a:pt x="21600" y="21259"/>
                  <a:pt x="20626" y="21600"/>
                  <a:pt x="19425" y="21600"/>
                </a:cubicBezTo>
                <a:lnTo>
                  <a:pt x="2173" y="21600"/>
                </a:lnTo>
                <a:cubicBezTo>
                  <a:pt x="972" y="21600"/>
                  <a:pt x="0" y="21259"/>
                  <a:pt x="0" y="20838"/>
                </a:cubicBezTo>
                <a:lnTo>
                  <a:pt x="0" y="760"/>
                </a:lnTo>
                <a:cubicBezTo>
                  <a:pt x="0" y="339"/>
                  <a:pt x="972" y="0"/>
                  <a:pt x="2173" y="0"/>
                </a:cubicBezTo>
                <a:close/>
              </a:path>
            </a:pathLst>
          </a:custGeom>
          <a:solidFill>
            <a:srgbClr val="FF6600"/>
          </a:solidFill>
          <a:ln>
            <a:solidFill>
              <a:srgbClr val="FF6600"/>
            </a:solidFill>
          </a:ln>
        </p:spPr>
        <p:txBody>
          <a:bodyPr lIns="45719" rIns="45719"/>
          <a:lstStyle/>
          <a:p>
            <a:pPr/>
          </a:p>
        </p:txBody>
      </p:sp>
      <p:sp>
        <p:nvSpPr>
          <p:cNvPr id="516" name="Freeform 11"/>
          <p:cNvSpPr/>
          <p:nvPr/>
        </p:nvSpPr>
        <p:spPr>
          <a:xfrm>
            <a:off x="4788260" y="1133745"/>
            <a:ext cx="533401" cy="1447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73" y="0"/>
                </a:moveTo>
                <a:lnTo>
                  <a:pt x="19425" y="0"/>
                </a:lnTo>
                <a:cubicBezTo>
                  <a:pt x="20626" y="0"/>
                  <a:pt x="21600" y="359"/>
                  <a:pt x="21600" y="799"/>
                </a:cubicBezTo>
                <a:lnTo>
                  <a:pt x="21600" y="20799"/>
                </a:lnTo>
                <a:cubicBezTo>
                  <a:pt x="21600" y="21239"/>
                  <a:pt x="20626" y="21600"/>
                  <a:pt x="19425" y="21600"/>
                </a:cubicBezTo>
                <a:lnTo>
                  <a:pt x="2173" y="21600"/>
                </a:lnTo>
                <a:cubicBezTo>
                  <a:pt x="972" y="21600"/>
                  <a:pt x="0" y="21239"/>
                  <a:pt x="0" y="20799"/>
                </a:cubicBezTo>
                <a:lnTo>
                  <a:pt x="0" y="799"/>
                </a:lnTo>
                <a:cubicBezTo>
                  <a:pt x="0" y="359"/>
                  <a:pt x="972" y="0"/>
                  <a:pt x="2173" y="0"/>
                </a:cubicBezTo>
                <a:close/>
              </a:path>
            </a:pathLst>
          </a:custGeom>
          <a:solidFill>
            <a:srgbClr val="FF6600"/>
          </a:solidFill>
          <a:ln>
            <a:solidFill>
              <a:srgbClr val="FF6600"/>
            </a:solidFill>
          </a:ln>
        </p:spPr>
        <p:txBody>
          <a:bodyPr lIns="45719" rIns="45719"/>
          <a:lstStyle/>
          <a:p>
            <a:pPr/>
          </a:p>
        </p:txBody>
      </p:sp>
      <p:grpSp>
        <p:nvGrpSpPr>
          <p:cNvPr id="521" name="Group 13"/>
          <p:cNvGrpSpPr/>
          <p:nvPr/>
        </p:nvGrpSpPr>
        <p:grpSpPr>
          <a:xfrm>
            <a:off x="1127484" y="1438545"/>
            <a:ext cx="612776" cy="1862139"/>
            <a:chOff x="0" y="0"/>
            <a:chExt cx="612774" cy="1862138"/>
          </a:xfrm>
        </p:grpSpPr>
        <p:sp>
          <p:nvSpPr>
            <p:cNvPr id="517" name="Freeform 14"/>
            <p:cNvSpPr/>
            <p:nvPr/>
          </p:nvSpPr>
          <p:spPr>
            <a:xfrm>
              <a:off x="3174" y="746125"/>
              <a:ext cx="609601" cy="11160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266"/>
                  </a:moveTo>
                  <a:cubicBezTo>
                    <a:pt x="0" y="10398"/>
                    <a:pt x="5769" y="15865"/>
                    <a:pt x="14399" y="17911"/>
                  </a:cubicBezTo>
                  <a:lnTo>
                    <a:pt x="14399" y="21600"/>
                  </a:lnTo>
                  <a:lnTo>
                    <a:pt x="21600" y="16604"/>
                  </a:lnTo>
                  <a:lnTo>
                    <a:pt x="14399" y="9951"/>
                  </a:lnTo>
                  <a:lnTo>
                    <a:pt x="14399" y="13643"/>
                  </a:lnTo>
                  <a:cubicBezTo>
                    <a:pt x="5769" y="11597"/>
                    <a:pt x="0" y="6132"/>
                    <a:pt x="0" y="0"/>
                  </a:cubicBezTo>
                  <a:lnTo>
                    <a:pt x="0" y="4266"/>
                  </a:lnTo>
                  <a:close/>
                </a:path>
              </a:pathLst>
            </a:custGeom>
            <a:solidFill>
              <a:srgbClr val="009999"/>
            </a:solidFill>
            <a:ln w="12700" cap="flat">
              <a:noFill/>
              <a:miter lim="400000"/>
            </a:ln>
            <a:effectLst>
              <a:outerShdw sx="100000" sy="100000" kx="0" ky="0" algn="b" rotWithShape="0" blurRad="0" dist="17959" dir="2700000">
                <a:srgbClr val="003D3D"/>
              </a:outerShdw>
            </a:effectLst>
          </p:spPr>
          <p:txBody>
            <a:bodyPr wrap="square" lIns="45719" tIns="45719" rIns="45719" bIns="45719" numCol="1" anchor="t">
              <a:noAutofit/>
            </a:bodyPr>
            <a:lstStyle/>
            <a:p>
              <a:pPr/>
            </a:p>
          </p:txBody>
        </p:sp>
        <p:sp>
          <p:nvSpPr>
            <p:cNvPr id="518" name="Freeform 15"/>
            <p:cNvSpPr/>
            <p:nvPr/>
          </p:nvSpPr>
          <p:spPr>
            <a:xfrm>
              <a:off x="3174" y="0"/>
              <a:ext cx="609601" cy="855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9670" y="0"/>
                    <a:pt x="0" y="8426"/>
                    <a:pt x="0" y="18824"/>
                  </a:cubicBezTo>
                  <a:lnTo>
                    <a:pt x="235" y="21600"/>
                  </a:lnTo>
                  <a:cubicBezTo>
                    <a:pt x="1812" y="12377"/>
                    <a:pt x="10899" y="5549"/>
                    <a:pt x="21600" y="5549"/>
                  </a:cubicBezTo>
                  <a:close/>
                </a:path>
              </a:pathLst>
            </a:custGeom>
            <a:solidFill>
              <a:srgbClr val="007272"/>
            </a:solidFill>
            <a:ln w="12700" cap="flat">
              <a:noFill/>
              <a:miter lim="400000"/>
            </a:ln>
            <a:effectLst>
              <a:outerShdw sx="100000" sy="100000" kx="0" ky="0" algn="b" rotWithShape="0" blurRad="0" dist="17959" dir="2700000">
                <a:srgbClr val="003D3D"/>
              </a:outerShdw>
            </a:effectLst>
          </p:spPr>
          <p:txBody>
            <a:bodyPr wrap="square" lIns="45719" tIns="45719" rIns="45719" bIns="45719" numCol="1" anchor="t">
              <a:noAutofit/>
            </a:bodyPr>
            <a:lstStyle/>
            <a:p>
              <a:pPr/>
            </a:p>
          </p:txBody>
        </p:sp>
        <p:sp>
          <p:nvSpPr>
            <p:cNvPr id="519" name="Freeform 16"/>
            <p:cNvSpPr/>
            <p:nvPr/>
          </p:nvSpPr>
          <p:spPr>
            <a:xfrm>
              <a:off x="3174" y="0"/>
              <a:ext cx="609601" cy="18621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9670" y="0"/>
                    <a:pt x="0" y="3879"/>
                    <a:pt x="0" y="8664"/>
                  </a:cubicBezTo>
                  <a:lnTo>
                    <a:pt x="0" y="11219"/>
                  </a:lnTo>
                  <a:cubicBezTo>
                    <a:pt x="0" y="14893"/>
                    <a:pt x="5769" y="18166"/>
                    <a:pt x="14399" y="19390"/>
                  </a:cubicBezTo>
                  <a:lnTo>
                    <a:pt x="14399" y="21600"/>
                  </a:lnTo>
                  <a:lnTo>
                    <a:pt x="21600" y="18608"/>
                  </a:lnTo>
                  <a:lnTo>
                    <a:pt x="14399" y="14625"/>
                  </a:lnTo>
                  <a:lnTo>
                    <a:pt x="14399" y="16835"/>
                  </a:lnTo>
                  <a:cubicBezTo>
                    <a:pt x="6862" y="15766"/>
                    <a:pt x="1413" y="13113"/>
                    <a:pt x="235" y="9942"/>
                  </a:cubicBezTo>
                  <a:cubicBezTo>
                    <a:pt x="1812" y="5696"/>
                    <a:pt x="10899" y="2555"/>
                    <a:pt x="21600" y="2555"/>
                  </a:cubicBezTo>
                  <a:close/>
                </a:path>
              </a:pathLst>
            </a:custGeom>
            <a:noFill/>
            <a:ln w="9525" cap="flat">
              <a:solidFill>
                <a:srgbClr val="006666"/>
              </a:solidFill>
              <a:prstDash val="solid"/>
              <a:round/>
            </a:ln>
            <a:effectLst>
              <a:outerShdw sx="100000" sy="100000" kx="0" ky="0" algn="b" rotWithShape="0" blurRad="0" dist="17959" dir="2700000">
                <a:srgbClr val="003D3D"/>
              </a:outerShdw>
            </a:effectLst>
          </p:spPr>
          <p:txBody>
            <a:bodyPr wrap="square" lIns="45719" tIns="45719" rIns="45719" bIns="45719" numCol="1" anchor="t">
              <a:noAutofit/>
            </a:bodyPr>
            <a:lstStyle/>
            <a:p>
              <a:pPr/>
            </a:p>
          </p:txBody>
        </p:sp>
        <p:sp>
          <p:nvSpPr>
            <p:cNvPr id="520" name="Freeform 17"/>
            <p:cNvSpPr/>
            <p:nvPr/>
          </p:nvSpPr>
          <p:spPr>
            <a:xfrm>
              <a:off x="0" y="746125"/>
              <a:ext cx="12700" cy="1095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7230"/>
                    <a:pt x="7219" y="14448"/>
                    <a:pt x="21600" y="21600"/>
                  </a:cubicBezTo>
                </a:path>
              </a:pathLst>
            </a:custGeom>
            <a:noFill/>
            <a:ln w="9525" cap="flat">
              <a:solidFill>
                <a:srgbClr val="006666"/>
              </a:solidFill>
              <a:prstDash val="solid"/>
              <a:round/>
            </a:ln>
            <a:effectLst>
              <a:outerShdw sx="100000" sy="100000" kx="0" ky="0" algn="b" rotWithShape="0" blurRad="0" dist="17959" dir="2700000">
                <a:srgbClr val="003D3D"/>
              </a:outerShdw>
            </a:effectLst>
          </p:spPr>
          <p:txBody>
            <a:bodyPr wrap="square" lIns="45719" tIns="45719" rIns="45719" bIns="45719" numCol="1" anchor="t">
              <a:noAutofit/>
            </a:bodyPr>
            <a:lstStyle/>
            <a:p>
              <a:pPr/>
            </a:p>
          </p:txBody>
        </p:sp>
      </p:grpSp>
      <p:sp>
        <p:nvSpPr>
          <p:cNvPr id="522" name="Freeform 18"/>
          <p:cNvSpPr/>
          <p:nvPr/>
        </p:nvSpPr>
        <p:spPr>
          <a:xfrm>
            <a:off x="978259" y="3343543"/>
            <a:ext cx="4343401" cy="6255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6" y="0"/>
                </a:moveTo>
                <a:lnTo>
                  <a:pt x="21332" y="0"/>
                </a:lnTo>
                <a:cubicBezTo>
                  <a:pt x="21479" y="0"/>
                  <a:pt x="21600" y="972"/>
                  <a:pt x="21600" y="2173"/>
                </a:cubicBezTo>
                <a:lnTo>
                  <a:pt x="21600" y="19425"/>
                </a:lnTo>
                <a:cubicBezTo>
                  <a:pt x="21600" y="20626"/>
                  <a:pt x="21479" y="21600"/>
                  <a:pt x="21332" y="21600"/>
                </a:cubicBezTo>
                <a:lnTo>
                  <a:pt x="266" y="21600"/>
                </a:lnTo>
                <a:cubicBezTo>
                  <a:pt x="119" y="21600"/>
                  <a:pt x="0" y="20626"/>
                  <a:pt x="0" y="19425"/>
                </a:cubicBezTo>
                <a:lnTo>
                  <a:pt x="0" y="2173"/>
                </a:lnTo>
                <a:cubicBezTo>
                  <a:pt x="0" y="972"/>
                  <a:pt x="119" y="0"/>
                  <a:pt x="266" y="0"/>
                </a:cubicBezTo>
                <a:close/>
              </a:path>
            </a:pathLst>
          </a:custGeom>
          <a:solidFill>
            <a:srgbClr val="CCFF66"/>
          </a:solidFill>
          <a:ln>
            <a:solidFill>
              <a:srgbClr val="FFCC00"/>
            </a:solidFill>
          </a:ln>
        </p:spPr>
        <p:txBody>
          <a:bodyPr lIns="45719" rIns="45719"/>
          <a:lstStyle/>
          <a:p>
            <a:pPr/>
          </a:p>
        </p:txBody>
      </p:sp>
      <p:sp>
        <p:nvSpPr>
          <p:cNvPr id="523" name="Text Box 19"/>
          <p:cNvSpPr txBox="1"/>
          <p:nvPr/>
        </p:nvSpPr>
        <p:spPr>
          <a:xfrm>
            <a:off x="1802650" y="3349895"/>
            <a:ext cx="2610960" cy="602164"/>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nSpc>
                <a:spcPts val="2200"/>
              </a:lnSpc>
              <a:tabLst>
                <a:tab pos="914400" algn="l"/>
                <a:tab pos="1828800" algn="l"/>
                <a:tab pos="2743200" algn="l"/>
                <a:tab pos="3657600" algn="l"/>
              </a:tabLst>
              <a:defRPr b="1"/>
            </a:pPr>
            <a:r>
              <a:t>Resourcen </a:t>
            </a:r>
          </a:p>
          <a:p>
            <a:pPr>
              <a:lnSpc>
                <a:spcPts val="2200"/>
              </a:lnSpc>
              <a:tabLst>
                <a:tab pos="914400" algn="l"/>
                <a:tab pos="1828800" algn="l"/>
                <a:tab pos="2743200" algn="l"/>
                <a:tab pos="3657600" algn="l"/>
              </a:tabLst>
              <a:defRPr b="1"/>
            </a:pPr>
            <a:r>
              <a:t>(Netz, Dateisystem, ...)</a:t>
            </a:r>
          </a:p>
        </p:txBody>
      </p:sp>
      <p:grpSp>
        <p:nvGrpSpPr>
          <p:cNvPr id="528" name="Group 20"/>
          <p:cNvGrpSpPr/>
          <p:nvPr/>
        </p:nvGrpSpPr>
        <p:grpSpPr>
          <a:xfrm>
            <a:off x="4483460" y="1362345"/>
            <a:ext cx="766763" cy="2527301"/>
            <a:chOff x="0" y="0"/>
            <a:chExt cx="766762" cy="2527300"/>
          </a:xfrm>
        </p:grpSpPr>
        <p:sp>
          <p:nvSpPr>
            <p:cNvPr id="524" name="Freeform 21"/>
            <p:cNvSpPr/>
            <p:nvPr/>
          </p:nvSpPr>
          <p:spPr>
            <a:xfrm flipH="1">
              <a:off x="-1" y="1090612"/>
              <a:ext cx="762001" cy="14366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849"/>
                  </a:moveTo>
                  <a:cubicBezTo>
                    <a:pt x="0" y="9806"/>
                    <a:pt x="5769" y="16008"/>
                    <a:pt x="14399" y="18328"/>
                  </a:cubicBezTo>
                  <a:lnTo>
                    <a:pt x="14399" y="21600"/>
                  </a:lnTo>
                  <a:lnTo>
                    <a:pt x="21600" y="17842"/>
                  </a:lnTo>
                  <a:lnTo>
                    <a:pt x="14399" y="12206"/>
                  </a:lnTo>
                  <a:lnTo>
                    <a:pt x="14399" y="15479"/>
                  </a:lnTo>
                  <a:cubicBezTo>
                    <a:pt x="5769" y="13159"/>
                    <a:pt x="0" y="6957"/>
                    <a:pt x="0" y="0"/>
                  </a:cubicBezTo>
                  <a:lnTo>
                    <a:pt x="0" y="2849"/>
                  </a:lnTo>
                  <a:close/>
                </a:path>
              </a:pathLst>
            </a:custGeom>
            <a:solidFill>
              <a:srgbClr val="009999"/>
            </a:solidFill>
            <a:ln w="12700" cap="flat">
              <a:noFill/>
              <a:miter lim="400000"/>
            </a:ln>
            <a:effectLst>
              <a:outerShdw sx="100000" sy="100000" kx="0" ky="0" algn="b" rotWithShape="0" blurRad="0" dist="17959" dir="2700000">
                <a:srgbClr val="003D3D"/>
              </a:outerShdw>
            </a:effectLst>
          </p:spPr>
          <p:txBody>
            <a:bodyPr wrap="square" lIns="45719" tIns="45719" rIns="45719" bIns="45719" numCol="1" anchor="t">
              <a:noAutofit/>
            </a:bodyPr>
            <a:lstStyle/>
            <a:p>
              <a:pPr/>
            </a:p>
          </p:txBody>
        </p:sp>
        <p:sp>
          <p:nvSpPr>
            <p:cNvPr id="525" name="Freeform 22"/>
            <p:cNvSpPr/>
            <p:nvPr/>
          </p:nvSpPr>
          <p:spPr>
            <a:xfrm flipH="1">
              <a:off x="-1" y="0"/>
              <a:ext cx="762001" cy="1185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9670" y="0"/>
                    <a:pt x="0" y="8897"/>
                    <a:pt x="0" y="19874"/>
                  </a:cubicBezTo>
                  <a:lnTo>
                    <a:pt x="80" y="21600"/>
                  </a:lnTo>
                  <a:cubicBezTo>
                    <a:pt x="1052" y="11329"/>
                    <a:pt x="10396" y="3450"/>
                    <a:pt x="21600" y="3450"/>
                  </a:cubicBezTo>
                  <a:close/>
                </a:path>
              </a:pathLst>
            </a:custGeom>
            <a:solidFill>
              <a:srgbClr val="007272"/>
            </a:solidFill>
            <a:ln w="12700" cap="flat">
              <a:noFill/>
              <a:miter lim="400000"/>
            </a:ln>
            <a:effectLst>
              <a:outerShdw sx="100000" sy="100000" kx="0" ky="0" algn="b" rotWithShape="0" blurRad="0" dist="17959" dir="2700000">
                <a:srgbClr val="003D3D"/>
              </a:outerShdw>
            </a:effectLst>
          </p:spPr>
          <p:txBody>
            <a:bodyPr wrap="square" lIns="45719" tIns="45719" rIns="45719" bIns="45719" numCol="1" anchor="t">
              <a:noAutofit/>
            </a:bodyPr>
            <a:lstStyle/>
            <a:p>
              <a:pPr/>
            </a:p>
          </p:txBody>
        </p:sp>
        <p:sp>
          <p:nvSpPr>
            <p:cNvPr id="526" name="Freeform 23"/>
            <p:cNvSpPr/>
            <p:nvPr/>
          </p:nvSpPr>
          <p:spPr>
            <a:xfrm flipH="1">
              <a:off x="-1" y="0"/>
              <a:ext cx="762001" cy="2527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9670" y="0"/>
                    <a:pt x="0" y="4175"/>
                    <a:pt x="0" y="9327"/>
                  </a:cubicBezTo>
                  <a:lnTo>
                    <a:pt x="0" y="10947"/>
                  </a:lnTo>
                  <a:cubicBezTo>
                    <a:pt x="0" y="14900"/>
                    <a:pt x="5769" y="18423"/>
                    <a:pt x="14399" y="19740"/>
                  </a:cubicBezTo>
                  <a:lnTo>
                    <a:pt x="14399" y="21600"/>
                  </a:lnTo>
                  <a:lnTo>
                    <a:pt x="21600" y="19464"/>
                  </a:lnTo>
                  <a:lnTo>
                    <a:pt x="14399" y="16263"/>
                  </a:lnTo>
                  <a:lnTo>
                    <a:pt x="14399" y="18122"/>
                  </a:lnTo>
                  <a:cubicBezTo>
                    <a:pt x="6413" y="16902"/>
                    <a:pt x="816" y="13781"/>
                    <a:pt x="80" y="10137"/>
                  </a:cubicBezTo>
                  <a:cubicBezTo>
                    <a:pt x="1052" y="5316"/>
                    <a:pt x="10396" y="1618"/>
                    <a:pt x="21600" y="1618"/>
                  </a:cubicBezTo>
                  <a:close/>
                </a:path>
              </a:pathLst>
            </a:custGeom>
            <a:noFill/>
            <a:ln w="9525" cap="flat">
              <a:solidFill>
                <a:srgbClr val="006666"/>
              </a:solidFill>
              <a:prstDash val="solid"/>
              <a:round/>
            </a:ln>
            <a:effectLst>
              <a:outerShdw sx="100000" sy="100000" kx="0" ky="0" algn="b" rotWithShape="0" blurRad="0" dist="17959" dir="2700000">
                <a:srgbClr val="003D3D"/>
              </a:outerShdw>
            </a:effectLst>
          </p:spPr>
          <p:txBody>
            <a:bodyPr wrap="square" lIns="45719" tIns="45719" rIns="45719" bIns="45719" numCol="1" anchor="t">
              <a:noAutofit/>
            </a:bodyPr>
            <a:lstStyle/>
            <a:p>
              <a:pPr/>
            </a:p>
          </p:txBody>
        </p:sp>
        <p:sp>
          <p:nvSpPr>
            <p:cNvPr id="527" name="Freeform 24"/>
            <p:cNvSpPr/>
            <p:nvPr/>
          </p:nvSpPr>
          <p:spPr>
            <a:xfrm flipH="1">
              <a:off x="754062" y="1090612"/>
              <a:ext cx="12701" cy="952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7210"/>
                    <a:pt x="7206" y="14416"/>
                    <a:pt x="21600" y="21600"/>
                  </a:cubicBezTo>
                </a:path>
              </a:pathLst>
            </a:custGeom>
            <a:noFill/>
            <a:ln w="9525" cap="flat">
              <a:solidFill>
                <a:srgbClr val="006666"/>
              </a:solidFill>
              <a:prstDash val="solid"/>
              <a:round/>
            </a:ln>
            <a:effectLst>
              <a:outerShdw sx="100000" sy="100000" kx="0" ky="0" algn="b" rotWithShape="0" blurRad="0" dist="17959" dir="2700000">
                <a:srgbClr val="003D3D"/>
              </a:outerShdw>
            </a:effectLst>
          </p:spPr>
          <p:txBody>
            <a:bodyPr wrap="square" lIns="45719" tIns="45719" rIns="45719" bIns="45719" numCol="1" anchor="t">
              <a:noAutofit/>
            </a:bodyPr>
            <a:lstStyle/>
            <a:p>
              <a:pPr/>
            </a:p>
          </p:txBody>
        </p:sp>
      </p:grpSp>
      <p:grpSp>
        <p:nvGrpSpPr>
          <p:cNvPr id="540" name="Group 25"/>
          <p:cNvGrpSpPr/>
          <p:nvPr/>
        </p:nvGrpSpPr>
        <p:grpSpPr>
          <a:xfrm>
            <a:off x="4002448" y="1390920"/>
            <a:ext cx="4746626" cy="3933826"/>
            <a:chOff x="0" y="0"/>
            <a:chExt cx="4746625" cy="3933825"/>
          </a:xfrm>
        </p:grpSpPr>
        <p:sp>
          <p:nvSpPr>
            <p:cNvPr id="529" name="Freeform 26"/>
            <p:cNvSpPr/>
            <p:nvPr/>
          </p:nvSpPr>
          <p:spPr>
            <a:xfrm>
              <a:off x="0" y="0"/>
              <a:ext cx="4746626" cy="39338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161" y="5694"/>
                  </a:moveTo>
                  <a:lnTo>
                    <a:pt x="10161" y="8344"/>
                  </a:lnTo>
                  <a:lnTo>
                    <a:pt x="0" y="0"/>
                  </a:lnTo>
                  <a:lnTo>
                    <a:pt x="10161" y="12321"/>
                  </a:lnTo>
                  <a:lnTo>
                    <a:pt x="10161" y="21600"/>
                  </a:lnTo>
                  <a:lnTo>
                    <a:pt x="21600" y="21600"/>
                  </a:lnTo>
                  <a:lnTo>
                    <a:pt x="21600" y="5694"/>
                  </a:lnTo>
                  <a:lnTo>
                    <a:pt x="12066" y="5694"/>
                  </a:lnTo>
                  <a:close/>
                </a:path>
              </a:pathLst>
            </a:custGeom>
            <a:solidFill>
              <a:srgbClr val="CCEBFF"/>
            </a:solidFill>
            <a:ln w="9525" cap="flat">
              <a:solidFill>
                <a:srgbClr val="009999"/>
              </a:solidFill>
              <a:prstDash val="solid"/>
              <a:round/>
            </a:ln>
            <a:effectLst/>
          </p:spPr>
          <p:txBody>
            <a:bodyPr wrap="square" lIns="45719" tIns="45719" rIns="45719" bIns="45719" numCol="1" anchor="t">
              <a:noAutofit/>
            </a:bodyPr>
            <a:lstStyle/>
            <a:p>
              <a:pPr/>
            </a:p>
          </p:txBody>
        </p:sp>
        <p:sp>
          <p:nvSpPr>
            <p:cNvPr id="530" name="Freeform 28"/>
            <p:cNvSpPr/>
            <p:nvPr/>
          </p:nvSpPr>
          <p:spPr>
            <a:xfrm>
              <a:off x="2386012" y="1114425"/>
              <a:ext cx="2209801" cy="2743201"/>
            </a:xfrm>
            <a:prstGeom prst="rect">
              <a:avLst/>
            </a:prstGeom>
            <a:solidFill>
              <a:schemeClr val="accent1"/>
            </a:solidFill>
            <a:ln w="9525" cap="flat">
              <a:solidFill>
                <a:srgbClr val="FF9933"/>
              </a:solidFill>
              <a:prstDash val="solid"/>
              <a:round/>
            </a:ln>
            <a:effectLst/>
          </p:spPr>
          <p:txBody>
            <a:bodyPr wrap="square" lIns="45719" tIns="45719" rIns="45719" bIns="45719" numCol="1" anchor="t">
              <a:noAutofit/>
            </a:bodyPr>
            <a:lstStyle/>
            <a:p>
              <a:pPr/>
            </a:p>
          </p:txBody>
        </p:sp>
        <p:pic>
          <p:nvPicPr>
            <p:cNvPr id="531" name="Picture 29" descr="Picture 29"/>
            <p:cNvPicPr>
              <a:picLocks noChangeAspect="1"/>
            </p:cNvPicPr>
            <p:nvPr/>
          </p:nvPicPr>
          <p:blipFill>
            <a:blip r:embed="rId3">
              <a:extLst/>
            </a:blip>
            <a:stretch>
              <a:fillRect/>
            </a:stretch>
          </p:blipFill>
          <p:spPr>
            <a:xfrm>
              <a:off x="2460625" y="1495425"/>
              <a:ext cx="885825" cy="914400"/>
            </a:xfrm>
            <a:prstGeom prst="rect">
              <a:avLst/>
            </a:prstGeom>
            <a:ln w="12700" cap="flat">
              <a:noFill/>
              <a:miter lim="400000"/>
            </a:ln>
            <a:effectLst/>
          </p:spPr>
        </p:pic>
        <p:pic>
          <p:nvPicPr>
            <p:cNvPr id="532" name="Picture 30" descr="Picture 30"/>
            <p:cNvPicPr>
              <a:picLocks noChangeAspect="1"/>
            </p:cNvPicPr>
            <p:nvPr/>
          </p:nvPicPr>
          <p:blipFill>
            <a:blip r:embed="rId4">
              <a:extLst/>
            </a:blip>
            <a:stretch>
              <a:fillRect/>
            </a:stretch>
          </p:blipFill>
          <p:spPr>
            <a:xfrm>
              <a:off x="3605212" y="1952625"/>
              <a:ext cx="685801" cy="392113"/>
            </a:xfrm>
            <a:prstGeom prst="rect">
              <a:avLst/>
            </a:prstGeom>
            <a:ln w="12700" cap="flat">
              <a:noFill/>
              <a:miter lim="400000"/>
            </a:ln>
            <a:effectLst/>
          </p:spPr>
        </p:pic>
        <p:sp>
          <p:nvSpPr>
            <p:cNvPr id="533" name="Freeform 31"/>
            <p:cNvSpPr/>
            <p:nvPr/>
          </p:nvSpPr>
          <p:spPr>
            <a:xfrm>
              <a:off x="2538412" y="2562224"/>
              <a:ext cx="1112839" cy="1050926"/>
            </a:xfrm>
            <a:prstGeom prst="rect">
              <a:avLst/>
            </a:prstGeom>
            <a:solidFill>
              <a:schemeClr val="accent1"/>
            </a:solidFill>
            <a:ln w="12700" cap="flat">
              <a:noFill/>
              <a:miter lim="400000"/>
            </a:ln>
            <a:effectLst/>
          </p:spPr>
          <p:txBody>
            <a:bodyPr wrap="square" lIns="45719" tIns="45719" rIns="45719" bIns="45719" numCol="1" anchor="t">
              <a:noAutofit/>
            </a:bodyPr>
            <a:lstStyle/>
            <a:p>
              <a:pPr/>
            </a:p>
          </p:txBody>
        </p:sp>
        <p:pic>
          <p:nvPicPr>
            <p:cNvPr id="534" name="Picture 32" descr="Picture 32"/>
            <p:cNvPicPr>
              <a:picLocks noChangeAspect="1"/>
            </p:cNvPicPr>
            <p:nvPr/>
          </p:nvPicPr>
          <p:blipFill>
            <a:blip r:embed="rId5">
              <a:extLst/>
            </a:blip>
            <a:stretch>
              <a:fillRect/>
            </a:stretch>
          </p:blipFill>
          <p:spPr>
            <a:xfrm>
              <a:off x="2598737" y="2622550"/>
              <a:ext cx="990601" cy="906463"/>
            </a:xfrm>
            <a:prstGeom prst="rect">
              <a:avLst/>
            </a:prstGeom>
            <a:ln w="12700" cap="flat">
              <a:noFill/>
              <a:miter lim="400000"/>
            </a:ln>
            <a:effectLst/>
          </p:spPr>
        </p:pic>
        <p:sp>
          <p:nvSpPr>
            <p:cNvPr id="535" name="Text Box 33"/>
            <p:cNvSpPr txBox="1"/>
            <p:nvPr/>
          </p:nvSpPr>
          <p:spPr>
            <a:xfrm>
              <a:off x="2998787" y="2668587"/>
              <a:ext cx="549276" cy="21039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lnSpc>
                  <a:spcPts val="1700"/>
                </a:lnSpc>
                <a:defRPr b="1" sz="1400"/>
              </a:lvl1pPr>
            </a:lstStyle>
            <a:p>
              <a:pPr/>
              <a:r>
                <a:t>Ida</a:t>
              </a:r>
            </a:p>
          </p:txBody>
        </p:sp>
        <p:sp>
          <p:nvSpPr>
            <p:cNvPr id="536" name="Text Box 34"/>
            <p:cNvSpPr txBox="1"/>
            <p:nvPr/>
          </p:nvSpPr>
          <p:spPr>
            <a:xfrm>
              <a:off x="2813049" y="3222625"/>
              <a:ext cx="677864" cy="21039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lnSpc>
                  <a:spcPts val="1700"/>
                </a:lnSpc>
                <a:defRPr b="1" sz="1400"/>
              </a:lvl1pPr>
            </a:lstStyle>
            <a:p>
              <a:pPr/>
              <a:r>
                <a:t>Alice</a:t>
              </a:r>
            </a:p>
          </p:txBody>
        </p:sp>
        <p:sp>
          <p:nvSpPr>
            <p:cNvPr id="537" name="Text Box 35"/>
            <p:cNvSpPr txBox="1"/>
            <p:nvPr/>
          </p:nvSpPr>
          <p:spPr>
            <a:xfrm>
              <a:off x="2489200" y="3521075"/>
              <a:ext cx="978111" cy="27196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a:lnSpc>
                  <a:spcPts val="2200"/>
                </a:lnSpc>
                <a:tabLst>
                  <a:tab pos="914400" algn="l"/>
                </a:tabLst>
                <a:defRPr b="1" i="1">
                  <a:solidFill>
                    <a:schemeClr val="accent2"/>
                  </a:solidFill>
                </a:defRPr>
              </a:lvl1pPr>
            </a:lstStyle>
            <a:p>
              <a:pPr/>
              <a:r>
                <a:t>Zertifikat</a:t>
              </a:r>
            </a:p>
          </p:txBody>
        </p:sp>
        <p:sp>
          <p:nvSpPr>
            <p:cNvPr id="538" name="Text Box 36"/>
            <p:cNvSpPr txBox="1"/>
            <p:nvPr/>
          </p:nvSpPr>
          <p:spPr>
            <a:xfrm>
              <a:off x="2413000" y="1158875"/>
              <a:ext cx="978111" cy="27196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a:lnSpc>
                  <a:spcPts val="2200"/>
                </a:lnSpc>
                <a:tabLst>
                  <a:tab pos="914400" algn="l"/>
                </a:tabLst>
                <a:defRPr b="1" i="1">
                  <a:solidFill>
                    <a:schemeClr val="accent2"/>
                  </a:solidFill>
                </a:defRPr>
              </a:lvl1pPr>
            </a:lstStyle>
            <a:p>
              <a:pPr/>
              <a:r>
                <a:t>Software</a:t>
              </a:r>
            </a:p>
          </p:txBody>
        </p:sp>
        <p:sp>
          <p:nvSpPr>
            <p:cNvPr id="539" name="Text Box 37"/>
            <p:cNvSpPr txBox="1"/>
            <p:nvPr/>
          </p:nvSpPr>
          <p:spPr>
            <a:xfrm>
              <a:off x="3556000" y="1616075"/>
              <a:ext cx="939825" cy="27196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a:lnSpc>
                  <a:spcPts val="2200"/>
                </a:lnSpc>
                <a:tabLst>
                  <a:tab pos="914400" algn="l"/>
                </a:tabLst>
                <a:defRPr b="1" i="1">
                  <a:solidFill>
                    <a:schemeClr val="accent2"/>
                  </a:solidFill>
                </a:defRPr>
              </a:lvl1pPr>
            </a:lstStyle>
            <a:p>
              <a:pPr/>
              <a:r>
                <a:t>Signatur</a:t>
              </a:r>
            </a:p>
          </p:txBody>
        </p:sp>
      </p:grpSp>
      <p:sp>
        <p:nvSpPr>
          <p:cNvPr id="541" name="Text Box 38"/>
          <p:cNvSpPr txBox="1"/>
          <p:nvPr/>
        </p:nvSpPr>
        <p:spPr>
          <a:xfrm>
            <a:off x="1005247" y="4302395"/>
            <a:ext cx="4427539" cy="1211764"/>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nSpc>
                <a:spcPts val="2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t>Vertrauensbeweis durch ein Zertifikat:</a:t>
            </a:r>
          </a:p>
          <a:p>
            <a:pPr>
              <a:lnSpc>
                <a:spcPts val="2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t>• Software stammt aus einer vertrauenswürdigen Quelle</a:t>
            </a:r>
          </a:p>
          <a:p>
            <a:pPr>
              <a:lnSpc>
                <a:spcPts val="2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t>• Software wurde nicht manipuliert.</a:t>
            </a:r>
          </a:p>
        </p:txBody>
      </p:sp>
      <p:grpSp>
        <p:nvGrpSpPr>
          <p:cNvPr id="544" name="Group 39"/>
          <p:cNvGrpSpPr/>
          <p:nvPr/>
        </p:nvGrpSpPr>
        <p:grpSpPr>
          <a:xfrm>
            <a:off x="5272447" y="4988195"/>
            <a:ext cx="3284539" cy="1190665"/>
            <a:chOff x="0" y="0"/>
            <a:chExt cx="3284537" cy="1190664"/>
          </a:xfrm>
        </p:grpSpPr>
        <p:sp>
          <p:nvSpPr>
            <p:cNvPr id="542" name="Text Box 40"/>
            <p:cNvSpPr txBox="1"/>
            <p:nvPr/>
          </p:nvSpPr>
          <p:spPr>
            <a:xfrm>
              <a:off x="0" y="0"/>
              <a:ext cx="692150" cy="119066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lnSpc>
                  <a:spcPts val="9600"/>
                </a:lnSpc>
                <a:defRPr sz="8000">
                  <a:solidFill>
                    <a:srgbClr val="FF9933"/>
                  </a:solidFill>
                </a:defRPr>
              </a:lvl1pPr>
            </a:lstStyle>
            <a:p>
              <a:pPr/>
              <a:r>
                <a:t>?</a:t>
              </a:r>
            </a:p>
          </p:txBody>
        </p:sp>
        <p:sp>
          <p:nvSpPr>
            <p:cNvPr id="543" name="Text Box 41"/>
            <p:cNvSpPr txBox="1"/>
            <p:nvPr/>
          </p:nvSpPr>
          <p:spPr>
            <a:xfrm>
              <a:off x="685799" y="685800"/>
              <a:ext cx="2598739" cy="2976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lnSpc>
                  <a:spcPts val="2400"/>
                </a:lnSpc>
                <a:tabLst>
                  <a:tab pos="914400" algn="l"/>
                  <a:tab pos="1828800" algn="l"/>
                </a:tabLst>
                <a:defRPr b="1" sz="2000">
                  <a:solidFill>
                    <a:schemeClr val="accent2"/>
                  </a:solidFill>
                </a:defRPr>
              </a:lvl1pPr>
            </a:lstStyle>
            <a:p>
              <a:pPr/>
              <a:r>
                <a:t>Signierte Trojaner?</a:t>
              </a:r>
            </a:p>
          </p:txBody>
        </p:sp>
      </p:grpSp>
      <p:sp>
        <p:nvSpPr>
          <p:cNvPr id="545" name="Text Box 42"/>
          <p:cNvSpPr txBox="1"/>
          <p:nvPr/>
        </p:nvSpPr>
        <p:spPr>
          <a:xfrm>
            <a:off x="6263047" y="1025795"/>
            <a:ext cx="2427624" cy="1262564"/>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lnSpc>
                <a:spcPts val="2200"/>
              </a:lnSpc>
              <a:tabLst>
                <a:tab pos="914400" algn="l"/>
                <a:tab pos="1828800" algn="l"/>
              </a:tabLst>
            </a:pPr>
            <a:r>
              <a:t>Nur vertrauenswürdige </a:t>
            </a:r>
          </a:p>
          <a:p>
            <a:pPr>
              <a:lnSpc>
                <a:spcPts val="2200"/>
              </a:lnSpc>
              <a:tabLst>
                <a:tab pos="914400" algn="l"/>
                <a:tab pos="1828800" algn="l"/>
              </a:tabLst>
            </a:pPr>
            <a:r>
              <a:t>Anwendungen erhalten </a:t>
            </a:r>
          </a:p>
          <a:p>
            <a:pPr>
              <a:lnSpc>
                <a:spcPts val="2200"/>
              </a:lnSpc>
              <a:tabLst>
                <a:tab pos="914400" algn="l"/>
                <a:tab pos="1828800" algn="l"/>
              </a:tabLst>
            </a:pPr>
            <a:r>
              <a:t>Zugriff auf das System </a:t>
            </a:r>
          </a:p>
          <a:p>
            <a:pPr>
              <a:lnSpc>
                <a:spcPts val="2200"/>
              </a:lnSpc>
              <a:tabLst>
                <a:tab pos="914400" algn="l"/>
                <a:tab pos="1828800" algn="l"/>
              </a:tabLst>
            </a:pPr>
            <a:r>
              <a:t>und seine Resourcen.</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32" presetID="23" grpId="1" fill="hold">
                                  <p:stCondLst>
                                    <p:cond delay="0"/>
                                  </p:stCondLst>
                                  <p:iterate type="el" backwards="0">
                                    <p:tmAbs val="0"/>
                                  </p:iterate>
                                  <p:childTnLst>
                                    <p:set>
                                      <p:cBhvr>
                                        <p:cTn id="6" fill="hold"/>
                                        <p:tgtEl>
                                          <p:spTgt spid="545"/>
                                        </p:tgtEl>
                                        <p:attrNameLst>
                                          <p:attrName>style.visibility</p:attrName>
                                        </p:attrNameLst>
                                      </p:cBhvr>
                                      <p:to>
                                        <p:strVal val="visible"/>
                                      </p:to>
                                    </p:set>
                                    <p:anim calcmode="lin" valueType="num">
                                      <p:cBhvr>
                                        <p:cTn id="7" dur="500" fill="hold"/>
                                        <p:tgtEl>
                                          <p:spTgt spid="545"/>
                                        </p:tgtEl>
                                        <p:attrNameLst>
                                          <p:attrName>ppt_w</p:attrName>
                                        </p:attrNameLst>
                                      </p:cBhvr>
                                      <p:tavLst>
                                        <p:tav tm="0">
                                          <p:val>
                                            <p:strVal val="4*#ppt_w"/>
                                          </p:val>
                                        </p:tav>
                                        <p:tav tm="100000">
                                          <p:val>
                                            <p:strVal val="#ppt_w"/>
                                          </p:val>
                                        </p:tav>
                                      </p:tavLst>
                                    </p:anim>
                                    <p:anim calcmode="lin" valueType="num">
                                      <p:cBhvr>
                                        <p:cTn id="8" dur="500" fill="hold"/>
                                        <p:tgtEl>
                                          <p:spTgt spid="545"/>
                                        </p:tgtEl>
                                        <p:attrNameLst>
                                          <p:attrName>ppt_h</p:attrName>
                                        </p:attrNameLst>
                                      </p:cBhvr>
                                      <p:tavLst>
                                        <p:tav tm="0">
                                          <p:val>
                                            <p:strVal val="4*#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1" presetID="22" grpId="2" fill="hold">
                                  <p:stCondLst>
                                    <p:cond delay="0"/>
                                  </p:stCondLst>
                                  <p:iterate type="el" backwards="0">
                                    <p:tmAbs val="0"/>
                                  </p:iterate>
                                  <p:childTnLst>
                                    <p:set>
                                      <p:cBhvr>
                                        <p:cTn id="12" fill="hold"/>
                                        <p:tgtEl>
                                          <p:spTgt spid="540"/>
                                        </p:tgtEl>
                                        <p:attrNameLst>
                                          <p:attrName>style.visibility</p:attrName>
                                        </p:attrNameLst>
                                      </p:cBhvr>
                                      <p:to>
                                        <p:strVal val="visible"/>
                                      </p:to>
                                    </p:set>
                                    <p:animEffect filter="wipe(up)" transition="in">
                                      <p:cBhvr>
                                        <p:cTn id="13" dur="500"/>
                                        <p:tgtEl>
                                          <p:spTgt spid="540"/>
                                        </p:tgtEl>
                                      </p:cBhvr>
                                    </p:animEffect>
                                  </p:childTnLst>
                                </p:cTn>
                              </p:par>
                            </p:childTnLst>
                          </p:cTn>
                        </p:par>
                      </p:childTnLst>
                    </p:cTn>
                  </p:par>
                  <p:par>
                    <p:cTn id="14" fill="hold">
                      <p:stCondLst>
                        <p:cond delay="indefinite"/>
                      </p:stCondLst>
                      <p:childTnLst>
                        <p:par>
                          <p:cTn id="15" fill="hold">
                            <p:stCondLst>
                              <p:cond delay="0"/>
                            </p:stCondLst>
                            <p:childTnLst>
                              <p:par>
                                <p:cTn id="16" presetClass="entr" nodeType="clickEffect" presetSubtype="16" presetID="23" grpId="3" fill="hold">
                                  <p:stCondLst>
                                    <p:cond delay="0"/>
                                  </p:stCondLst>
                                  <p:iterate type="el" backwards="0">
                                    <p:tmAbs val="0"/>
                                  </p:iterate>
                                  <p:childTnLst>
                                    <p:set>
                                      <p:cBhvr>
                                        <p:cTn id="17" fill="hold"/>
                                        <p:tgtEl>
                                          <p:spTgt spid="541"/>
                                        </p:tgtEl>
                                        <p:attrNameLst>
                                          <p:attrName>style.visibility</p:attrName>
                                        </p:attrNameLst>
                                      </p:cBhvr>
                                      <p:to>
                                        <p:strVal val="visible"/>
                                      </p:to>
                                    </p:set>
                                    <p:anim calcmode="lin" valueType="num">
                                      <p:cBhvr>
                                        <p:cTn id="18" dur="500" fill="hold"/>
                                        <p:tgtEl>
                                          <p:spTgt spid="541"/>
                                        </p:tgtEl>
                                        <p:attrNameLst>
                                          <p:attrName>ppt_w</p:attrName>
                                        </p:attrNameLst>
                                      </p:cBhvr>
                                      <p:tavLst>
                                        <p:tav tm="0">
                                          <p:val>
                                            <p:fltVal val="0"/>
                                          </p:val>
                                        </p:tav>
                                        <p:tav tm="100000">
                                          <p:val>
                                            <p:strVal val="#ppt_w"/>
                                          </p:val>
                                        </p:tav>
                                      </p:tavLst>
                                    </p:anim>
                                    <p:anim calcmode="lin" valueType="num">
                                      <p:cBhvr>
                                        <p:cTn id="19" dur="500" fill="hold"/>
                                        <p:tgtEl>
                                          <p:spTgt spid="541"/>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Class="entr" nodeType="clickEffect" presetSubtype="32" presetID="23" grpId="4" fill="hold">
                                  <p:stCondLst>
                                    <p:cond delay="0"/>
                                  </p:stCondLst>
                                  <p:iterate type="el" backwards="0">
                                    <p:tmAbs val="0"/>
                                  </p:iterate>
                                  <p:childTnLst>
                                    <p:set>
                                      <p:cBhvr>
                                        <p:cTn id="23" fill="hold"/>
                                        <p:tgtEl>
                                          <p:spTgt spid="544"/>
                                        </p:tgtEl>
                                        <p:attrNameLst>
                                          <p:attrName>style.visibility</p:attrName>
                                        </p:attrNameLst>
                                      </p:cBhvr>
                                      <p:to>
                                        <p:strVal val="visible"/>
                                      </p:to>
                                    </p:set>
                                    <p:anim calcmode="lin" valueType="num">
                                      <p:cBhvr>
                                        <p:cTn id="24" dur="500" fill="hold"/>
                                        <p:tgtEl>
                                          <p:spTgt spid="544"/>
                                        </p:tgtEl>
                                        <p:attrNameLst>
                                          <p:attrName>ppt_w</p:attrName>
                                        </p:attrNameLst>
                                      </p:cBhvr>
                                      <p:tavLst>
                                        <p:tav tm="0">
                                          <p:val>
                                            <p:strVal val="4*#ppt_w"/>
                                          </p:val>
                                        </p:tav>
                                        <p:tav tm="100000">
                                          <p:val>
                                            <p:strVal val="#ppt_w"/>
                                          </p:val>
                                        </p:tav>
                                      </p:tavLst>
                                    </p:anim>
                                    <p:anim calcmode="lin" valueType="num">
                                      <p:cBhvr>
                                        <p:cTn id="25" dur="500" fill="hold"/>
                                        <p:tgtEl>
                                          <p:spTgt spid="544"/>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45" grpId="1"/>
      <p:bldP build="whole" bldLvl="1" animBg="1" rev="0" advAuto="0" spid="544" grpId="4"/>
      <p:bldP build="whole" bldLvl="1" animBg="1" rev="0" advAuto="0" spid="541" grpId="3"/>
      <p:bldP build="whole" bldLvl="1" animBg="1" rev="0" advAuto="0" spid="540" grpId="2"/>
    </p:bldLst>
  </p:timing>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47"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548"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549" name="Rectangle 4"/>
          <p:cNvSpPr txBox="1"/>
          <p:nvPr>
            <p:ph type="title"/>
          </p:nvPr>
        </p:nvSpPr>
        <p:spPr>
          <a:xfrm>
            <a:off x="722530" y="278649"/>
            <a:ext cx="8573870" cy="521451"/>
          </a:xfrm>
          <a:prstGeom prst="rect">
            <a:avLst/>
          </a:prstGeom>
        </p:spPr>
        <p:txBody>
          <a:bodyPr/>
          <a:lstStyle/>
          <a:p>
            <a:pPr/>
            <a:r>
              <a:t>Tickets bzw. Token als Eintrittskarte</a:t>
            </a:r>
          </a:p>
        </p:txBody>
      </p:sp>
      <p:sp>
        <p:nvSpPr>
          <p:cNvPr id="550" name="Text Box 4"/>
          <p:cNvSpPr txBox="1"/>
          <p:nvPr/>
        </p:nvSpPr>
        <p:spPr>
          <a:xfrm>
            <a:off x="857545" y="4689140"/>
            <a:ext cx="5403997" cy="932364"/>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marL="457200" indent="-457200">
              <a:lnSpc>
                <a:spcPts val="2200"/>
              </a:lnSpc>
              <a:tabLst>
                <a:tab pos="914400" algn="l"/>
                <a:tab pos="1828800" algn="l"/>
              </a:tabLst>
              <a:defRPr b="1" i="1">
                <a:solidFill>
                  <a:srgbClr val="006BB2"/>
                </a:solidFill>
              </a:defRPr>
            </a:pPr>
            <a:r>
              <a:t>Für rollenbasierende Sicherheitskonzepte, </a:t>
            </a:r>
          </a:p>
          <a:p>
            <a:pPr marL="457200" indent="-457200">
              <a:lnSpc>
                <a:spcPts val="2200"/>
              </a:lnSpc>
              <a:tabLst>
                <a:tab pos="914400" algn="l"/>
                <a:tab pos="1828800" algn="l"/>
              </a:tabLst>
              <a:defRPr b="1" i="1">
                <a:solidFill>
                  <a:srgbClr val="006BB2"/>
                </a:solidFill>
              </a:defRPr>
            </a:pPr>
            <a:r>
              <a:t>z.B. Single-Sign-On, hochverfügbare Systeme,</a:t>
            </a:r>
          </a:p>
          <a:p>
            <a:pPr marL="457200" indent="-457200">
              <a:lnSpc>
                <a:spcPts val="2200"/>
              </a:lnSpc>
              <a:tabLst>
                <a:tab pos="914400" algn="l"/>
                <a:tab pos="1828800" algn="l"/>
              </a:tabLst>
              <a:defRPr b="1" i="1">
                <a:solidFill>
                  <a:srgbClr val="006BB2"/>
                </a:solidFill>
              </a:defRPr>
            </a:pPr>
            <a:r>
              <a:t>Ticket nur einmal gültig und verfällt</a:t>
            </a:r>
          </a:p>
        </p:txBody>
      </p:sp>
      <p:grpSp>
        <p:nvGrpSpPr>
          <p:cNvPr id="558" name="Gruppieren 19"/>
          <p:cNvGrpSpPr/>
          <p:nvPr/>
        </p:nvGrpSpPr>
        <p:grpSpPr>
          <a:xfrm>
            <a:off x="1667635" y="953725"/>
            <a:ext cx="7335816" cy="5365751"/>
            <a:chOff x="0" y="0"/>
            <a:chExt cx="7335815" cy="5365750"/>
          </a:xfrm>
        </p:grpSpPr>
        <p:pic>
          <p:nvPicPr>
            <p:cNvPr id="551" name="Picture 2" descr="Picture 2"/>
            <p:cNvPicPr>
              <a:picLocks noChangeAspect="1"/>
            </p:cNvPicPr>
            <p:nvPr/>
          </p:nvPicPr>
          <p:blipFill>
            <a:blip r:embed="rId3">
              <a:extLst/>
            </a:blip>
            <a:stretch>
              <a:fillRect/>
            </a:stretch>
          </p:blipFill>
          <p:spPr>
            <a:xfrm>
              <a:off x="90009" y="0"/>
              <a:ext cx="6961190" cy="5365750"/>
            </a:xfrm>
            <a:prstGeom prst="rect">
              <a:avLst/>
            </a:prstGeom>
            <a:ln w="12700" cap="flat">
              <a:noFill/>
              <a:miter lim="400000"/>
            </a:ln>
            <a:effectLst/>
          </p:spPr>
        </p:pic>
        <p:sp>
          <p:nvSpPr>
            <p:cNvPr id="552" name="Rechteck 12"/>
            <p:cNvSpPr txBox="1"/>
            <p:nvPr/>
          </p:nvSpPr>
          <p:spPr>
            <a:xfrm>
              <a:off x="1665899" y="810089"/>
              <a:ext cx="268601" cy="31339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defRPr sz="1600"/>
              </a:lvl1pPr>
            </a:lstStyle>
            <a:p>
              <a:pPr/>
              <a:r>
                <a:t>ä</a:t>
              </a:r>
            </a:p>
          </p:txBody>
        </p:sp>
        <p:sp>
          <p:nvSpPr>
            <p:cNvPr id="553" name="Rechteck 13"/>
            <p:cNvSpPr txBox="1"/>
            <p:nvPr/>
          </p:nvSpPr>
          <p:spPr>
            <a:xfrm>
              <a:off x="2025939" y="2181725"/>
              <a:ext cx="268602" cy="31339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defRPr sz="1600"/>
              </a:lvl1pPr>
            </a:lstStyle>
            <a:p>
              <a:pPr/>
              <a:r>
                <a:t>ä</a:t>
              </a:r>
            </a:p>
          </p:txBody>
        </p:sp>
        <p:sp>
          <p:nvSpPr>
            <p:cNvPr id="554" name="Rechteck 14"/>
            <p:cNvSpPr/>
            <p:nvPr/>
          </p:nvSpPr>
          <p:spPr>
            <a:xfrm>
              <a:off x="-1" y="2565285"/>
              <a:ext cx="1080121" cy="313393"/>
            </a:xfrm>
            <a:prstGeom prst="rect">
              <a:avLst/>
            </a:prstGeom>
            <a:solidFill>
              <a:schemeClr val="accent3">
                <a:lumOff val="44000"/>
              </a:schemeClr>
            </a:solid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a:defRPr sz="1600"/>
              </a:lvl1pPr>
            </a:lstStyle>
            <a:p>
              <a:pPr/>
              <a:r>
                <a:t>Alice</a:t>
              </a:r>
            </a:p>
          </p:txBody>
        </p:sp>
        <p:sp>
          <p:nvSpPr>
            <p:cNvPr id="555" name="Rechteck 15"/>
            <p:cNvSpPr/>
            <p:nvPr/>
          </p:nvSpPr>
          <p:spPr>
            <a:xfrm>
              <a:off x="1485165" y="2160239"/>
              <a:ext cx="1530170" cy="770594"/>
            </a:xfrm>
            <a:prstGeom prst="rect">
              <a:avLst/>
            </a:prstGeom>
            <a:solidFill>
              <a:schemeClr val="accent3">
                <a:lumOff val="44000"/>
              </a:schemeClr>
            </a:solid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a:defRPr sz="1600"/>
              </a:lvl1pPr>
            </a:lstStyle>
            <a:p>
              <a:pPr/>
              <a:r>
                <a:t>Bestätigung der Identität (Ticket)</a:t>
              </a:r>
            </a:p>
          </p:txBody>
        </p:sp>
        <p:sp>
          <p:nvSpPr>
            <p:cNvPr id="556" name="Rechteck 16"/>
            <p:cNvSpPr/>
            <p:nvPr/>
          </p:nvSpPr>
          <p:spPr>
            <a:xfrm>
              <a:off x="3015335" y="1800199"/>
              <a:ext cx="1845206" cy="770594"/>
            </a:xfrm>
            <a:prstGeom prst="rect">
              <a:avLst/>
            </a:prstGeom>
            <a:solidFill>
              <a:schemeClr val="accent3">
                <a:lumOff val="44000"/>
              </a:schemeClr>
            </a:solid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a:defRPr sz="1600"/>
              </a:lvl1pPr>
            </a:lstStyle>
            <a:p>
              <a:pPr/>
              <a:r>
                <a:t>Autorität für den Nachweis der Identität</a:t>
              </a:r>
            </a:p>
          </p:txBody>
        </p:sp>
        <p:sp>
          <p:nvSpPr>
            <p:cNvPr id="557" name="Rechteck 18"/>
            <p:cNvSpPr/>
            <p:nvPr/>
          </p:nvSpPr>
          <p:spPr>
            <a:xfrm>
              <a:off x="5805645" y="900099"/>
              <a:ext cx="1530171" cy="770594"/>
            </a:xfrm>
            <a:prstGeom prst="rect">
              <a:avLst/>
            </a:prstGeom>
            <a:solidFill>
              <a:schemeClr val="accent3">
                <a:lumOff val="44000"/>
              </a:schemeClr>
            </a:solid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defRPr sz="1600"/>
              </a:lvl1pPr>
            </a:lstStyle>
            <a:p>
              <a:pPr/>
              <a:r>
                <a:t>Bestätigung der Identität (Ticket)</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2" grpId="1" fill="hold">
                                  <p:stCondLst>
                                    <p:cond delay="0"/>
                                  </p:stCondLst>
                                  <p:iterate type="el" backwards="0">
                                    <p:tmAbs val="0"/>
                                  </p:iterate>
                                  <p:childTnLst>
                                    <p:set>
                                      <p:cBhvr>
                                        <p:cTn id="6" fill="hold"/>
                                        <p:tgtEl>
                                          <p:spTgt spid="550"/>
                                        </p:tgtEl>
                                        <p:attrNameLst>
                                          <p:attrName>style.visibility</p:attrName>
                                        </p:attrNameLst>
                                      </p:cBhvr>
                                      <p:to>
                                        <p:strVal val="visible"/>
                                      </p:to>
                                    </p:set>
                                    <p:animEffect filter="wipe(left)" transition="in">
                                      <p:cBhvr>
                                        <p:cTn id="7" dur="500"/>
                                        <p:tgtEl>
                                          <p:spTgt spid="55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50" grpId="1"/>
    </p:bldLst>
  </p:timing>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60"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561"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562" name="Rectangle 4"/>
          <p:cNvSpPr txBox="1"/>
          <p:nvPr>
            <p:ph type="title"/>
          </p:nvPr>
        </p:nvSpPr>
        <p:spPr>
          <a:xfrm>
            <a:off x="722530" y="278649"/>
            <a:ext cx="8573870" cy="521451"/>
          </a:xfrm>
          <a:prstGeom prst="rect">
            <a:avLst/>
          </a:prstGeom>
        </p:spPr>
        <p:txBody>
          <a:bodyPr/>
          <a:lstStyle/>
          <a:p>
            <a:pPr/>
            <a:r>
              <a:t>Inhalt</a:t>
            </a:r>
          </a:p>
        </p:txBody>
      </p:sp>
      <p:sp>
        <p:nvSpPr>
          <p:cNvPr id="563" name="Rectangle 5"/>
          <p:cNvSpPr txBox="1"/>
          <p:nvPr>
            <p:ph type="body" idx="1"/>
          </p:nvPr>
        </p:nvSpPr>
        <p:spPr>
          <a:prstGeom prst="rect">
            <a:avLst/>
          </a:prstGeom>
        </p:spPr>
        <p:txBody>
          <a:bodyPr/>
          <a:lstStyle/>
          <a:p>
            <a:pPr marL="609600" indent="-609600">
              <a:lnSpc>
                <a:spcPct val="150000"/>
              </a:lnSpc>
              <a:buSzTx/>
              <a:buNone/>
            </a:pPr>
            <a:r>
              <a:t>Sicherheit</a:t>
            </a:r>
          </a:p>
          <a:p>
            <a:pPr marL="609600" indent="-609600">
              <a:lnSpc>
                <a:spcPct val="150000"/>
              </a:lnSpc>
              <a:buClr>
                <a:srgbClr val="0000CC"/>
              </a:buClr>
            </a:pPr>
            <a:r>
              <a:t>Begriffe</a:t>
            </a:r>
          </a:p>
          <a:p>
            <a:pPr marL="609600" indent="-609600">
              <a:lnSpc>
                <a:spcPct val="150000"/>
              </a:lnSpc>
              <a:buClr>
                <a:srgbClr val="0000CC"/>
              </a:buClr>
            </a:pPr>
            <a:r>
              <a:t>Bedrohungen</a:t>
            </a:r>
          </a:p>
          <a:p>
            <a:pPr marL="609600" indent="-609600">
              <a:lnSpc>
                <a:spcPct val="150000"/>
              </a:lnSpc>
              <a:buClr>
                <a:srgbClr val="0000CC"/>
              </a:buClr>
            </a:pPr>
            <a:r>
              <a:t>Schutzmaßnahmen</a:t>
            </a:r>
          </a:p>
          <a:p>
            <a:pPr marL="609600" indent="-609600">
              <a:lnSpc>
                <a:spcPct val="150000"/>
              </a:lnSpc>
              <a:buClr>
                <a:srgbClr val="0000CC"/>
              </a:buClr>
            </a:pPr>
            <a:r>
              <a:t>Identitätsnachweise</a:t>
            </a:r>
          </a:p>
          <a:p>
            <a:pPr marL="609600" indent="-609600">
              <a:lnSpc>
                <a:spcPct val="150000"/>
              </a:lnSpc>
              <a:buClr>
                <a:srgbClr val="0000CC"/>
              </a:buClr>
              <a:defRPr>
                <a:solidFill>
                  <a:srgbClr val="E2001A"/>
                </a:solidFill>
              </a:defRPr>
            </a:pPr>
            <a:r>
              <a:t>Geheimniskrämerei: Verschlüsselung symmetrisch und asymmetrisch, Hashfunktionen</a:t>
            </a:r>
          </a:p>
          <a:p>
            <a:pPr marL="609600" indent="-609600">
              <a:lnSpc>
                <a:spcPct val="150000"/>
              </a:lnSpc>
              <a:buClr>
                <a:srgbClr val="0000CC"/>
              </a:buClr>
            </a:pPr>
            <a:r>
              <a:t>Verfügbarkeit, Hochverfügbare Systeme</a:t>
            </a:r>
          </a:p>
        </p:txBody>
      </p:sp>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65"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566"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567" name="Rectangle 4"/>
          <p:cNvSpPr txBox="1"/>
          <p:nvPr>
            <p:ph type="title"/>
          </p:nvPr>
        </p:nvSpPr>
        <p:spPr>
          <a:xfrm>
            <a:off x="722530" y="278649"/>
            <a:ext cx="8573870" cy="521451"/>
          </a:xfrm>
          <a:prstGeom prst="rect">
            <a:avLst/>
          </a:prstGeom>
        </p:spPr>
        <p:txBody>
          <a:bodyPr/>
          <a:lstStyle/>
          <a:p>
            <a:pPr/>
            <a:r>
              <a:t>Verschlüsselung und Entschlüsselung</a:t>
            </a:r>
          </a:p>
        </p:txBody>
      </p:sp>
      <p:pic>
        <p:nvPicPr>
          <p:cNvPr id="568" name="Picture 2" descr="Picture 2"/>
          <p:cNvPicPr>
            <a:picLocks noChangeAspect="1"/>
          </p:cNvPicPr>
          <p:nvPr/>
        </p:nvPicPr>
        <p:blipFill>
          <a:blip r:embed="rId3">
            <a:extLst/>
          </a:blip>
          <a:stretch>
            <a:fillRect/>
          </a:stretch>
        </p:blipFill>
        <p:spPr>
          <a:xfrm>
            <a:off x="1397605" y="953725"/>
            <a:ext cx="6853237" cy="5327651"/>
          </a:xfrm>
          <a:prstGeom prst="rect">
            <a:avLst/>
          </a:prstGeom>
          <a:ln w="12700">
            <a:miter lim="400000"/>
          </a:ln>
        </p:spPr>
      </p:pic>
    </p:spTree>
  </p:cSld>
  <p:clrMapOvr>
    <a:masterClrMapping/>
  </p:clrMapOvr>
  <p:transition xmlns:p14="http://schemas.microsoft.com/office/powerpoint/2010/main" spd="med" advClick="1"/>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70"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571"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572" name="Rectangle 4"/>
          <p:cNvSpPr txBox="1"/>
          <p:nvPr>
            <p:ph type="title"/>
          </p:nvPr>
        </p:nvSpPr>
        <p:spPr>
          <a:xfrm>
            <a:off x="722530" y="278649"/>
            <a:ext cx="8573870" cy="521451"/>
          </a:xfrm>
          <a:prstGeom prst="rect">
            <a:avLst/>
          </a:prstGeom>
        </p:spPr>
        <p:txBody>
          <a:bodyPr/>
          <a:lstStyle/>
          <a:p>
            <a:pPr/>
            <a:r>
              <a:t>Schlüssel und Schlüsselpaare</a:t>
            </a:r>
          </a:p>
        </p:txBody>
      </p:sp>
      <p:pic>
        <p:nvPicPr>
          <p:cNvPr id="573" name="Picture 2" descr="Picture 2"/>
          <p:cNvPicPr>
            <a:picLocks noChangeAspect="1"/>
          </p:cNvPicPr>
          <p:nvPr/>
        </p:nvPicPr>
        <p:blipFill>
          <a:blip r:embed="rId3">
            <a:extLst/>
          </a:blip>
          <a:stretch>
            <a:fillRect/>
          </a:stretch>
        </p:blipFill>
        <p:spPr>
          <a:xfrm>
            <a:off x="722529" y="773705"/>
            <a:ext cx="8378826" cy="4605338"/>
          </a:xfrm>
          <a:prstGeom prst="rect">
            <a:avLst/>
          </a:prstGeom>
          <a:ln w="12700">
            <a:miter lim="400000"/>
          </a:ln>
        </p:spPr>
      </p:pic>
      <p:sp>
        <p:nvSpPr>
          <p:cNvPr id="574" name="Text Box 4"/>
          <p:cNvSpPr txBox="1"/>
          <p:nvPr/>
        </p:nvSpPr>
        <p:spPr>
          <a:xfrm rot="21424691">
            <a:off x="784458" y="5399098"/>
            <a:ext cx="4243198" cy="55136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marL="457200" indent="-457200">
              <a:lnSpc>
                <a:spcPts val="2200"/>
              </a:lnSpc>
              <a:tabLst>
                <a:tab pos="914400" algn="l"/>
                <a:tab pos="1828800" algn="l"/>
              </a:tabLst>
              <a:defRPr b="1" i="1">
                <a:solidFill>
                  <a:srgbClr val="006BB2"/>
                </a:solidFill>
              </a:defRPr>
            </a:lvl1pPr>
          </a:lstStyle>
          <a:p>
            <a:pPr/>
            <a:r>
              <a:t>Schnelle Verfahren, aber Verteilung der Schlüssel problematisch</a:t>
            </a:r>
          </a:p>
        </p:txBody>
      </p:sp>
      <p:sp>
        <p:nvSpPr>
          <p:cNvPr id="575" name="Text Box 5"/>
          <p:cNvSpPr txBox="1"/>
          <p:nvPr/>
        </p:nvSpPr>
        <p:spPr>
          <a:xfrm rot="21350098">
            <a:off x="5224666" y="5320247"/>
            <a:ext cx="3459164" cy="60216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marL="457200" indent="-457200">
              <a:lnSpc>
                <a:spcPts val="2200"/>
              </a:lnSpc>
              <a:tabLst>
                <a:tab pos="914400" algn="l"/>
                <a:tab pos="1828800" algn="l"/>
              </a:tabLst>
              <a:defRPr b="1" i="1">
                <a:solidFill>
                  <a:srgbClr val="006BB2"/>
                </a:solidFill>
              </a:defRPr>
            </a:pPr>
            <a:r>
              <a:t>Langsam, aber</a:t>
            </a:r>
          </a:p>
          <a:p>
            <a:pPr marL="457200" indent="-457200">
              <a:lnSpc>
                <a:spcPts val="2200"/>
              </a:lnSpc>
              <a:tabLst>
                <a:tab pos="914400" algn="l"/>
                <a:tab pos="1828800" algn="l"/>
              </a:tabLst>
              <a:defRPr b="1" i="1">
                <a:solidFill>
                  <a:srgbClr val="006BB2"/>
                </a:solidFill>
              </a:defRPr>
            </a:pPr>
            <a:r>
              <a:t>Schlüsselverteilung gelöst</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2" grpId="1" fill="hold">
                                  <p:stCondLst>
                                    <p:cond delay="0"/>
                                  </p:stCondLst>
                                  <p:iterate type="el" backwards="0">
                                    <p:tmAbs val="0"/>
                                  </p:iterate>
                                  <p:childTnLst>
                                    <p:set>
                                      <p:cBhvr>
                                        <p:cTn id="6" fill="hold"/>
                                        <p:tgtEl>
                                          <p:spTgt spid="574"/>
                                        </p:tgtEl>
                                        <p:attrNameLst>
                                          <p:attrName>style.visibility</p:attrName>
                                        </p:attrNameLst>
                                      </p:cBhvr>
                                      <p:to>
                                        <p:strVal val="visible"/>
                                      </p:to>
                                    </p:set>
                                    <p:animEffect filter="wipe(left)" transition="in">
                                      <p:cBhvr>
                                        <p:cTn id="7" dur="500"/>
                                        <p:tgtEl>
                                          <p:spTgt spid="574"/>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8" presetID="22" grpId="2" fill="hold">
                                  <p:stCondLst>
                                    <p:cond delay="0"/>
                                  </p:stCondLst>
                                  <p:iterate type="el" backwards="0">
                                    <p:tmAbs val="0"/>
                                  </p:iterate>
                                  <p:childTnLst>
                                    <p:set>
                                      <p:cBhvr>
                                        <p:cTn id="11" fill="hold"/>
                                        <p:tgtEl>
                                          <p:spTgt spid="575"/>
                                        </p:tgtEl>
                                        <p:attrNameLst>
                                          <p:attrName>style.visibility</p:attrName>
                                        </p:attrNameLst>
                                      </p:cBhvr>
                                      <p:to>
                                        <p:strVal val="visible"/>
                                      </p:to>
                                    </p:set>
                                    <p:animEffect filter="wipe(left)" transition="in">
                                      <p:cBhvr>
                                        <p:cTn id="12" dur="500"/>
                                        <p:tgtEl>
                                          <p:spTgt spid="57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74" grpId="1"/>
      <p:bldP build="whole" bldLvl="1" animBg="1" rev="0" advAuto="0" spid="575" grpId="2"/>
    </p:bldLst>
  </p:timing>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77"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578"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579" name="Rectangle 4"/>
          <p:cNvSpPr txBox="1"/>
          <p:nvPr>
            <p:ph type="title"/>
          </p:nvPr>
        </p:nvSpPr>
        <p:spPr>
          <a:xfrm>
            <a:off x="722530" y="278649"/>
            <a:ext cx="8573870" cy="521451"/>
          </a:xfrm>
          <a:prstGeom prst="rect">
            <a:avLst/>
          </a:prstGeom>
        </p:spPr>
        <p:txBody>
          <a:bodyPr/>
          <a:lstStyle/>
          <a:p>
            <a:pPr/>
            <a:r>
              <a:t>Asymetrische Verschlüsselung</a:t>
            </a:r>
          </a:p>
        </p:txBody>
      </p:sp>
      <p:grpSp>
        <p:nvGrpSpPr>
          <p:cNvPr id="582" name="Group 50"/>
          <p:cNvGrpSpPr/>
          <p:nvPr/>
        </p:nvGrpSpPr>
        <p:grpSpPr>
          <a:xfrm>
            <a:off x="4594519" y="1314642"/>
            <a:ext cx="2979738" cy="1304926"/>
            <a:chOff x="0" y="0"/>
            <a:chExt cx="2979737" cy="1304925"/>
          </a:xfrm>
        </p:grpSpPr>
        <p:sp>
          <p:nvSpPr>
            <p:cNvPr id="580" name="Freeform 51"/>
            <p:cNvSpPr/>
            <p:nvPr/>
          </p:nvSpPr>
          <p:spPr>
            <a:xfrm>
              <a:off x="-1" y="-1"/>
              <a:ext cx="2979738" cy="13049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766" y="1974"/>
                  </a:moveTo>
                  <a:lnTo>
                    <a:pt x="15654" y="1974"/>
                  </a:lnTo>
                  <a:lnTo>
                    <a:pt x="15610" y="1784"/>
                  </a:lnTo>
                  <a:lnTo>
                    <a:pt x="15543" y="1784"/>
                  </a:lnTo>
                  <a:lnTo>
                    <a:pt x="15499" y="1708"/>
                  </a:lnTo>
                  <a:lnTo>
                    <a:pt x="15432" y="1708"/>
                  </a:lnTo>
                  <a:lnTo>
                    <a:pt x="15387" y="1632"/>
                  </a:lnTo>
                  <a:lnTo>
                    <a:pt x="15276" y="1480"/>
                  </a:lnTo>
                  <a:lnTo>
                    <a:pt x="15165" y="1480"/>
                  </a:lnTo>
                  <a:lnTo>
                    <a:pt x="15098" y="1329"/>
                  </a:lnTo>
                  <a:lnTo>
                    <a:pt x="15053" y="1215"/>
                  </a:lnTo>
                  <a:lnTo>
                    <a:pt x="14986" y="1215"/>
                  </a:lnTo>
                  <a:lnTo>
                    <a:pt x="14942" y="1139"/>
                  </a:lnTo>
                  <a:lnTo>
                    <a:pt x="14831" y="1139"/>
                  </a:lnTo>
                  <a:lnTo>
                    <a:pt x="14786" y="1063"/>
                  </a:lnTo>
                  <a:lnTo>
                    <a:pt x="14719" y="1063"/>
                  </a:lnTo>
                  <a:lnTo>
                    <a:pt x="14608" y="987"/>
                  </a:lnTo>
                  <a:lnTo>
                    <a:pt x="14563" y="987"/>
                  </a:lnTo>
                  <a:lnTo>
                    <a:pt x="14452" y="911"/>
                  </a:lnTo>
                  <a:lnTo>
                    <a:pt x="14341" y="911"/>
                  </a:lnTo>
                  <a:lnTo>
                    <a:pt x="14229" y="759"/>
                  </a:lnTo>
                  <a:lnTo>
                    <a:pt x="13940" y="759"/>
                  </a:lnTo>
                  <a:lnTo>
                    <a:pt x="13895" y="683"/>
                  </a:lnTo>
                  <a:lnTo>
                    <a:pt x="12671" y="683"/>
                  </a:lnTo>
                  <a:lnTo>
                    <a:pt x="12604" y="759"/>
                  </a:lnTo>
                  <a:lnTo>
                    <a:pt x="12336" y="759"/>
                  </a:lnTo>
                  <a:lnTo>
                    <a:pt x="12270" y="911"/>
                  </a:lnTo>
                  <a:lnTo>
                    <a:pt x="12114" y="911"/>
                  </a:lnTo>
                  <a:lnTo>
                    <a:pt x="12047" y="987"/>
                  </a:lnTo>
                  <a:lnTo>
                    <a:pt x="11891" y="987"/>
                  </a:lnTo>
                  <a:lnTo>
                    <a:pt x="11824" y="1063"/>
                  </a:lnTo>
                  <a:lnTo>
                    <a:pt x="11780" y="1139"/>
                  </a:lnTo>
                  <a:lnTo>
                    <a:pt x="11668" y="1139"/>
                  </a:lnTo>
                  <a:lnTo>
                    <a:pt x="11557" y="1215"/>
                  </a:lnTo>
                  <a:lnTo>
                    <a:pt x="11490" y="1215"/>
                  </a:lnTo>
                  <a:lnTo>
                    <a:pt x="11490" y="1329"/>
                  </a:lnTo>
                  <a:lnTo>
                    <a:pt x="11379" y="1480"/>
                  </a:lnTo>
                  <a:lnTo>
                    <a:pt x="11268" y="1480"/>
                  </a:lnTo>
                  <a:lnTo>
                    <a:pt x="11156" y="1632"/>
                  </a:lnTo>
                  <a:lnTo>
                    <a:pt x="11156" y="1708"/>
                  </a:lnTo>
                  <a:lnTo>
                    <a:pt x="11045" y="1708"/>
                  </a:lnTo>
                  <a:lnTo>
                    <a:pt x="11000" y="1784"/>
                  </a:lnTo>
                  <a:lnTo>
                    <a:pt x="10934" y="1860"/>
                  </a:lnTo>
                  <a:lnTo>
                    <a:pt x="10889" y="1974"/>
                  </a:lnTo>
                  <a:lnTo>
                    <a:pt x="10822" y="1974"/>
                  </a:lnTo>
                  <a:lnTo>
                    <a:pt x="10778" y="2050"/>
                  </a:lnTo>
                  <a:lnTo>
                    <a:pt x="10711" y="2126"/>
                  </a:lnTo>
                  <a:lnTo>
                    <a:pt x="10666" y="2126"/>
                  </a:lnTo>
                  <a:lnTo>
                    <a:pt x="10622" y="2202"/>
                  </a:lnTo>
                  <a:lnTo>
                    <a:pt x="10555" y="2430"/>
                  </a:lnTo>
                  <a:lnTo>
                    <a:pt x="10511" y="2430"/>
                  </a:lnTo>
                  <a:lnTo>
                    <a:pt x="10511" y="2505"/>
                  </a:lnTo>
                  <a:lnTo>
                    <a:pt x="10444" y="2430"/>
                  </a:lnTo>
                  <a:lnTo>
                    <a:pt x="10399" y="2430"/>
                  </a:lnTo>
                  <a:lnTo>
                    <a:pt x="10399" y="2354"/>
                  </a:lnTo>
                  <a:lnTo>
                    <a:pt x="10332" y="2126"/>
                  </a:lnTo>
                  <a:lnTo>
                    <a:pt x="10288" y="2050"/>
                  </a:lnTo>
                  <a:lnTo>
                    <a:pt x="10221" y="2050"/>
                  </a:lnTo>
                  <a:lnTo>
                    <a:pt x="10221" y="1784"/>
                  </a:lnTo>
                  <a:lnTo>
                    <a:pt x="10110" y="1784"/>
                  </a:lnTo>
                  <a:lnTo>
                    <a:pt x="10110" y="1708"/>
                  </a:lnTo>
                  <a:lnTo>
                    <a:pt x="10065" y="1708"/>
                  </a:lnTo>
                  <a:lnTo>
                    <a:pt x="9998" y="1480"/>
                  </a:lnTo>
                  <a:lnTo>
                    <a:pt x="9887" y="1480"/>
                  </a:lnTo>
                  <a:lnTo>
                    <a:pt x="9887" y="1215"/>
                  </a:lnTo>
                  <a:lnTo>
                    <a:pt x="9842" y="1215"/>
                  </a:lnTo>
                  <a:lnTo>
                    <a:pt x="9776" y="1139"/>
                  </a:lnTo>
                  <a:lnTo>
                    <a:pt x="9731" y="1139"/>
                  </a:lnTo>
                  <a:lnTo>
                    <a:pt x="9664" y="1063"/>
                  </a:lnTo>
                  <a:lnTo>
                    <a:pt x="9664" y="987"/>
                  </a:lnTo>
                  <a:lnTo>
                    <a:pt x="9620" y="987"/>
                  </a:lnTo>
                  <a:lnTo>
                    <a:pt x="9553" y="911"/>
                  </a:lnTo>
                  <a:lnTo>
                    <a:pt x="9508" y="911"/>
                  </a:lnTo>
                  <a:lnTo>
                    <a:pt x="9442" y="759"/>
                  </a:lnTo>
                  <a:lnTo>
                    <a:pt x="9397" y="759"/>
                  </a:lnTo>
                  <a:lnTo>
                    <a:pt x="9397" y="683"/>
                  </a:lnTo>
                  <a:lnTo>
                    <a:pt x="9286" y="683"/>
                  </a:lnTo>
                  <a:lnTo>
                    <a:pt x="9219" y="493"/>
                  </a:lnTo>
                  <a:lnTo>
                    <a:pt x="9174" y="493"/>
                  </a:lnTo>
                  <a:lnTo>
                    <a:pt x="9108" y="418"/>
                  </a:lnTo>
                  <a:lnTo>
                    <a:pt x="9063" y="418"/>
                  </a:lnTo>
                  <a:lnTo>
                    <a:pt x="8996" y="342"/>
                  </a:lnTo>
                  <a:lnTo>
                    <a:pt x="8885" y="342"/>
                  </a:lnTo>
                  <a:lnTo>
                    <a:pt x="8840" y="266"/>
                  </a:lnTo>
                  <a:lnTo>
                    <a:pt x="8662" y="266"/>
                  </a:lnTo>
                  <a:lnTo>
                    <a:pt x="8618" y="190"/>
                  </a:lnTo>
                  <a:lnTo>
                    <a:pt x="8551" y="190"/>
                  </a:lnTo>
                  <a:lnTo>
                    <a:pt x="8506" y="0"/>
                  </a:lnTo>
                  <a:lnTo>
                    <a:pt x="7104" y="0"/>
                  </a:lnTo>
                  <a:lnTo>
                    <a:pt x="7059" y="190"/>
                  </a:lnTo>
                  <a:lnTo>
                    <a:pt x="6948" y="190"/>
                  </a:lnTo>
                  <a:lnTo>
                    <a:pt x="6881" y="266"/>
                  </a:lnTo>
                  <a:lnTo>
                    <a:pt x="6725" y="266"/>
                  </a:lnTo>
                  <a:lnTo>
                    <a:pt x="6658" y="342"/>
                  </a:lnTo>
                  <a:lnTo>
                    <a:pt x="6547" y="342"/>
                  </a:lnTo>
                  <a:lnTo>
                    <a:pt x="6458" y="493"/>
                  </a:lnTo>
                  <a:lnTo>
                    <a:pt x="6346" y="493"/>
                  </a:lnTo>
                  <a:lnTo>
                    <a:pt x="6280" y="683"/>
                  </a:lnTo>
                  <a:lnTo>
                    <a:pt x="6235" y="683"/>
                  </a:lnTo>
                  <a:lnTo>
                    <a:pt x="6168" y="759"/>
                  </a:lnTo>
                  <a:lnTo>
                    <a:pt x="6124" y="759"/>
                  </a:lnTo>
                  <a:lnTo>
                    <a:pt x="6057" y="911"/>
                  </a:lnTo>
                  <a:lnTo>
                    <a:pt x="6012" y="911"/>
                  </a:lnTo>
                  <a:lnTo>
                    <a:pt x="5946" y="987"/>
                  </a:lnTo>
                  <a:lnTo>
                    <a:pt x="5901" y="987"/>
                  </a:lnTo>
                  <a:lnTo>
                    <a:pt x="5901" y="1063"/>
                  </a:lnTo>
                  <a:lnTo>
                    <a:pt x="5790" y="1139"/>
                  </a:lnTo>
                  <a:lnTo>
                    <a:pt x="5790" y="1215"/>
                  </a:lnTo>
                  <a:lnTo>
                    <a:pt x="5723" y="1215"/>
                  </a:lnTo>
                  <a:lnTo>
                    <a:pt x="5678" y="1329"/>
                  </a:lnTo>
                  <a:lnTo>
                    <a:pt x="5612" y="1480"/>
                  </a:lnTo>
                  <a:lnTo>
                    <a:pt x="5567" y="1480"/>
                  </a:lnTo>
                  <a:lnTo>
                    <a:pt x="5500" y="1632"/>
                  </a:lnTo>
                  <a:lnTo>
                    <a:pt x="5456" y="1708"/>
                  </a:lnTo>
                  <a:lnTo>
                    <a:pt x="5456" y="1784"/>
                  </a:lnTo>
                  <a:lnTo>
                    <a:pt x="5344" y="1974"/>
                  </a:lnTo>
                  <a:lnTo>
                    <a:pt x="5344" y="2050"/>
                  </a:lnTo>
                  <a:lnTo>
                    <a:pt x="5278" y="2050"/>
                  </a:lnTo>
                  <a:lnTo>
                    <a:pt x="5166" y="2354"/>
                  </a:lnTo>
                  <a:lnTo>
                    <a:pt x="5166" y="2430"/>
                  </a:lnTo>
                  <a:lnTo>
                    <a:pt x="5122" y="2619"/>
                  </a:lnTo>
                  <a:lnTo>
                    <a:pt x="5055" y="2619"/>
                  </a:lnTo>
                  <a:lnTo>
                    <a:pt x="5055" y="2847"/>
                  </a:lnTo>
                  <a:lnTo>
                    <a:pt x="4832" y="2847"/>
                  </a:lnTo>
                  <a:lnTo>
                    <a:pt x="4788" y="2695"/>
                  </a:lnTo>
                  <a:lnTo>
                    <a:pt x="4008" y="2695"/>
                  </a:lnTo>
                  <a:lnTo>
                    <a:pt x="3941" y="2847"/>
                  </a:lnTo>
                  <a:lnTo>
                    <a:pt x="3385" y="2847"/>
                  </a:lnTo>
                  <a:lnTo>
                    <a:pt x="3340" y="2923"/>
                  </a:lnTo>
                  <a:lnTo>
                    <a:pt x="3162" y="2923"/>
                  </a:lnTo>
                  <a:lnTo>
                    <a:pt x="3118" y="3151"/>
                  </a:lnTo>
                  <a:lnTo>
                    <a:pt x="2939" y="3151"/>
                  </a:lnTo>
                  <a:lnTo>
                    <a:pt x="2895" y="3265"/>
                  </a:lnTo>
                  <a:lnTo>
                    <a:pt x="2828" y="3265"/>
                  </a:lnTo>
                  <a:lnTo>
                    <a:pt x="2717" y="3341"/>
                  </a:lnTo>
                  <a:lnTo>
                    <a:pt x="2672" y="3341"/>
                  </a:lnTo>
                  <a:lnTo>
                    <a:pt x="2605" y="3417"/>
                  </a:lnTo>
                  <a:lnTo>
                    <a:pt x="2494" y="3417"/>
                  </a:lnTo>
                  <a:lnTo>
                    <a:pt x="2449" y="3492"/>
                  </a:lnTo>
                  <a:lnTo>
                    <a:pt x="2383" y="3492"/>
                  </a:lnTo>
                  <a:lnTo>
                    <a:pt x="2338" y="3568"/>
                  </a:lnTo>
                  <a:lnTo>
                    <a:pt x="2271" y="3568"/>
                  </a:lnTo>
                  <a:lnTo>
                    <a:pt x="2227" y="3720"/>
                  </a:lnTo>
                  <a:lnTo>
                    <a:pt x="2182" y="3720"/>
                  </a:lnTo>
                  <a:lnTo>
                    <a:pt x="2071" y="3910"/>
                  </a:lnTo>
                  <a:lnTo>
                    <a:pt x="2071" y="3986"/>
                  </a:lnTo>
                  <a:lnTo>
                    <a:pt x="1960" y="3986"/>
                  </a:lnTo>
                  <a:lnTo>
                    <a:pt x="1893" y="4138"/>
                  </a:lnTo>
                  <a:lnTo>
                    <a:pt x="1848" y="4138"/>
                  </a:lnTo>
                  <a:lnTo>
                    <a:pt x="1781" y="4214"/>
                  </a:lnTo>
                  <a:lnTo>
                    <a:pt x="1670" y="4290"/>
                  </a:lnTo>
                  <a:lnTo>
                    <a:pt x="1670" y="4366"/>
                  </a:lnTo>
                  <a:lnTo>
                    <a:pt x="1559" y="4555"/>
                  </a:lnTo>
                  <a:lnTo>
                    <a:pt x="1559" y="4631"/>
                  </a:lnTo>
                  <a:lnTo>
                    <a:pt x="1447" y="4631"/>
                  </a:lnTo>
                  <a:lnTo>
                    <a:pt x="1403" y="4707"/>
                  </a:lnTo>
                  <a:lnTo>
                    <a:pt x="1336" y="4859"/>
                  </a:lnTo>
                  <a:lnTo>
                    <a:pt x="1292" y="4935"/>
                  </a:lnTo>
                  <a:lnTo>
                    <a:pt x="1225" y="5011"/>
                  </a:lnTo>
                  <a:lnTo>
                    <a:pt x="1225" y="5125"/>
                  </a:lnTo>
                  <a:lnTo>
                    <a:pt x="1180" y="5201"/>
                  </a:lnTo>
                  <a:lnTo>
                    <a:pt x="1069" y="5353"/>
                  </a:lnTo>
                  <a:lnTo>
                    <a:pt x="1002" y="5580"/>
                  </a:lnTo>
                  <a:lnTo>
                    <a:pt x="958" y="5580"/>
                  </a:lnTo>
                  <a:lnTo>
                    <a:pt x="891" y="5770"/>
                  </a:lnTo>
                  <a:lnTo>
                    <a:pt x="846" y="5846"/>
                  </a:lnTo>
                  <a:lnTo>
                    <a:pt x="779" y="6074"/>
                  </a:lnTo>
                  <a:lnTo>
                    <a:pt x="735" y="6074"/>
                  </a:lnTo>
                  <a:lnTo>
                    <a:pt x="624" y="6567"/>
                  </a:lnTo>
                  <a:lnTo>
                    <a:pt x="512" y="6643"/>
                  </a:lnTo>
                  <a:lnTo>
                    <a:pt x="512" y="6795"/>
                  </a:lnTo>
                  <a:lnTo>
                    <a:pt x="445" y="6871"/>
                  </a:lnTo>
                  <a:lnTo>
                    <a:pt x="445" y="7137"/>
                  </a:lnTo>
                  <a:lnTo>
                    <a:pt x="334" y="7289"/>
                  </a:lnTo>
                  <a:lnTo>
                    <a:pt x="334" y="7364"/>
                  </a:lnTo>
                  <a:lnTo>
                    <a:pt x="289" y="7516"/>
                  </a:lnTo>
                  <a:lnTo>
                    <a:pt x="289" y="7706"/>
                  </a:lnTo>
                  <a:lnTo>
                    <a:pt x="223" y="7858"/>
                  </a:lnTo>
                  <a:lnTo>
                    <a:pt x="223" y="8086"/>
                  </a:lnTo>
                  <a:lnTo>
                    <a:pt x="178" y="8238"/>
                  </a:lnTo>
                  <a:lnTo>
                    <a:pt x="178" y="8351"/>
                  </a:lnTo>
                  <a:lnTo>
                    <a:pt x="111" y="8579"/>
                  </a:lnTo>
                  <a:lnTo>
                    <a:pt x="111" y="9073"/>
                  </a:lnTo>
                  <a:lnTo>
                    <a:pt x="67" y="9225"/>
                  </a:lnTo>
                  <a:lnTo>
                    <a:pt x="67" y="9718"/>
                  </a:lnTo>
                  <a:lnTo>
                    <a:pt x="0" y="9794"/>
                  </a:lnTo>
                  <a:lnTo>
                    <a:pt x="0" y="10743"/>
                  </a:lnTo>
                  <a:lnTo>
                    <a:pt x="67" y="10743"/>
                  </a:lnTo>
                  <a:lnTo>
                    <a:pt x="67" y="11312"/>
                  </a:lnTo>
                  <a:lnTo>
                    <a:pt x="111" y="11388"/>
                  </a:lnTo>
                  <a:lnTo>
                    <a:pt x="111" y="11958"/>
                  </a:lnTo>
                  <a:lnTo>
                    <a:pt x="178" y="12148"/>
                  </a:lnTo>
                  <a:lnTo>
                    <a:pt x="178" y="12224"/>
                  </a:lnTo>
                  <a:lnTo>
                    <a:pt x="223" y="12451"/>
                  </a:lnTo>
                  <a:lnTo>
                    <a:pt x="223" y="12527"/>
                  </a:lnTo>
                  <a:lnTo>
                    <a:pt x="289" y="12793"/>
                  </a:lnTo>
                  <a:lnTo>
                    <a:pt x="334" y="13021"/>
                  </a:lnTo>
                  <a:lnTo>
                    <a:pt x="334" y="13173"/>
                  </a:lnTo>
                  <a:lnTo>
                    <a:pt x="445" y="13438"/>
                  </a:lnTo>
                  <a:lnTo>
                    <a:pt x="445" y="13590"/>
                  </a:lnTo>
                  <a:lnTo>
                    <a:pt x="624" y="14084"/>
                  </a:lnTo>
                  <a:lnTo>
                    <a:pt x="846" y="14729"/>
                  </a:lnTo>
                  <a:lnTo>
                    <a:pt x="891" y="14729"/>
                  </a:lnTo>
                  <a:lnTo>
                    <a:pt x="958" y="14881"/>
                  </a:lnTo>
                  <a:lnTo>
                    <a:pt x="1002" y="14957"/>
                  </a:lnTo>
                  <a:lnTo>
                    <a:pt x="1069" y="15109"/>
                  </a:lnTo>
                  <a:lnTo>
                    <a:pt x="1069" y="15185"/>
                  </a:lnTo>
                  <a:lnTo>
                    <a:pt x="1180" y="15298"/>
                  </a:lnTo>
                  <a:lnTo>
                    <a:pt x="1225" y="15374"/>
                  </a:lnTo>
                  <a:lnTo>
                    <a:pt x="1225" y="15450"/>
                  </a:lnTo>
                  <a:lnTo>
                    <a:pt x="1292" y="15602"/>
                  </a:lnTo>
                  <a:lnTo>
                    <a:pt x="1336" y="15678"/>
                  </a:lnTo>
                  <a:lnTo>
                    <a:pt x="1403" y="15754"/>
                  </a:lnTo>
                  <a:lnTo>
                    <a:pt x="1447" y="15830"/>
                  </a:lnTo>
                  <a:lnTo>
                    <a:pt x="1559" y="15944"/>
                  </a:lnTo>
                  <a:lnTo>
                    <a:pt x="1559" y="16020"/>
                  </a:lnTo>
                  <a:lnTo>
                    <a:pt x="1670" y="16096"/>
                  </a:lnTo>
                  <a:lnTo>
                    <a:pt x="1670" y="16172"/>
                  </a:lnTo>
                  <a:lnTo>
                    <a:pt x="1781" y="16247"/>
                  </a:lnTo>
                  <a:lnTo>
                    <a:pt x="1848" y="16247"/>
                  </a:lnTo>
                  <a:lnTo>
                    <a:pt x="1893" y="16399"/>
                  </a:lnTo>
                  <a:lnTo>
                    <a:pt x="1960" y="16589"/>
                  </a:lnTo>
                  <a:lnTo>
                    <a:pt x="2071" y="16589"/>
                  </a:lnTo>
                  <a:lnTo>
                    <a:pt x="2071" y="16665"/>
                  </a:lnTo>
                  <a:lnTo>
                    <a:pt x="2182" y="16665"/>
                  </a:lnTo>
                  <a:lnTo>
                    <a:pt x="2227" y="16817"/>
                  </a:lnTo>
                  <a:lnTo>
                    <a:pt x="2271" y="16817"/>
                  </a:lnTo>
                  <a:lnTo>
                    <a:pt x="2338" y="16893"/>
                  </a:lnTo>
                  <a:lnTo>
                    <a:pt x="2383" y="16893"/>
                  </a:lnTo>
                  <a:lnTo>
                    <a:pt x="2449" y="16969"/>
                  </a:lnTo>
                  <a:lnTo>
                    <a:pt x="2494" y="17159"/>
                  </a:lnTo>
                  <a:lnTo>
                    <a:pt x="2605" y="17159"/>
                  </a:lnTo>
                  <a:lnTo>
                    <a:pt x="2672" y="17234"/>
                  </a:lnTo>
                  <a:lnTo>
                    <a:pt x="2828" y="17234"/>
                  </a:lnTo>
                  <a:lnTo>
                    <a:pt x="2895" y="17386"/>
                  </a:lnTo>
                  <a:lnTo>
                    <a:pt x="2939" y="17386"/>
                  </a:lnTo>
                  <a:lnTo>
                    <a:pt x="3051" y="17462"/>
                  </a:lnTo>
                  <a:lnTo>
                    <a:pt x="3162" y="17462"/>
                  </a:lnTo>
                  <a:lnTo>
                    <a:pt x="3229" y="17538"/>
                  </a:lnTo>
                  <a:lnTo>
                    <a:pt x="3496" y="17538"/>
                  </a:lnTo>
                  <a:lnTo>
                    <a:pt x="3563" y="17614"/>
                  </a:lnTo>
                  <a:lnTo>
                    <a:pt x="3674" y="17614"/>
                  </a:lnTo>
                  <a:lnTo>
                    <a:pt x="3786" y="17804"/>
                  </a:lnTo>
                  <a:lnTo>
                    <a:pt x="4899" y="17804"/>
                  </a:lnTo>
                  <a:lnTo>
                    <a:pt x="4944" y="17614"/>
                  </a:lnTo>
                  <a:lnTo>
                    <a:pt x="4944" y="17880"/>
                  </a:lnTo>
                  <a:lnTo>
                    <a:pt x="5010" y="17880"/>
                  </a:lnTo>
                  <a:lnTo>
                    <a:pt x="5010" y="17956"/>
                  </a:lnTo>
                  <a:lnTo>
                    <a:pt x="5122" y="18335"/>
                  </a:lnTo>
                  <a:lnTo>
                    <a:pt x="5166" y="18335"/>
                  </a:lnTo>
                  <a:lnTo>
                    <a:pt x="5278" y="18753"/>
                  </a:lnTo>
                  <a:lnTo>
                    <a:pt x="5344" y="18753"/>
                  </a:lnTo>
                  <a:lnTo>
                    <a:pt x="5344" y="18981"/>
                  </a:lnTo>
                  <a:lnTo>
                    <a:pt x="5456" y="19095"/>
                  </a:lnTo>
                  <a:lnTo>
                    <a:pt x="5456" y="19170"/>
                  </a:lnTo>
                  <a:lnTo>
                    <a:pt x="5567" y="19322"/>
                  </a:lnTo>
                  <a:lnTo>
                    <a:pt x="5612" y="19398"/>
                  </a:lnTo>
                  <a:lnTo>
                    <a:pt x="5678" y="19740"/>
                  </a:lnTo>
                  <a:lnTo>
                    <a:pt x="5790" y="19740"/>
                  </a:lnTo>
                  <a:lnTo>
                    <a:pt x="5790" y="19816"/>
                  </a:lnTo>
                  <a:lnTo>
                    <a:pt x="5834" y="19892"/>
                  </a:lnTo>
                  <a:lnTo>
                    <a:pt x="5901" y="19968"/>
                  </a:lnTo>
                  <a:lnTo>
                    <a:pt x="5946" y="20044"/>
                  </a:lnTo>
                  <a:lnTo>
                    <a:pt x="6012" y="20044"/>
                  </a:lnTo>
                  <a:lnTo>
                    <a:pt x="6057" y="20120"/>
                  </a:lnTo>
                  <a:lnTo>
                    <a:pt x="6124" y="20120"/>
                  </a:lnTo>
                  <a:lnTo>
                    <a:pt x="6168" y="20385"/>
                  </a:lnTo>
                  <a:lnTo>
                    <a:pt x="6235" y="20385"/>
                  </a:lnTo>
                  <a:lnTo>
                    <a:pt x="6280" y="20461"/>
                  </a:lnTo>
                  <a:lnTo>
                    <a:pt x="6346" y="20537"/>
                  </a:lnTo>
                  <a:lnTo>
                    <a:pt x="6391" y="20613"/>
                  </a:lnTo>
                  <a:lnTo>
                    <a:pt x="6458" y="20613"/>
                  </a:lnTo>
                  <a:lnTo>
                    <a:pt x="6547" y="20765"/>
                  </a:lnTo>
                  <a:lnTo>
                    <a:pt x="6614" y="20841"/>
                  </a:lnTo>
                  <a:lnTo>
                    <a:pt x="6725" y="20841"/>
                  </a:lnTo>
                  <a:lnTo>
                    <a:pt x="6769" y="21031"/>
                  </a:lnTo>
                  <a:lnTo>
                    <a:pt x="6881" y="21031"/>
                  </a:lnTo>
                  <a:lnTo>
                    <a:pt x="6948" y="21107"/>
                  </a:lnTo>
                  <a:lnTo>
                    <a:pt x="7104" y="21107"/>
                  </a:lnTo>
                  <a:lnTo>
                    <a:pt x="7215" y="21258"/>
                  </a:lnTo>
                  <a:lnTo>
                    <a:pt x="7282" y="21334"/>
                  </a:lnTo>
                  <a:lnTo>
                    <a:pt x="7393" y="21334"/>
                  </a:lnTo>
                  <a:lnTo>
                    <a:pt x="7438" y="21486"/>
                  </a:lnTo>
                  <a:lnTo>
                    <a:pt x="7883" y="21486"/>
                  </a:lnTo>
                  <a:lnTo>
                    <a:pt x="7883" y="21600"/>
                  </a:lnTo>
                  <a:lnTo>
                    <a:pt x="9108" y="21600"/>
                  </a:lnTo>
                  <a:lnTo>
                    <a:pt x="9174" y="21486"/>
                  </a:lnTo>
                  <a:lnTo>
                    <a:pt x="9553" y="21486"/>
                  </a:lnTo>
                  <a:lnTo>
                    <a:pt x="9664" y="21334"/>
                  </a:lnTo>
                  <a:lnTo>
                    <a:pt x="9776" y="21334"/>
                  </a:lnTo>
                  <a:lnTo>
                    <a:pt x="9842" y="21258"/>
                  </a:lnTo>
                  <a:lnTo>
                    <a:pt x="9887" y="21258"/>
                  </a:lnTo>
                  <a:lnTo>
                    <a:pt x="9998" y="21107"/>
                  </a:lnTo>
                  <a:lnTo>
                    <a:pt x="10110" y="21107"/>
                  </a:lnTo>
                  <a:lnTo>
                    <a:pt x="10221" y="21031"/>
                  </a:lnTo>
                  <a:lnTo>
                    <a:pt x="10288" y="21031"/>
                  </a:lnTo>
                  <a:lnTo>
                    <a:pt x="10332" y="20841"/>
                  </a:lnTo>
                  <a:lnTo>
                    <a:pt x="10444" y="20841"/>
                  </a:lnTo>
                  <a:lnTo>
                    <a:pt x="10511" y="20765"/>
                  </a:lnTo>
                  <a:lnTo>
                    <a:pt x="10511" y="20689"/>
                  </a:lnTo>
                  <a:lnTo>
                    <a:pt x="10555" y="20689"/>
                  </a:lnTo>
                  <a:lnTo>
                    <a:pt x="10666" y="20613"/>
                  </a:lnTo>
                  <a:lnTo>
                    <a:pt x="10711" y="20613"/>
                  </a:lnTo>
                  <a:lnTo>
                    <a:pt x="10822" y="20385"/>
                  </a:lnTo>
                  <a:lnTo>
                    <a:pt x="10934" y="20271"/>
                  </a:lnTo>
                  <a:lnTo>
                    <a:pt x="10934" y="20120"/>
                  </a:lnTo>
                  <a:lnTo>
                    <a:pt x="11156" y="19968"/>
                  </a:lnTo>
                  <a:lnTo>
                    <a:pt x="11156" y="19892"/>
                  </a:lnTo>
                  <a:lnTo>
                    <a:pt x="11268" y="19816"/>
                  </a:lnTo>
                  <a:lnTo>
                    <a:pt x="11268" y="19740"/>
                  </a:lnTo>
                  <a:lnTo>
                    <a:pt x="11334" y="19740"/>
                  </a:lnTo>
                  <a:lnTo>
                    <a:pt x="11379" y="19550"/>
                  </a:lnTo>
                  <a:lnTo>
                    <a:pt x="11490" y="19398"/>
                  </a:lnTo>
                  <a:lnTo>
                    <a:pt x="11490" y="19322"/>
                  </a:lnTo>
                  <a:lnTo>
                    <a:pt x="11557" y="19170"/>
                  </a:lnTo>
                  <a:lnTo>
                    <a:pt x="11602" y="19170"/>
                  </a:lnTo>
                  <a:lnTo>
                    <a:pt x="11668" y="18981"/>
                  </a:lnTo>
                  <a:lnTo>
                    <a:pt x="11713" y="18905"/>
                  </a:lnTo>
                  <a:lnTo>
                    <a:pt x="11780" y="18753"/>
                  </a:lnTo>
                  <a:lnTo>
                    <a:pt x="11780" y="18601"/>
                  </a:lnTo>
                  <a:lnTo>
                    <a:pt x="11824" y="18601"/>
                  </a:lnTo>
                  <a:lnTo>
                    <a:pt x="11891" y="18753"/>
                  </a:lnTo>
                  <a:lnTo>
                    <a:pt x="12002" y="18753"/>
                  </a:lnTo>
                  <a:lnTo>
                    <a:pt x="12002" y="18829"/>
                  </a:lnTo>
                  <a:lnTo>
                    <a:pt x="12047" y="18905"/>
                  </a:lnTo>
                  <a:lnTo>
                    <a:pt x="12114" y="18981"/>
                  </a:lnTo>
                  <a:lnTo>
                    <a:pt x="12158" y="19095"/>
                  </a:lnTo>
                  <a:lnTo>
                    <a:pt x="12225" y="19095"/>
                  </a:lnTo>
                  <a:lnTo>
                    <a:pt x="12270" y="19170"/>
                  </a:lnTo>
                  <a:lnTo>
                    <a:pt x="12336" y="19170"/>
                  </a:lnTo>
                  <a:lnTo>
                    <a:pt x="12336" y="19322"/>
                  </a:lnTo>
                  <a:lnTo>
                    <a:pt x="12492" y="19322"/>
                  </a:lnTo>
                  <a:lnTo>
                    <a:pt x="12604" y="19398"/>
                  </a:lnTo>
                  <a:lnTo>
                    <a:pt x="12715" y="19398"/>
                  </a:lnTo>
                  <a:lnTo>
                    <a:pt x="12715" y="19550"/>
                  </a:lnTo>
                  <a:lnTo>
                    <a:pt x="12938" y="19550"/>
                  </a:lnTo>
                  <a:lnTo>
                    <a:pt x="12938" y="19740"/>
                  </a:lnTo>
                  <a:lnTo>
                    <a:pt x="13339" y="19740"/>
                  </a:lnTo>
                  <a:lnTo>
                    <a:pt x="13383" y="19816"/>
                  </a:lnTo>
                  <a:lnTo>
                    <a:pt x="13895" y="19816"/>
                  </a:lnTo>
                  <a:lnTo>
                    <a:pt x="13940" y="19740"/>
                  </a:lnTo>
                  <a:lnTo>
                    <a:pt x="14341" y="19740"/>
                  </a:lnTo>
                  <a:lnTo>
                    <a:pt x="14385" y="19550"/>
                  </a:lnTo>
                  <a:lnTo>
                    <a:pt x="14563" y="19550"/>
                  </a:lnTo>
                  <a:lnTo>
                    <a:pt x="14608" y="19398"/>
                  </a:lnTo>
                  <a:lnTo>
                    <a:pt x="14719" y="19398"/>
                  </a:lnTo>
                  <a:lnTo>
                    <a:pt x="14786" y="19322"/>
                  </a:lnTo>
                  <a:lnTo>
                    <a:pt x="14942" y="19322"/>
                  </a:lnTo>
                  <a:lnTo>
                    <a:pt x="14942" y="19170"/>
                  </a:lnTo>
                  <a:lnTo>
                    <a:pt x="15053" y="19170"/>
                  </a:lnTo>
                  <a:lnTo>
                    <a:pt x="15053" y="19095"/>
                  </a:lnTo>
                  <a:lnTo>
                    <a:pt x="15098" y="19095"/>
                  </a:lnTo>
                  <a:lnTo>
                    <a:pt x="15165" y="18981"/>
                  </a:lnTo>
                  <a:lnTo>
                    <a:pt x="15209" y="18981"/>
                  </a:lnTo>
                  <a:lnTo>
                    <a:pt x="15276" y="18905"/>
                  </a:lnTo>
                  <a:lnTo>
                    <a:pt x="15320" y="18753"/>
                  </a:lnTo>
                  <a:lnTo>
                    <a:pt x="15387" y="18753"/>
                  </a:lnTo>
                  <a:lnTo>
                    <a:pt x="15432" y="18601"/>
                  </a:lnTo>
                  <a:lnTo>
                    <a:pt x="15543" y="18601"/>
                  </a:lnTo>
                  <a:lnTo>
                    <a:pt x="15610" y="18449"/>
                  </a:lnTo>
                  <a:lnTo>
                    <a:pt x="15654" y="18335"/>
                  </a:lnTo>
                  <a:lnTo>
                    <a:pt x="15654" y="18259"/>
                  </a:lnTo>
                  <a:lnTo>
                    <a:pt x="15766" y="18183"/>
                  </a:lnTo>
                  <a:lnTo>
                    <a:pt x="15766" y="17956"/>
                  </a:lnTo>
                  <a:lnTo>
                    <a:pt x="15833" y="17880"/>
                  </a:lnTo>
                  <a:lnTo>
                    <a:pt x="15877" y="17880"/>
                  </a:lnTo>
                  <a:lnTo>
                    <a:pt x="15988" y="17538"/>
                  </a:lnTo>
                  <a:lnTo>
                    <a:pt x="15988" y="17462"/>
                  </a:lnTo>
                  <a:lnTo>
                    <a:pt x="16055" y="17462"/>
                  </a:lnTo>
                  <a:lnTo>
                    <a:pt x="16100" y="17386"/>
                  </a:lnTo>
                  <a:lnTo>
                    <a:pt x="16100" y="17234"/>
                  </a:lnTo>
                  <a:lnTo>
                    <a:pt x="16278" y="16817"/>
                  </a:lnTo>
                  <a:lnTo>
                    <a:pt x="16278" y="16665"/>
                  </a:lnTo>
                  <a:lnTo>
                    <a:pt x="16322" y="16589"/>
                  </a:lnTo>
                  <a:lnTo>
                    <a:pt x="16322" y="16399"/>
                  </a:lnTo>
                  <a:lnTo>
                    <a:pt x="16389" y="16399"/>
                  </a:lnTo>
                  <a:lnTo>
                    <a:pt x="16434" y="16589"/>
                  </a:lnTo>
                  <a:lnTo>
                    <a:pt x="16545" y="16589"/>
                  </a:lnTo>
                  <a:lnTo>
                    <a:pt x="16545" y="16665"/>
                  </a:lnTo>
                  <a:lnTo>
                    <a:pt x="16656" y="16665"/>
                  </a:lnTo>
                  <a:lnTo>
                    <a:pt x="16723" y="16817"/>
                  </a:lnTo>
                  <a:lnTo>
                    <a:pt x="16879" y="16817"/>
                  </a:lnTo>
                  <a:lnTo>
                    <a:pt x="16946" y="16893"/>
                  </a:lnTo>
                  <a:lnTo>
                    <a:pt x="17057" y="16893"/>
                  </a:lnTo>
                  <a:lnTo>
                    <a:pt x="17169" y="16969"/>
                  </a:lnTo>
                  <a:lnTo>
                    <a:pt x="17213" y="16969"/>
                  </a:lnTo>
                  <a:lnTo>
                    <a:pt x="17280" y="17159"/>
                  </a:lnTo>
                  <a:lnTo>
                    <a:pt x="17503" y="17159"/>
                  </a:lnTo>
                  <a:lnTo>
                    <a:pt x="17614" y="17234"/>
                  </a:lnTo>
                  <a:lnTo>
                    <a:pt x="18727" y="17234"/>
                  </a:lnTo>
                  <a:lnTo>
                    <a:pt x="18772" y="17159"/>
                  </a:lnTo>
                  <a:lnTo>
                    <a:pt x="18995" y="17159"/>
                  </a:lnTo>
                  <a:lnTo>
                    <a:pt x="19039" y="16969"/>
                  </a:lnTo>
                  <a:lnTo>
                    <a:pt x="19106" y="16969"/>
                  </a:lnTo>
                  <a:lnTo>
                    <a:pt x="19151" y="16893"/>
                  </a:lnTo>
                  <a:lnTo>
                    <a:pt x="19262" y="16893"/>
                  </a:lnTo>
                  <a:lnTo>
                    <a:pt x="19373" y="16817"/>
                  </a:lnTo>
                  <a:lnTo>
                    <a:pt x="19596" y="16817"/>
                  </a:lnTo>
                  <a:lnTo>
                    <a:pt x="19663" y="16665"/>
                  </a:lnTo>
                  <a:lnTo>
                    <a:pt x="19707" y="16665"/>
                  </a:lnTo>
                  <a:lnTo>
                    <a:pt x="19774" y="16589"/>
                  </a:lnTo>
                  <a:lnTo>
                    <a:pt x="19885" y="16399"/>
                  </a:lnTo>
                  <a:lnTo>
                    <a:pt x="19930" y="16399"/>
                  </a:lnTo>
                  <a:lnTo>
                    <a:pt x="19997" y="16247"/>
                  </a:lnTo>
                  <a:lnTo>
                    <a:pt x="20108" y="16247"/>
                  </a:lnTo>
                  <a:lnTo>
                    <a:pt x="20108" y="16172"/>
                  </a:lnTo>
                  <a:lnTo>
                    <a:pt x="20153" y="16172"/>
                  </a:lnTo>
                  <a:lnTo>
                    <a:pt x="20219" y="16020"/>
                  </a:lnTo>
                  <a:lnTo>
                    <a:pt x="20264" y="16020"/>
                  </a:lnTo>
                  <a:lnTo>
                    <a:pt x="20331" y="15944"/>
                  </a:lnTo>
                  <a:lnTo>
                    <a:pt x="20375" y="15944"/>
                  </a:lnTo>
                  <a:lnTo>
                    <a:pt x="20442" y="15830"/>
                  </a:lnTo>
                  <a:lnTo>
                    <a:pt x="20442" y="15754"/>
                  </a:lnTo>
                  <a:lnTo>
                    <a:pt x="20487" y="15754"/>
                  </a:lnTo>
                  <a:lnTo>
                    <a:pt x="20553" y="15602"/>
                  </a:lnTo>
                  <a:lnTo>
                    <a:pt x="20598" y="15450"/>
                  </a:lnTo>
                  <a:lnTo>
                    <a:pt x="20665" y="15450"/>
                  </a:lnTo>
                  <a:lnTo>
                    <a:pt x="20665" y="15374"/>
                  </a:lnTo>
                  <a:lnTo>
                    <a:pt x="20776" y="15298"/>
                  </a:lnTo>
                  <a:lnTo>
                    <a:pt x="20776" y="15109"/>
                  </a:lnTo>
                  <a:lnTo>
                    <a:pt x="20821" y="15109"/>
                  </a:lnTo>
                  <a:lnTo>
                    <a:pt x="20932" y="14881"/>
                  </a:lnTo>
                  <a:lnTo>
                    <a:pt x="21333" y="13742"/>
                  </a:lnTo>
                  <a:lnTo>
                    <a:pt x="21377" y="13590"/>
                  </a:lnTo>
                  <a:lnTo>
                    <a:pt x="21444" y="13514"/>
                  </a:lnTo>
                  <a:lnTo>
                    <a:pt x="21444" y="13173"/>
                  </a:lnTo>
                  <a:lnTo>
                    <a:pt x="21489" y="12945"/>
                  </a:lnTo>
                  <a:lnTo>
                    <a:pt x="21489" y="12869"/>
                  </a:lnTo>
                  <a:lnTo>
                    <a:pt x="21555" y="12793"/>
                  </a:lnTo>
                  <a:lnTo>
                    <a:pt x="21555" y="12679"/>
                  </a:lnTo>
                  <a:lnTo>
                    <a:pt x="21600" y="12527"/>
                  </a:lnTo>
                  <a:lnTo>
                    <a:pt x="21600" y="9870"/>
                  </a:lnTo>
                  <a:lnTo>
                    <a:pt x="21555" y="9870"/>
                  </a:lnTo>
                  <a:lnTo>
                    <a:pt x="21555" y="9794"/>
                  </a:lnTo>
                  <a:lnTo>
                    <a:pt x="21489" y="9642"/>
                  </a:lnTo>
                  <a:lnTo>
                    <a:pt x="21489" y="9566"/>
                  </a:lnTo>
                  <a:lnTo>
                    <a:pt x="21444" y="9301"/>
                  </a:lnTo>
                  <a:lnTo>
                    <a:pt x="21444" y="9073"/>
                  </a:lnTo>
                  <a:lnTo>
                    <a:pt x="21377" y="8997"/>
                  </a:lnTo>
                  <a:lnTo>
                    <a:pt x="21333" y="8807"/>
                  </a:lnTo>
                  <a:lnTo>
                    <a:pt x="21266" y="8731"/>
                  </a:lnTo>
                  <a:lnTo>
                    <a:pt x="21155" y="8238"/>
                  </a:lnTo>
                  <a:lnTo>
                    <a:pt x="21110" y="8238"/>
                  </a:lnTo>
                  <a:lnTo>
                    <a:pt x="21043" y="8086"/>
                  </a:lnTo>
                  <a:lnTo>
                    <a:pt x="21043" y="7858"/>
                  </a:lnTo>
                  <a:lnTo>
                    <a:pt x="20932" y="7592"/>
                  </a:lnTo>
                  <a:lnTo>
                    <a:pt x="20887" y="7592"/>
                  </a:lnTo>
                  <a:lnTo>
                    <a:pt x="20887" y="7516"/>
                  </a:lnTo>
                  <a:lnTo>
                    <a:pt x="20821" y="7516"/>
                  </a:lnTo>
                  <a:lnTo>
                    <a:pt x="20776" y="7289"/>
                  </a:lnTo>
                  <a:lnTo>
                    <a:pt x="20665" y="7137"/>
                  </a:lnTo>
                  <a:lnTo>
                    <a:pt x="20553" y="7061"/>
                  </a:lnTo>
                  <a:lnTo>
                    <a:pt x="20553" y="6871"/>
                  </a:lnTo>
                  <a:lnTo>
                    <a:pt x="20487" y="6795"/>
                  </a:lnTo>
                  <a:lnTo>
                    <a:pt x="20442" y="6719"/>
                  </a:lnTo>
                  <a:lnTo>
                    <a:pt x="20375" y="6643"/>
                  </a:lnTo>
                  <a:lnTo>
                    <a:pt x="20331" y="6567"/>
                  </a:lnTo>
                  <a:lnTo>
                    <a:pt x="20264" y="6491"/>
                  </a:lnTo>
                  <a:lnTo>
                    <a:pt x="20219" y="6491"/>
                  </a:lnTo>
                  <a:lnTo>
                    <a:pt x="20153" y="6415"/>
                  </a:lnTo>
                  <a:lnTo>
                    <a:pt x="20108" y="6415"/>
                  </a:lnTo>
                  <a:lnTo>
                    <a:pt x="20041" y="6302"/>
                  </a:lnTo>
                  <a:lnTo>
                    <a:pt x="19997" y="6150"/>
                  </a:lnTo>
                  <a:lnTo>
                    <a:pt x="19930" y="6074"/>
                  </a:lnTo>
                  <a:lnTo>
                    <a:pt x="19774" y="6074"/>
                  </a:lnTo>
                  <a:lnTo>
                    <a:pt x="19707" y="5922"/>
                  </a:lnTo>
                  <a:lnTo>
                    <a:pt x="19663" y="5846"/>
                  </a:lnTo>
                  <a:lnTo>
                    <a:pt x="19485" y="5846"/>
                  </a:lnTo>
                  <a:lnTo>
                    <a:pt x="19485" y="5770"/>
                  </a:lnTo>
                  <a:lnTo>
                    <a:pt x="19373" y="5770"/>
                  </a:lnTo>
                  <a:lnTo>
                    <a:pt x="19440" y="5656"/>
                  </a:lnTo>
                  <a:lnTo>
                    <a:pt x="19440" y="4631"/>
                  </a:lnTo>
                  <a:lnTo>
                    <a:pt x="19373" y="4366"/>
                  </a:lnTo>
                  <a:lnTo>
                    <a:pt x="19373" y="4214"/>
                  </a:lnTo>
                  <a:lnTo>
                    <a:pt x="19329" y="3986"/>
                  </a:lnTo>
                  <a:lnTo>
                    <a:pt x="19262" y="3720"/>
                  </a:lnTo>
                  <a:lnTo>
                    <a:pt x="19262" y="3492"/>
                  </a:lnTo>
                  <a:lnTo>
                    <a:pt x="19039" y="2923"/>
                  </a:lnTo>
                  <a:lnTo>
                    <a:pt x="18995" y="2847"/>
                  </a:lnTo>
                  <a:lnTo>
                    <a:pt x="18950" y="2695"/>
                  </a:lnTo>
                  <a:lnTo>
                    <a:pt x="18950" y="2619"/>
                  </a:lnTo>
                  <a:lnTo>
                    <a:pt x="18839" y="2619"/>
                  </a:lnTo>
                  <a:lnTo>
                    <a:pt x="18839" y="2430"/>
                  </a:lnTo>
                  <a:lnTo>
                    <a:pt x="18772" y="2430"/>
                  </a:lnTo>
                  <a:lnTo>
                    <a:pt x="18727" y="2354"/>
                  </a:lnTo>
                  <a:lnTo>
                    <a:pt x="18661" y="2126"/>
                  </a:lnTo>
                  <a:lnTo>
                    <a:pt x="18549" y="2050"/>
                  </a:lnTo>
                  <a:lnTo>
                    <a:pt x="18549" y="1974"/>
                  </a:lnTo>
                  <a:lnTo>
                    <a:pt x="18438" y="1974"/>
                  </a:lnTo>
                  <a:lnTo>
                    <a:pt x="18327" y="1784"/>
                  </a:lnTo>
                  <a:lnTo>
                    <a:pt x="18282" y="1784"/>
                  </a:lnTo>
                  <a:lnTo>
                    <a:pt x="18215" y="1708"/>
                  </a:lnTo>
                  <a:lnTo>
                    <a:pt x="18104" y="1708"/>
                  </a:lnTo>
                  <a:lnTo>
                    <a:pt x="18104" y="1632"/>
                  </a:lnTo>
                  <a:lnTo>
                    <a:pt x="18059" y="1632"/>
                  </a:lnTo>
                  <a:lnTo>
                    <a:pt x="17993" y="1480"/>
                  </a:lnTo>
                  <a:lnTo>
                    <a:pt x="17659" y="1480"/>
                  </a:lnTo>
                  <a:lnTo>
                    <a:pt x="17659" y="1329"/>
                  </a:lnTo>
                  <a:lnTo>
                    <a:pt x="17503" y="1329"/>
                  </a:lnTo>
                  <a:lnTo>
                    <a:pt x="17503" y="1215"/>
                  </a:lnTo>
                  <a:lnTo>
                    <a:pt x="16946" y="1215"/>
                  </a:lnTo>
                  <a:lnTo>
                    <a:pt x="16946" y="1329"/>
                  </a:lnTo>
                  <a:lnTo>
                    <a:pt x="16723" y="1329"/>
                  </a:lnTo>
                  <a:lnTo>
                    <a:pt x="16723" y="1480"/>
                  </a:lnTo>
                  <a:lnTo>
                    <a:pt x="16434" y="1480"/>
                  </a:lnTo>
                  <a:lnTo>
                    <a:pt x="16389" y="1632"/>
                  </a:lnTo>
                  <a:lnTo>
                    <a:pt x="16322" y="1632"/>
                  </a:lnTo>
                  <a:lnTo>
                    <a:pt x="16322" y="1708"/>
                  </a:lnTo>
                  <a:lnTo>
                    <a:pt x="16211" y="1708"/>
                  </a:lnTo>
                  <a:lnTo>
                    <a:pt x="16167" y="1784"/>
                  </a:lnTo>
                  <a:lnTo>
                    <a:pt x="16100" y="1784"/>
                  </a:lnTo>
                  <a:lnTo>
                    <a:pt x="16055" y="1860"/>
                  </a:lnTo>
                  <a:lnTo>
                    <a:pt x="15988" y="1860"/>
                  </a:lnTo>
                  <a:lnTo>
                    <a:pt x="15988" y="1974"/>
                  </a:lnTo>
                  <a:lnTo>
                    <a:pt x="15944" y="1974"/>
                  </a:lnTo>
                  <a:lnTo>
                    <a:pt x="15877" y="2050"/>
                  </a:lnTo>
                  <a:lnTo>
                    <a:pt x="15833" y="2050"/>
                  </a:lnTo>
                  <a:lnTo>
                    <a:pt x="15766" y="2126"/>
                  </a:lnTo>
                  <a:lnTo>
                    <a:pt x="15766" y="1974"/>
                  </a:lnTo>
                  <a:close/>
                </a:path>
              </a:pathLst>
            </a:custGeom>
            <a:solidFill>
              <a:srgbClr val="CCFFCC"/>
            </a:solidFill>
            <a:ln w="12700" cap="flat">
              <a:noFill/>
              <a:miter lim="400000"/>
            </a:ln>
            <a:effectLst/>
          </p:spPr>
          <p:txBody>
            <a:bodyPr wrap="square" lIns="45719" tIns="45719" rIns="45719" bIns="45719" numCol="1" anchor="t">
              <a:noAutofit/>
            </a:bodyPr>
            <a:lstStyle/>
            <a:p>
              <a:pPr/>
            </a:p>
          </p:txBody>
        </p:sp>
        <p:sp>
          <p:nvSpPr>
            <p:cNvPr id="581" name="Freeform 52"/>
            <p:cNvSpPr/>
            <p:nvPr/>
          </p:nvSpPr>
          <p:spPr>
            <a:xfrm>
              <a:off x="-1" y="-1"/>
              <a:ext cx="2979738" cy="13049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766" y="1974"/>
                  </a:moveTo>
                  <a:lnTo>
                    <a:pt x="15654" y="1974"/>
                  </a:lnTo>
                  <a:lnTo>
                    <a:pt x="15610" y="1784"/>
                  </a:lnTo>
                  <a:lnTo>
                    <a:pt x="15543" y="1784"/>
                  </a:lnTo>
                  <a:lnTo>
                    <a:pt x="15499" y="1708"/>
                  </a:lnTo>
                  <a:lnTo>
                    <a:pt x="15432" y="1708"/>
                  </a:lnTo>
                  <a:lnTo>
                    <a:pt x="15387" y="1632"/>
                  </a:lnTo>
                  <a:lnTo>
                    <a:pt x="15276" y="1480"/>
                  </a:lnTo>
                  <a:lnTo>
                    <a:pt x="15165" y="1480"/>
                  </a:lnTo>
                  <a:lnTo>
                    <a:pt x="15098" y="1329"/>
                  </a:lnTo>
                  <a:lnTo>
                    <a:pt x="15053" y="1215"/>
                  </a:lnTo>
                  <a:lnTo>
                    <a:pt x="14986" y="1215"/>
                  </a:lnTo>
                  <a:lnTo>
                    <a:pt x="14942" y="1139"/>
                  </a:lnTo>
                  <a:lnTo>
                    <a:pt x="14831" y="1139"/>
                  </a:lnTo>
                  <a:lnTo>
                    <a:pt x="14786" y="1063"/>
                  </a:lnTo>
                  <a:lnTo>
                    <a:pt x="14719" y="1063"/>
                  </a:lnTo>
                  <a:lnTo>
                    <a:pt x="14608" y="987"/>
                  </a:lnTo>
                  <a:lnTo>
                    <a:pt x="14563" y="987"/>
                  </a:lnTo>
                  <a:lnTo>
                    <a:pt x="14452" y="911"/>
                  </a:lnTo>
                  <a:lnTo>
                    <a:pt x="14341" y="911"/>
                  </a:lnTo>
                  <a:lnTo>
                    <a:pt x="14229" y="759"/>
                  </a:lnTo>
                  <a:lnTo>
                    <a:pt x="13940" y="759"/>
                  </a:lnTo>
                  <a:lnTo>
                    <a:pt x="13895" y="683"/>
                  </a:lnTo>
                  <a:lnTo>
                    <a:pt x="12671" y="683"/>
                  </a:lnTo>
                  <a:lnTo>
                    <a:pt x="12604" y="759"/>
                  </a:lnTo>
                  <a:lnTo>
                    <a:pt x="12336" y="759"/>
                  </a:lnTo>
                  <a:lnTo>
                    <a:pt x="12270" y="911"/>
                  </a:lnTo>
                  <a:lnTo>
                    <a:pt x="12114" y="911"/>
                  </a:lnTo>
                  <a:lnTo>
                    <a:pt x="12047" y="987"/>
                  </a:lnTo>
                  <a:lnTo>
                    <a:pt x="11891" y="987"/>
                  </a:lnTo>
                  <a:lnTo>
                    <a:pt x="11824" y="1063"/>
                  </a:lnTo>
                  <a:lnTo>
                    <a:pt x="11780" y="1139"/>
                  </a:lnTo>
                  <a:lnTo>
                    <a:pt x="11668" y="1139"/>
                  </a:lnTo>
                  <a:lnTo>
                    <a:pt x="11557" y="1215"/>
                  </a:lnTo>
                  <a:lnTo>
                    <a:pt x="11490" y="1215"/>
                  </a:lnTo>
                  <a:lnTo>
                    <a:pt x="11490" y="1329"/>
                  </a:lnTo>
                  <a:lnTo>
                    <a:pt x="11379" y="1480"/>
                  </a:lnTo>
                  <a:lnTo>
                    <a:pt x="11268" y="1480"/>
                  </a:lnTo>
                  <a:lnTo>
                    <a:pt x="11156" y="1632"/>
                  </a:lnTo>
                  <a:lnTo>
                    <a:pt x="11156" y="1708"/>
                  </a:lnTo>
                  <a:lnTo>
                    <a:pt x="11045" y="1708"/>
                  </a:lnTo>
                  <a:lnTo>
                    <a:pt x="11000" y="1784"/>
                  </a:lnTo>
                  <a:lnTo>
                    <a:pt x="10934" y="1860"/>
                  </a:lnTo>
                  <a:lnTo>
                    <a:pt x="10889" y="1974"/>
                  </a:lnTo>
                  <a:lnTo>
                    <a:pt x="10822" y="1974"/>
                  </a:lnTo>
                  <a:lnTo>
                    <a:pt x="10778" y="2050"/>
                  </a:lnTo>
                  <a:lnTo>
                    <a:pt x="10711" y="2126"/>
                  </a:lnTo>
                  <a:lnTo>
                    <a:pt x="10666" y="2126"/>
                  </a:lnTo>
                  <a:lnTo>
                    <a:pt x="10622" y="2202"/>
                  </a:lnTo>
                  <a:lnTo>
                    <a:pt x="10555" y="2430"/>
                  </a:lnTo>
                  <a:lnTo>
                    <a:pt x="10511" y="2430"/>
                  </a:lnTo>
                  <a:lnTo>
                    <a:pt x="10511" y="2505"/>
                  </a:lnTo>
                  <a:lnTo>
                    <a:pt x="10444" y="2430"/>
                  </a:lnTo>
                  <a:lnTo>
                    <a:pt x="10399" y="2430"/>
                  </a:lnTo>
                  <a:lnTo>
                    <a:pt x="10399" y="2354"/>
                  </a:lnTo>
                  <a:lnTo>
                    <a:pt x="10332" y="2126"/>
                  </a:lnTo>
                  <a:lnTo>
                    <a:pt x="10288" y="2050"/>
                  </a:lnTo>
                  <a:lnTo>
                    <a:pt x="10221" y="2050"/>
                  </a:lnTo>
                  <a:lnTo>
                    <a:pt x="10221" y="1784"/>
                  </a:lnTo>
                  <a:lnTo>
                    <a:pt x="10110" y="1784"/>
                  </a:lnTo>
                  <a:lnTo>
                    <a:pt x="10110" y="1708"/>
                  </a:lnTo>
                  <a:lnTo>
                    <a:pt x="10065" y="1708"/>
                  </a:lnTo>
                  <a:lnTo>
                    <a:pt x="9998" y="1480"/>
                  </a:lnTo>
                  <a:lnTo>
                    <a:pt x="9887" y="1480"/>
                  </a:lnTo>
                  <a:lnTo>
                    <a:pt x="9887" y="1215"/>
                  </a:lnTo>
                  <a:lnTo>
                    <a:pt x="9842" y="1215"/>
                  </a:lnTo>
                  <a:lnTo>
                    <a:pt x="9776" y="1139"/>
                  </a:lnTo>
                  <a:lnTo>
                    <a:pt x="9731" y="1139"/>
                  </a:lnTo>
                  <a:lnTo>
                    <a:pt x="9664" y="1063"/>
                  </a:lnTo>
                  <a:lnTo>
                    <a:pt x="9664" y="987"/>
                  </a:lnTo>
                  <a:lnTo>
                    <a:pt x="9620" y="987"/>
                  </a:lnTo>
                  <a:lnTo>
                    <a:pt x="9553" y="911"/>
                  </a:lnTo>
                  <a:lnTo>
                    <a:pt x="9508" y="911"/>
                  </a:lnTo>
                  <a:lnTo>
                    <a:pt x="9442" y="759"/>
                  </a:lnTo>
                  <a:lnTo>
                    <a:pt x="9397" y="759"/>
                  </a:lnTo>
                  <a:lnTo>
                    <a:pt x="9397" y="683"/>
                  </a:lnTo>
                  <a:lnTo>
                    <a:pt x="9286" y="683"/>
                  </a:lnTo>
                  <a:lnTo>
                    <a:pt x="9219" y="493"/>
                  </a:lnTo>
                  <a:lnTo>
                    <a:pt x="9174" y="493"/>
                  </a:lnTo>
                  <a:lnTo>
                    <a:pt x="9108" y="418"/>
                  </a:lnTo>
                  <a:lnTo>
                    <a:pt x="9063" y="418"/>
                  </a:lnTo>
                  <a:lnTo>
                    <a:pt x="8996" y="342"/>
                  </a:lnTo>
                  <a:lnTo>
                    <a:pt x="8885" y="342"/>
                  </a:lnTo>
                  <a:lnTo>
                    <a:pt x="8840" y="266"/>
                  </a:lnTo>
                  <a:lnTo>
                    <a:pt x="8662" y="266"/>
                  </a:lnTo>
                  <a:lnTo>
                    <a:pt x="8618" y="190"/>
                  </a:lnTo>
                  <a:lnTo>
                    <a:pt x="8551" y="190"/>
                  </a:lnTo>
                  <a:lnTo>
                    <a:pt x="8506" y="0"/>
                  </a:lnTo>
                  <a:lnTo>
                    <a:pt x="7104" y="0"/>
                  </a:lnTo>
                  <a:lnTo>
                    <a:pt x="7059" y="190"/>
                  </a:lnTo>
                  <a:lnTo>
                    <a:pt x="6948" y="190"/>
                  </a:lnTo>
                  <a:lnTo>
                    <a:pt x="6881" y="266"/>
                  </a:lnTo>
                  <a:lnTo>
                    <a:pt x="6725" y="266"/>
                  </a:lnTo>
                  <a:lnTo>
                    <a:pt x="6658" y="342"/>
                  </a:lnTo>
                  <a:lnTo>
                    <a:pt x="6547" y="342"/>
                  </a:lnTo>
                  <a:lnTo>
                    <a:pt x="6458" y="493"/>
                  </a:lnTo>
                  <a:lnTo>
                    <a:pt x="6346" y="493"/>
                  </a:lnTo>
                  <a:lnTo>
                    <a:pt x="6280" y="683"/>
                  </a:lnTo>
                  <a:lnTo>
                    <a:pt x="6235" y="683"/>
                  </a:lnTo>
                  <a:lnTo>
                    <a:pt x="6168" y="759"/>
                  </a:lnTo>
                  <a:lnTo>
                    <a:pt x="6124" y="759"/>
                  </a:lnTo>
                  <a:lnTo>
                    <a:pt x="6057" y="911"/>
                  </a:lnTo>
                  <a:lnTo>
                    <a:pt x="6012" y="911"/>
                  </a:lnTo>
                  <a:lnTo>
                    <a:pt x="5946" y="987"/>
                  </a:lnTo>
                  <a:lnTo>
                    <a:pt x="5901" y="987"/>
                  </a:lnTo>
                  <a:lnTo>
                    <a:pt x="5901" y="1063"/>
                  </a:lnTo>
                  <a:lnTo>
                    <a:pt x="5790" y="1139"/>
                  </a:lnTo>
                  <a:lnTo>
                    <a:pt x="5790" y="1215"/>
                  </a:lnTo>
                  <a:lnTo>
                    <a:pt x="5723" y="1215"/>
                  </a:lnTo>
                  <a:lnTo>
                    <a:pt x="5678" y="1329"/>
                  </a:lnTo>
                  <a:lnTo>
                    <a:pt x="5612" y="1480"/>
                  </a:lnTo>
                  <a:lnTo>
                    <a:pt x="5567" y="1480"/>
                  </a:lnTo>
                  <a:lnTo>
                    <a:pt x="5500" y="1632"/>
                  </a:lnTo>
                  <a:lnTo>
                    <a:pt x="5456" y="1708"/>
                  </a:lnTo>
                  <a:lnTo>
                    <a:pt x="5456" y="1784"/>
                  </a:lnTo>
                  <a:lnTo>
                    <a:pt x="5344" y="1974"/>
                  </a:lnTo>
                  <a:lnTo>
                    <a:pt x="5344" y="2050"/>
                  </a:lnTo>
                  <a:lnTo>
                    <a:pt x="5278" y="2050"/>
                  </a:lnTo>
                  <a:lnTo>
                    <a:pt x="5166" y="2354"/>
                  </a:lnTo>
                  <a:lnTo>
                    <a:pt x="5166" y="2430"/>
                  </a:lnTo>
                  <a:lnTo>
                    <a:pt x="5122" y="2619"/>
                  </a:lnTo>
                  <a:lnTo>
                    <a:pt x="5055" y="2619"/>
                  </a:lnTo>
                  <a:lnTo>
                    <a:pt x="5055" y="2847"/>
                  </a:lnTo>
                  <a:lnTo>
                    <a:pt x="4832" y="2847"/>
                  </a:lnTo>
                  <a:lnTo>
                    <a:pt x="4788" y="2695"/>
                  </a:lnTo>
                  <a:lnTo>
                    <a:pt x="4008" y="2695"/>
                  </a:lnTo>
                  <a:lnTo>
                    <a:pt x="3941" y="2847"/>
                  </a:lnTo>
                  <a:lnTo>
                    <a:pt x="3385" y="2847"/>
                  </a:lnTo>
                  <a:lnTo>
                    <a:pt x="3340" y="2923"/>
                  </a:lnTo>
                  <a:lnTo>
                    <a:pt x="3162" y="2923"/>
                  </a:lnTo>
                  <a:lnTo>
                    <a:pt x="3118" y="3151"/>
                  </a:lnTo>
                  <a:lnTo>
                    <a:pt x="2939" y="3151"/>
                  </a:lnTo>
                  <a:lnTo>
                    <a:pt x="2895" y="3265"/>
                  </a:lnTo>
                  <a:lnTo>
                    <a:pt x="2828" y="3265"/>
                  </a:lnTo>
                  <a:lnTo>
                    <a:pt x="2717" y="3341"/>
                  </a:lnTo>
                  <a:lnTo>
                    <a:pt x="2672" y="3341"/>
                  </a:lnTo>
                  <a:lnTo>
                    <a:pt x="2605" y="3417"/>
                  </a:lnTo>
                  <a:lnTo>
                    <a:pt x="2494" y="3417"/>
                  </a:lnTo>
                  <a:lnTo>
                    <a:pt x="2449" y="3492"/>
                  </a:lnTo>
                  <a:lnTo>
                    <a:pt x="2383" y="3492"/>
                  </a:lnTo>
                  <a:lnTo>
                    <a:pt x="2338" y="3568"/>
                  </a:lnTo>
                  <a:lnTo>
                    <a:pt x="2271" y="3568"/>
                  </a:lnTo>
                  <a:lnTo>
                    <a:pt x="2227" y="3720"/>
                  </a:lnTo>
                  <a:lnTo>
                    <a:pt x="2182" y="3720"/>
                  </a:lnTo>
                  <a:lnTo>
                    <a:pt x="2071" y="3910"/>
                  </a:lnTo>
                  <a:lnTo>
                    <a:pt x="2071" y="3986"/>
                  </a:lnTo>
                  <a:lnTo>
                    <a:pt x="1960" y="3986"/>
                  </a:lnTo>
                  <a:lnTo>
                    <a:pt x="1893" y="4138"/>
                  </a:lnTo>
                  <a:lnTo>
                    <a:pt x="1848" y="4138"/>
                  </a:lnTo>
                  <a:lnTo>
                    <a:pt x="1781" y="4214"/>
                  </a:lnTo>
                  <a:lnTo>
                    <a:pt x="1670" y="4290"/>
                  </a:lnTo>
                  <a:lnTo>
                    <a:pt x="1670" y="4366"/>
                  </a:lnTo>
                  <a:lnTo>
                    <a:pt x="1559" y="4555"/>
                  </a:lnTo>
                  <a:lnTo>
                    <a:pt x="1559" y="4631"/>
                  </a:lnTo>
                  <a:lnTo>
                    <a:pt x="1447" y="4631"/>
                  </a:lnTo>
                  <a:lnTo>
                    <a:pt x="1403" y="4707"/>
                  </a:lnTo>
                  <a:lnTo>
                    <a:pt x="1336" y="4859"/>
                  </a:lnTo>
                  <a:lnTo>
                    <a:pt x="1292" y="4935"/>
                  </a:lnTo>
                  <a:lnTo>
                    <a:pt x="1225" y="5011"/>
                  </a:lnTo>
                  <a:lnTo>
                    <a:pt x="1225" y="5125"/>
                  </a:lnTo>
                  <a:lnTo>
                    <a:pt x="1180" y="5201"/>
                  </a:lnTo>
                  <a:lnTo>
                    <a:pt x="1069" y="5353"/>
                  </a:lnTo>
                  <a:lnTo>
                    <a:pt x="1002" y="5580"/>
                  </a:lnTo>
                  <a:lnTo>
                    <a:pt x="958" y="5580"/>
                  </a:lnTo>
                  <a:lnTo>
                    <a:pt x="891" y="5770"/>
                  </a:lnTo>
                  <a:lnTo>
                    <a:pt x="846" y="5846"/>
                  </a:lnTo>
                  <a:lnTo>
                    <a:pt x="779" y="6074"/>
                  </a:lnTo>
                  <a:lnTo>
                    <a:pt x="735" y="6074"/>
                  </a:lnTo>
                  <a:lnTo>
                    <a:pt x="624" y="6567"/>
                  </a:lnTo>
                  <a:lnTo>
                    <a:pt x="512" y="6643"/>
                  </a:lnTo>
                  <a:lnTo>
                    <a:pt x="512" y="6795"/>
                  </a:lnTo>
                  <a:lnTo>
                    <a:pt x="445" y="6871"/>
                  </a:lnTo>
                  <a:lnTo>
                    <a:pt x="445" y="7137"/>
                  </a:lnTo>
                  <a:lnTo>
                    <a:pt x="334" y="7289"/>
                  </a:lnTo>
                  <a:lnTo>
                    <a:pt x="334" y="7364"/>
                  </a:lnTo>
                  <a:lnTo>
                    <a:pt x="289" y="7516"/>
                  </a:lnTo>
                  <a:lnTo>
                    <a:pt x="289" y="7706"/>
                  </a:lnTo>
                  <a:lnTo>
                    <a:pt x="223" y="7858"/>
                  </a:lnTo>
                  <a:lnTo>
                    <a:pt x="223" y="8086"/>
                  </a:lnTo>
                  <a:lnTo>
                    <a:pt x="178" y="8238"/>
                  </a:lnTo>
                  <a:lnTo>
                    <a:pt x="178" y="8351"/>
                  </a:lnTo>
                  <a:lnTo>
                    <a:pt x="111" y="8579"/>
                  </a:lnTo>
                  <a:lnTo>
                    <a:pt x="111" y="9073"/>
                  </a:lnTo>
                  <a:lnTo>
                    <a:pt x="67" y="9225"/>
                  </a:lnTo>
                  <a:lnTo>
                    <a:pt x="67" y="9718"/>
                  </a:lnTo>
                  <a:lnTo>
                    <a:pt x="0" y="9794"/>
                  </a:lnTo>
                  <a:lnTo>
                    <a:pt x="0" y="10743"/>
                  </a:lnTo>
                  <a:lnTo>
                    <a:pt x="67" y="10743"/>
                  </a:lnTo>
                  <a:lnTo>
                    <a:pt x="67" y="11312"/>
                  </a:lnTo>
                  <a:lnTo>
                    <a:pt x="111" y="11388"/>
                  </a:lnTo>
                  <a:lnTo>
                    <a:pt x="111" y="11958"/>
                  </a:lnTo>
                  <a:lnTo>
                    <a:pt x="178" y="12148"/>
                  </a:lnTo>
                  <a:lnTo>
                    <a:pt x="178" y="12224"/>
                  </a:lnTo>
                  <a:lnTo>
                    <a:pt x="223" y="12451"/>
                  </a:lnTo>
                  <a:lnTo>
                    <a:pt x="223" y="12527"/>
                  </a:lnTo>
                  <a:lnTo>
                    <a:pt x="289" y="12793"/>
                  </a:lnTo>
                  <a:lnTo>
                    <a:pt x="334" y="13021"/>
                  </a:lnTo>
                  <a:lnTo>
                    <a:pt x="334" y="13173"/>
                  </a:lnTo>
                  <a:lnTo>
                    <a:pt x="445" y="13438"/>
                  </a:lnTo>
                  <a:lnTo>
                    <a:pt x="445" y="13590"/>
                  </a:lnTo>
                  <a:lnTo>
                    <a:pt x="624" y="14084"/>
                  </a:lnTo>
                  <a:lnTo>
                    <a:pt x="846" y="14729"/>
                  </a:lnTo>
                  <a:lnTo>
                    <a:pt x="891" y="14729"/>
                  </a:lnTo>
                  <a:lnTo>
                    <a:pt x="958" y="14881"/>
                  </a:lnTo>
                  <a:lnTo>
                    <a:pt x="1002" y="14957"/>
                  </a:lnTo>
                  <a:lnTo>
                    <a:pt x="1069" y="15109"/>
                  </a:lnTo>
                  <a:lnTo>
                    <a:pt x="1069" y="15185"/>
                  </a:lnTo>
                  <a:lnTo>
                    <a:pt x="1180" y="15298"/>
                  </a:lnTo>
                  <a:lnTo>
                    <a:pt x="1225" y="15374"/>
                  </a:lnTo>
                  <a:lnTo>
                    <a:pt x="1225" y="15450"/>
                  </a:lnTo>
                  <a:lnTo>
                    <a:pt x="1292" y="15602"/>
                  </a:lnTo>
                  <a:lnTo>
                    <a:pt x="1336" y="15678"/>
                  </a:lnTo>
                  <a:lnTo>
                    <a:pt x="1403" y="15754"/>
                  </a:lnTo>
                  <a:lnTo>
                    <a:pt x="1447" y="15830"/>
                  </a:lnTo>
                  <a:lnTo>
                    <a:pt x="1559" y="15944"/>
                  </a:lnTo>
                  <a:lnTo>
                    <a:pt x="1559" y="16020"/>
                  </a:lnTo>
                  <a:lnTo>
                    <a:pt x="1670" y="16096"/>
                  </a:lnTo>
                  <a:lnTo>
                    <a:pt x="1670" y="16172"/>
                  </a:lnTo>
                  <a:lnTo>
                    <a:pt x="1781" y="16247"/>
                  </a:lnTo>
                  <a:lnTo>
                    <a:pt x="1848" y="16247"/>
                  </a:lnTo>
                  <a:lnTo>
                    <a:pt x="1893" y="16399"/>
                  </a:lnTo>
                  <a:lnTo>
                    <a:pt x="1960" y="16589"/>
                  </a:lnTo>
                  <a:lnTo>
                    <a:pt x="2071" y="16589"/>
                  </a:lnTo>
                  <a:lnTo>
                    <a:pt x="2071" y="16665"/>
                  </a:lnTo>
                  <a:lnTo>
                    <a:pt x="2182" y="16665"/>
                  </a:lnTo>
                  <a:lnTo>
                    <a:pt x="2227" y="16817"/>
                  </a:lnTo>
                  <a:lnTo>
                    <a:pt x="2271" y="16817"/>
                  </a:lnTo>
                  <a:lnTo>
                    <a:pt x="2338" y="16893"/>
                  </a:lnTo>
                  <a:lnTo>
                    <a:pt x="2383" y="16893"/>
                  </a:lnTo>
                  <a:lnTo>
                    <a:pt x="2449" y="16969"/>
                  </a:lnTo>
                  <a:lnTo>
                    <a:pt x="2494" y="17159"/>
                  </a:lnTo>
                  <a:lnTo>
                    <a:pt x="2605" y="17159"/>
                  </a:lnTo>
                  <a:lnTo>
                    <a:pt x="2672" y="17234"/>
                  </a:lnTo>
                  <a:lnTo>
                    <a:pt x="2828" y="17234"/>
                  </a:lnTo>
                  <a:lnTo>
                    <a:pt x="2895" y="17386"/>
                  </a:lnTo>
                  <a:lnTo>
                    <a:pt x="2939" y="17386"/>
                  </a:lnTo>
                  <a:lnTo>
                    <a:pt x="3051" y="17462"/>
                  </a:lnTo>
                  <a:lnTo>
                    <a:pt x="3162" y="17462"/>
                  </a:lnTo>
                  <a:lnTo>
                    <a:pt x="3229" y="17538"/>
                  </a:lnTo>
                  <a:lnTo>
                    <a:pt x="3496" y="17538"/>
                  </a:lnTo>
                  <a:lnTo>
                    <a:pt x="3563" y="17614"/>
                  </a:lnTo>
                  <a:lnTo>
                    <a:pt x="3674" y="17614"/>
                  </a:lnTo>
                  <a:lnTo>
                    <a:pt x="3786" y="17804"/>
                  </a:lnTo>
                  <a:lnTo>
                    <a:pt x="4899" y="17804"/>
                  </a:lnTo>
                  <a:lnTo>
                    <a:pt x="4944" y="17614"/>
                  </a:lnTo>
                  <a:lnTo>
                    <a:pt x="4944" y="17880"/>
                  </a:lnTo>
                  <a:lnTo>
                    <a:pt x="5010" y="17880"/>
                  </a:lnTo>
                  <a:lnTo>
                    <a:pt x="5010" y="17956"/>
                  </a:lnTo>
                  <a:lnTo>
                    <a:pt x="5122" y="18335"/>
                  </a:lnTo>
                  <a:lnTo>
                    <a:pt x="5166" y="18335"/>
                  </a:lnTo>
                  <a:lnTo>
                    <a:pt x="5278" y="18753"/>
                  </a:lnTo>
                  <a:lnTo>
                    <a:pt x="5344" y="18753"/>
                  </a:lnTo>
                  <a:lnTo>
                    <a:pt x="5344" y="18981"/>
                  </a:lnTo>
                  <a:lnTo>
                    <a:pt x="5456" y="19095"/>
                  </a:lnTo>
                  <a:lnTo>
                    <a:pt x="5456" y="19170"/>
                  </a:lnTo>
                  <a:lnTo>
                    <a:pt x="5567" y="19322"/>
                  </a:lnTo>
                  <a:lnTo>
                    <a:pt x="5612" y="19398"/>
                  </a:lnTo>
                  <a:lnTo>
                    <a:pt x="5678" y="19740"/>
                  </a:lnTo>
                  <a:lnTo>
                    <a:pt x="5790" y="19740"/>
                  </a:lnTo>
                  <a:lnTo>
                    <a:pt x="5790" y="19816"/>
                  </a:lnTo>
                  <a:lnTo>
                    <a:pt x="5834" y="19892"/>
                  </a:lnTo>
                  <a:lnTo>
                    <a:pt x="5901" y="19968"/>
                  </a:lnTo>
                  <a:lnTo>
                    <a:pt x="5946" y="20044"/>
                  </a:lnTo>
                  <a:lnTo>
                    <a:pt x="6012" y="20044"/>
                  </a:lnTo>
                  <a:lnTo>
                    <a:pt x="6057" y="20120"/>
                  </a:lnTo>
                  <a:lnTo>
                    <a:pt x="6124" y="20120"/>
                  </a:lnTo>
                  <a:lnTo>
                    <a:pt x="6168" y="20385"/>
                  </a:lnTo>
                  <a:lnTo>
                    <a:pt x="6235" y="20385"/>
                  </a:lnTo>
                  <a:lnTo>
                    <a:pt x="6280" y="20461"/>
                  </a:lnTo>
                  <a:lnTo>
                    <a:pt x="6346" y="20537"/>
                  </a:lnTo>
                  <a:lnTo>
                    <a:pt x="6391" y="20613"/>
                  </a:lnTo>
                  <a:lnTo>
                    <a:pt x="6458" y="20613"/>
                  </a:lnTo>
                  <a:lnTo>
                    <a:pt x="6547" y="20765"/>
                  </a:lnTo>
                  <a:lnTo>
                    <a:pt x="6614" y="20841"/>
                  </a:lnTo>
                  <a:lnTo>
                    <a:pt x="6725" y="20841"/>
                  </a:lnTo>
                  <a:lnTo>
                    <a:pt x="6769" y="21031"/>
                  </a:lnTo>
                  <a:lnTo>
                    <a:pt x="6881" y="21031"/>
                  </a:lnTo>
                  <a:lnTo>
                    <a:pt x="6948" y="21107"/>
                  </a:lnTo>
                  <a:lnTo>
                    <a:pt x="7104" y="21107"/>
                  </a:lnTo>
                  <a:lnTo>
                    <a:pt x="7215" y="21258"/>
                  </a:lnTo>
                  <a:lnTo>
                    <a:pt x="7282" y="21334"/>
                  </a:lnTo>
                  <a:lnTo>
                    <a:pt x="7393" y="21334"/>
                  </a:lnTo>
                  <a:lnTo>
                    <a:pt x="7438" y="21486"/>
                  </a:lnTo>
                  <a:lnTo>
                    <a:pt x="7883" y="21486"/>
                  </a:lnTo>
                  <a:lnTo>
                    <a:pt x="7883" y="21600"/>
                  </a:lnTo>
                  <a:lnTo>
                    <a:pt x="9108" y="21600"/>
                  </a:lnTo>
                  <a:lnTo>
                    <a:pt x="9174" y="21486"/>
                  </a:lnTo>
                  <a:lnTo>
                    <a:pt x="9553" y="21486"/>
                  </a:lnTo>
                  <a:lnTo>
                    <a:pt x="9664" y="21334"/>
                  </a:lnTo>
                  <a:lnTo>
                    <a:pt x="9776" y="21334"/>
                  </a:lnTo>
                  <a:lnTo>
                    <a:pt x="9842" y="21258"/>
                  </a:lnTo>
                  <a:lnTo>
                    <a:pt x="9887" y="21258"/>
                  </a:lnTo>
                  <a:lnTo>
                    <a:pt x="9998" y="21107"/>
                  </a:lnTo>
                  <a:lnTo>
                    <a:pt x="10110" y="21107"/>
                  </a:lnTo>
                  <a:lnTo>
                    <a:pt x="10221" y="21031"/>
                  </a:lnTo>
                  <a:lnTo>
                    <a:pt x="10288" y="21031"/>
                  </a:lnTo>
                  <a:lnTo>
                    <a:pt x="10332" y="20841"/>
                  </a:lnTo>
                  <a:lnTo>
                    <a:pt x="10444" y="20841"/>
                  </a:lnTo>
                  <a:lnTo>
                    <a:pt x="10511" y="20765"/>
                  </a:lnTo>
                  <a:lnTo>
                    <a:pt x="10511" y="20689"/>
                  </a:lnTo>
                  <a:lnTo>
                    <a:pt x="10555" y="20689"/>
                  </a:lnTo>
                  <a:lnTo>
                    <a:pt x="10666" y="20613"/>
                  </a:lnTo>
                  <a:lnTo>
                    <a:pt x="10711" y="20613"/>
                  </a:lnTo>
                  <a:lnTo>
                    <a:pt x="10822" y="20385"/>
                  </a:lnTo>
                  <a:lnTo>
                    <a:pt x="10934" y="20271"/>
                  </a:lnTo>
                  <a:lnTo>
                    <a:pt x="10934" y="20120"/>
                  </a:lnTo>
                  <a:lnTo>
                    <a:pt x="11156" y="19968"/>
                  </a:lnTo>
                  <a:lnTo>
                    <a:pt x="11156" y="19892"/>
                  </a:lnTo>
                  <a:lnTo>
                    <a:pt x="11268" y="19816"/>
                  </a:lnTo>
                  <a:lnTo>
                    <a:pt x="11268" y="19740"/>
                  </a:lnTo>
                  <a:lnTo>
                    <a:pt x="11334" y="19740"/>
                  </a:lnTo>
                  <a:lnTo>
                    <a:pt x="11379" y="19550"/>
                  </a:lnTo>
                  <a:lnTo>
                    <a:pt x="11490" y="19398"/>
                  </a:lnTo>
                  <a:lnTo>
                    <a:pt x="11490" y="19322"/>
                  </a:lnTo>
                  <a:lnTo>
                    <a:pt x="11557" y="19170"/>
                  </a:lnTo>
                  <a:lnTo>
                    <a:pt x="11602" y="19170"/>
                  </a:lnTo>
                  <a:lnTo>
                    <a:pt x="11668" y="18981"/>
                  </a:lnTo>
                  <a:lnTo>
                    <a:pt x="11713" y="18905"/>
                  </a:lnTo>
                  <a:lnTo>
                    <a:pt x="11780" y="18753"/>
                  </a:lnTo>
                  <a:lnTo>
                    <a:pt x="11780" y="18601"/>
                  </a:lnTo>
                  <a:lnTo>
                    <a:pt x="11824" y="18601"/>
                  </a:lnTo>
                  <a:lnTo>
                    <a:pt x="11891" y="18753"/>
                  </a:lnTo>
                  <a:lnTo>
                    <a:pt x="12002" y="18753"/>
                  </a:lnTo>
                  <a:lnTo>
                    <a:pt x="12002" y="18829"/>
                  </a:lnTo>
                  <a:lnTo>
                    <a:pt x="12047" y="18905"/>
                  </a:lnTo>
                  <a:lnTo>
                    <a:pt x="12114" y="18981"/>
                  </a:lnTo>
                  <a:lnTo>
                    <a:pt x="12158" y="19095"/>
                  </a:lnTo>
                  <a:lnTo>
                    <a:pt x="12225" y="19095"/>
                  </a:lnTo>
                  <a:lnTo>
                    <a:pt x="12270" y="19170"/>
                  </a:lnTo>
                  <a:lnTo>
                    <a:pt x="12336" y="19170"/>
                  </a:lnTo>
                  <a:lnTo>
                    <a:pt x="12336" y="19322"/>
                  </a:lnTo>
                  <a:lnTo>
                    <a:pt x="12492" y="19322"/>
                  </a:lnTo>
                  <a:lnTo>
                    <a:pt x="12604" y="19398"/>
                  </a:lnTo>
                  <a:lnTo>
                    <a:pt x="12715" y="19398"/>
                  </a:lnTo>
                  <a:lnTo>
                    <a:pt x="12715" y="19550"/>
                  </a:lnTo>
                  <a:lnTo>
                    <a:pt x="12938" y="19550"/>
                  </a:lnTo>
                  <a:lnTo>
                    <a:pt x="12938" y="19740"/>
                  </a:lnTo>
                  <a:lnTo>
                    <a:pt x="13339" y="19740"/>
                  </a:lnTo>
                  <a:lnTo>
                    <a:pt x="13383" y="19816"/>
                  </a:lnTo>
                  <a:lnTo>
                    <a:pt x="13895" y="19816"/>
                  </a:lnTo>
                  <a:lnTo>
                    <a:pt x="13940" y="19740"/>
                  </a:lnTo>
                  <a:lnTo>
                    <a:pt x="14341" y="19740"/>
                  </a:lnTo>
                  <a:lnTo>
                    <a:pt x="14385" y="19550"/>
                  </a:lnTo>
                  <a:lnTo>
                    <a:pt x="14563" y="19550"/>
                  </a:lnTo>
                  <a:lnTo>
                    <a:pt x="14608" y="19398"/>
                  </a:lnTo>
                  <a:lnTo>
                    <a:pt x="14719" y="19398"/>
                  </a:lnTo>
                  <a:lnTo>
                    <a:pt x="14786" y="19322"/>
                  </a:lnTo>
                  <a:lnTo>
                    <a:pt x="14942" y="19322"/>
                  </a:lnTo>
                  <a:lnTo>
                    <a:pt x="14942" y="19170"/>
                  </a:lnTo>
                  <a:lnTo>
                    <a:pt x="15053" y="19170"/>
                  </a:lnTo>
                  <a:lnTo>
                    <a:pt x="15053" y="19095"/>
                  </a:lnTo>
                  <a:lnTo>
                    <a:pt x="15098" y="19095"/>
                  </a:lnTo>
                  <a:lnTo>
                    <a:pt x="15165" y="18981"/>
                  </a:lnTo>
                  <a:lnTo>
                    <a:pt x="15209" y="18981"/>
                  </a:lnTo>
                  <a:lnTo>
                    <a:pt x="15276" y="18905"/>
                  </a:lnTo>
                  <a:lnTo>
                    <a:pt x="15320" y="18753"/>
                  </a:lnTo>
                  <a:lnTo>
                    <a:pt x="15387" y="18753"/>
                  </a:lnTo>
                  <a:lnTo>
                    <a:pt x="15432" y="18601"/>
                  </a:lnTo>
                  <a:lnTo>
                    <a:pt x="15543" y="18601"/>
                  </a:lnTo>
                  <a:lnTo>
                    <a:pt x="15610" y="18449"/>
                  </a:lnTo>
                  <a:lnTo>
                    <a:pt x="15654" y="18335"/>
                  </a:lnTo>
                  <a:lnTo>
                    <a:pt x="15654" y="18259"/>
                  </a:lnTo>
                  <a:lnTo>
                    <a:pt x="15766" y="18183"/>
                  </a:lnTo>
                  <a:lnTo>
                    <a:pt x="15766" y="17956"/>
                  </a:lnTo>
                  <a:lnTo>
                    <a:pt x="15833" y="17880"/>
                  </a:lnTo>
                  <a:lnTo>
                    <a:pt x="15877" y="17880"/>
                  </a:lnTo>
                  <a:lnTo>
                    <a:pt x="15988" y="17538"/>
                  </a:lnTo>
                  <a:lnTo>
                    <a:pt x="15988" y="17462"/>
                  </a:lnTo>
                  <a:lnTo>
                    <a:pt x="16055" y="17462"/>
                  </a:lnTo>
                  <a:lnTo>
                    <a:pt x="16100" y="17386"/>
                  </a:lnTo>
                  <a:lnTo>
                    <a:pt x="16100" y="17234"/>
                  </a:lnTo>
                  <a:lnTo>
                    <a:pt x="16278" y="16817"/>
                  </a:lnTo>
                  <a:lnTo>
                    <a:pt x="16278" y="16665"/>
                  </a:lnTo>
                  <a:lnTo>
                    <a:pt x="16322" y="16589"/>
                  </a:lnTo>
                  <a:lnTo>
                    <a:pt x="16322" y="16399"/>
                  </a:lnTo>
                  <a:lnTo>
                    <a:pt x="16389" y="16399"/>
                  </a:lnTo>
                  <a:lnTo>
                    <a:pt x="16434" y="16589"/>
                  </a:lnTo>
                  <a:lnTo>
                    <a:pt x="16545" y="16589"/>
                  </a:lnTo>
                  <a:lnTo>
                    <a:pt x="16545" y="16665"/>
                  </a:lnTo>
                  <a:lnTo>
                    <a:pt x="16656" y="16665"/>
                  </a:lnTo>
                  <a:lnTo>
                    <a:pt x="16723" y="16817"/>
                  </a:lnTo>
                  <a:lnTo>
                    <a:pt x="16879" y="16817"/>
                  </a:lnTo>
                  <a:lnTo>
                    <a:pt x="16946" y="16893"/>
                  </a:lnTo>
                  <a:lnTo>
                    <a:pt x="17057" y="16893"/>
                  </a:lnTo>
                  <a:lnTo>
                    <a:pt x="17169" y="16969"/>
                  </a:lnTo>
                  <a:lnTo>
                    <a:pt x="17213" y="16969"/>
                  </a:lnTo>
                  <a:lnTo>
                    <a:pt x="17280" y="17159"/>
                  </a:lnTo>
                  <a:lnTo>
                    <a:pt x="17503" y="17159"/>
                  </a:lnTo>
                  <a:lnTo>
                    <a:pt x="17614" y="17234"/>
                  </a:lnTo>
                  <a:lnTo>
                    <a:pt x="18727" y="17234"/>
                  </a:lnTo>
                  <a:lnTo>
                    <a:pt x="18772" y="17159"/>
                  </a:lnTo>
                  <a:lnTo>
                    <a:pt x="18995" y="17159"/>
                  </a:lnTo>
                  <a:lnTo>
                    <a:pt x="19039" y="16969"/>
                  </a:lnTo>
                  <a:lnTo>
                    <a:pt x="19106" y="16969"/>
                  </a:lnTo>
                  <a:lnTo>
                    <a:pt x="19151" y="16893"/>
                  </a:lnTo>
                  <a:lnTo>
                    <a:pt x="19262" y="16893"/>
                  </a:lnTo>
                  <a:lnTo>
                    <a:pt x="19373" y="16817"/>
                  </a:lnTo>
                  <a:lnTo>
                    <a:pt x="19596" y="16817"/>
                  </a:lnTo>
                  <a:lnTo>
                    <a:pt x="19663" y="16665"/>
                  </a:lnTo>
                  <a:lnTo>
                    <a:pt x="19707" y="16665"/>
                  </a:lnTo>
                  <a:lnTo>
                    <a:pt x="19774" y="16589"/>
                  </a:lnTo>
                  <a:lnTo>
                    <a:pt x="19885" y="16399"/>
                  </a:lnTo>
                  <a:lnTo>
                    <a:pt x="19930" y="16399"/>
                  </a:lnTo>
                  <a:lnTo>
                    <a:pt x="19997" y="16247"/>
                  </a:lnTo>
                  <a:lnTo>
                    <a:pt x="20108" y="16247"/>
                  </a:lnTo>
                  <a:lnTo>
                    <a:pt x="20108" y="16172"/>
                  </a:lnTo>
                  <a:lnTo>
                    <a:pt x="20153" y="16172"/>
                  </a:lnTo>
                  <a:lnTo>
                    <a:pt x="20219" y="16020"/>
                  </a:lnTo>
                  <a:lnTo>
                    <a:pt x="20264" y="16020"/>
                  </a:lnTo>
                  <a:lnTo>
                    <a:pt x="20331" y="15944"/>
                  </a:lnTo>
                  <a:lnTo>
                    <a:pt x="20375" y="15944"/>
                  </a:lnTo>
                  <a:lnTo>
                    <a:pt x="20442" y="15830"/>
                  </a:lnTo>
                  <a:lnTo>
                    <a:pt x="20442" y="15754"/>
                  </a:lnTo>
                  <a:lnTo>
                    <a:pt x="20487" y="15754"/>
                  </a:lnTo>
                  <a:lnTo>
                    <a:pt x="20553" y="15602"/>
                  </a:lnTo>
                  <a:lnTo>
                    <a:pt x="20598" y="15450"/>
                  </a:lnTo>
                  <a:lnTo>
                    <a:pt x="20665" y="15450"/>
                  </a:lnTo>
                  <a:lnTo>
                    <a:pt x="20665" y="15374"/>
                  </a:lnTo>
                  <a:lnTo>
                    <a:pt x="20776" y="15298"/>
                  </a:lnTo>
                  <a:lnTo>
                    <a:pt x="20776" y="15109"/>
                  </a:lnTo>
                  <a:lnTo>
                    <a:pt x="20821" y="15109"/>
                  </a:lnTo>
                  <a:lnTo>
                    <a:pt x="20932" y="14881"/>
                  </a:lnTo>
                  <a:lnTo>
                    <a:pt x="21333" y="13742"/>
                  </a:lnTo>
                  <a:lnTo>
                    <a:pt x="21377" y="13590"/>
                  </a:lnTo>
                  <a:lnTo>
                    <a:pt x="21444" y="13514"/>
                  </a:lnTo>
                  <a:lnTo>
                    <a:pt x="21444" y="13173"/>
                  </a:lnTo>
                  <a:lnTo>
                    <a:pt x="21489" y="12945"/>
                  </a:lnTo>
                  <a:lnTo>
                    <a:pt x="21489" y="12869"/>
                  </a:lnTo>
                  <a:lnTo>
                    <a:pt x="21555" y="12793"/>
                  </a:lnTo>
                  <a:lnTo>
                    <a:pt x="21555" y="12679"/>
                  </a:lnTo>
                  <a:lnTo>
                    <a:pt x="21600" y="12527"/>
                  </a:lnTo>
                  <a:lnTo>
                    <a:pt x="21600" y="9870"/>
                  </a:lnTo>
                  <a:lnTo>
                    <a:pt x="21555" y="9870"/>
                  </a:lnTo>
                  <a:lnTo>
                    <a:pt x="21555" y="9794"/>
                  </a:lnTo>
                  <a:lnTo>
                    <a:pt x="21489" y="9642"/>
                  </a:lnTo>
                  <a:lnTo>
                    <a:pt x="21489" y="9566"/>
                  </a:lnTo>
                  <a:lnTo>
                    <a:pt x="21444" y="9301"/>
                  </a:lnTo>
                  <a:lnTo>
                    <a:pt x="21444" y="9073"/>
                  </a:lnTo>
                  <a:lnTo>
                    <a:pt x="21377" y="8997"/>
                  </a:lnTo>
                  <a:lnTo>
                    <a:pt x="21333" y="8807"/>
                  </a:lnTo>
                  <a:lnTo>
                    <a:pt x="21266" y="8731"/>
                  </a:lnTo>
                  <a:lnTo>
                    <a:pt x="21155" y="8238"/>
                  </a:lnTo>
                  <a:lnTo>
                    <a:pt x="21110" y="8238"/>
                  </a:lnTo>
                  <a:lnTo>
                    <a:pt x="21043" y="8086"/>
                  </a:lnTo>
                  <a:lnTo>
                    <a:pt x="21043" y="7858"/>
                  </a:lnTo>
                  <a:lnTo>
                    <a:pt x="20932" y="7592"/>
                  </a:lnTo>
                  <a:lnTo>
                    <a:pt x="20887" y="7592"/>
                  </a:lnTo>
                  <a:lnTo>
                    <a:pt x="20887" y="7516"/>
                  </a:lnTo>
                  <a:lnTo>
                    <a:pt x="20821" y="7516"/>
                  </a:lnTo>
                  <a:lnTo>
                    <a:pt x="20776" y="7289"/>
                  </a:lnTo>
                  <a:lnTo>
                    <a:pt x="20665" y="7137"/>
                  </a:lnTo>
                  <a:lnTo>
                    <a:pt x="20553" y="7061"/>
                  </a:lnTo>
                  <a:lnTo>
                    <a:pt x="20553" y="6871"/>
                  </a:lnTo>
                  <a:lnTo>
                    <a:pt x="20487" y="6795"/>
                  </a:lnTo>
                  <a:lnTo>
                    <a:pt x="20442" y="6719"/>
                  </a:lnTo>
                  <a:lnTo>
                    <a:pt x="20375" y="6643"/>
                  </a:lnTo>
                  <a:lnTo>
                    <a:pt x="20331" y="6567"/>
                  </a:lnTo>
                  <a:lnTo>
                    <a:pt x="20264" y="6491"/>
                  </a:lnTo>
                  <a:lnTo>
                    <a:pt x="20219" y="6491"/>
                  </a:lnTo>
                  <a:lnTo>
                    <a:pt x="20153" y="6415"/>
                  </a:lnTo>
                  <a:lnTo>
                    <a:pt x="20108" y="6415"/>
                  </a:lnTo>
                  <a:lnTo>
                    <a:pt x="20041" y="6302"/>
                  </a:lnTo>
                  <a:lnTo>
                    <a:pt x="19997" y="6150"/>
                  </a:lnTo>
                  <a:lnTo>
                    <a:pt x="19930" y="6074"/>
                  </a:lnTo>
                  <a:lnTo>
                    <a:pt x="19774" y="6074"/>
                  </a:lnTo>
                  <a:lnTo>
                    <a:pt x="19707" y="5922"/>
                  </a:lnTo>
                  <a:lnTo>
                    <a:pt x="19663" y="5846"/>
                  </a:lnTo>
                  <a:lnTo>
                    <a:pt x="19485" y="5846"/>
                  </a:lnTo>
                  <a:lnTo>
                    <a:pt x="19485" y="5770"/>
                  </a:lnTo>
                  <a:lnTo>
                    <a:pt x="19373" y="5770"/>
                  </a:lnTo>
                  <a:lnTo>
                    <a:pt x="19440" y="5656"/>
                  </a:lnTo>
                  <a:lnTo>
                    <a:pt x="19440" y="4631"/>
                  </a:lnTo>
                  <a:lnTo>
                    <a:pt x="19373" y="4366"/>
                  </a:lnTo>
                  <a:lnTo>
                    <a:pt x="19373" y="4214"/>
                  </a:lnTo>
                  <a:lnTo>
                    <a:pt x="19329" y="3986"/>
                  </a:lnTo>
                  <a:lnTo>
                    <a:pt x="19262" y="3720"/>
                  </a:lnTo>
                  <a:lnTo>
                    <a:pt x="19262" y="3492"/>
                  </a:lnTo>
                  <a:lnTo>
                    <a:pt x="19039" y="2923"/>
                  </a:lnTo>
                  <a:lnTo>
                    <a:pt x="18995" y="2847"/>
                  </a:lnTo>
                  <a:lnTo>
                    <a:pt x="18950" y="2695"/>
                  </a:lnTo>
                  <a:lnTo>
                    <a:pt x="18950" y="2619"/>
                  </a:lnTo>
                  <a:lnTo>
                    <a:pt x="18839" y="2619"/>
                  </a:lnTo>
                  <a:lnTo>
                    <a:pt x="18839" y="2430"/>
                  </a:lnTo>
                  <a:lnTo>
                    <a:pt x="18772" y="2430"/>
                  </a:lnTo>
                  <a:lnTo>
                    <a:pt x="18727" y="2354"/>
                  </a:lnTo>
                  <a:lnTo>
                    <a:pt x="18661" y="2126"/>
                  </a:lnTo>
                  <a:lnTo>
                    <a:pt x="18549" y="2050"/>
                  </a:lnTo>
                  <a:lnTo>
                    <a:pt x="18549" y="1974"/>
                  </a:lnTo>
                  <a:lnTo>
                    <a:pt x="18438" y="1974"/>
                  </a:lnTo>
                  <a:lnTo>
                    <a:pt x="18327" y="1784"/>
                  </a:lnTo>
                  <a:lnTo>
                    <a:pt x="18282" y="1784"/>
                  </a:lnTo>
                  <a:lnTo>
                    <a:pt x="18215" y="1708"/>
                  </a:lnTo>
                  <a:lnTo>
                    <a:pt x="18104" y="1708"/>
                  </a:lnTo>
                  <a:lnTo>
                    <a:pt x="18104" y="1632"/>
                  </a:lnTo>
                  <a:lnTo>
                    <a:pt x="18059" y="1632"/>
                  </a:lnTo>
                  <a:lnTo>
                    <a:pt x="17993" y="1480"/>
                  </a:lnTo>
                  <a:lnTo>
                    <a:pt x="17659" y="1480"/>
                  </a:lnTo>
                  <a:lnTo>
                    <a:pt x="17659" y="1329"/>
                  </a:lnTo>
                  <a:lnTo>
                    <a:pt x="17503" y="1329"/>
                  </a:lnTo>
                  <a:lnTo>
                    <a:pt x="17503" y="1215"/>
                  </a:lnTo>
                  <a:lnTo>
                    <a:pt x="16946" y="1215"/>
                  </a:lnTo>
                  <a:lnTo>
                    <a:pt x="16946" y="1329"/>
                  </a:lnTo>
                  <a:lnTo>
                    <a:pt x="16723" y="1329"/>
                  </a:lnTo>
                  <a:lnTo>
                    <a:pt x="16723" y="1480"/>
                  </a:lnTo>
                  <a:lnTo>
                    <a:pt x="16434" y="1480"/>
                  </a:lnTo>
                  <a:lnTo>
                    <a:pt x="16389" y="1632"/>
                  </a:lnTo>
                  <a:lnTo>
                    <a:pt x="16322" y="1632"/>
                  </a:lnTo>
                  <a:lnTo>
                    <a:pt x="16322" y="1708"/>
                  </a:lnTo>
                  <a:lnTo>
                    <a:pt x="16211" y="1708"/>
                  </a:lnTo>
                  <a:lnTo>
                    <a:pt x="16167" y="1784"/>
                  </a:lnTo>
                  <a:lnTo>
                    <a:pt x="16100" y="1784"/>
                  </a:lnTo>
                  <a:lnTo>
                    <a:pt x="16055" y="1860"/>
                  </a:lnTo>
                  <a:lnTo>
                    <a:pt x="15988" y="1860"/>
                  </a:lnTo>
                  <a:lnTo>
                    <a:pt x="15988" y="1974"/>
                  </a:lnTo>
                  <a:lnTo>
                    <a:pt x="15944" y="1974"/>
                  </a:lnTo>
                  <a:lnTo>
                    <a:pt x="15877" y="2050"/>
                  </a:lnTo>
                  <a:lnTo>
                    <a:pt x="15833" y="2050"/>
                  </a:lnTo>
                  <a:lnTo>
                    <a:pt x="15766" y="2126"/>
                  </a:lnTo>
                  <a:lnTo>
                    <a:pt x="15766" y="1974"/>
                  </a:lnTo>
                </a:path>
              </a:pathLst>
            </a:custGeom>
            <a:solidFill>
              <a:srgbClr val="CCFFCC"/>
            </a:solidFill>
            <a:ln w="12700" cap="flat">
              <a:noFill/>
              <a:miter lim="400000"/>
            </a:ln>
            <a:effectLst/>
          </p:spPr>
          <p:txBody>
            <a:bodyPr wrap="square" lIns="45719" tIns="45719" rIns="45719" bIns="45719" numCol="1" anchor="t">
              <a:noAutofit/>
            </a:bodyPr>
            <a:lstStyle/>
            <a:p>
              <a:pPr/>
            </a:p>
          </p:txBody>
        </p:sp>
      </p:grpSp>
      <p:sp>
        <p:nvSpPr>
          <p:cNvPr id="583" name="AutoShape 30"/>
          <p:cNvSpPr/>
          <p:nvPr/>
        </p:nvSpPr>
        <p:spPr>
          <a:xfrm>
            <a:off x="857545" y="998730"/>
            <a:ext cx="3690938" cy="3375026"/>
          </a:xfrm>
          <a:prstGeom prst="roundRect">
            <a:avLst>
              <a:gd name="adj" fmla="val 8662"/>
            </a:avLst>
          </a:prstGeom>
          <a:solidFill>
            <a:srgbClr val="FFFF99"/>
          </a:solidFill>
          <a:ln w="12700">
            <a:miter lim="400000"/>
          </a:ln>
        </p:spPr>
        <p:txBody>
          <a:bodyPr lIns="45719" rIns="45719" anchor="ctr"/>
          <a:lstStyle/>
          <a:p>
            <a:pPr/>
          </a:p>
        </p:txBody>
      </p:sp>
      <p:sp>
        <p:nvSpPr>
          <p:cNvPr id="584" name="Line 8"/>
          <p:cNvSpPr/>
          <p:nvPr/>
        </p:nvSpPr>
        <p:spPr>
          <a:xfrm>
            <a:off x="1892594" y="1854393"/>
            <a:ext cx="720726" cy="1"/>
          </a:xfrm>
          <a:prstGeom prst="line">
            <a:avLst/>
          </a:prstGeom>
          <a:ln w="38100">
            <a:solidFill>
              <a:srgbClr val="FF9933"/>
            </a:solidFill>
            <a:tailEnd type="triangle"/>
          </a:ln>
        </p:spPr>
        <p:txBody>
          <a:bodyPr lIns="45719" rIns="45719"/>
          <a:lstStyle/>
          <a:p>
            <a:pPr/>
          </a:p>
        </p:txBody>
      </p:sp>
      <p:pic>
        <p:nvPicPr>
          <p:cNvPr id="585" name="Picture 10" descr="Picture 10"/>
          <p:cNvPicPr>
            <a:picLocks noChangeAspect="1"/>
          </p:cNvPicPr>
          <p:nvPr/>
        </p:nvPicPr>
        <p:blipFill>
          <a:blip r:embed="rId3">
            <a:extLst/>
          </a:blip>
          <a:stretch>
            <a:fillRect/>
          </a:stretch>
        </p:blipFill>
        <p:spPr>
          <a:xfrm>
            <a:off x="2343444" y="2575118"/>
            <a:ext cx="990601" cy="906463"/>
          </a:xfrm>
          <a:prstGeom prst="rect">
            <a:avLst/>
          </a:prstGeom>
          <a:ln w="12700">
            <a:miter lim="400000"/>
          </a:ln>
        </p:spPr>
      </p:pic>
      <p:sp>
        <p:nvSpPr>
          <p:cNvPr id="586" name="Text Box 11"/>
          <p:cNvSpPr txBox="1"/>
          <p:nvPr/>
        </p:nvSpPr>
        <p:spPr>
          <a:xfrm>
            <a:off x="2522832" y="3159318"/>
            <a:ext cx="549276" cy="221164"/>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ts val="1700"/>
              </a:lnSpc>
              <a:defRPr b="1"/>
            </a:lvl1pPr>
          </a:lstStyle>
          <a:p>
            <a:pPr/>
            <a:r>
              <a:t>B</a:t>
            </a:r>
          </a:p>
        </p:txBody>
      </p:sp>
      <p:sp>
        <p:nvSpPr>
          <p:cNvPr id="587" name="Text Box 14"/>
          <p:cNvSpPr txBox="1"/>
          <p:nvPr/>
        </p:nvSpPr>
        <p:spPr>
          <a:xfrm>
            <a:off x="992481" y="1089218"/>
            <a:ext cx="1254548" cy="297667"/>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nSpc>
                <a:spcPts val="2400"/>
              </a:lnSpc>
              <a:tabLst>
                <a:tab pos="914400" algn="l"/>
              </a:tabLst>
              <a:defRPr b="1" i="1" sz="2000">
                <a:solidFill>
                  <a:srgbClr val="5C6971"/>
                </a:solidFill>
              </a:defRPr>
            </a:lvl1pPr>
          </a:lstStyle>
          <a:p>
            <a:pPr/>
            <a:r>
              <a:t>Dokument</a:t>
            </a:r>
          </a:p>
        </p:txBody>
      </p:sp>
      <p:sp>
        <p:nvSpPr>
          <p:cNvPr id="588" name="Text Box 23"/>
          <p:cNvSpPr txBox="1"/>
          <p:nvPr/>
        </p:nvSpPr>
        <p:spPr>
          <a:xfrm>
            <a:off x="1848144" y="3699068"/>
            <a:ext cx="1974752" cy="653267"/>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lnSpc>
                <a:spcPts val="2400"/>
              </a:lnSpc>
              <a:tabLst>
                <a:tab pos="914400" algn="l"/>
              </a:tabLst>
              <a:defRPr b="1" i="1" sz="2000">
                <a:solidFill>
                  <a:srgbClr val="5C6971"/>
                </a:solidFill>
              </a:defRPr>
            </a:pPr>
            <a:r>
              <a:t>Öffentlicher</a:t>
            </a:r>
          </a:p>
          <a:p>
            <a:pPr>
              <a:lnSpc>
                <a:spcPts val="2400"/>
              </a:lnSpc>
              <a:tabLst>
                <a:tab pos="914400" algn="l"/>
              </a:tabLst>
              <a:defRPr b="1" i="1" sz="2000">
                <a:solidFill>
                  <a:srgbClr val="5C6971"/>
                </a:solidFill>
              </a:defRPr>
            </a:pPr>
            <a:r>
              <a:t>Schlüssel von B</a:t>
            </a:r>
          </a:p>
        </p:txBody>
      </p:sp>
      <p:pic>
        <p:nvPicPr>
          <p:cNvPr id="589" name="Picture 24" descr="Picture 24"/>
          <p:cNvPicPr>
            <a:picLocks noChangeAspect="1"/>
          </p:cNvPicPr>
          <p:nvPr/>
        </p:nvPicPr>
        <p:blipFill>
          <a:blip r:embed="rId4">
            <a:extLst/>
          </a:blip>
          <a:stretch>
            <a:fillRect/>
          </a:stretch>
        </p:blipFill>
        <p:spPr>
          <a:xfrm>
            <a:off x="1038520" y="1449580"/>
            <a:ext cx="884238" cy="914401"/>
          </a:xfrm>
          <a:prstGeom prst="rect">
            <a:avLst/>
          </a:prstGeom>
          <a:ln w="12700">
            <a:miter lim="400000"/>
          </a:ln>
        </p:spPr>
      </p:pic>
      <p:sp>
        <p:nvSpPr>
          <p:cNvPr id="590" name="Line 25"/>
          <p:cNvSpPr/>
          <p:nvPr/>
        </p:nvSpPr>
        <p:spPr>
          <a:xfrm>
            <a:off x="3108619" y="1854393"/>
            <a:ext cx="584201" cy="1"/>
          </a:xfrm>
          <a:prstGeom prst="line">
            <a:avLst/>
          </a:prstGeom>
          <a:ln w="38100">
            <a:solidFill>
              <a:srgbClr val="FF9933"/>
            </a:solidFill>
            <a:tailEnd type="triangle"/>
          </a:ln>
        </p:spPr>
        <p:txBody>
          <a:bodyPr lIns="45719" rIns="45719"/>
          <a:lstStyle/>
          <a:p>
            <a:pPr/>
          </a:p>
        </p:txBody>
      </p:sp>
      <p:sp>
        <p:nvSpPr>
          <p:cNvPr id="591" name="Line 27"/>
          <p:cNvSpPr/>
          <p:nvPr/>
        </p:nvSpPr>
        <p:spPr>
          <a:xfrm flipV="1">
            <a:off x="2792707" y="2079818"/>
            <a:ext cx="1" cy="360363"/>
          </a:xfrm>
          <a:prstGeom prst="line">
            <a:avLst/>
          </a:prstGeom>
          <a:ln w="38100">
            <a:solidFill>
              <a:srgbClr val="FF9933"/>
            </a:solidFill>
            <a:tailEnd type="triangle"/>
          </a:ln>
        </p:spPr>
        <p:txBody>
          <a:bodyPr lIns="45719" rIns="45719"/>
          <a:lstStyle/>
          <a:p>
            <a:pPr/>
          </a:p>
        </p:txBody>
      </p:sp>
      <p:sp>
        <p:nvSpPr>
          <p:cNvPr id="592" name="Oval 28"/>
          <p:cNvSpPr/>
          <p:nvPr/>
        </p:nvSpPr>
        <p:spPr>
          <a:xfrm>
            <a:off x="2613319" y="1675004"/>
            <a:ext cx="404813" cy="404815"/>
          </a:xfrm>
          <a:prstGeom prst="ellipse">
            <a:avLst/>
          </a:prstGeom>
          <a:ln>
            <a:solidFill>
              <a:srgbClr val="000000"/>
            </a:solidFill>
          </a:ln>
        </p:spPr>
        <p:txBody>
          <a:bodyPr lIns="45719" rIns="45719" anchor="ctr"/>
          <a:lstStyle/>
          <a:p>
            <a:pPr/>
          </a:p>
        </p:txBody>
      </p:sp>
      <p:sp>
        <p:nvSpPr>
          <p:cNvPr id="593" name="Text Box 29"/>
          <p:cNvSpPr txBox="1"/>
          <p:nvPr/>
        </p:nvSpPr>
        <p:spPr>
          <a:xfrm>
            <a:off x="2703489" y="1675004"/>
            <a:ext cx="256616" cy="350663"/>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E</a:t>
            </a:r>
          </a:p>
        </p:txBody>
      </p:sp>
      <p:sp>
        <p:nvSpPr>
          <p:cNvPr id="594" name="Rectangle 32"/>
          <p:cNvSpPr/>
          <p:nvPr/>
        </p:nvSpPr>
        <p:spPr>
          <a:xfrm>
            <a:off x="3738857" y="1449580"/>
            <a:ext cx="628651" cy="900114"/>
          </a:xfrm>
          <a:prstGeom prst="rect">
            <a:avLst/>
          </a:prstGeom>
          <a:blipFill>
            <a:blip r:embed="rId5"/>
          </a:blipFill>
          <a:ln>
            <a:solidFill>
              <a:srgbClr val="000000"/>
            </a:solidFill>
            <a:miter/>
          </a:ln>
        </p:spPr>
        <p:txBody>
          <a:bodyPr lIns="45719" rIns="45719" anchor="ctr"/>
          <a:lstStyle/>
          <a:p>
            <a:pPr/>
          </a:p>
        </p:txBody>
      </p:sp>
      <p:pic>
        <p:nvPicPr>
          <p:cNvPr id="595" name="Picture 33" descr="Picture 33"/>
          <p:cNvPicPr>
            <a:picLocks noChangeAspect="1"/>
          </p:cNvPicPr>
          <p:nvPr/>
        </p:nvPicPr>
        <p:blipFill>
          <a:blip r:embed="rId6">
            <a:extLst/>
          </a:blip>
          <a:stretch>
            <a:fillRect/>
          </a:stretch>
        </p:blipFill>
        <p:spPr>
          <a:xfrm>
            <a:off x="992481" y="2710054"/>
            <a:ext cx="596901" cy="1303339"/>
          </a:xfrm>
          <a:prstGeom prst="rect">
            <a:avLst/>
          </a:prstGeom>
          <a:ln w="12700">
            <a:miter lim="400000"/>
          </a:ln>
        </p:spPr>
      </p:pic>
      <p:sp>
        <p:nvSpPr>
          <p:cNvPr id="596" name="Text Box 34"/>
          <p:cNvSpPr txBox="1"/>
          <p:nvPr/>
        </p:nvSpPr>
        <p:spPr>
          <a:xfrm>
            <a:off x="903581" y="4059430"/>
            <a:ext cx="549276" cy="221164"/>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ts val="1700"/>
              </a:lnSpc>
              <a:defRPr b="1"/>
            </a:lvl1pPr>
          </a:lstStyle>
          <a:p>
            <a:pPr/>
            <a:r>
              <a:t>A</a:t>
            </a:r>
          </a:p>
        </p:txBody>
      </p:sp>
      <p:sp>
        <p:nvSpPr>
          <p:cNvPr id="597" name="AutoShape 35"/>
          <p:cNvSpPr/>
          <p:nvPr/>
        </p:nvSpPr>
        <p:spPr>
          <a:xfrm>
            <a:off x="5313657" y="2664018"/>
            <a:ext cx="3690938" cy="3330576"/>
          </a:xfrm>
          <a:prstGeom prst="roundRect">
            <a:avLst>
              <a:gd name="adj" fmla="val 8662"/>
            </a:avLst>
          </a:prstGeom>
          <a:solidFill>
            <a:srgbClr val="CCECFF"/>
          </a:solidFill>
          <a:ln w="12700">
            <a:miter lim="400000"/>
          </a:ln>
        </p:spPr>
        <p:txBody>
          <a:bodyPr lIns="45719" rIns="45719" anchor="ctr"/>
          <a:lstStyle/>
          <a:p>
            <a:pPr/>
          </a:p>
        </p:txBody>
      </p:sp>
      <p:sp>
        <p:nvSpPr>
          <p:cNvPr id="598" name="Line 36"/>
          <p:cNvSpPr/>
          <p:nvPr/>
        </p:nvSpPr>
        <p:spPr>
          <a:xfrm>
            <a:off x="6123282" y="3519680"/>
            <a:ext cx="720726" cy="1"/>
          </a:xfrm>
          <a:prstGeom prst="line">
            <a:avLst/>
          </a:prstGeom>
          <a:ln w="38100">
            <a:solidFill>
              <a:srgbClr val="FF9933"/>
            </a:solidFill>
            <a:tailEnd type="triangle"/>
          </a:ln>
        </p:spPr>
        <p:txBody>
          <a:bodyPr lIns="45719" rIns="45719"/>
          <a:lstStyle/>
          <a:p>
            <a:pPr/>
          </a:p>
        </p:txBody>
      </p:sp>
      <p:sp>
        <p:nvSpPr>
          <p:cNvPr id="599" name="Text Box 38"/>
          <p:cNvSpPr txBox="1"/>
          <p:nvPr/>
        </p:nvSpPr>
        <p:spPr>
          <a:xfrm>
            <a:off x="6529682" y="4599180"/>
            <a:ext cx="549276" cy="221164"/>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ts val="1700"/>
              </a:lnSpc>
              <a:defRPr b="1"/>
            </a:lvl1pPr>
          </a:lstStyle>
          <a:p>
            <a:pPr/>
            <a:r>
              <a:t>B</a:t>
            </a:r>
          </a:p>
        </p:txBody>
      </p:sp>
      <p:sp>
        <p:nvSpPr>
          <p:cNvPr id="600" name="Text Box 39"/>
          <p:cNvSpPr txBox="1"/>
          <p:nvPr/>
        </p:nvSpPr>
        <p:spPr>
          <a:xfrm>
            <a:off x="7518695" y="2754504"/>
            <a:ext cx="1254548" cy="29766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nSpc>
                <a:spcPts val="2400"/>
              </a:lnSpc>
              <a:tabLst>
                <a:tab pos="914400" algn="l"/>
              </a:tabLst>
              <a:defRPr b="1" i="1" sz="2000">
                <a:solidFill>
                  <a:srgbClr val="5C6971"/>
                </a:solidFill>
              </a:defRPr>
            </a:lvl1pPr>
          </a:lstStyle>
          <a:p>
            <a:pPr/>
            <a:r>
              <a:t>Dokument</a:t>
            </a:r>
          </a:p>
        </p:txBody>
      </p:sp>
      <p:sp>
        <p:nvSpPr>
          <p:cNvPr id="601" name="Text Box 40"/>
          <p:cNvSpPr txBox="1"/>
          <p:nvPr/>
        </p:nvSpPr>
        <p:spPr>
          <a:xfrm>
            <a:off x="5808957" y="5050030"/>
            <a:ext cx="1974751" cy="653267"/>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lnSpc>
                <a:spcPts val="2400"/>
              </a:lnSpc>
              <a:tabLst>
                <a:tab pos="914400" algn="l"/>
              </a:tabLst>
              <a:defRPr b="1" i="1" sz="2000">
                <a:solidFill>
                  <a:srgbClr val="5C6971"/>
                </a:solidFill>
              </a:defRPr>
            </a:pPr>
            <a:r>
              <a:t>Privater</a:t>
            </a:r>
          </a:p>
          <a:p>
            <a:pPr>
              <a:lnSpc>
                <a:spcPts val="2400"/>
              </a:lnSpc>
              <a:tabLst>
                <a:tab pos="914400" algn="l"/>
              </a:tabLst>
              <a:defRPr b="1" i="1" sz="2000">
                <a:solidFill>
                  <a:srgbClr val="5C6971"/>
                </a:solidFill>
              </a:defRPr>
            </a:pPr>
            <a:r>
              <a:t>Schlüssel von B</a:t>
            </a:r>
          </a:p>
        </p:txBody>
      </p:sp>
      <p:pic>
        <p:nvPicPr>
          <p:cNvPr id="602" name="Picture 41" descr="Picture 41"/>
          <p:cNvPicPr>
            <a:picLocks noChangeAspect="1"/>
          </p:cNvPicPr>
          <p:nvPr/>
        </p:nvPicPr>
        <p:blipFill>
          <a:blip r:embed="rId4">
            <a:extLst/>
          </a:blip>
          <a:stretch>
            <a:fillRect/>
          </a:stretch>
        </p:blipFill>
        <p:spPr>
          <a:xfrm>
            <a:off x="7879057" y="3159318"/>
            <a:ext cx="884239" cy="914401"/>
          </a:xfrm>
          <a:prstGeom prst="rect">
            <a:avLst/>
          </a:prstGeom>
          <a:ln w="12700">
            <a:miter lim="400000"/>
          </a:ln>
        </p:spPr>
      </p:pic>
      <p:sp>
        <p:nvSpPr>
          <p:cNvPr id="603" name="Line 42"/>
          <p:cNvSpPr/>
          <p:nvPr/>
        </p:nvSpPr>
        <p:spPr>
          <a:xfrm>
            <a:off x="7339307" y="3519680"/>
            <a:ext cx="584201" cy="1"/>
          </a:xfrm>
          <a:prstGeom prst="line">
            <a:avLst/>
          </a:prstGeom>
          <a:ln w="38100">
            <a:solidFill>
              <a:srgbClr val="FF9933"/>
            </a:solidFill>
            <a:tailEnd type="triangle"/>
          </a:ln>
        </p:spPr>
        <p:txBody>
          <a:bodyPr lIns="45719" rIns="45719"/>
          <a:lstStyle/>
          <a:p>
            <a:pPr/>
          </a:p>
        </p:txBody>
      </p:sp>
      <p:sp>
        <p:nvSpPr>
          <p:cNvPr id="604" name="Line 43"/>
          <p:cNvSpPr/>
          <p:nvPr/>
        </p:nvSpPr>
        <p:spPr>
          <a:xfrm flipV="1">
            <a:off x="7023395" y="3745105"/>
            <a:ext cx="1" cy="360364"/>
          </a:xfrm>
          <a:prstGeom prst="line">
            <a:avLst/>
          </a:prstGeom>
          <a:ln w="38100">
            <a:solidFill>
              <a:srgbClr val="FF9933"/>
            </a:solidFill>
            <a:tailEnd type="triangle"/>
          </a:ln>
        </p:spPr>
        <p:txBody>
          <a:bodyPr lIns="45719" rIns="45719"/>
          <a:lstStyle/>
          <a:p>
            <a:pPr/>
          </a:p>
        </p:txBody>
      </p:sp>
      <p:sp>
        <p:nvSpPr>
          <p:cNvPr id="605" name="Oval 44"/>
          <p:cNvSpPr/>
          <p:nvPr/>
        </p:nvSpPr>
        <p:spPr>
          <a:xfrm>
            <a:off x="6844007" y="3340293"/>
            <a:ext cx="404815" cy="404813"/>
          </a:xfrm>
          <a:prstGeom prst="ellipse">
            <a:avLst/>
          </a:prstGeom>
          <a:ln>
            <a:solidFill>
              <a:srgbClr val="000000"/>
            </a:solidFill>
          </a:ln>
        </p:spPr>
        <p:txBody>
          <a:bodyPr lIns="45719" rIns="45719" anchor="ctr"/>
          <a:lstStyle/>
          <a:p>
            <a:pPr/>
          </a:p>
        </p:txBody>
      </p:sp>
      <p:sp>
        <p:nvSpPr>
          <p:cNvPr id="606" name="Text Box 45"/>
          <p:cNvSpPr txBox="1"/>
          <p:nvPr/>
        </p:nvSpPr>
        <p:spPr>
          <a:xfrm>
            <a:off x="6927827" y="3340293"/>
            <a:ext cx="269228" cy="350662"/>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D</a:t>
            </a:r>
          </a:p>
        </p:txBody>
      </p:sp>
      <p:sp>
        <p:nvSpPr>
          <p:cNvPr id="607" name="Rectangle 46"/>
          <p:cNvSpPr/>
          <p:nvPr/>
        </p:nvSpPr>
        <p:spPr>
          <a:xfrm>
            <a:off x="5493044" y="3159318"/>
            <a:ext cx="628651" cy="900113"/>
          </a:xfrm>
          <a:prstGeom prst="rect">
            <a:avLst/>
          </a:prstGeom>
          <a:blipFill>
            <a:blip r:embed="rId5"/>
          </a:blipFill>
          <a:ln>
            <a:solidFill>
              <a:srgbClr val="000000"/>
            </a:solidFill>
            <a:miter/>
          </a:ln>
        </p:spPr>
        <p:txBody>
          <a:bodyPr lIns="45719" rIns="45719" anchor="ctr"/>
          <a:lstStyle/>
          <a:p>
            <a:pPr/>
          </a:p>
        </p:txBody>
      </p:sp>
      <p:sp>
        <p:nvSpPr>
          <p:cNvPr id="608" name="Text Box 48"/>
          <p:cNvSpPr txBox="1"/>
          <p:nvPr/>
        </p:nvSpPr>
        <p:spPr>
          <a:xfrm>
            <a:off x="8193382" y="5724718"/>
            <a:ext cx="549276" cy="221164"/>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ts val="1700"/>
              </a:lnSpc>
              <a:defRPr b="1"/>
            </a:lvl1pPr>
          </a:lstStyle>
          <a:p>
            <a:pPr/>
            <a:r>
              <a:t>B</a:t>
            </a:r>
          </a:p>
        </p:txBody>
      </p:sp>
      <p:grpSp>
        <p:nvGrpSpPr>
          <p:cNvPr id="613" name="Group 26"/>
          <p:cNvGrpSpPr/>
          <p:nvPr/>
        </p:nvGrpSpPr>
        <p:grpSpPr>
          <a:xfrm>
            <a:off x="6663032" y="4149918"/>
            <a:ext cx="762001" cy="415926"/>
            <a:chOff x="0" y="0"/>
            <a:chExt cx="762000" cy="415925"/>
          </a:xfrm>
        </p:grpSpPr>
        <p:sp>
          <p:nvSpPr>
            <p:cNvPr id="609" name="Freeform 18"/>
            <p:cNvSpPr/>
            <p:nvPr/>
          </p:nvSpPr>
          <p:spPr>
            <a:xfrm>
              <a:off x="-1" y="-1"/>
              <a:ext cx="762001" cy="415926"/>
            </a:xfrm>
            <a:prstGeom prst="rect">
              <a:avLst/>
            </a:prstGeom>
            <a:solidFill>
              <a:srgbClr val="CCEBFF"/>
            </a:solidFill>
            <a:ln w="9525" cap="flat">
              <a:solidFill>
                <a:srgbClr val="000000"/>
              </a:solidFill>
              <a:prstDash val="solid"/>
              <a:round/>
            </a:ln>
            <a:effectLst/>
          </p:spPr>
          <p:txBody>
            <a:bodyPr wrap="square" lIns="45719" tIns="45719" rIns="45719" bIns="45719" numCol="1" anchor="t">
              <a:noAutofit/>
            </a:bodyPr>
            <a:lstStyle/>
            <a:p>
              <a:pPr/>
            </a:p>
          </p:txBody>
        </p:sp>
        <p:grpSp>
          <p:nvGrpSpPr>
            <p:cNvPr id="612" name="Group 19"/>
            <p:cNvGrpSpPr/>
            <p:nvPr/>
          </p:nvGrpSpPr>
          <p:grpSpPr>
            <a:xfrm>
              <a:off x="88899" y="90487"/>
              <a:ext cx="623889" cy="277814"/>
              <a:chOff x="0" y="0"/>
              <a:chExt cx="623887" cy="277812"/>
            </a:xfrm>
          </p:grpSpPr>
          <p:sp>
            <p:nvSpPr>
              <p:cNvPr id="610" name="Freeform 20"/>
              <p:cNvSpPr/>
              <p:nvPr/>
            </p:nvSpPr>
            <p:spPr>
              <a:xfrm>
                <a:off x="-1" y="0"/>
                <a:ext cx="623889" cy="2778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854" y="11632"/>
                    </a:moveTo>
                    <a:lnTo>
                      <a:pt x="14234" y="11632"/>
                    </a:lnTo>
                    <a:lnTo>
                      <a:pt x="14245" y="11699"/>
                    </a:lnTo>
                    <a:lnTo>
                      <a:pt x="14234" y="13200"/>
                    </a:lnTo>
                    <a:lnTo>
                      <a:pt x="12954" y="13200"/>
                    </a:lnTo>
                    <a:lnTo>
                      <a:pt x="12954" y="11632"/>
                    </a:lnTo>
                    <a:lnTo>
                      <a:pt x="5061" y="11632"/>
                    </a:lnTo>
                    <a:lnTo>
                      <a:pt x="5061" y="15358"/>
                    </a:lnTo>
                    <a:lnTo>
                      <a:pt x="5676" y="15358"/>
                    </a:lnTo>
                    <a:lnTo>
                      <a:pt x="5676" y="21600"/>
                    </a:lnTo>
                    <a:lnTo>
                      <a:pt x="4838" y="21600"/>
                    </a:lnTo>
                    <a:lnTo>
                      <a:pt x="4838" y="19736"/>
                    </a:lnTo>
                    <a:lnTo>
                      <a:pt x="4000" y="19736"/>
                    </a:lnTo>
                    <a:lnTo>
                      <a:pt x="4000" y="21600"/>
                    </a:lnTo>
                    <a:lnTo>
                      <a:pt x="3164" y="21600"/>
                    </a:lnTo>
                    <a:lnTo>
                      <a:pt x="3164" y="19736"/>
                    </a:lnTo>
                    <a:lnTo>
                      <a:pt x="2292" y="19736"/>
                    </a:lnTo>
                    <a:lnTo>
                      <a:pt x="2292" y="21600"/>
                    </a:lnTo>
                    <a:lnTo>
                      <a:pt x="1443" y="21600"/>
                    </a:lnTo>
                    <a:lnTo>
                      <a:pt x="1443" y="15358"/>
                    </a:lnTo>
                    <a:lnTo>
                      <a:pt x="2104" y="15358"/>
                    </a:lnTo>
                    <a:lnTo>
                      <a:pt x="2104" y="11632"/>
                    </a:lnTo>
                    <a:lnTo>
                      <a:pt x="253" y="11632"/>
                    </a:lnTo>
                    <a:lnTo>
                      <a:pt x="164" y="11338"/>
                    </a:lnTo>
                    <a:lnTo>
                      <a:pt x="76" y="10979"/>
                    </a:lnTo>
                    <a:lnTo>
                      <a:pt x="0" y="10554"/>
                    </a:lnTo>
                    <a:lnTo>
                      <a:pt x="0" y="9541"/>
                    </a:lnTo>
                    <a:lnTo>
                      <a:pt x="76" y="9083"/>
                    </a:lnTo>
                    <a:lnTo>
                      <a:pt x="164" y="8724"/>
                    </a:lnTo>
                    <a:lnTo>
                      <a:pt x="253" y="8364"/>
                    </a:lnTo>
                    <a:lnTo>
                      <a:pt x="12954" y="8364"/>
                    </a:lnTo>
                    <a:lnTo>
                      <a:pt x="12954" y="6960"/>
                    </a:lnTo>
                    <a:lnTo>
                      <a:pt x="14234" y="6960"/>
                    </a:lnTo>
                    <a:lnTo>
                      <a:pt x="14234" y="8364"/>
                    </a:lnTo>
                    <a:lnTo>
                      <a:pt x="15833" y="8364"/>
                    </a:lnTo>
                    <a:lnTo>
                      <a:pt x="16803" y="8070"/>
                    </a:lnTo>
                    <a:lnTo>
                      <a:pt x="16770" y="8724"/>
                    </a:lnTo>
                    <a:lnTo>
                      <a:pt x="16759" y="9344"/>
                    </a:lnTo>
                    <a:lnTo>
                      <a:pt x="16725" y="9899"/>
                    </a:lnTo>
                    <a:lnTo>
                      <a:pt x="16759" y="10489"/>
                    </a:lnTo>
                    <a:lnTo>
                      <a:pt x="16770" y="11076"/>
                    </a:lnTo>
                    <a:lnTo>
                      <a:pt x="16803" y="11699"/>
                    </a:lnTo>
                    <a:lnTo>
                      <a:pt x="16835" y="12254"/>
                    </a:lnTo>
                    <a:lnTo>
                      <a:pt x="17101" y="13919"/>
                    </a:lnTo>
                    <a:lnTo>
                      <a:pt x="17200" y="14312"/>
                    </a:lnTo>
                    <a:lnTo>
                      <a:pt x="17321" y="14802"/>
                    </a:lnTo>
                    <a:lnTo>
                      <a:pt x="17442" y="15161"/>
                    </a:lnTo>
                    <a:lnTo>
                      <a:pt x="17585" y="15522"/>
                    </a:lnTo>
                    <a:lnTo>
                      <a:pt x="17740" y="15880"/>
                    </a:lnTo>
                    <a:lnTo>
                      <a:pt x="17883" y="16174"/>
                    </a:lnTo>
                    <a:lnTo>
                      <a:pt x="18049" y="16371"/>
                    </a:lnTo>
                    <a:lnTo>
                      <a:pt x="18202" y="16567"/>
                    </a:lnTo>
                    <a:lnTo>
                      <a:pt x="18379" y="16664"/>
                    </a:lnTo>
                    <a:lnTo>
                      <a:pt x="18546" y="16762"/>
                    </a:lnTo>
                    <a:lnTo>
                      <a:pt x="18887" y="16762"/>
                    </a:lnTo>
                    <a:lnTo>
                      <a:pt x="19075" y="16664"/>
                    </a:lnTo>
                    <a:lnTo>
                      <a:pt x="19239" y="16567"/>
                    </a:lnTo>
                    <a:lnTo>
                      <a:pt x="19395" y="16371"/>
                    </a:lnTo>
                    <a:lnTo>
                      <a:pt x="19570" y="16174"/>
                    </a:lnTo>
                    <a:lnTo>
                      <a:pt x="19725" y="15880"/>
                    </a:lnTo>
                    <a:lnTo>
                      <a:pt x="19857" y="15522"/>
                    </a:lnTo>
                    <a:lnTo>
                      <a:pt x="19999" y="15161"/>
                    </a:lnTo>
                    <a:lnTo>
                      <a:pt x="20110" y="14802"/>
                    </a:lnTo>
                    <a:lnTo>
                      <a:pt x="20254" y="14312"/>
                    </a:lnTo>
                    <a:lnTo>
                      <a:pt x="20354" y="13919"/>
                    </a:lnTo>
                    <a:lnTo>
                      <a:pt x="20453" y="13364"/>
                    </a:lnTo>
                    <a:lnTo>
                      <a:pt x="20518" y="12809"/>
                    </a:lnTo>
                    <a:lnTo>
                      <a:pt x="20596" y="12254"/>
                    </a:lnTo>
                    <a:lnTo>
                      <a:pt x="20663" y="11699"/>
                    </a:lnTo>
                    <a:lnTo>
                      <a:pt x="20673" y="11076"/>
                    </a:lnTo>
                    <a:lnTo>
                      <a:pt x="20706" y="10489"/>
                    </a:lnTo>
                    <a:lnTo>
                      <a:pt x="20706" y="9344"/>
                    </a:lnTo>
                    <a:lnTo>
                      <a:pt x="20673" y="8724"/>
                    </a:lnTo>
                    <a:lnTo>
                      <a:pt x="20663" y="8070"/>
                    </a:lnTo>
                    <a:lnTo>
                      <a:pt x="20596" y="7515"/>
                    </a:lnTo>
                    <a:lnTo>
                      <a:pt x="20518" y="7024"/>
                    </a:lnTo>
                    <a:lnTo>
                      <a:pt x="20453" y="6469"/>
                    </a:lnTo>
                    <a:lnTo>
                      <a:pt x="20354" y="5979"/>
                    </a:lnTo>
                    <a:lnTo>
                      <a:pt x="20254" y="5456"/>
                    </a:lnTo>
                    <a:lnTo>
                      <a:pt x="20110" y="5063"/>
                    </a:lnTo>
                    <a:lnTo>
                      <a:pt x="19999" y="4672"/>
                    </a:lnTo>
                    <a:lnTo>
                      <a:pt x="19857" y="4311"/>
                    </a:lnTo>
                    <a:lnTo>
                      <a:pt x="19725" y="3920"/>
                    </a:lnTo>
                    <a:lnTo>
                      <a:pt x="19570" y="3659"/>
                    </a:lnTo>
                    <a:lnTo>
                      <a:pt x="19395" y="3398"/>
                    </a:lnTo>
                    <a:lnTo>
                      <a:pt x="19239" y="3266"/>
                    </a:lnTo>
                    <a:lnTo>
                      <a:pt x="19075" y="3104"/>
                    </a:lnTo>
                    <a:lnTo>
                      <a:pt x="18887" y="3037"/>
                    </a:lnTo>
                    <a:lnTo>
                      <a:pt x="18732" y="3005"/>
                    </a:lnTo>
                    <a:lnTo>
                      <a:pt x="18546" y="3037"/>
                    </a:lnTo>
                    <a:lnTo>
                      <a:pt x="18379" y="3104"/>
                    </a:lnTo>
                    <a:lnTo>
                      <a:pt x="18202" y="3266"/>
                    </a:lnTo>
                    <a:lnTo>
                      <a:pt x="18049" y="3398"/>
                    </a:lnTo>
                    <a:lnTo>
                      <a:pt x="17883" y="3659"/>
                    </a:lnTo>
                    <a:lnTo>
                      <a:pt x="17740" y="3920"/>
                    </a:lnTo>
                    <a:lnTo>
                      <a:pt x="17585" y="4311"/>
                    </a:lnTo>
                    <a:lnTo>
                      <a:pt x="17442" y="4672"/>
                    </a:lnTo>
                    <a:lnTo>
                      <a:pt x="17321" y="5063"/>
                    </a:lnTo>
                    <a:lnTo>
                      <a:pt x="17200" y="5456"/>
                    </a:lnTo>
                    <a:lnTo>
                      <a:pt x="17101" y="5979"/>
                    </a:lnTo>
                    <a:lnTo>
                      <a:pt x="17012" y="6469"/>
                    </a:lnTo>
                    <a:lnTo>
                      <a:pt x="16924" y="7024"/>
                    </a:lnTo>
                    <a:lnTo>
                      <a:pt x="16835" y="7515"/>
                    </a:lnTo>
                    <a:lnTo>
                      <a:pt x="16803" y="8070"/>
                    </a:lnTo>
                    <a:lnTo>
                      <a:pt x="15898" y="8364"/>
                    </a:lnTo>
                    <a:lnTo>
                      <a:pt x="15954" y="7318"/>
                    </a:lnTo>
                    <a:lnTo>
                      <a:pt x="16021" y="6502"/>
                    </a:lnTo>
                    <a:lnTo>
                      <a:pt x="16118" y="5718"/>
                    </a:lnTo>
                    <a:lnTo>
                      <a:pt x="16230" y="4966"/>
                    </a:lnTo>
                    <a:lnTo>
                      <a:pt x="16362" y="4214"/>
                    </a:lnTo>
                    <a:lnTo>
                      <a:pt x="16537" y="3495"/>
                    </a:lnTo>
                    <a:lnTo>
                      <a:pt x="16703" y="2843"/>
                    </a:lnTo>
                    <a:lnTo>
                      <a:pt x="16891" y="2287"/>
                    </a:lnTo>
                    <a:lnTo>
                      <a:pt x="17079" y="1730"/>
                    </a:lnTo>
                    <a:lnTo>
                      <a:pt x="17289" y="1307"/>
                    </a:lnTo>
                    <a:lnTo>
                      <a:pt x="17509" y="881"/>
                    </a:lnTo>
                    <a:lnTo>
                      <a:pt x="17740" y="523"/>
                    </a:lnTo>
                    <a:lnTo>
                      <a:pt x="17982" y="294"/>
                    </a:lnTo>
                    <a:lnTo>
                      <a:pt x="18224" y="130"/>
                    </a:lnTo>
                    <a:lnTo>
                      <a:pt x="18479" y="0"/>
                    </a:lnTo>
                    <a:lnTo>
                      <a:pt x="18986" y="0"/>
                    </a:lnTo>
                    <a:lnTo>
                      <a:pt x="19228" y="130"/>
                    </a:lnTo>
                    <a:lnTo>
                      <a:pt x="19481" y="294"/>
                    </a:lnTo>
                    <a:lnTo>
                      <a:pt x="19704" y="523"/>
                    </a:lnTo>
                    <a:lnTo>
                      <a:pt x="19924" y="881"/>
                    </a:lnTo>
                    <a:lnTo>
                      <a:pt x="20166" y="1307"/>
                    </a:lnTo>
                    <a:lnTo>
                      <a:pt x="20375" y="1730"/>
                    </a:lnTo>
                    <a:lnTo>
                      <a:pt x="20563" y="2287"/>
                    </a:lnTo>
                    <a:lnTo>
                      <a:pt x="20762" y="2843"/>
                    </a:lnTo>
                    <a:lnTo>
                      <a:pt x="20915" y="3495"/>
                    </a:lnTo>
                    <a:lnTo>
                      <a:pt x="21092" y="4214"/>
                    </a:lnTo>
                    <a:lnTo>
                      <a:pt x="21203" y="4966"/>
                    </a:lnTo>
                    <a:lnTo>
                      <a:pt x="21324" y="5718"/>
                    </a:lnTo>
                    <a:lnTo>
                      <a:pt x="21412" y="6502"/>
                    </a:lnTo>
                    <a:lnTo>
                      <a:pt x="21501" y="7318"/>
                    </a:lnTo>
                    <a:lnTo>
                      <a:pt x="21544" y="8169"/>
                    </a:lnTo>
                    <a:lnTo>
                      <a:pt x="21600" y="9018"/>
                    </a:lnTo>
                    <a:lnTo>
                      <a:pt x="21600" y="10783"/>
                    </a:lnTo>
                    <a:lnTo>
                      <a:pt x="21544" y="11632"/>
                    </a:lnTo>
                    <a:lnTo>
                      <a:pt x="21501" y="12515"/>
                    </a:lnTo>
                    <a:lnTo>
                      <a:pt x="21412" y="13364"/>
                    </a:lnTo>
                    <a:lnTo>
                      <a:pt x="21324" y="14116"/>
                    </a:lnTo>
                    <a:lnTo>
                      <a:pt x="21203" y="14867"/>
                    </a:lnTo>
                    <a:lnTo>
                      <a:pt x="21092" y="15619"/>
                    </a:lnTo>
                    <a:lnTo>
                      <a:pt x="20915" y="16273"/>
                    </a:lnTo>
                    <a:lnTo>
                      <a:pt x="20762" y="16958"/>
                    </a:lnTo>
                    <a:lnTo>
                      <a:pt x="20563" y="17580"/>
                    </a:lnTo>
                    <a:lnTo>
                      <a:pt x="20375" y="18071"/>
                    </a:lnTo>
                    <a:lnTo>
                      <a:pt x="20166" y="18593"/>
                    </a:lnTo>
                    <a:lnTo>
                      <a:pt x="19924" y="18919"/>
                    </a:lnTo>
                    <a:lnTo>
                      <a:pt x="19704" y="19278"/>
                    </a:lnTo>
                    <a:lnTo>
                      <a:pt x="19481" y="19539"/>
                    </a:lnTo>
                    <a:lnTo>
                      <a:pt x="19228" y="19736"/>
                    </a:lnTo>
                    <a:lnTo>
                      <a:pt x="18986" y="19835"/>
                    </a:lnTo>
                    <a:lnTo>
                      <a:pt x="18732" y="19900"/>
                    </a:lnTo>
                    <a:lnTo>
                      <a:pt x="18479" y="19835"/>
                    </a:lnTo>
                    <a:lnTo>
                      <a:pt x="18224" y="19736"/>
                    </a:lnTo>
                    <a:lnTo>
                      <a:pt x="17982" y="19539"/>
                    </a:lnTo>
                    <a:lnTo>
                      <a:pt x="17740" y="19278"/>
                    </a:lnTo>
                    <a:lnTo>
                      <a:pt x="17509" y="18919"/>
                    </a:lnTo>
                    <a:lnTo>
                      <a:pt x="17289" y="18593"/>
                    </a:lnTo>
                    <a:lnTo>
                      <a:pt x="17079" y="18071"/>
                    </a:lnTo>
                    <a:lnTo>
                      <a:pt x="16891" y="17580"/>
                    </a:lnTo>
                    <a:lnTo>
                      <a:pt x="16703" y="16958"/>
                    </a:lnTo>
                    <a:lnTo>
                      <a:pt x="16537" y="16273"/>
                    </a:lnTo>
                    <a:lnTo>
                      <a:pt x="16362" y="15619"/>
                    </a:lnTo>
                    <a:lnTo>
                      <a:pt x="16230" y="14867"/>
                    </a:lnTo>
                    <a:lnTo>
                      <a:pt x="16118" y="14116"/>
                    </a:lnTo>
                    <a:lnTo>
                      <a:pt x="16021" y="13364"/>
                    </a:lnTo>
                    <a:lnTo>
                      <a:pt x="15954" y="12515"/>
                    </a:lnTo>
                    <a:lnTo>
                      <a:pt x="15898" y="11632"/>
                    </a:lnTo>
                    <a:lnTo>
                      <a:pt x="15854" y="11632"/>
                    </a:lnTo>
                    <a:close/>
                  </a:path>
                </a:pathLst>
              </a:custGeom>
              <a:solidFill>
                <a:srgbClr val="FF0000"/>
              </a:solidFill>
              <a:ln w="9525" cap="flat">
                <a:solidFill>
                  <a:srgbClr val="5E5E5E"/>
                </a:solidFill>
                <a:prstDash val="solid"/>
                <a:round/>
              </a:ln>
              <a:effectLst/>
            </p:spPr>
            <p:txBody>
              <a:bodyPr wrap="square" lIns="45719" tIns="45719" rIns="45719" bIns="45719" numCol="1" anchor="t">
                <a:noAutofit/>
              </a:bodyPr>
              <a:lstStyle/>
              <a:p>
                <a:pPr/>
              </a:p>
            </p:txBody>
          </p:sp>
          <p:sp>
            <p:nvSpPr>
              <p:cNvPr id="611" name="Freeform 21"/>
              <p:cNvSpPr/>
              <p:nvPr/>
            </p:nvSpPr>
            <p:spPr>
              <a:xfrm>
                <a:off x="-1" y="0"/>
                <a:ext cx="623889" cy="2778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854" y="11632"/>
                    </a:moveTo>
                    <a:lnTo>
                      <a:pt x="14234" y="11632"/>
                    </a:lnTo>
                    <a:lnTo>
                      <a:pt x="14245" y="11699"/>
                    </a:lnTo>
                    <a:lnTo>
                      <a:pt x="14234" y="13200"/>
                    </a:lnTo>
                    <a:lnTo>
                      <a:pt x="12954" y="13200"/>
                    </a:lnTo>
                    <a:lnTo>
                      <a:pt x="12954" y="11632"/>
                    </a:lnTo>
                    <a:lnTo>
                      <a:pt x="5061" y="11632"/>
                    </a:lnTo>
                    <a:lnTo>
                      <a:pt x="5061" y="15358"/>
                    </a:lnTo>
                    <a:lnTo>
                      <a:pt x="5676" y="15358"/>
                    </a:lnTo>
                    <a:lnTo>
                      <a:pt x="5676" y="21600"/>
                    </a:lnTo>
                    <a:lnTo>
                      <a:pt x="4838" y="21600"/>
                    </a:lnTo>
                    <a:lnTo>
                      <a:pt x="4838" y="19736"/>
                    </a:lnTo>
                    <a:lnTo>
                      <a:pt x="4000" y="19736"/>
                    </a:lnTo>
                    <a:lnTo>
                      <a:pt x="4000" y="21600"/>
                    </a:lnTo>
                    <a:lnTo>
                      <a:pt x="3164" y="21600"/>
                    </a:lnTo>
                    <a:lnTo>
                      <a:pt x="3164" y="19736"/>
                    </a:lnTo>
                    <a:lnTo>
                      <a:pt x="2292" y="19736"/>
                    </a:lnTo>
                    <a:lnTo>
                      <a:pt x="2292" y="21600"/>
                    </a:lnTo>
                    <a:lnTo>
                      <a:pt x="1443" y="21600"/>
                    </a:lnTo>
                    <a:lnTo>
                      <a:pt x="1443" y="15358"/>
                    </a:lnTo>
                    <a:lnTo>
                      <a:pt x="2104" y="15358"/>
                    </a:lnTo>
                    <a:lnTo>
                      <a:pt x="2104" y="11632"/>
                    </a:lnTo>
                    <a:lnTo>
                      <a:pt x="253" y="11632"/>
                    </a:lnTo>
                    <a:lnTo>
                      <a:pt x="164" y="11338"/>
                    </a:lnTo>
                    <a:lnTo>
                      <a:pt x="76" y="10979"/>
                    </a:lnTo>
                    <a:lnTo>
                      <a:pt x="0" y="10554"/>
                    </a:lnTo>
                    <a:lnTo>
                      <a:pt x="0" y="9541"/>
                    </a:lnTo>
                    <a:lnTo>
                      <a:pt x="76" y="9083"/>
                    </a:lnTo>
                    <a:lnTo>
                      <a:pt x="164" y="8724"/>
                    </a:lnTo>
                    <a:lnTo>
                      <a:pt x="253" y="8364"/>
                    </a:lnTo>
                    <a:lnTo>
                      <a:pt x="12954" y="8364"/>
                    </a:lnTo>
                    <a:lnTo>
                      <a:pt x="12954" y="6960"/>
                    </a:lnTo>
                    <a:lnTo>
                      <a:pt x="14234" y="6960"/>
                    </a:lnTo>
                    <a:lnTo>
                      <a:pt x="14234" y="8364"/>
                    </a:lnTo>
                    <a:lnTo>
                      <a:pt x="15833" y="8364"/>
                    </a:lnTo>
                    <a:lnTo>
                      <a:pt x="16803" y="8070"/>
                    </a:lnTo>
                    <a:lnTo>
                      <a:pt x="16770" y="8724"/>
                    </a:lnTo>
                    <a:lnTo>
                      <a:pt x="16759" y="9344"/>
                    </a:lnTo>
                    <a:lnTo>
                      <a:pt x="16725" y="9899"/>
                    </a:lnTo>
                    <a:lnTo>
                      <a:pt x="16759" y="10489"/>
                    </a:lnTo>
                    <a:lnTo>
                      <a:pt x="16770" y="11076"/>
                    </a:lnTo>
                    <a:lnTo>
                      <a:pt x="16803" y="11699"/>
                    </a:lnTo>
                    <a:lnTo>
                      <a:pt x="16835" y="12254"/>
                    </a:lnTo>
                    <a:lnTo>
                      <a:pt x="17101" y="13919"/>
                    </a:lnTo>
                    <a:lnTo>
                      <a:pt x="17200" y="14312"/>
                    </a:lnTo>
                    <a:lnTo>
                      <a:pt x="17321" y="14802"/>
                    </a:lnTo>
                    <a:lnTo>
                      <a:pt x="17442" y="15161"/>
                    </a:lnTo>
                    <a:lnTo>
                      <a:pt x="17585" y="15522"/>
                    </a:lnTo>
                    <a:lnTo>
                      <a:pt x="17740" y="15880"/>
                    </a:lnTo>
                    <a:lnTo>
                      <a:pt x="17883" y="16174"/>
                    </a:lnTo>
                    <a:lnTo>
                      <a:pt x="18049" y="16371"/>
                    </a:lnTo>
                    <a:lnTo>
                      <a:pt x="18202" y="16567"/>
                    </a:lnTo>
                    <a:lnTo>
                      <a:pt x="18379" y="16664"/>
                    </a:lnTo>
                    <a:lnTo>
                      <a:pt x="18546" y="16762"/>
                    </a:lnTo>
                    <a:lnTo>
                      <a:pt x="18887" y="16762"/>
                    </a:lnTo>
                    <a:lnTo>
                      <a:pt x="19075" y="16664"/>
                    </a:lnTo>
                    <a:lnTo>
                      <a:pt x="19239" y="16567"/>
                    </a:lnTo>
                    <a:lnTo>
                      <a:pt x="19395" y="16371"/>
                    </a:lnTo>
                    <a:lnTo>
                      <a:pt x="19570" y="16174"/>
                    </a:lnTo>
                    <a:lnTo>
                      <a:pt x="19725" y="15880"/>
                    </a:lnTo>
                    <a:lnTo>
                      <a:pt x="19857" y="15522"/>
                    </a:lnTo>
                    <a:lnTo>
                      <a:pt x="19999" y="15161"/>
                    </a:lnTo>
                    <a:lnTo>
                      <a:pt x="20110" y="14802"/>
                    </a:lnTo>
                    <a:lnTo>
                      <a:pt x="20254" y="14312"/>
                    </a:lnTo>
                    <a:lnTo>
                      <a:pt x="20354" y="13919"/>
                    </a:lnTo>
                    <a:lnTo>
                      <a:pt x="20453" y="13364"/>
                    </a:lnTo>
                    <a:lnTo>
                      <a:pt x="20518" y="12809"/>
                    </a:lnTo>
                    <a:lnTo>
                      <a:pt x="20596" y="12254"/>
                    </a:lnTo>
                    <a:lnTo>
                      <a:pt x="20663" y="11699"/>
                    </a:lnTo>
                    <a:lnTo>
                      <a:pt x="20673" y="11076"/>
                    </a:lnTo>
                    <a:lnTo>
                      <a:pt x="20706" y="10489"/>
                    </a:lnTo>
                    <a:lnTo>
                      <a:pt x="20706" y="9344"/>
                    </a:lnTo>
                    <a:lnTo>
                      <a:pt x="20673" y="8724"/>
                    </a:lnTo>
                    <a:lnTo>
                      <a:pt x="20663" y="8070"/>
                    </a:lnTo>
                    <a:lnTo>
                      <a:pt x="20596" y="7515"/>
                    </a:lnTo>
                    <a:lnTo>
                      <a:pt x="20518" y="7024"/>
                    </a:lnTo>
                    <a:lnTo>
                      <a:pt x="20453" y="6469"/>
                    </a:lnTo>
                    <a:lnTo>
                      <a:pt x="20354" y="5979"/>
                    </a:lnTo>
                    <a:lnTo>
                      <a:pt x="20254" y="5456"/>
                    </a:lnTo>
                    <a:lnTo>
                      <a:pt x="20110" y="5063"/>
                    </a:lnTo>
                    <a:lnTo>
                      <a:pt x="19999" y="4672"/>
                    </a:lnTo>
                    <a:lnTo>
                      <a:pt x="19857" y="4311"/>
                    </a:lnTo>
                    <a:lnTo>
                      <a:pt x="19725" y="3920"/>
                    </a:lnTo>
                    <a:lnTo>
                      <a:pt x="19570" y="3659"/>
                    </a:lnTo>
                    <a:lnTo>
                      <a:pt x="19395" y="3398"/>
                    </a:lnTo>
                    <a:lnTo>
                      <a:pt x="19239" y="3266"/>
                    </a:lnTo>
                    <a:lnTo>
                      <a:pt x="19075" y="3104"/>
                    </a:lnTo>
                    <a:lnTo>
                      <a:pt x="18887" y="3037"/>
                    </a:lnTo>
                    <a:lnTo>
                      <a:pt x="18732" y="3005"/>
                    </a:lnTo>
                    <a:lnTo>
                      <a:pt x="18546" y="3037"/>
                    </a:lnTo>
                    <a:lnTo>
                      <a:pt x="18379" y="3104"/>
                    </a:lnTo>
                    <a:lnTo>
                      <a:pt x="18202" y="3266"/>
                    </a:lnTo>
                    <a:lnTo>
                      <a:pt x="18049" y="3398"/>
                    </a:lnTo>
                    <a:lnTo>
                      <a:pt x="17883" y="3659"/>
                    </a:lnTo>
                    <a:lnTo>
                      <a:pt x="17740" y="3920"/>
                    </a:lnTo>
                    <a:lnTo>
                      <a:pt x="17585" y="4311"/>
                    </a:lnTo>
                    <a:lnTo>
                      <a:pt x="17442" y="4672"/>
                    </a:lnTo>
                    <a:lnTo>
                      <a:pt x="17321" y="5063"/>
                    </a:lnTo>
                    <a:lnTo>
                      <a:pt x="17200" y="5456"/>
                    </a:lnTo>
                    <a:lnTo>
                      <a:pt x="17101" y="5979"/>
                    </a:lnTo>
                    <a:lnTo>
                      <a:pt x="17012" y="6469"/>
                    </a:lnTo>
                    <a:lnTo>
                      <a:pt x="16924" y="7024"/>
                    </a:lnTo>
                    <a:lnTo>
                      <a:pt x="16835" y="7515"/>
                    </a:lnTo>
                    <a:lnTo>
                      <a:pt x="16803" y="8070"/>
                    </a:lnTo>
                    <a:lnTo>
                      <a:pt x="15898" y="8364"/>
                    </a:lnTo>
                    <a:lnTo>
                      <a:pt x="15954" y="7318"/>
                    </a:lnTo>
                    <a:lnTo>
                      <a:pt x="16021" y="6502"/>
                    </a:lnTo>
                    <a:lnTo>
                      <a:pt x="16118" y="5718"/>
                    </a:lnTo>
                    <a:lnTo>
                      <a:pt x="16230" y="4966"/>
                    </a:lnTo>
                    <a:lnTo>
                      <a:pt x="16362" y="4214"/>
                    </a:lnTo>
                    <a:lnTo>
                      <a:pt x="16537" y="3495"/>
                    </a:lnTo>
                    <a:lnTo>
                      <a:pt x="16703" y="2843"/>
                    </a:lnTo>
                    <a:lnTo>
                      <a:pt x="16891" y="2287"/>
                    </a:lnTo>
                    <a:lnTo>
                      <a:pt x="17079" y="1730"/>
                    </a:lnTo>
                    <a:lnTo>
                      <a:pt x="17289" y="1307"/>
                    </a:lnTo>
                    <a:lnTo>
                      <a:pt x="17509" y="881"/>
                    </a:lnTo>
                    <a:lnTo>
                      <a:pt x="17740" y="523"/>
                    </a:lnTo>
                    <a:lnTo>
                      <a:pt x="17982" y="294"/>
                    </a:lnTo>
                    <a:lnTo>
                      <a:pt x="18224" y="130"/>
                    </a:lnTo>
                    <a:lnTo>
                      <a:pt x="18479" y="0"/>
                    </a:lnTo>
                    <a:lnTo>
                      <a:pt x="18986" y="0"/>
                    </a:lnTo>
                    <a:lnTo>
                      <a:pt x="19228" y="130"/>
                    </a:lnTo>
                    <a:lnTo>
                      <a:pt x="19481" y="294"/>
                    </a:lnTo>
                    <a:lnTo>
                      <a:pt x="19704" y="523"/>
                    </a:lnTo>
                    <a:lnTo>
                      <a:pt x="19924" y="881"/>
                    </a:lnTo>
                    <a:lnTo>
                      <a:pt x="20166" y="1307"/>
                    </a:lnTo>
                    <a:lnTo>
                      <a:pt x="20375" y="1730"/>
                    </a:lnTo>
                    <a:lnTo>
                      <a:pt x="20563" y="2287"/>
                    </a:lnTo>
                    <a:lnTo>
                      <a:pt x="20762" y="2843"/>
                    </a:lnTo>
                    <a:lnTo>
                      <a:pt x="20915" y="3495"/>
                    </a:lnTo>
                    <a:lnTo>
                      <a:pt x="21092" y="4214"/>
                    </a:lnTo>
                    <a:lnTo>
                      <a:pt x="21203" y="4966"/>
                    </a:lnTo>
                    <a:lnTo>
                      <a:pt x="21324" y="5718"/>
                    </a:lnTo>
                    <a:lnTo>
                      <a:pt x="21412" y="6502"/>
                    </a:lnTo>
                    <a:lnTo>
                      <a:pt x="21501" y="7318"/>
                    </a:lnTo>
                    <a:lnTo>
                      <a:pt x="21544" y="8169"/>
                    </a:lnTo>
                    <a:lnTo>
                      <a:pt x="21600" y="9018"/>
                    </a:lnTo>
                    <a:lnTo>
                      <a:pt x="21600" y="10783"/>
                    </a:lnTo>
                    <a:lnTo>
                      <a:pt x="21544" y="11632"/>
                    </a:lnTo>
                    <a:lnTo>
                      <a:pt x="21501" y="12515"/>
                    </a:lnTo>
                    <a:lnTo>
                      <a:pt x="21412" y="13364"/>
                    </a:lnTo>
                    <a:lnTo>
                      <a:pt x="21324" y="14116"/>
                    </a:lnTo>
                    <a:lnTo>
                      <a:pt x="21203" y="14867"/>
                    </a:lnTo>
                    <a:lnTo>
                      <a:pt x="21092" y="15619"/>
                    </a:lnTo>
                    <a:lnTo>
                      <a:pt x="20915" y="16273"/>
                    </a:lnTo>
                    <a:lnTo>
                      <a:pt x="20762" y="16958"/>
                    </a:lnTo>
                    <a:lnTo>
                      <a:pt x="20563" y="17580"/>
                    </a:lnTo>
                    <a:lnTo>
                      <a:pt x="20375" y="18071"/>
                    </a:lnTo>
                    <a:lnTo>
                      <a:pt x="20166" y="18593"/>
                    </a:lnTo>
                    <a:lnTo>
                      <a:pt x="19924" y="18919"/>
                    </a:lnTo>
                    <a:lnTo>
                      <a:pt x="19704" y="19278"/>
                    </a:lnTo>
                    <a:lnTo>
                      <a:pt x="19481" y="19539"/>
                    </a:lnTo>
                    <a:lnTo>
                      <a:pt x="19228" y="19736"/>
                    </a:lnTo>
                    <a:lnTo>
                      <a:pt x="18986" y="19835"/>
                    </a:lnTo>
                    <a:lnTo>
                      <a:pt x="18732" y="19900"/>
                    </a:lnTo>
                    <a:lnTo>
                      <a:pt x="18479" y="19835"/>
                    </a:lnTo>
                    <a:lnTo>
                      <a:pt x="18224" y="19736"/>
                    </a:lnTo>
                    <a:lnTo>
                      <a:pt x="17982" y="19539"/>
                    </a:lnTo>
                    <a:lnTo>
                      <a:pt x="17740" y="19278"/>
                    </a:lnTo>
                    <a:lnTo>
                      <a:pt x="17509" y="18919"/>
                    </a:lnTo>
                    <a:lnTo>
                      <a:pt x="17289" y="18593"/>
                    </a:lnTo>
                    <a:lnTo>
                      <a:pt x="17079" y="18071"/>
                    </a:lnTo>
                    <a:lnTo>
                      <a:pt x="16891" y="17580"/>
                    </a:lnTo>
                    <a:lnTo>
                      <a:pt x="16703" y="16958"/>
                    </a:lnTo>
                    <a:lnTo>
                      <a:pt x="16537" y="16273"/>
                    </a:lnTo>
                    <a:lnTo>
                      <a:pt x="16362" y="15619"/>
                    </a:lnTo>
                    <a:lnTo>
                      <a:pt x="16230" y="14867"/>
                    </a:lnTo>
                    <a:lnTo>
                      <a:pt x="16118" y="14116"/>
                    </a:lnTo>
                    <a:lnTo>
                      <a:pt x="16021" y="13364"/>
                    </a:lnTo>
                    <a:lnTo>
                      <a:pt x="15954" y="12515"/>
                    </a:lnTo>
                    <a:lnTo>
                      <a:pt x="15898" y="11632"/>
                    </a:lnTo>
                    <a:lnTo>
                      <a:pt x="15854" y="11632"/>
                    </a:lnTo>
                    <a:close/>
                  </a:path>
                </a:pathLst>
              </a:custGeom>
              <a:solidFill>
                <a:srgbClr val="FF0000"/>
              </a:solidFill>
              <a:ln w="9525" cap="flat">
                <a:solidFill>
                  <a:srgbClr val="5E5E5E"/>
                </a:solidFill>
                <a:prstDash val="solid"/>
                <a:round/>
              </a:ln>
              <a:effectLst/>
            </p:spPr>
            <p:txBody>
              <a:bodyPr wrap="square" lIns="45719" tIns="45719" rIns="45719" bIns="45719" numCol="1" anchor="t">
                <a:noAutofit/>
              </a:bodyPr>
              <a:lstStyle/>
              <a:p>
                <a:pPr/>
              </a:p>
            </p:txBody>
          </p:sp>
        </p:grpSp>
      </p:grpSp>
      <p:pic>
        <p:nvPicPr>
          <p:cNvPr id="614" name="Picture 49" descr="Picture 49"/>
          <p:cNvPicPr>
            <a:picLocks noChangeAspect="1"/>
          </p:cNvPicPr>
          <p:nvPr/>
        </p:nvPicPr>
        <p:blipFill>
          <a:blip r:embed="rId7">
            <a:extLst/>
          </a:blip>
          <a:stretch>
            <a:fillRect/>
          </a:stretch>
        </p:blipFill>
        <p:spPr>
          <a:xfrm>
            <a:off x="8239420" y="4149918"/>
            <a:ext cx="422276" cy="1465263"/>
          </a:xfrm>
          <a:prstGeom prst="rect">
            <a:avLst/>
          </a:prstGeom>
          <a:ln w="12700">
            <a:miter lim="400000"/>
          </a:ln>
        </p:spPr>
      </p:pic>
      <p:cxnSp>
        <p:nvCxnSpPr>
          <p:cNvPr id="615" name="AutoShape 53"/>
          <p:cNvCxnSpPr>
            <a:stCxn id="594" idx="0"/>
            <a:endCxn id="607" idx="0"/>
          </p:cNvCxnSpPr>
          <p:nvPr/>
        </p:nvCxnSpPr>
        <p:spPr>
          <a:xfrm>
            <a:off x="4053182" y="1899636"/>
            <a:ext cx="1754188" cy="1709739"/>
          </a:xfrm>
          <a:prstGeom prst="straightConnector1">
            <a:avLst/>
          </a:prstGeom>
          <a:ln w="28575">
            <a:solidFill>
              <a:srgbClr val="FF0000"/>
            </a:solidFill>
            <a:tailEnd type="triangle"/>
          </a:ln>
        </p:spPr>
      </p:cxnSp>
      <p:sp>
        <p:nvSpPr>
          <p:cNvPr id="616" name="Text Box 54"/>
          <p:cNvSpPr txBox="1"/>
          <p:nvPr/>
        </p:nvSpPr>
        <p:spPr>
          <a:xfrm>
            <a:off x="5718469" y="1809943"/>
            <a:ext cx="548979" cy="297667"/>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nSpc>
                <a:spcPts val="2400"/>
              </a:lnSpc>
              <a:tabLst>
                <a:tab pos="914400" algn="l"/>
              </a:tabLst>
              <a:defRPr b="1" i="1" sz="2000">
                <a:solidFill>
                  <a:srgbClr val="5C6971"/>
                </a:solidFill>
              </a:defRPr>
            </a:lvl1pPr>
          </a:lstStyle>
          <a:p>
            <a:pPr/>
            <a:r>
              <a:t>Netz</a:t>
            </a:r>
          </a:p>
        </p:txBody>
      </p:sp>
    </p:spTree>
  </p:cSld>
  <p:clrMapOvr>
    <a:masterClrMapping/>
  </p:clrMapOvr>
  <p:transition xmlns:p14="http://schemas.microsoft.com/office/powerpoint/2010/main" spd="med" advClick="1"/>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18"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619"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620" name="Rectangle 4"/>
          <p:cNvSpPr txBox="1"/>
          <p:nvPr>
            <p:ph type="title"/>
          </p:nvPr>
        </p:nvSpPr>
        <p:spPr>
          <a:xfrm>
            <a:off x="722530" y="278649"/>
            <a:ext cx="8573870" cy="521451"/>
          </a:xfrm>
          <a:prstGeom prst="rect">
            <a:avLst/>
          </a:prstGeom>
        </p:spPr>
        <p:txBody>
          <a:bodyPr/>
          <a:lstStyle/>
          <a:p>
            <a:pPr indent="24606" defTabSz="566927">
              <a:defRPr sz="1488"/>
            </a:pPr>
            <a:r>
              <a:t>Hash-Funktion als Prüfsumme</a:t>
            </a:r>
            <a:br/>
          </a:p>
        </p:txBody>
      </p:sp>
      <p:sp>
        <p:nvSpPr>
          <p:cNvPr id="621" name="Rectangle 5"/>
          <p:cNvSpPr txBox="1"/>
          <p:nvPr>
            <p:ph type="body" idx="1"/>
          </p:nvPr>
        </p:nvSpPr>
        <p:spPr>
          <a:xfrm>
            <a:off x="3917884" y="977900"/>
            <a:ext cx="5378516" cy="5410200"/>
          </a:xfrm>
          <a:prstGeom prst="rect">
            <a:avLst/>
          </a:prstGeom>
        </p:spPr>
        <p:txBody>
          <a:bodyPr/>
          <a:lstStyle/>
          <a:p>
            <a:pPr marL="609600" indent="-609600">
              <a:buSzTx/>
              <a:buNone/>
              <a:defRPr sz="2000"/>
            </a:pPr>
            <a:r>
              <a:t>Hashfunktion (auch </a:t>
            </a:r>
            <a:r>
              <a:rPr i="1"/>
              <a:t>message digest</a:t>
            </a:r>
            <a:r>
              <a:t>): </a:t>
            </a:r>
          </a:p>
          <a:p>
            <a:pPr marL="609600" indent="-609600">
              <a:buClr>
                <a:srgbClr val="0000CC"/>
              </a:buClr>
              <a:defRPr sz="2000"/>
            </a:pPr>
            <a:r>
              <a:t>generiert eine Prüfsumme fixer Länge,</a:t>
            </a:r>
          </a:p>
          <a:p>
            <a:pPr marL="609600" indent="-609600">
              <a:buClr>
                <a:srgbClr val="0000CC"/>
              </a:buClr>
              <a:defRPr sz="2000"/>
            </a:pPr>
            <a:r>
              <a:t>aus der das Eingangsdokument nicht rekonstruierbar ist und</a:t>
            </a:r>
          </a:p>
          <a:p>
            <a:pPr marL="609600" indent="-609600">
              <a:buClr>
                <a:srgbClr val="0000CC"/>
              </a:buClr>
              <a:defRPr sz="2000"/>
            </a:pPr>
            <a:r>
              <a:t>die sich bei kleinsten Änderungen im Eingangsdokument ändert.</a:t>
            </a:r>
          </a:p>
          <a:p>
            <a:pPr marL="609600" indent="-609600">
              <a:buSzTx/>
              <a:buNone/>
              <a:defRPr sz="2000"/>
            </a:pPr>
            <a:r>
              <a:t>Prüfsumme (</a:t>
            </a:r>
            <a:r>
              <a:rPr i="1"/>
              <a:t>hash</a:t>
            </a:r>
            <a:r>
              <a:t>) lässt sich als Integritätsnachweis für Nachrichten und Dokumente verwenden, sowie in Kombination mit einem privaten Schlüssel als Ursprungsnachweis (z.B. Signatur bzw. message authentication codes).</a:t>
            </a:r>
          </a:p>
        </p:txBody>
      </p:sp>
      <p:grpSp>
        <p:nvGrpSpPr>
          <p:cNvPr id="628" name="Group 3"/>
          <p:cNvGrpSpPr/>
          <p:nvPr/>
        </p:nvGrpSpPr>
        <p:grpSpPr>
          <a:xfrm>
            <a:off x="1127574" y="1178750"/>
            <a:ext cx="2127549" cy="4333429"/>
            <a:chOff x="0" y="0"/>
            <a:chExt cx="2127547" cy="4333428"/>
          </a:xfrm>
        </p:grpSpPr>
        <p:sp>
          <p:nvSpPr>
            <p:cNvPr id="622" name="Rectangle 4"/>
            <p:cNvSpPr txBox="1"/>
            <p:nvPr/>
          </p:nvSpPr>
          <p:spPr>
            <a:xfrm>
              <a:off x="0" y="0"/>
              <a:ext cx="2096443" cy="75202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p>
              <a:pPr>
                <a:defRPr sz="2400">
                  <a:solidFill>
                    <a:srgbClr val="5C6971"/>
                  </a:solidFill>
                </a:defRPr>
              </a:pPr>
              <a:r>
                <a:t>Nachricht</a:t>
              </a:r>
            </a:p>
            <a:p>
              <a:pPr>
                <a:defRPr sz="2400">
                  <a:solidFill>
                    <a:srgbClr val="5C6971"/>
                  </a:solidFill>
                </a:defRPr>
              </a:pPr>
              <a:r>
                <a:t>bzw. Dokument</a:t>
              </a:r>
            </a:p>
          </p:txBody>
        </p:sp>
        <p:sp>
          <p:nvSpPr>
            <p:cNvPr id="623" name="Rectangle 5"/>
            <p:cNvSpPr/>
            <p:nvPr/>
          </p:nvSpPr>
          <p:spPr>
            <a:xfrm>
              <a:off x="277812" y="1676399"/>
              <a:ext cx="1676401" cy="960439"/>
            </a:xfrm>
            <a:prstGeom prst="rect">
              <a:avLst/>
            </a:prstGeom>
            <a:solidFill>
              <a:srgbClr val="FBFF7C"/>
            </a:solidFill>
            <a:ln w="9525" cap="flat">
              <a:solidFill>
                <a:srgbClr val="000000"/>
              </a:solidFill>
              <a:prstDash val="solid"/>
              <a:miter lim="800000"/>
            </a:ln>
            <a:effectLst/>
          </p:spPr>
          <p:txBody>
            <a:bodyPr wrap="square" lIns="45719" tIns="45719" rIns="45719" bIns="45719" numCol="1" anchor="t">
              <a:noAutofit/>
            </a:bodyPr>
            <a:lstStyle/>
            <a:p>
              <a:pPr>
                <a:defRPr>
                  <a:solidFill>
                    <a:srgbClr val="5C6971"/>
                  </a:solidFill>
                </a:defRPr>
              </a:pPr>
            </a:p>
          </p:txBody>
        </p:sp>
        <p:sp>
          <p:nvSpPr>
            <p:cNvPr id="624" name="Rectangle 6"/>
            <p:cNvSpPr txBox="1"/>
            <p:nvPr/>
          </p:nvSpPr>
          <p:spPr>
            <a:xfrm>
              <a:off x="430212" y="1752600"/>
              <a:ext cx="1371601" cy="75202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a:defRPr sz="2400">
                  <a:solidFill>
                    <a:srgbClr val="5C6971"/>
                  </a:solidFill>
                </a:defRPr>
              </a:pPr>
              <a:r>
                <a:t>Hash</a:t>
              </a:r>
            </a:p>
            <a:p>
              <a:pPr>
                <a:defRPr sz="2400">
                  <a:solidFill>
                    <a:srgbClr val="5C6971"/>
                  </a:solidFill>
                </a:defRPr>
              </a:pPr>
              <a:r>
                <a:t>Funktion</a:t>
              </a:r>
            </a:p>
          </p:txBody>
        </p:sp>
        <p:sp>
          <p:nvSpPr>
            <p:cNvPr id="625" name="Line 7"/>
            <p:cNvSpPr/>
            <p:nvPr/>
          </p:nvSpPr>
          <p:spPr>
            <a:xfrm flipH="1">
              <a:off x="1114425" y="914399"/>
              <a:ext cx="1588" cy="668339"/>
            </a:xfrm>
            <a:prstGeom prst="line">
              <a:avLst/>
            </a:prstGeom>
            <a:noFill/>
            <a:ln w="635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626" name="Line 8"/>
            <p:cNvSpPr/>
            <p:nvPr/>
          </p:nvSpPr>
          <p:spPr>
            <a:xfrm flipH="1">
              <a:off x="1114425" y="2743199"/>
              <a:ext cx="1588" cy="668339"/>
            </a:xfrm>
            <a:prstGeom prst="line">
              <a:avLst/>
            </a:prstGeom>
            <a:noFill/>
            <a:ln w="63500" cap="flat">
              <a:solidFill>
                <a:srgbClr val="000000"/>
              </a:solidFill>
              <a:prstDash val="solid"/>
              <a:round/>
              <a:tailEnd type="triangle" w="med" len="med"/>
            </a:ln>
            <a:effectLst/>
          </p:spPr>
          <p:txBody>
            <a:bodyPr wrap="square" lIns="45719" tIns="45719" rIns="45719" bIns="45719" numCol="1" anchor="t">
              <a:noAutofit/>
            </a:bodyPr>
            <a:lstStyle/>
            <a:p>
              <a:pPr/>
            </a:p>
          </p:txBody>
        </p:sp>
        <p:sp>
          <p:nvSpPr>
            <p:cNvPr id="627" name="Rectangle 9"/>
            <p:cNvSpPr txBox="1"/>
            <p:nvPr/>
          </p:nvSpPr>
          <p:spPr>
            <a:xfrm>
              <a:off x="47624" y="3581400"/>
              <a:ext cx="2079924" cy="75202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p>
              <a:pPr>
                <a:defRPr sz="2400">
                  <a:solidFill>
                    <a:srgbClr val="5C6971"/>
                  </a:solidFill>
                </a:defRPr>
              </a:pPr>
              <a:r>
                <a:t>128 Bit/ 160 Bit</a:t>
              </a:r>
            </a:p>
            <a:p>
              <a:pPr>
                <a:defRPr sz="2400">
                  <a:solidFill>
                    <a:srgbClr val="5C6971"/>
                  </a:solidFill>
                </a:defRPr>
              </a:pPr>
              <a:r>
                <a:t>Ergebnis</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 presetID="22" grpId="1" fill="hold">
                                  <p:stCondLst>
                                    <p:cond delay="0"/>
                                  </p:stCondLst>
                                  <p:iterate type="el" backwards="0">
                                    <p:tmAbs val="0"/>
                                  </p:iterate>
                                  <p:childTnLst>
                                    <p:set>
                                      <p:cBhvr>
                                        <p:cTn id="6" fill="hold"/>
                                        <p:tgtEl>
                                          <p:spTgt spid="628"/>
                                        </p:tgtEl>
                                        <p:attrNameLst>
                                          <p:attrName>style.visibility</p:attrName>
                                        </p:attrNameLst>
                                      </p:cBhvr>
                                      <p:to>
                                        <p:strVal val="visible"/>
                                      </p:to>
                                    </p:set>
                                    <p:animEffect filter="wipe(up)" transition="in">
                                      <p:cBhvr>
                                        <p:cTn id="7" dur="500"/>
                                        <p:tgtEl>
                                          <p:spTgt spid="62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628" grpId="1"/>
    </p:bldLst>
  </p:timing>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30"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631"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632" name="Rectangle 4"/>
          <p:cNvSpPr txBox="1"/>
          <p:nvPr>
            <p:ph type="title"/>
          </p:nvPr>
        </p:nvSpPr>
        <p:spPr>
          <a:xfrm>
            <a:off x="722530" y="278649"/>
            <a:ext cx="8573870" cy="521451"/>
          </a:xfrm>
          <a:prstGeom prst="rect">
            <a:avLst/>
          </a:prstGeom>
        </p:spPr>
        <p:txBody>
          <a:bodyPr/>
          <a:lstStyle/>
          <a:p>
            <a:pPr/>
            <a:r>
              <a:t>Strecken und Dehnen</a:t>
            </a:r>
          </a:p>
        </p:txBody>
      </p:sp>
      <p:sp>
        <p:nvSpPr>
          <p:cNvPr id="633" name="Rectangle 2"/>
          <p:cNvSpPr txBox="1"/>
          <p:nvPr/>
        </p:nvSpPr>
        <p:spPr>
          <a:xfrm>
            <a:off x="1667635" y="2033845"/>
            <a:ext cx="6503063" cy="165396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indent="39687" algn="ctr">
              <a:spcBef>
                <a:spcPts val="0"/>
              </a:spcBef>
              <a:defRPr sz="5400">
                <a:solidFill>
                  <a:srgbClr val="E2001A"/>
                </a:solidFill>
              </a:defRPr>
            </a:pPr>
            <a:r>
              <a:t>Gymnastik</a:t>
            </a:r>
            <a:br/>
          </a:p>
        </p:txBody>
      </p:sp>
      <p:sp>
        <p:nvSpPr>
          <p:cNvPr id="634" name="Rectangle 3"/>
          <p:cNvSpPr txBox="1"/>
          <p:nvPr/>
        </p:nvSpPr>
        <p:spPr>
          <a:xfrm>
            <a:off x="2254692" y="3159382"/>
            <a:ext cx="5329873" cy="101794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5C6971"/>
                </a:solidFill>
              </a:defRPr>
            </a:lvl1pPr>
          </a:lstStyle>
          <a:p>
            <a:pPr/>
            <a:r>
              <a:t>authentisieren, verschlüsseln und signieren</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 name="Foliennummernplatzhalter 3"/>
          <p:cNvSpPr txBox="1"/>
          <p:nvPr>
            <p:ph type="sldNum" sz="quarter" idx="2"/>
          </p:nvPr>
        </p:nvSpPr>
        <p:spPr>
          <a:xfrm>
            <a:off x="4820612" y="6354324"/>
            <a:ext cx="188899"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6"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37" name="Rectangle 4"/>
          <p:cNvSpPr txBox="1"/>
          <p:nvPr>
            <p:ph type="title"/>
          </p:nvPr>
        </p:nvSpPr>
        <p:spPr>
          <a:xfrm>
            <a:off x="722530" y="278649"/>
            <a:ext cx="8573870" cy="521451"/>
          </a:xfrm>
          <a:prstGeom prst="rect">
            <a:avLst/>
          </a:prstGeom>
        </p:spPr>
        <p:txBody>
          <a:bodyPr/>
          <a:lstStyle/>
          <a:p>
            <a:pPr/>
            <a:r>
              <a:t>Sichere Systeme – ganz abstrakt</a:t>
            </a:r>
          </a:p>
        </p:txBody>
      </p:sp>
      <p:sp>
        <p:nvSpPr>
          <p:cNvPr id="38" name="Rectangle 5"/>
          <p:cNvSpPr txBox="1"/>
          <p:nvPr>
            <p:ph type="body" idx="1"/>
          </p:nvPr>
        </p:nvSpPr>
        <p:spPr>
          <a:prstGeom prst="rect">
            <a:avLst/>
          </a:prstGeom>
        </p:spPr>
        <p:txBody>
          <a:bodyPr/>
          <a:lstStyle/>
          <a:p>
            <a:pPr marL="609600" indent="-609600">
              <a:buSzTx/>
              <a:buNone/>
            </a:pPr>
            <a:r>
              <a:t>Vertraulichkeit (Confidentiality):</a:t>
            </a:r>
          </a:p>
          <a:p>
            <a:pPr lvl="1" marL="1033462" indent="-609600">
              <a:spcBef>
                <a:spcPts val="600"/>
              </a:spcBef>
              <a:buClr>
                <a:srgbClr val="0000CC"/>
              </a:buClr>
              <a:defRPr sz="2000"/>
            </a:pPr>
            <a:r>
              <a:t>Information sollte nicht unerwünscht an Dritte gelangen (z.B. Fernmeldegeheimnis, Schutz personenbezogener Daten, firmenvertrauliche Daten)  </a:t>
            </a:r>
            <a:endParaRPr>
              <a:solidFill>
                <a:srgbClr val="000000"/>
              </a:solidFill>
            </a:endParaRPr>
          </a:p>
          <a:p>
            <a:pPr lvl="1" marL="1033462" indent="-609600">
              <a:spcBef>
                <a:spcPts val="600"/>
              </a:spcBef>
              <a:buClr>
                <a:srgbClr val="0000CC"/>
              </a:buClr>
              <a:defRPr sz="2000"/>
            </a:pPr>
            <a:r>
              <a:t>Angriffe: Mithören, „Datendiebstahl“</a:t>
            </a:r>
            <a:endParaRPr>
              <a:solidFill>
                <a:srgbClr val="000000"/>
              </a:solidFill>
            </a:endParaRPr>
          </a:p>
          <a:p>
            <a:pPr lvl="1" marL="1033462" indent="-609600">
              <a:spcBef>
                <a:spcPts val="600"/>
              </a:spcBef>
              <a:buClr>
                <a:srgbClr val="0000CC"/>
              </a:buClr>
              <a:defRPr sz="2000"/>
            </a:pPr>
            <a:r>
              <a:t>Lösungen: Zugangskontrolle, Authentisierung, Autorisierung, Verschlüsselung</a:t>
            </a:r>
            <a:endParaRPr>
              <a:solidFill>
                <a:srgbClr val="000000"/>
              </a:solidFill>
            </a:endParaRPr>
          </a:p>
          <a:p>
            <a:pPr marL="609600" indent="-609600">
              <a:buSzTx/>
              <a:buNone/>
            </a:pPr>
            <a:endParaRPr>
              <a:solidFill>
                <a:srgbClr val="000000"/>
              </a:solidFill>
            </a:endParaRPr>
          </a:p>
          <a:p>
            <a:pPr marL="609600" indent="-609600">
              <a:buSzTx/>
              <a:buNone/>
            </a:pPr>
            <a:r>
              <a:t>Integrität (Integrity):</a:t>
            </a:r>
          </a:p>
          <a:p>
            <a:pPr lvl="1" marL="1033462" indent="-609600">
              <a:spcBef>
                <a:spcPts val="600"/>
              </a:spcBef>
              <a:buClr>
                <a:srgbClr val="0000CC"/>
              </a:buClr>
              <a:defRPr sz="2000"/>
            </a:pPr>
            <a:r>
              <a:t>Unversehrtheit</a:t>
            </a:r>
            <a:endParaRPr>
              <a:solidFill>
                <a:srgbClr val="000000"/>
              </a:solidFill>
            </a:endParaRPr>
          </a:p>
          <a:p>
            <a:pPr lvl="1" marL="1033462" indent="-609600">
              <a:spcBef>
                <a:spcPts val="600"/>
              </a:spcBef>
              <a:buClr>
                <a:srgbClr val="0000CC"/>
              </a:buClr>
              <a:defRPr sz="2000"/>
            </a:pPr>
            <a:r>
              <a:t>Information sollte nicht verfälscht sein </a:t>
            </a:r>
            <a:endParaRPr>
              <a:solidFill>
                <a:srgbClr val="000000"/>
              </a:solidFill>
            </a:endParaRPr>
          </a:p>
          <a:p>
            <a:pPr lvl="1" marL="1033462" indent="-609600">
              <a:spcBef>
                <a:spcPts val="600"/>
              </a:spcBef>
              <a:buClr>
                <a:srgbClr val="0000CC"/>
              </a:buClr>
              <a:defRPr sz="2000"/>
            </a:pPr>
            <a:r>
              <a:t>Angriffe: Identitätsdiebstahl; manipulierte Daten</a:t>
            </a:r>
            <a:endParaRPr>
              <a:solidFill>
                <a:srgbClr val="000000"/>
              </a:solidFill>
            </a:endParaRPr>
          </a:p>
          <a:p>
            <a:pPr lvl="1" marL="1033462" indent="-609600">
              <a:spcBef>
                <a:spcPts val="600"/>
              </a:spcBef>
              <a:buClr>
                <a:srgbClr val="0000CC"/>
              </a:buClr>
              <a:defRPr sz="2000"/>
            </a:pPr>
            <a:r>
              <a:t>Lösungen: Prüfsummen, Signatur</a:t>
            </a:r>
          </a:p>
        </p:txBody>
      </p:sp>
    </p:spTree>
  </p:cSld>
  <p:clrMapOvr>
    <a:masterClrMapping/>
  </p:clrMapOvr>
  <p:transition xmlns:p14="http://schemas.microsoft.com/office/powerpoint/2010/main" spd="med" advClick="1"/>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36"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637"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638" name="Rectangle 4"/>
          <p:cNvSpPr txBox="1"/>
          <p:nvPr>
            <p:ph type="title"/>
          </p:nvPr>
        </p:nvSpPr>
        <p:spPr>
          <a:xfrm>
            <a:off x="722530" y="278649"/>
            <a:ext cx="8573870" cy="521451"/>
          </a:xfrm>
          <a:prstGeom prst="rect">
            <a:avLst/>
          </a:prstGeom>
        </p:spPr>
        <p:txBody>
          <a:bodyPr/>
          <a:lstStyle/>
          <a:p>
            <a:pPr/>
            <a:r>
              <a:t>Authentisieren mit Challenge-Response</a:t>
            </a:r>
          </a:p>
        </p:txBody>
      </p:sp>
      <p:sp>
        <p:nvSpPr>
          <p:cNvPr id="639" name="Rectangle 5"/>
          <p:cNvSpPr txBox="1"/>
          <p:nvPr>
            <p:ph type="body" sz="quarter" idx="1"/>
          </p:nvPr>
        </p:nvSpPr>
        <p:spPr>
          <a:xfrm>
            <a:off x="762000" y="5454224"/>
            <a:ext cx="8534400" cy="933876"/>
          </a:xfrm>
          <a:prstGeom prst="rect">
            <a:avLst/>
          </a:prstGeom>
        </p:spPr>
        <p:txBody>
          <a:bodyPr/>
          <a:lstStyle>
            <a:lvl1pPr marL="609600" indent="-609600">
              <a:buClr>
                <a:srgbClr val="0000CC"/>
              </a:buClr>
              <a:defRPr sz="1600"/>
            </a:lvl1pPr>
          </a:lstStyle>
          <a:p>
            <a:pPr/>
            <a:r>
              <a:t>Worin liegt der Vorteil gegenüber einfachem Authentisieren mit User-ID und Passwort? (Hinweis: was wird im Klartext übermittelt? Was wird beim nächsten Mal im Klartext übermittelt?)</a:t>
            </a:r>
          </a:p>
        </p:txBody>
      </p:sp>
      <p:pic>
        <p:nvPicPr>
          <p:cNvPr id="640" name="Picture 2" descr="Picture 2"/>
          <p:cNvPicPr>
            <a:picLocks noChangeAspect="1"/>
          </p:cNvPicPr>
          <p:nvPr/>
        </p:nvPicPr>
        <p:blipFill>
          <a:blip r:embed="rId3">
            <a:extLst/>
          </a:blip>
          <a:stretch>
            <a:fillRect/>
          </a:stretch>
        </p:blipFill>
        <p:spPr>
          <a:xfrm>
            <a:off x="1667635" y="998730"/>
            <a:ext cx="6256338" cy="4265613"/>
          </a:xfrm>
          <a:prstGeom prst="rect">
            <a:avLst/>
          </a:prstGeom>
          <a:ln w="12700">
            <a:miter lim="400000"/>
          </a:ln>
        </p:spPr>
      </p:pic>
    </p:spTree>
  </p:cSld>
  <p:clrMapOvr>
    <a:masterClrMapping/>
  </p:clrMapOvr>
  <p:transition xmlns:p14="http://schemas.microsoft.com/office/powerpoint/2010/main" spd="med" advClick="1"/>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42"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643"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644" name="Rectangle 4"/>
          <p:cNvSpPr txBox="1"/>
          <p:nvPr>
            <p:ph type="title"/>
          </p:nvPr>
        </p:nvSpPr>
        <p:spPr>
          <a:xfrm>
            <a:off x="722530" y="278649"/>
            <a:ext cx="8573870" cy="521451"/>
          </a:xfrm>
          <a:prstGeom prst="rect">
            <a:avLst/>
          </a:prstGeom>
        </p:spPr>
        <p:txBody>
          <a:bodyPr/>
          <a:lstStyle/>
          <a:p>
            <a:pPr/>
            <a:r>
              <a:t>Ein Dokument signieren - einfacher Fall</a:t>
            </a:r>
          </a:p>
        </p:txBody>
      </p:sp>
      <p:sp>
        <p:nvSpPr>
          <p:cNvPr id="645" name="Rectangle 5"/>
          <p:cNvSpPr txBox="1"/>
          <p:nvPr>
            <p:ph type="body" sz="quarter" idx="1"/>
          </p:nvPr>
        </p:nvSpPr>
        <p:spPr>
          <a:xfrm>
            <a:off x="762000" y="5094185"/>
            <a:ext cx="8534400" cy="1293916"/>
          </a:xfrm>
          <a:prstGeom prst="rect">
            <a:avLst/>
          </a:prstGeom>
        </p:spPr>
        <p:txBody>
          <a:bodyPr/>
          <a:lstStyle/>
          <a:p>
            <a:pPr marL="609600" indent="-609600">
              <a:buClr>
                <a:srgbClr val="0000CC"/>
              </a:buClr>
              <a:defRPr sz="1800"/>
            </a:pPr>
            <a:r>
              <a:t>Wie funktioniert das? (Hinweis: E=Encryption/Verschlüsselung, D= Decryption/Entschlüsselung)</a:t>
            </a:r>
          </a:p>
          <a:p>
            <a:pPr marL="609600" indent="-609600">
              <a:buClr>
                <a:srgbClr val="0000CC"/>
              </a:buClr>
              <a:defRPr sz="1800"/>
            </a:pPr>
            <a:r>
              <a:t>Woher bekommt Bob den öffentlichen Schlüssel von Alice und woher weiß er, das es der korrekte Schlüssel ist?</a:t>
            </a:r>
          </a:p>
        </p:txBody>
      </p:sp>
      <p:pic>
        <p:nvPicPr>
          <p:cNvPr id="646" name="Picture 2" descr="Picture 2"/>
          <p:cNvPicPr>
            <a:picLocks noChangeAspect="1"/>
          </p:cNvPicPr>
          <p:nvPr/>
        </p:nvPicPr>
        <p:blipFill>
          <a:blip r:embed="rId3">
            <a:extLst/>
          </a:blip>
          <a:stretch>
            <a:fillRect/>
          </a:stretch>
        </p:blipFill>
        <p:spPr>
          <a:xfrm>
            <a:off x="1577625" y="908720"/>
            <a:ext cx="6299201" cy="4176713"/>
          </a:xfrm>
          <a:prstGeom prst="rect">
            <a:avLst/>
          </a:prstGeom>
          <a:ln w="12700">
            <a:miter lim="400000"/>
          </a:ln>
        </p:spPr>
      </p:pic>
    </p:spTree>
  </p:cSld>
  <p:clrMapOvr>
    <a:masterClrMapping/>
  </p:clrMapOvr>
  <p:transition xmlns:p14="http://schemas.microsoft.com/office/powerpoint/2010/main" spd="med" advClick="1"/>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48"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649"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650" name="Rectangle 4"/>
          <p:cNvSpPr txBox="1"/>
          <p:nvPr>
            <p:ph type="title"/>
          </p:nvPr>
        </p:nvSpPr>
        <p:spPr>
          <a:xfrm>
            <a:off x="722530" y="278649"/>
            <a:ext cx="8573870" cy="521451"/>
          </a:xfrm>
          <a:prstGeom prst="rect">
            <a:avLst/>
          </a:prstGeom>
        </p:spPr>
        <p:txBody>
          <a:bodyPr/>
          <a:lstStyle/>
          <a:p>
            <a:pPr/>
            <a:r>
              <a:t>Ein Dokument signieren - Root Zertifikat</a:t>
            </a:r>
          </a:p>
        </p:txBody>
      </p:sp>
      <p:sp>
        <p:nvSpPr>
          <p:cNvPr id="651" name="Rectangle 5"/>
          <p:cNvSpPr txBox="1"/>
          <p:nvPr>
            <p:ph type="body" sz="quarter" idx="1"/>
          </p:nvPr>
        </p:nvSpPr>
        <p:spPr>
          <a:xfrm>
            <a:off x="762000" y="5859269"/>
            <a:ext cx="8534400" cy="528830"/>
          </a:xfrm>
          <a:prstGeom prst="rect">
            <a:avLst/>
          </a:prstGeom>
        </p:spPr>
        <p:txBody>
          <a:bodyPr/>
          <a:lstStyle>
            <a:lvl1pPr marL="609600" indent="-609600">
              <a:buClr>
                <a:srgbClr val="0000CC"/>
              </a:buClr>
              <a:defRPr sz="1800"/>
            </a:lvl1pPr>
          </a:lstStyle>
          <a:p>
            <a:pPr/>
            <a:r>
              <a:t>Was ist der Unterschied zum Verfahren auf der letzten Seite? Vorteile?</a:t>
            </a:r>
          </a:p>
        </p:txBody>
      </p:sp>
      <p:pic>
        <p:nvPicPr>
          <p:cNvPr id="652" name="Picture 2" descr="Picture 2"/>
          <p:cNvPicPr>
            <a:picLocks noChangeAspect="1"/>
          </p:cNvPicPr>
          <p:nvPr/>
        </p:nvPicPr>
        <p:blipFill>
          <a:blip r:embed="rId3">
            <a:extLst/>
          </a:blip>
          <a:stretch>
            <a:fillRect/>
          </a:stretch>
        </p:blipFill>
        <p:spPr>
          <a:xfrm>
            <a:off x="2027675" y="773705"/>
            <a:ext cx="5491163" cy="5178426"/>
          </a:xfrm>
          <a:prstGeom prst="rect">
            <a:avLst/>
          </a:prstGeom>
          <a:ln w="12700">
            <a:miter lim="400000"/>
          </a:ln>
        </p:spPr>
      </p:pic>
    </p:spTree>
  </p:cSld>
  <p:clrMapOvr>
    <a:masterClrMapping/>
  </p:clrMapOvr>
  <p:transition xmlns:p14="http://schemas.microsoft.com/office/powerpoint/2010/main" spd="med" advClick="1"/>
</p:sld>
</file>

<file path=ppt/slides/slide3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54"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655"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656" name="Rectangle 4"/>
          <p:cNvSpPr txBox="1"/>
          <p:nvPr>
            <p:ph type="title"/>
          </p:nvPr>
        </p:nvSpPr>
        <p:spPr>
          <a:xfrm>
            <a:off x="722530" y="278649"/>
            <a:ext cx="8573870" cy="521451"/>
          </a:xfrm>
          <a:prstGeom prst="rect">
            <a:avLst/>
          </a:prstGeom>
        </p:spPr>
        <p:txBody>
          <a:bodyPr/>
          <a:lstStyle/>
          <a:p>
            <a:pPr/>
            <a:r>
              <a:t>Vertrauensbeziehungen bei Zertifikaten</a:t>
            </a:r>
          </a:p>
        </p:txBody>
      </p:sp>
      <p:sp>
        <p:nvSpPr>
          <p:cNvPr id="657" name="Rectangle 5"/>
          <p:cNvSpPr txBox="1"/>
          <p:nvPr>
            <p:ph type="body" sz="quarter" idx="1"/>
          </p:nvPr>
        </p:nvSpPr>
        <p:spPr>
          <a:xfrm>
            <a:off x="762000" y="4959170"/>
            <a:ext cx="8534400" cy="1428931"/>
          </a:xfrm>
          <a:prstGeom prst="rect">
            <a:avLst/>
          </a:prstGeom>
        </p:spPr>
        <p:txBody>
          <a:bodyPr/>
          <a:lstStyle/>
          <a:p>
            <a:pPr marL="609600" indent="-609600">
              <a:buClr>
                <a:srgbClr val="0000CC"/>
              </a:buClr>
              <a:defRPr sz="1800"/>
            </a:pPr>
            <a:r>
              <a:t>Zertifikate nach dem X.509 Standard benötigen streng hierarchische Vertrauensbeziehungen.</a:t>
            </a:r>
          </a:p>
          <a:p>
            <a:pPr marL="609600" indent="-609600">
              <a:buClr>
                <a:srgbClr val="0000CC"/>
              </a:buClr>
              <a:defRPr sz="1800"/>
            </a:pPr>
            <a:r>
              <a:t>Zertifikate nach PGP (bzw. GnuPG) sind da flexibler.</a:t>
            </a:r>
          </a:p>
          <a:p>
            <a:pPr marL="609600" indent="-609600">
              <a:buClr>
                <a:srgbClr val="0000CC"/>
              </a:buClr>
              <a:defRPr sz="1800"/>
            </a:pPr>
            <a:r>
              <a:t>Was wären die Vorteile bzw. Nachteile im Vergleich der Verfahren?</a:t>
            </a:r>
          </a:p>
        </p:txBody>
      </p:sp>
      <p:pic>
        <p:nvPicPr>
          <p:cNvPr id="658" name="Picture 2" descr="Picture 2"/>
          <p:cNvPicPr>
            <a:picLocks noChangeAspect="1"/>
          </p:cNvPicPr>
          <p:nvPr/>
        </p:nvPicPr>
        <p:blipFill>
          <a:blip r:embed="rId3">
            <a:extLst/>
          </a:blip>
          <a:stretch>
            <a:fillRect/>
          </a:stretch>
        </p:blipFill>
        <p:spPr>
          <a:xfrm>
            <a:off x="1982670" y="818710"/>
            <a:ext cx="5759451" cy="4076701"/>
          </a:xfrm>
          <a:prstGeom prst="rect">
            <a:avLst/>
          </a:prstGeom>
          <a:ln w="12700">
            <a:miter lim="400000"/>
          </a:ln>
        </p:spPr>
      </p:pic>
    </p:spTree>
  </p:cSld>
  <p:clrMapOvr>
    <a:masterClrMapping/>
  </p:clrMapOvr>
  <p:transition xmlns:p14="http://schemas.microsoft.com/office/powerpoint/2010/main" spd="med" advClick="1"/>
</p:sld>
</file>

<file path=ppt/slides/slide3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60"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661"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662" name="Rectangle 4"/>
          <p:cNvSpPr txBox="1"/>
          <p:nvPr>
            <p:ph type="title"/>
          </p:nvPr>
        </p:nvSpPr>
        <p:spPr>
          <a:xfrm>
            <a:off x="722530" y="278649"/>
            <a:ext cx="8573870" cy="521451"/>
          </a:xfrm>
          <a:prstGeom prst="rect">
            <a:avLst/>
          </a:prstGeom>
        </p:spPr>
        <p:txBody>
          <a:bodyPr/>
          <a:lstStyle/>
          <a:p>
            <a:pPr/>
            <a:r>
              <a:t>Inhalt</a:t>
            </a:r>
          </a:p>
        </p:txBody>
      </p:sp>
      <p:sp>
        <p:nvSpPr>
          <p:cNvPr id="663" name="Rectangle 5"/>
          <p:cNvSpPr txBox="1"/>
          <p:nvPr>
            <p:ph type="body" idx="1"/>
          </p:nvPr>
        </p:nvSpPr>
        <p:spPr>
          <a:prstGeom prst="rect">
            <a:avLst/>
          </a:prstGeom>
        </p:spPr>
        <p:txBody>
          <a:bodyPr/>
          <a:lstStyle/>
          <a:p>
            <a:pPr marL="609600" indent="-609600">
              <a:lnSpc>
                <a:spcPct val="150000"/>
              </a:lnSpc>
              <a:buSzTx/>
              <a:buNone/>
            </a:pPr>
            <a:r>
              <a:t>Sicherheit</a:t>
            </a:r>
          </a:p>
          <a:p>
            <a:pPr marL="609600" indent="-609600">
              <a:lnSpc>
                <a:spcPct val="150000"/>
              </a:lnSpc>
              <a:buClr>
                <a:srgbClr val="0000CC"/>
              </a:buClr>
            </a:pPr>
            <a:r>
              <a:t>Begriffe</a:t>
            </a:r>
          </a:p>
          <a:p>
            <a:pPr marL="609600" indent="-609600">
              <a:lnSpc>
                <a:spcPct val="150000"/>
              </a:lnSpc>
              <a:buClr>
                <a:srgbClr val="0000CC"/>
              </a:buClr>
            </a:pPr>
            <a:r>
              <a:t>Bedrohungen</a:t>
            </a:r>
          </a:p>
          <a:p>
            <a:pPr marL="609600" indent="-609600">
              <a:lnSpc>
                <a:spcPct val="150000"/>
              </a:lnSpc>
              <a:buClr>
                <a:srgbClr val="0000CC"/>
              </a:buClr>
            </a:pPr>
            <a:r>
              <a:t>Schutzmaßnahmen</a:t>
            </a:r>
          </a:p>
          <a:p>
            <a:pPr marL="609600" indent="-609600">
              <a:lnSpc>
                <a:spcPct val="150000"/>
              </a:lnSpc>
              <a:buClr>
                <a:srgbClr val="0000CC"/>
              </a:buClr>
            </a:pPr>
            <a:r>
              <a:t>Identitätsnachweise</a:t>
            </a:r>
          </a:p>
          <a:p>
            <a:pPr marL="609600" indent="-609600">
              <a:lnSpc>
                <a:spcPct val="150000"/>
              </a:lnSpc>
              <a:buClr>
                <a:srgbClr val="0000CC"/>
              </a:buClr>
            </a:pPr>
            <a:r>
              <a:t>Geheimniskrämerei</a:t>
            </a:r>
          </a:p>
          <a:p>
            <a:pPr marL="609600" indent="-609600">
              <a:lnSpc>
                <a:spcPct val="150000"/>
              </a:lnSpc>
              <a:buClr>
                <a:srgbClr val="0000CC"/>
              </a:buClr>
              <a:defRPr>
                <a:solidFill>
                  <a:srgbClr val="E2001A"/>
                </a:solidFill>
              </a:defRPr>
            </a:pPr>
            <a:r>
              <a:t>Verfügbarkeit: Redundanz + Kapselung</a:t>
            </a:r>
          </a:p>
          <a:p>
            <a:pPr marL="609600" indent="-609600">
              <a:lnSpc>
                <a:spcPct val="150000"/>
              </a:lnSpc>
              <a:buClr>
                <a:srgbClr val="0000CC"/>
              </a:buClr>
            </a:pPr>
            <a:r>
              <a:t>Hochverfügbare Systeme</a:t>
            </a:r>
          </a:p>
        </p:txBody>
      </p:sp>
    </p:spTree>
  </p:cSld>
  <p:clrMapOvr>
    <a:masterClrMapping/>
  </p:clrMapOvr>
  <p:transition xmlns:p14="http://schemas.microsoft.com/office/powerpoint/2010/main" spd="med" advClick="1"/>
</p:sld>
</file>

<file path=ppt/slides/slide3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65"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666"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667" name="Rectangle 4"/>
          <p:cNvSpPr txBox="1"/>
          <p:nvPr>
            <p:ph type="title"/>
          </p:nvPr>
        </p:nvSpPr>
        <p:spPr>
          <a:xfrm>
            <a:off x="722530" y="278649"/>
            <a:ext cx="8573870" cy="521451"/>
          </a:xfrm>
          <a:prstGeom prst="rect">
            <a:avLst/>
          </a:prstGeom>
        </p:spPr>
        <p:txBody>
          <a:bodyPr/>
          <a:lstStyle/>
          <a:p>
            <a:pPr/>
            <a:r>
              <a:t>Was ist Redundanz?</a:t>
            </a:r>
          </a:p>
        </p:txBody>
      </p:sp>
      <p:sp>
        <p:nvSpPr>
          <p:cNvPr id="668" name="Rectangle 3"/>
          <p:cNvSpPr/>
          <p:nvPr/>
        </p:nvSpPr>
        <p:spPr>
          <a:xfrm>
            <a:off x="1667311" y="1277884"/>
            <a:ext cx="6480176" cy="3743326"/>
          </a:xfrm>
          <a:prstGeom prst="rect">
            <a:avLst/>
          </a:prstGeom>
          <a:solidFill>
            <a:srgbClr val="FFFFCC"/>
          </a:solidFill>
          <a:ln>
            <a:solidFill>
              <a:srgbClr val="FF9933"/>
            </a:solidFill>
            <a:miter/>
          </a:ln>
        </p:spPr>
        <p:txBody>
          <a:bodyPr lIns="45719" rIns="45719" anchor="ctr"/>
          <a:lstStyle/>
          <a:p>
            <a:pPr>
              <a:defRPr>
                <a:solidFill>
                  <a:srgbClr val="5C6971"/>
                </a:solidFill>
              </a:defRPr>
            </a:pPr>
          </a:p>
        </p:txBody>
      </p:sp>
      <p:sp>
        <p:nvSpPr>
          <p:cNvPr id="669" name="Rectangle 4"/>
          <p:cNvSpPr txBox="1"/>
          <p:nvPr/>
        </p:nvSpPr>
        <p:spPr>
          <a:xfrm>
            <a:off x="2073395" y="1540512"/>
            <a:ext cx="5885498" cy="1217821"/>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a:defRPr sz="4000">
                <a:solidFill>
                  <a:srgbClr val="5C6971"/>
                </a:solidFill>
              </a:defRPr>
            </a:lvl1pPr>
          </a:lstStyle>
          <a:p>
            <a:pPr/>
            <a:r>
              <a:t>Department of Redundancy Department</a:t>
            </a:r>
          </a:p>
        </p:txBody>
      </p:sp>
      <p:sp>
        <p:nvSpPr>
          <p:cNvPr id="670" name="Rectangle 5"/>
          <p:cNvSpPr txBox="1"/>
          <p:nvPr/>
        </p:nvSpPr>
        <p:spPr>
          <a:xfrm>
            <a:off x="2144832" y="3027168"/>
            <a:ext cx="4948873" cy="1422683"/>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p>
            <a:pPr>
              <a:lnSpc>
                <a:spcPct val="125000"/>
              </a:lnSpc>
              <a:defRPr sz="2400">
                <a:solidFill>
                  <a:srgbClr val="5C6971"/>
                </a:solidFill>
              </a:defRPr>
            </a:pPr>
            <a:r>
              <a:t>Office hours</a:t>
            </a:r>
          </a:p>
          <a:p>
            <a:pPr>
              <a:lnSpc>
                <a:spcPct val="125000"/>
              </a:lnSpc>
              <a:defRPr sz="2400">
                <a:solidFill>
                  <a:srgbClr val="5C6971"/>
                </a:solidFill>
              </a:defRPr>
            </a:pPr>
            <a:r>
              <a:t>Mo – Fr: 8am – 5pm, 9am – 6pm</a:t>
            </a:r>
          </a:p>
          <a:p>
            <a:pPr>
              <a:lnSpc>
                <a:spcPct val="125000"/>
              </a:lnSpc>
              <a:defRPr sz="2400">
                <a:solidFill>
                  <a:srgbClr val="5C6971"/>
                </a:solidFill>
              </a:defRPr>
            </a:pPr>
            <a:r>
              <a:t>Tu – Mo: 9am – 4pm</a:t>
            </a:r>
          </a:p>
        </p:txBody>
      </p:sp>
      <p:sp>
        <p:nvSpPr>
          <p:cNvPr id="671" name="Oval 6"/>
          <p:cNvSpPr/>
          <p:nvPr/>
        </p:nvSpPr>
        <p:spPr>
          <a:xfrm>
            <a:off x="1738750" y="1350909"/>
            <a:ext cx="215901" cy="215901"/>
          </a:xfrm>
          <a:prstGeom prst="ellipse">
            <a:avLst/>
          </a:prstGeom>
          <a:solidFill>
            <a:srgbClr val="5C6971"/>
          </a:solidFill>
          <a:ln>
            <a:solidFill>
              <a:srgbClr val="FF9933"/>
            </a:solidFill>
          </a:ln>
        </p:spPr>
        <p:txBody>
          <a:bodyPr lIns="45719" rIns="45719" anchor="ctr"/>
          <a:lstStyle/>
          <a:p>
            <a:pPr>
              <a:defRPr>
                <a:solidFill>
                  <a:srgbClr val="5C6971"/>
                </a:solidFill>
              </a:defRPr>
            </a:pPr>
          </a:p>
        </p:txBody>
      </p:sp>
      <p:sp>
        <p:nvSpPr>
          <p:cNvPr id="672" name="Oval 7"/>
          <p:cNvSpPr/>
          <p:nvPr/>
        </p:nvSpPr>
        <p:spPr>
          <a:xfrm>
            <a:off x="7715687" y="1349321"/>
            <a:ext cx="215901" cy="215901"/>
          </a:xfrm>
          <a:prstGeom prst="ellipse">
            <a:avLst/>
          </a:prstGeom>
          <a:solidFill>
            <a:srgbClr val="5C6971"/>
          </a:solidFill>
          <a:ln>
            <a:solidFill>
              <a:srgbClr val="FF9933"/>
            </a:solidFill>
          </a:ln>
        </p:spPr>
        <p:txBody>
          <a:bodyPr lIns="45719" rIns="45719" anchor="ctr"/>
          <a:lstStyle/>
          <a:p>
            <a:pPr>
              <a:defRPr>
                <a:solidFill>
                  <a:srgbClr val="5C6971"/>
                </a:solidFill>
              </a:defRPr>
            </a:pPr>
          </a:p>
        </p:txBody>
      </p:sp>
      <p:sp>
        <p:nvSpPr>
          <p:cNvPr id="673" name="Oval 8"/>
          <p:cNvSpPr/>
          <p:nvPr/>
        </p:nvSpPr>
        <p:spPr>
          <a:xfrm>
            <a:off x="1738750" y="4662435"/>
            <a:ext cx="215901" cy="215901"/>
          </a:xfrm>
          <a:prstGeom prst="ellipse">
            <a:avLst/>
          </a:prstGeom>
          <a:solidFill>
            <a:srgbClr val="5C6971"/>
          </a:solidFill>
          <a:ln>
            <a:solidFill>
              <a:srgbClr val="FF9933"/>
            </a:solidFill>
          </a:ln>
        </p:spPr>
        <p:txBody>
          <a:bodyPr lIns="45719" rIns="45719" anchor="ctr"/>
          <a:lstStyle/>
          <a:p>
            <a:pPr>
              <a:defRPr>
                <a:solidFill>
                  <a:srgbClr val="5C6971"/>
                </a:solidFill>
              </a:defRPr>
            </a:pPr>
          </a:p>
        </p:txBody>
      </p:sp>
      <p:sp>
        <p:nvSpPr>
          <p:cNvPr id="674" name="Oval 9"/>
          <p:cNvSpPr/>
          <p:nvPr/>
        </p:nvSpPr>
        <p:spPr>
          <a:xfrm>
            <a:off x="7715687" y="4660846"/>
            <a:ext cx="215901" cy="215901"/>
          </a:xfrm>
          <a:prstGeom prst="ellipse">
            <a:avLst/>
          </a:prstGeom>
          <a:solidFill>
            <a:srgbClr val="5C6971"/>
          </a:solidFill>
          <a:ln>
            <a:solidFill>
              <a:srgbClr val="FF9933"/>
            </a:solidFill>
          </a:ln>
        </p:spPr>
        <p:txBody>
          <a:bodyPr lIns="45719" rIns="45719" anchor="ctr"/>
          <a:lstStyle/>
          <a:p>
            <a:pPr>
              <a:defRPr>
                <a:solidFill>
                  <a:srgbClr val="5C6971"/>
                </a:solidFill>
              </a:defRPr>
            </a:pPr>
          </a:p>
        </p:txBody>
      </p:sp>
      <p:sp>
        <p:nvSpPr>
          <p:cNvPr id="675" name="Oval 10"/>
          <p:cNvSpPr/>
          <p:nvPr/>
        </p:nvSpPr>
        <p:spPr>
          <a:xfrm>
            <a:off x="2243575" y="4662435"/>
            <a:ext cx="215901" cy="215901"/>
          </a:xfrm>
          <a:prstGeom prst="ellipse">
            <a:avLst/>
          </a:prstGeom>
          <a:solidFill>
            <a:srgbClr val="5C6971"/>
          </a:solidFill>
          <a:ln>
            <a:solidFill>
              <a:srgbClr val="FF9933"/>
            </a:solidFill>
          </a:ln>
        </p:spPr>
        <p:txBody>
          <a:bodyPr lIns="45719" rIns="45719" anchor="ctr"/>
          <a:lstStyle/>
          <a:p>
            <a:pPr>
              <a:defRPr>
                <a:solidFill>
                  <a:srgbClr val="5C6971"/>
                </a:solidFill>
              </a:defRPr>
            </a:pPr>
          </a:p>
        </p:txBody>
      </p:sp>
      <p:sp>
        <p:nvSpPr>
          <p:cNvPr id="676" name="Oval 11"/>
          <p:cNvSpPr/>
          <p:nvPr/>
        </p:nvSpPr>
        <p:spPr>
          <a:xfrm>
            <a:off x="7282299" y="4660846"/>
            <a:ext cx="215901" cy="215901"/>
          </a:xfrm>
          <a:prstGeom prst="ellipse">
            <a:avLst/>
          </a:prstGeom>
          <a:solidFill>
            <a:srgbClr val="5C6971"/>
          </a:solidFill>
          <a:ln>
            <a:solidFill>
              <a:srgbClr val="FF9933"/>
            </a:solidFill>
          </a:ln>
        </p:spPr>
        <p:txBody>
          <a:bodyPr lIns="45719" rIns="45719" anchor="ctr"/>
          <a:lstStyle/>
          <a:p>
            <a:pPr>
              <a:defRPr>
                <a:solidFill>
                  <a:srgbClr val="5C6971"/>
                </a:solidFill>
              </a:defRPr>
            </a:pPr>
          </a:p>
        </p:txBody>
      </p:sp>
    </p:spTree>
  </p:cSld>
  <p:clrMapOvr>
    <a:masterClrMapping/>
  </p:clrMapOvr>
  <p:transition xmlns:p14="http://schemas.microsoft.com/office/powerpoint/2010/main" spd="med" advClick="1"/>
</p:sld>
</file>

<file path=ppt/slides/slide3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78"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679"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680" name="Rectangle 4"/>
          <p:cNvSpPr txBox="1"/>
          <p:nvPr>
            <p:ph type="title"/>
          </p:nvPr>
        </p:nvSpPr>
        <p:spPr>
          <a:xfrm>
            <a:off x="722530" y="278649"/>
            <a:ext cx="8573870" cy="521451"/>
          </a:xfrm>
          <a:prstGeom prst="rect">
            <a:avLst/>
          </a:prstGeom>
        </p:spPr>
        <p:txBody>
          <a:bodyPr/>
          <a:lstStyle/>
          <a:p>
            <a:pPr/>
            <a:r>
              <a:t>Was ist Kapselung?</a:t>
            </a:r>
          </a:p>
        </p:txBody>
      </p:sp>
      <p:sp>
        <p:nvSpPr>
          <p:cNvPr id="681" name="Rectangle 3"/>
          <p:cNvSpPr txBox="1"/>
          <p:nvPr/>
        </p:nvSpPr>
        <p:spPr>
          <a:xfrm>
            <a:off x="1686741" y="4589410"/>
            <a:ext cx="7145975" cy="84259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385763" indent="-385763" algn="ctr">
              <a:spcBef>
                <a:spcPts val="600"/>
              </a:spcBef>
              <a:defRPr sz="2800">
                <a:solidFill>
                  <a:srgbClr val="5C6971"/>
                </a:solidFill>
              </a:defRPr>
            </a:pPr>
            <a:r>
              <a:t>Kapselung = Perimeter-basierender Schutz</a:t>
            </a:r>
          </a:p>
          <a:p>
            <a:pPr marL="385763" indent="-385763" algn="ctr">
              <a:defRPr sz="2000">
                <a:solidFill>
                  <a:srgbClr val="5C6971"/>
                </a:solidFill>
              </a:defRPr>
            </a:pPr>
            <a:r>
              <a:t>(ein fundamentales Konzept und ganz alter Hut)</a:t>
            </a:r>
          </a:p>
        </p:txBody>
      </p:sp>
      <p:sp>
        <p:nvSpPr>
          <p:cNvPr id="682" name="Freeform 4"/>
          <p:cNvSpPr/>
          <p:nvPr/>
        </p:nvSpPr>
        <p:spPr>
          <a:xfrm>
            <a:off x="3242810" y="1493785"/>
            <a:ext cx="3457576" cy="21605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5"/>
                </a:moveTo>
                <a:lnTo>
                  <a:pt x="0" y="5761"/>
                </a:lnTo>
                <a:lnTo>
                  <a:pt x="456" y="4317"/>
                </a:lnTo>
                <a:lnTo>
                  <a:pt x="902" y="2888"/>
                </a:lnTo>
                <a:lnTo>
                  <a:pt x="1349" y="2158"/>
                </a:lnTo>
                <a:lnTo>
                  <a:pt x="2251" y="730"/>
                </a:lnTo>
                <a:lnTo>
                  <a:pt x="3154" y="0"/>
                </a:lnTo>
                <a:lnTo>
                  <a:pt x="7646" y="0"/>
                </a:lnTo>
                <a:lnTo>
                  <a:pt x="9005" y="730"/>
                </a:lnTo>
                <a:lnTo>
                  <a:pt x="10354" y="1444"/>
                </a:lnTo>
                <a:lnTo>
                  <a:pt x="12149" y="2158"/>
                </a:lnTo>
                <a:lnTo>
                  <a:pt x="13954" y="2888"/>
                </a:lnTo>
                <a:lnTo>
                  <a:pt x="16651" y="5047"/>
                </a:lnTo>
                <a:lnTo>
                  <a:pt x="18893" y="6491"/>
                </a:lnTo>
                <a:lnTo>
                  <a:pt x="20251" y="7919"/>
                </a:lnTo>
                <a:lnTo>
                  <a:pt x="21144" y="10808"/>
                </a:lnTo>
                <a:lnTo>
                  <a:pt x="21600" y="12966"/>
                </a:lnTo>
                <a:lnTo>
                  <a:pt x="21600" y="15839"/>
                </a:lnTo>
                <a:lnTo>
                  <a:pt x="20698" y="17283"/>
                </a:lnTo>
                <a:lnTo>
                  <a:pt x="19795" y="17997"/>
                </a:lnTo>
                <a:lnTo>
                  <a:pt x="18893" y="19442"/>
                </a:lnTo>
                <a:lnTo>
                  <a:pt x="18000" y="20156"/>
                </a:lnTo>
                <a:lnTo>
                  <a:pt x="17098" y="20886"/>
                </a:lnTo>
                <a:lnTo>
                  <a:pt x="15749" y="21600"/>
                </a:lnTo>
                <a:lnTo>
                  <a:pt x="14846" y="21600"/>
                </a:lnTo>
                <a:lnTo>
                  <a:pt x="13051" y="20886"/>
                </a:lnTo>
                <a:lnTo>
                  <a:pt x="12149" y="19442"/>
                </a:lnTo>
                <a:lnTo>
                  <a:pt x="11246" y="18727"/>
                </a:lnTo>
                <a:lnTo>
                  <a:pt x="9898" y="17997"/>
                </a:lnTo>
                <a:lnTo>
                  <a:pt x="9005" y="17283"/>
                </a:lnTo>
                <a:lnTo>
                  <a:pt x="8102" y="16569"/>
                </a:lnTo>
                <a:lnTo>
                  <a:pt x="6754" y="16569"/>
                </a:lnTo>
                <a:lnTo>
                  <a:pt x="5405" y="15125"/>
                </a:lnTo>
                <a:lnTo>
                  <a:pt x="4502" y="14395"/>
                </a:lnTo>
                <a:lnTo>
                  <a:pt x="3154" y="12966"/>
                </a:lnTo>
                <a:lnTo>
                  <a:pt x="1805" y="12236"/>
                </a:lnTo>
                <a:lnTo>
                  <a:pt x="902" y="11522"/>
                </a:lnTo>
                <a:lnTo>
                  <a:pt x="456" y="10808"/>
                </a:lnTo>
                <a:lnTo>
                  <a:pt x="456" y="9364"/>
                </a:lnTo>
                <a:lnTo>
                  <a:pt x="0" y="8650"/>
                </a:lnTo>
                <a:lnTo>
                  <a:pt x="0" y="7205"/>
                </a:lnTo>
                <a:close/>
              </a:path>
            </a:pathLst>
          </a:custGeom>
          <a:solidFill>
            <a:srgbClr val="E5E5FF"/>
          </a:solidFill>
          <a:ln w="28575">
            <a:solidFill>
              <a:srgbClr val="808080"/>
            </a:solidFill>
          </a:ln>
        </p:spPr>
        <p:txBody>
          <a:bodyPr lIns="45719" rIns="45719" anchor="ctr"/>
          <a:lstStyle/>
          <a:p>
            <a:pPr/>
          </a:p>
        </p:txBody>
      </p:sp>
      <p:sp>
        <p:nvSpPr>
          <p:cNvPr id="683" name="Oval 5"/>
          <p:cNvSpPr/>
          <p:nvPr/>
        </p:nvSpPr>
        <p:spPr>
          <a:xfrm>
            <a:off x="4107996" y="2285947"/>
            <a:ext cx="358777" cy="215901"/>
          </a:xfrm>
          <a:prstGeom prst="ellipse">
            <a:avLst/>
          </a:prstGeom>
          <a:solidFill>
            <a:srgbClr val="99CC00"/>
          </a:solidFill>
          <a:ln w="12700">
            <a:miter lim="400000"/>
          </a:ln>
        </p:spPr>
        <p:txBody>
          <a:bodyPr lIns="45719" rIns="45719" anchor="ctr"/>
          <a:lstStyle/>
          <a:p>
            <a:pPr/>
          </a:p>
        </p:txBody>
      </p:sp>
      <p:sp>
        <p:nvSpPr>
          <p:cNvPr id="684" name="Oval 6"/>
          <p:cNvSpPr/>
          <p:nvPr/>
        </p:nvSpPr>
        <p:spPr>
          <a:xfrm>
            <a:off x="4971596" y="2143072"/>
            <a:ext cx="358777" cy="215901"/>
          </a:xfrm>
          <a:prstGeom prst="ellipse">
            <a:avLst/>
          </a:prstGeom>
          <a:solidFill>
            <a:srgbClr val="99CC00"/>
          </a:solidFill>
          <a:ln w="12700">
            <a:miter lim="400000"/>
          </a:ln>
        </p:spPr>
        <p:txBody>
          <a:bodyPr lIns="45719" rIns="45719" anchor="ctr"/>
          <a:lstStyle/>
          <a:p>
            <a:pPr/>
          </a:p>
        </p:txBody>
      </p:sp>
      <p:sp>
        <p:nvSpPr>
          <p:cNvPr id="685" name="Oval 7"/>
          <p:cNvSpPr/>
          <p:nvPr/>
        </p:nvSpPr>
        <p:spPr>
          <a:xfrm>
            <a:off x="4900159" y="2862209"/>
            <a:ext cx="358777" cy="215901"/>
          </a:xfrm>
          <a:prstGeom prst="ellipse">
            <a:avLst/>
          </a:prstGeom>
          <a:solidFill>
            <a:srgbClr val="99CC00"/>
          </a:solidFill>
          <a:ln w="12700">
            <a:miter lim="400000"/>
          </a:ln>
        </p:spPr>
        <p:txBody>
          <a:bodyPr lIns="45719" rIns="45719" anchor="ctr"/>
          <a:lstStyle/>
          <a:p>
            <a:pPr/>
          </a:p>
        </p:txBody>
      </p:sp>
      <p:sp>
        <p:nvSpPr>
          <p:cNvPr id="686" name="Oval 8"/>
          <p:cNvSpPr/>
          <p:nvPr/>
        </p:nvSpPr>
        <p:spPr>
          <a:xfrm>
            <a:off x="5619296" y="2574872"/>
            <a:ext cx="576265" cy="504827"/>
          </a:xfrm>
          <a:prstGeom prst="ellipse">
            <a:avLst/>
          </a:prstGeom>
          <a:solidFill>
            <a:srgbClr val="808080"/>
          </a:solidFill>
          <a:ln w="12700">
            <a:miter lim="400000"/>
          </a:ln>
        </p:spPr>
        <p:txBody>
          <a:bodyPr lIns="45719" rIns="45719" anchor="ctr"/>
          <a:lstStyle/>
          <a:p>
            <a:pPr/>
          </a:p>
        </p:txBody>
      </p:sp>
      <p:sp>
        <p:nvSpPr>
          <p:cNvPr id="687" name="Oval 9"/>
          <p:cNvSpPr/>
          <p:nvPr/>
        </p:nvSpPr>
        <p:spPr>
          <a:xfrm>
            <a:off x="3892096" y="1854147"/>
            <a:ext cx="358777" cy="215901"/>
          </a:xfrm>
          <a:prstGeom prst="ellipse">
            <a:avLst/>
          </a:prstGeom>
          <a:solidFill>
            <a:srgbClr val="99CC00"/>
          </a:solidFill>
          <a:ln w="12700">
            <a:miter lim="400000"/>
          </a:ln>
        </p:spPr>
        <p:txBody>
          <a:bodyPr lIns="45719" rIns="45719" anchor="ctr"/>
          <a:lstStyle/>
          <a:p>
            <a:pPr/>
          </a:p>
        </p:txBody>
      </p:sp>
      <p:sp>
        <p:nvSpPr>
          <p:cNvPr id="688" name="Rectangle 10"/>
          <p:cNvSpPr txBox="1"/>
          <p:nvPr/>
        </p:nvSpPr>
        <p:spPr>
          <a:xfrm>
            <a:off x="6727054" y="1034996"/>
            <a:ext cx="2104073" cy="84083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385763" indent="-385763">
              <a:lnSpc>
                <a:spcPct val="90000"/>
              </a:lnSpc>
              <a:spcBef>
                <a:spcPts val="500"/>
              </a:spcBef>
              <a:defRPr b="1" sz="2400">
                <a:solidFill>
                  <a:srgbClr val="006BB2"/>
                </a:solidFill>
              </a:defRPr>
            </a:pPr>
            <a:r>
              <a:t>Schutzwand </a:t>
            </a:r>
            <a:r>
              <a:rPr b="0" sz="1600">
                <a:solidFill>
                  <a:srgbClr val="5C6971"/>
                </a:solidFill>
              </a:rPr>
              <a:t>(Perimeter, mit Zugangskontrolle)</a:t>
            </a:r>
          </a:p>
        </p:txBody>
      </p:sp>
      <p:sp>
        <p:nvSpPr>
          <p:cNvPr id="689" name="Line 11"/>
          <p:cNvSpPr/>
          <p:nvPr/>
        </p:nvSpPr>
        <p:spPr>
          <a:xfrm flipH="1">
            <a:off x="5871709" y="1393771"/>
            <a:ext cx="649288" cy="504827"/>
          </a:xfrm>
          <a:prstGeom prst="line">
            <a:avLst/>
          </a:prstGeom>
          <a:ln w="38100">
            <a:solidFill>
              <a:srgbClr val="FF3300"/>
            </a:solidFill>
            <a:tailEnd type="triangle"/>
          </a:ln>
        </p:spPr>
        <p:txBody>
          <a:bodyPr lIns="45719" rIns="45719"/>
          <a:lstStyle/>
          <a:p>
            <a:pPr/>
          </a:p>
        </p:txBody>
      </p:sp>
      <p:sp>
        <p:nvSpPr>
          <p:cNvPr id="690" name="Rectangle 12"/>
          <p:cNvSpPr txBox="1"/>
          <p:nvPr/>
        </p:nvSpPr>
        <p:spPr>
          <a:xfrm>
            <a:off x="3738579" y="3699030"/>
            <a:ext cx="1627822" cy="43706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marL="385763" indent="-385763" algn="ctr">
              <a:lnSpc>
                <a:spcPct val="90000"/>
              </a:lnSpc>
              <a:spcBef>
                <a:spcPts val="500"/>
              </a:spcBef>
              <a:defRPr b="1" sz="2400">
                <a:solidFill>
                  <a:srgbClr val="006BB2"/>
                </a:solidFill>
              </a:defRPr>
            </a:lvl1pPr>
          </a:lstStyle>
          <a:p>
            <a:pPr/>
            <a:r>
              <a:t>Mikrobe</a:t>
            </a:r>
          </a:p>
        </p:txBody>
      </p:sp>
      <p:grpSp>
        <p:nvGrpSpPr>
          <p:cNvPr id="693" name="AutoShape 13"/>
          <p:cNvGrpSpPr/>
          <p:nvPr/>
        </p:nvGrpSpPr>
        <p:grpSpPr>
          <a:xfrm>
            <a:off x="723447" y="2357385"/>
            <a:ext cx="3054308" cy="2016719"/>
            <a:chOff x="0" y="0"/>
            <a:chExt cx="3054306" cy="2016718"/>
          </a:xfrm>
        </p:grpSpPr>
        <p:sp>
          <p:nvSpPr>
            <p:cNvPr id="691" name="Form"/>
            <p:cNvSpPr/>
            <p:nvPr/>
          </p:nvSpPr>
          <p:spPr>
            <a:xfrm>
              <a:off x="0" y="0"/>
              <a:ext cx="3054308" cy="20167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600"/>
                  </a:moveTo>
                  <a:cubicBezTo>
                    <a:pt x="0" y="1612"/>
                    <a:pt x="1064" y="0"/>
                    <a:pt x="2377" y="0"/>
                  </a:cubicBezTo>
                  <a:lnTo>
                    <a:pt x="10400" y="0"/>
                  </a:lnTo>
                  <a:lnTo>
                    <a:pt x="15451" y="0"/>
                  </a:lnTo>
                  <a:cubicBezTo>
                    <a:pt x="16764" y="0"/>
                    <a:pt x="17828" y="1612"/>
                    <a:pt x="17828" y="3600"/>
                  </a:cubicBezTo>
                  <a:lnTo>
                    <a:pt x="17828" y="3600"/>
                  </a:lnTo>
                  <a:lnTo>
                    <a:pt x="21600" y="3124"/>
                  </a:lnTo>
                  <a:lnTo>
                    <a:pt x="17828" y="9000"/>
                  </a:lnTo>
                  <a:lnTo>
                    <a:pt x="17828" y="18000"/>
                  </a:lnTo>
                  <a:cubicBezTo>
                    <a:pt x="17828" y="19988"/>
                    <a:pt x="16764" y="21600"/>
                    <a:pt x="15451" y="21600"/>
                  </a:cubicBezTo>
                  <a:lnTo>
                    <a:pt x="2377" y="21600"/>
                  </a:lnTo>
                  <a:cubicBezTo>
                    <a:pt x="1064" y="21600"/>
                    <a:pt x="0" y="19988"/>
                    <a:pt x="0" y="18000"/>
                  </a:cubicBezTo>
                  <a:lnTo>
                    <a:pt x="0" y="3600"/>
                  </a:lnTo>
                  <a:close/>
                </a:path>
              </a:pathLst>
            </a:custGeom>
            <a:solidFill>
              <a:schemeClr val="accent3">
                <a:lumOff val="44000"/>
              </a:schemeClr>
            </a:solidFill>
            <a:ln w="9525" cap="flat">
              <a:solidFill>
                <a:srgbClr val="808080"/>
              </a:solidFill>
              <a:prstDash val="solid"/>
              <a:miter lim="800000"/>
            </a:ln>
            <a:effectLst/>
          </p:spPr>
          <p:txBody>
            <a:bodyPr wrap="square" lIns="45719" tIns="45719" rIns="45719" bIns="45719" numCol="1" anchor="ctr">
              <a:noAutofit/>
            </a:bodyPr>
            <a:lstStyle/>
            <a:p>
              <a:pPr>
                <a:lnSpc>
                  <a:spcPct val="125000"/>
                </a:lnSpc>
              </a:pPr>
            </a:p>
          </p:txBody>
        </p:sp>
        <p:sp>
          <p:nvSpPr>
            <p:cNvPr id="692" name="Immunsystem:…"/>
            <p:cNvSpPr txBox="1"/>
            <p:nvPr/>
          </p:nvSpPr>
          <p:spPr>
            <a:xfrm>
              <a:off x="148930" y="68418"/>
              <a:ext cx="2223090" cy="187988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nSpc>
                  <a:spcPct val="125000"/>
                </a:lnSpc>
                <a:defRPr>
                  <a:solidFill>
                    <a:srgbClr val="5C6971"/>
                  </a:solidFill>
                </a:defRPr>
              </a:pPr>
              <a:r>
                <a:t>Immunsystem:</a:t>
              </a:r>
            </a:p>
            <a:p>
              <a:pPr>
                <a:lnSpc>
                  <a:spcPct val="125000"/>
                </a:lnSpc>
                <a:buSzPct val="100000"/>
                <a:buChar char="•"/>
                <a:defRPr>
                  <a:solidFill>
                    <a:srgbClr val="5C6971"/>
                  </a:solidFill>
                </a:defRPr>
              </a:pPr>
              <a:r>
                <a:t> Viruserkennung</a:t>
              </a:r>
            </a:p>
            <a:p>
              <a:pPr>
                <a:lnSpc>
                  <a:spcPct val="125000"/>
                </a:lnSpc>
                <a:buSzPct val="100000"/>
                <a:buChar char="•"/>
                <a:defRPr>
                  <a:solidFill>
                    <a:srgbClr val="5C6971"/>
                  </a:solidFill>
                </a:defRPr>
              </a:pPr>
              <a:r>
                <a:t> Anti-Virus</a:t>
              </a:r>
            </a:p>
            <a:p>
              <a:pPr>
                <a:lnSpc>
                  <a:spcPct val="125000"/>
                </a:lnSpc>
                <a:buSzPct val="100000"/>
                <a:buChar char="•"/>
                <a:defRPr>
                  <a:solidFill>
                    <a:srgbClr val="5C6971"/>
                  </a:solidFill>
                </a:defRPr>
              </a:pPr>
              <a:r>
                <a:t> Anti-Worm</a:t>
              </a:r>
            </a:p>
            <a:p>
              <a:pPr>
                <a:lnSpc>
                  <a:spcPct val="125000"/>
                </a:lnSpc>
                <a:buSzPct val="100000"/>
                <a:buChar char="•"/>
                <a:defRPr>
                  <a:solidFill>
                    <a:srgbClr val="5C6971"/>
                  </a:solidFill>
                </a:defRPr>
              </a:pPr>
              <a:r>
                <a:t> Antibiotika (Reset)</a:t>
              </a:r>
            </a:p>
          </p:txBody>
        </p:sp>
      </p:grpSp>
      <p:sp>
        <p:nvSpPr>
          <p:cNvPr id="694" name="Rectangle 14"/>
          <p:cNvSpPr txBox="1"/>
          <p:nvPr/>
        </p:nvSpPr>
        <p:spPr>
          <a:xfrm>
            <a:off x="6977879" y="2249434"/>
            <a:ext cx="2519998" cy="131249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2000">
                <a:solidFill>
                  <a:srgbClr val="5C6971"/>
                </a:solidFill>
              </a:defRPr>
            </a:pPr>
            <a:r>
              <a:t>Drinnen = vertrauenswürdig</a:t>
            </a:r>
          </a:p>
          <a:p>
            <a:pPr>
              <a:defRPr sz="2000">
                <a:solidFill>
                  <a:srgbClr val="5C6971"/>
                </a:solidFill>
              </a:defRPr>
            </a:pPr>
            <a:r>
              <a:t>Draussen = nicht vertrauenswürdig</a:t>
            </a:r>
          </a:p>
        </p:txBody>
      </p:sp>
    </p:spTree>
  </p:cSld>
  <p:clrMapOvr>
    <a:masterClrMapping/>
  </p:clrMapOvr>
  <p:transition xmlns:p14="http://schemas.microsoft.com/office/powerpoint/2010/main" spd="med" advClick="1"/>
</p:sld>
</file>

<file path=ppt/slides/slide3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96"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697"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698" name="Rectangle 4"/>
          <p:cNvSpPr txBox="1"/>
          <p:nvPr>
            <p:ph type="title"/>
          </p:nvPr>
        </p:nvSpPr>
        <p:spPr>
          <a:xfrm>
            <a:off x="722530" y="278649"/>
            <a:ext cx="8573870" cy="521451"/>
          </a:xfrm>
          <a:prstGeom prst="rect">
            <a:avLst/>
          </a:prstGeom>
        </p:spPr>
        <p:txBody>
          <a:bodyPr/>
          <a:lstStyle/>
          <a:p>
            <a:pPr/>
            <a:r>
              <a:t>Inhalt</a:t>
            </a:r>
          </a:p>
        </p:txBody>
      </p:sp>
      <p:sp>
        <p:nvSpPr>
          <p:cNvPr id="699" name="Rectangle 5"/>
          <p:cNvSpPr txBox="1"/>
          <p:nvPr>
            <p:ph type="body" idx="1"/>
          </p:nvPr>
        </p:nvSpPr>
        <p:spPr>
          <a:prstGeom prst="rect">
            <a:avLst/>
          </a:prstGeom>
        </p:spPr>
        <p:txBody>
          <a:bodyPr/>
          <a:lstStyle/>
          <a:p>
            <a:pPr marL="609600" indent="-609600">
              <a:lnSpc>
                <a:spcPct val="150000"/>
              </a:lnSpc>
              <a:buSzTx/>
              <a:buNone/>
            </a:pPr>
            <a:r>
              <a:t>Sicherheit</a:t>
            </a:r>
          </a:p>
          <a:p>
            <a:pPr marL="609600" indent="-609600">
              <a:lnSpc>
                <a:spcPct val="150000"/>
              </a:lnSpc>
              <a:buClr>
                <a:srgbClr val="0000CC"/>
              </a:buClr>
            </a:pPr>
            <a:r>
              <a:t>Begriffe</a:t>
            </a:r>
          </a:p>
          <a:p>
            <a:pPr marL="609600" indent="-609600">
              <a:lnSpc>
                <a:spcPct val="150000"/>
              </a:lnSpc>
              <a:buClr>
                <a:srgbClr val="0000CC"/>
              </a:buClr>
            </a:pPr>
            <a:r>
              <a:t>Bedrohungen</a:t>
            </a:r>
          </a:p>
          <a:p>
            <a:pPr marL="609600" indent="-609600">
              <a:lnSpc>
                <a:spcPct val="150000"/>
              </a:lnSpc>
              <a:buClr>
                <a:srgbClr val="0000CC"/>
              </a:buClr>
            </a:pPr>
            <a:r>
              <a:t>Schutzmaßnahmen</a:t>
            </a:r>
          </a:p>
          <a:p>
            <a:pPr marL="609600" indent="-609600">
              <a:lnSpc>
                <a:spcPct val="150000"/>
              </a:lnSpc>
              <a:buClr>
                <a:srgbClr val="0000CC"/>
              </a:buClr>
            </a:pPr>
            <a:r>
              <a:t>Identitätsnachweise</a:t>
            </a:r>
          </a:p>
          <a:p>
            <a:pPr marL="609600" indent="-609600">
              <a:lnSpc>
                <a:spcPct val="150000"/>
              </a:lnSpc>
              <a:buClr>
                <a:srgbClr val="0000CC"/>
              </a:buClr>
            </a:pPr>
            <a:r>
              <a:t>Geheimniskrämerei</a:t>
            </a:r>
          </a:p>
          <a:p>
            <a:pPr marL="609600" indent="-609600">
              <a:lnSpc>
                <a:spcPct val="150000"/>
              </a:lnSpc>
              <a:buClr>
                <a:srgbClr val="0000CC"/>
              </a:buClr>
            </a:pPr>
            <a:r>
              <a:t>Verfügbarkeit</a:t>
            </a:r>
          </a:p>
          <a:p>
            <a:pPr marL="609600" indent="-609600">
              <a:lnSpc>
                <a:spcPct val="150000"/>
              </a:lnSpc>
              <a:buClr>
                <a:srgbClr val="0000CC"/>
              </a:buClr>
              <a:defRPr>
                <a:solidFill>
                  <a:srgbClr val="E2001A"/>
                </a:solidFill>
              </a:defRPr>
            </a:pPr>
            <a:r>
              <a:t>Hochverfügbare System: Lösungsansätze</a:t>
            </a:r>
          </a:p>
        </p:txBody>
      </p:sp>
    </p:spTree>
  </p:cSld>
  <p:clrMapOvr>
    <a:masterClrMapping/>
  </p:clrMapOvr>
  <p:transition xmlns:p14="http://schemas.microsoft.com/office/powerpoint/2010/main" spd="med" advClick="1"/>
</p:sld>
</file>

<file path=ppt/slides/slide3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01"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702"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703" name="Rectangle 4"/>
          <p:cNvSpPr txBox="1"/>
          <p:nvPr>
            <p:ph type="title"/>
          </p:nvPr>
        </p:nvSpPr>
        <p:spPr>
          <a:xfrm>
            <a:off x="722530" y="278649"/>
            <a:ext cx="8573870" cy="521451"/>
          </a:xfrm>
          <a:prstGeom prst="rect">
            <a:avLst/>
          </a:prstGeom>
        </p:spPr>
        <p:txBody>
          <a:bodyPr/>
          <a:lstStyle/>
          <a:p>
            <a:pPr/>
            <a:r>
              <a:t>Redundanz: Grundlagen</a:t>
            </a:r>
          </a:p>
        </p:txBody>
      </p:sp>
      <p:sp>
        <p:nvSpPr>
          <p:cNvPr id="704" name="Rectangle 5"/>
          <p:cNvSpPr txBox="1"/>
          <p:nvPr>
            <p:ph type="body" sz="half" idx="1"/>
          </p:nvPr>
        </p:nvSpPr>
        <p:spPr>
          <a:xfrm>
            <a:off x="4907995" y="977900"/>
            <a:ext cx="4388404" cy="5410200"/>
          </a:xfrm>
          <a:prstGeom prst="rect">
            <a:avLst/>
          </a:prstGeom>
        </p:spPr>
        <p:txBody>
          <a:bodyPr/>
          <a:lstStyle/>
          <a:p>
            <a:pPr marL="609600" indent="-609600">
              <a:buSzTx/>
              <a:buNone/>
              <a:defRPr sz="1800"/>
            </a:pPr>
            <a:r>
              <a:t>Zu schützen:</a:t>
            </a:r>
          </a:p>
          <a:p>
            <a:pPr marL="609600" indent="-609600">
              <a:buClr>
                <a:srgbClr val="0000CC"/>
              </a:buClr>
              <a:defRPr sz="1800"/>
            </a:pPr>
            <a:r>
              <a:t>Zustände (States) im Prozessor</a:t>
            </a:r>
          </a:p>
          <a:p>
            <a:pPr marL="609600" indent="-609600">
              <a:buClr>
                <a:srgbClr val="0000CC"/>
              </a:buClr>
              <a:defRPr sz="1800"/>
            </a:pPr>
            <a:r>
              <a:t>Daten im Speicher</a:t>
            </a:r>
          </a:p>
          <a:p>
            <a:pPr marL="609600" indent="-609600">
              <a:buSzTx/>
              <a:buNone/>
              <a:defRPr sz="1800"/>
            </a:pPr>
            <a:r>
              <a:t>Lösungen:</a:t>
            </a:r>
          </a:p>
          <a:p>
            <a:pPr marL="609600" indent="-609600">
              <a:buClr>
                <a:srgbClr val="0000CC"/>
              </a:buClr>
              <a:defRPr sz="1800"/>
            </a:pPr>
            <a:r>
              <a:t>Zustände: Der Anwendungssoftware überlassen (z.B.Kapselung von Transaktionen, Jounal-Files) bzw. dem Anwender überlassen (zwischendurch Speichern)</a:t>
            </a:r>
          </a:p>
          <a:p>
            <a:pPr marL="609600" indent="-609600">
              <a:buClr>
                <a:srgbClr val="0000CC"/>
              </a:buClr>
              <a:defRPr sz="1800"/>
            </a:pPr>
            <a:r>
              <a:t>Daten im Speicher: Back-ups</a:t>
            </a:r>
          </a:p>
        </p:txBody>
      </p:sp>
      <p:grpSp>
        <p:nvGrpSpPr>
          <p:cNvPr id="721" name="Gruppieren 8"/>
          <p:cNvGrpSpPr/>
          <p:nvPr/>
        </p:nvGrpSpPr>
        <p:grpSpPr>
          <a:xfrm>
            <a:off x="1397605" y="1223754"/>
            <a:ext cx="2333944" cy="3170239"/>
            <a:chOff x="0" y="0"/>
            <a:chExt cx="2333943" cy="3170238"/>
          </a:xfrm>
        </p:grpSpPr>
        <p:grpSp>
          <p:nvGrpSpPr>
            <p:cNvPr id="707" name="Group 3"/>
            <p:cNvGrpSpPr/>
            <p:nvPr/>
          </p:nvGrpSpPr>
          <p:grpSpPr>
            <a:xfrm>
              <a:off x="3174" y="2449513"/>
              <a:ext cx="2046290" cy="720726"/>
              <a:chOff x="0" y="0"/>
              <a:chExt cx="2046288" cy="720725"/>
            </a:xfrm>
          </p:grpSpPr>
          <p:sp>
            <p:nvSpPr>
              <p:cNvPr id="705" name="Freeform 4"/>
              <p:cNvSpPr/>
              <p:nvPr/>
            </p:nvSpPr>
            <p:spPr>
              <a:xfrm>
                <a:off x="0" y="-1"/>
                <a:ext cx="2046289" cy="7207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766" y="1974"/>
                    </a:moveTo>
                    <a:lnTo>
                      <a:pt x="15654" y="1974"/>
                    </a:lnTo>
                    <a:lnTo>
                      <a:pt x="15610" y="1784"/>
                    </a:lnTo>
                    <a:lnTo>
                      <a:pt x="15543" y="1784"/>
                    </a:lnTo>
                    <a:lnTo>
                      <a:pt x="15499" y="1708"/>
                    </a:lnTo>
                    <a:lnTo>
                      <a:pt x="15432" y="1708"/>
                    </a:lnTo>
                    <a:lnTo>
                      <a:pt x="15387" y="1632"/>
                    </a:lnTo>
                    <a:lnTo>
                      <a:pt x="15276" y="1480"/>
                    </a:lnTo>
                    <a:lnTo>
                      <a:pt x="15165" y="1480"/>
                    </a:lnTo>
                    <a:lnTo>
                      <a:pt x="15098" y="1329"/>
                    </a:lnTo>
                    <a:lnTo>
                      <a:pt x="15053" y="1215"/>
                    </a:lnTo>
                    <a:lnTo>
                      <a:pt x="14986" y="1215"/>
                    </a:lnTo>
                    <a:lnTo>
                      <a:pt x="14942" y="1139"/>
                    </a:lnTo>
                    <a:lnTo>
                      <a:pt x="14831" y="1139"/>
                    </a:lnTo>
                    <a:lnTo>
                      <a:pt x="14786" y="1063"/>
                    </a:lnTo>
                    <a:lnTo>
                      <a:pt x="14719" y="1063"/>
                    </a:lnTo>
                    <a:lnTo>
                      <a:pt x="14608" y="987"/>
                    </a:lnTo>
                    <a:lnTo>
                      <a:pt x="14563" y="987"/>
                    </a:lnTo>
                    <a:lnTo>
                      <a:pt x="14452" y="911"/>
                    </a:lnTo>
                    <a:lnTo>
                      <a:pt x="14341" y="911"/>
                    </a:lnTo>
                    <a:lnTo>
                      <a:pt x="14229" y="759"/>
                    </a:lnTo>
                    <a:lnTo>
                      <a:pt x="13940" y="759"/>
                    </a:lnTo>
                    <a:lnTo>
                      <a:pt x="13895" y="683"/>
                    </a:lnTo>
                    <a:lnTo>
                      <a:pt x="12671" y="683"/>
                    </a:lnTo>
                    <a:lnTo>
                      <a:pt x="12604" y="759"/>
                    </a:lnTo>
                    <a:lnTo>
                      <a:pt x="12336" y="759"/>
                    </a:lnTo>
                    <a:lnTo>
                      <a:pt x="12270" y="911"/>
                    </a:lnTo>
                    <a:lnTo>
                      <a:pt x="12114" y="911"/>
                    </a:lnTo>
                    <a:lnTo>
                      <a:pt x="12047" y="987"/>
                    </a:lnTo>
                    <a:lnTo>
                      <a:pt x="11891" y="987"/>
                    </a:lnTo>
                    <a:lnTo>
                      <a:pt x="11824" y="1063"/>
                    </a:lnTo>
                    <a:lnTo>
                      <a:pt x="11780" y="1139"/>
                    </a:lnTo>
                    <a:lnTo>
                      <a:pt x="11668" y="1139"/>
                    </a:lnTo>
                    <a:lnTo>
                      <a:pt x="11557" y="1215"/>
                    </a:lnTo>
                    <a:lnTo>
                      <a:pt x="11490" y="1215"/>
                    </a:lnTo>
                    <a:lnTo>
                      <a:pt x="11490" y="1329"/>
                    </a:lnTo>
                    <a:lnTo>
                      <a:pt x="11379" y="1480"/>
                    </a:lnTo>
                    <a:lnTo>
                      <a:pt x="11268" y="1480"/>
                    </a:lnTo>
                    <a:lnTo>
                      <a:pt x="11156" y="1632"/>
                    </a:lnTo>
                    <a:lnTo>
                      <a:pt x="11156" y="1708"/>
                    </a:lnTo>
                    <a:lnTo>
                      <a:pt x="11045" y="1708"/>
                    </a:lnTo>
                    <a:lnTo>
                      <a:pt x="11000" y="1784"/>
                    </a:lnTo>
                    <a:lnTo>
                      <a:pt x="10934" y="1860"/>
                    </a:lnTo>
                    <a:lnTo>
                      <a:pt x="10889" y="1974"/>
                    </a:lnTo>
                    <a:lnTo>
                      <a:pt x="10822" y="1974"/>
                    </a:lnTo>
                    <a:lnTo>
                      <a:pt x="10778" y="2050"/>
                    </a:lnTo>
                    <a:lnTo>
                      <a:pt x="10711" y="2126"/>
                    </a:lnTo>
                    <a:lnTo>
                      <a:pt x="10666" y="2126"/>
                    </a:lnTo>
                    <a:lnTo>
                      <a:pt x="10622" y="2202"/>
                    </a:lnTo>
                    <a:lnTo>
                      <a:pt x="10555" y="2430"/>
                    </a:lnTo>
                    <a:lnTo>
                      <a:pt x="10511" y="2430"/>
                    </a:lnTo>
                    <a:lnTo>
                      <a:pt x="10511" y="2505"/>
                    </a:lnTo>
                    <a:lnTo>
                      <a:pt x="10444" y="2430"/>
                    </a:lnTo>
                    <a:lnTo>
                      <a:pt x="10399" y="2430"/>
                    </a:lnTo>
                    <a:lnTo>
                      <a:pt x="10399" y="2354"/>
                    </a:lnTo>
                    <a:lnTo>
                      <a:pt x="10332" y="2126"/>
                    </a:lnTo>
                    <a:lnTo>
                      <a:pt x="10288" y="2050"/>
                    </a:lnTo>
                    <a:lnTo>
                      <a:pt x="10221" y="2050"/>
                    </a:lnTo>
                    <a:lnTo>
                      <a:pt x="10221" y="1784"/>
                    </a:lnTo>
                    <a:lnTo>
                      <a:pt x="10110" y="1784"/>
                    </a:lnTo>
                    <a:lnTo>
                      <a:pt x="10110" y="1708"/>
                    </a:lnTo>
                    <a:lnTo>
                      <a:pt x="10065" y="1708"/>
                    </a:lnTo>
                    <a:lnTo>
                      <a:pt x="9998" y="1480"/>
                    </a:lnTo>
                    <a:lnTo>
                      <a:pt x="9887" y="1480"/>
                    </a:lnTo>
                    <a:lnTo>
                      <a:pt x="9887" y="1215"/>
                    </a:lnTo>
                    <a:lnTo>
                      <a:pt x="9842" y="1215"/>
                    </a:lnTo>
                    <a:lnTo>
                      <a:pt x="9776" y="1139"/>
                    </a:lnTo>
                    <a:lnTo>
                      <a:pt x="9731" y="1139"/>
                    </a:lnTo>
                    <a:lnTo>
                      <a:pt x="9664" y="1063"/>
                    </a:lnTo>
                    <a:lnTo>
                      <a:pt x="9664" y="987"/>
                    </a:lnTo>
                    <a:lnTo>
                      <a:pt x="9620" y="987"/>
                    </a:lnTo>
                    <a:lnTo>
                      <a:pt x="9553" y="911"/>
                    </a:lnTo>
                    <a:lnTo>
                      <a:pt x="9508" y="911"/>
                    </a:lnTo>
                    <a:lnTo>
                      <a:pt x="9442" y="759"/>
                    </a:lnTo>
                    <a:lnTo>
                      <a:pt x="9397" y="759"/>
                    </a:lnTo>
                    <a:lnTo>
                      <a:pt x="9397" y="683"/>
                    </a:lnTo>
                    <a:lnTo>
                      <a:pt x="9286" y="683"/>
                    </a:lnTo>
                    <a:lnTo>
                      <a:pt x="9219" y="493"/>
                    </a:lnTo>
                    <a:lnTo>
                      <a:pt x="9174" y="493"/>
                    </a:lnTo>
                    <a:lnTo>
                      <a:pt x="9108" y="418"/>
                    </a:lnTo>
                    <a:lnTo>
                      <a:pt x="9063" y="418"/>
                    </a:lnTo>
                    <a:lnTo>
                      <a:pt x="8996" y="342"/>
                    </a:lnTo>
                    <a:lnTo>
                      <a:pt x="8885" y="342"/>
                    </a:lnTo>
                    <a:lnTo>
                      <a:pt x="8840" y="266"/>
                    </a:lnTo>
                    <a:lnTo>
                      <a:pt x="8662" y="266"/>
                    </a:lnTo>
                    <a:lnTo>
                      <a:pt x="8618" y="190"/>
                    </a:lnTo>
                    <a:lnTo>
                      <a:pt x="8551" y="190"/>
                    </a:lnTo>
                    <a:lnTo>
                      <a:pt x="8506" y="0"/>
                    </a:lnTo>
                    <a:lnTo>
                      <a:pt x="7104" y="0"/>
                    </a:lnTo>
                    <a:lnTo>
                      <a:pt x="7059" y="190"/>
                    </a:lnTo>
                    <a:lnTo>
                      <a:pt x="6948" y="190"/>
                    </a:lnTo>
                    <a:lnTo>
                      <a:pt x="6881" y="266"/>
                    </a:lnTo>
                    <a:lnTo>
                      <a:pt x="6725" y="266"/>
                    </a:lnTo>
                    <a:lnTo>
                      <a:pt x="6658" y="342"/>
                    </a:lnTo>
                    <a:lnTo>
                      <a:pt x="6547" y="342"/>
                    </a:lnTo>
                    <a:lnTo>
                      <a:pt x="6458" y="493"/>
                    </a:lnTo>
                    <a:lnTo>
                      <a:pt x="6346" y="493"/>
                    </a:lnTo>
                    <a:lnTo>
                      <a:pt x="6280" y="683"/>
                    </a:lnTo>
                    <a:lnTo>
                      <a:pt x="6235" y="683"/>
                    </a:lnTo>
                    <a:lnTo>
                      <a:pt x="6168" y="759"/>
                    </a:lnTo>
                    <a:lnTo>
                      <a:pt x="6124" y="759"/>
                    </a:lnTo>
                    <a:lnTo>
                      <a:pt x="6057" y="911"/>
                    </a:lnTo>
                    <a:lnTo>
                      <a:pt x="6012" y="911"/>
                    </a:lnTo>
                    <a:lnTo>
                      <a:pt x="5946" y="987"/>
                    </a:lnTo>
                    <a:lnTo>
                      <a:pt x="5901" y="987"/>
                    </a:lnTo>
                    <a:lnTo>
                      <a:pt x="5901" y="1063"/>
                    </a:lnTo>
                    <a:lnTo>
                      <a:pt x="5790" y="1139"/>
                    </a:lnTo>
                    <a:lnTo>
                      <a:pt x="5790" y="1215"/>
                    </a:lnTo>
                    <a:lnTo>
                      <a:pt x="5723" y="1215"/>
                    </a:lnTo>
                    <a:lnTo>
                      <a:pt x="5678" y="1329"/>
                    </a:lnTo>
                    <a:lnTo>
                      <a:pt x="5612" y="1480"/>
                    </a:lnTo>
                    <a:lnTo>
                      <a:pt x="5567" y="1480"/>
                    </a:lnTo>
                    <a:lnTo>
                      <a:pt x="5500" y="1632"/>
                    </a:lnTo>
                    <a:lnTo>
                      <a:pt x="5456" y="1708"/>
                    </a:lnTo>
                    <a:lnTo>
                      <a:pt x="5456" y="1784"/>
                    </a:lnTo>
                    <a:lnTo>
                      <a:pt x="5344" y="1974"/>
                    </a:lnTo>
                    <a:lnTo>
                      <a:pt x="5344" y="2050"/>
                    </a:lnTo>
                    <a:lnTo>
                      <a:pt x="5278" y="2050"/>
                    </a:lnTo>
                    <a:lnTo>
                      <a:pt x="5166" y="2354"/>
                    </a:lnTo>
                    <a:lnTo>
                      <a:pt x="5166" y="2430"/>
                    </a:lnTo>
                    <a:lnTo>
                      <a:pt x="5122" y="2619"/>
                    </a:lnTo>
                    <a:lnTo>
                      <a:pt x="5055" y="2619"/>
                    </a:lnTo>
                    <a:lnTo>
                      <a:pt x="5055" y="2847"/>
                    </a:lnTo>
                    <a:lnTo>
                      <a:pt x="4832" y="2847"/>
                    </a:lnTo>
                    <a:lnTo>
                      <a:pt x="4788" y="2695"/>
                    </a:lnTo>
                    <a:lnTo>
                      <a:pt x="4008" y="2695"/>
                    </a:lnTo>
                    <a:lnTo>
                      <a:pt x="3941" y="2847"/>
                    </a:lnTo>
                    <a:lnTo>
                      <a:pt x="3385" y="2847"/>
                    </a:lnTo>
                    <a:lnTo>
                      <a:pt x="3340" y="2923"/>
                    </a:lnTo>
                    <a:lnTo>
                      <a:pt x="3162" y="2923"/>
                    </a:lnTo>
                    <a:lnTo>
                      <a:pt x="3118" y="3151"/>
                    </a:lnTo>
                    <a:lnTo>
                      <a:pt x="2939" y="3151"/>
                    </a:lnTo>
                    <a:lnTo>
                      <a:pt x="2895" y="3265"/>
                    </a:lnTo>
                    <a:lnTo>
                      <a:pt x="2828" y="3265"/>
                    </a:lnTo>
                    <a:lnTo>
                      <a:pt x="2717" y="3341"/>
                    </a:lnTo>
                    <a:lnTo>
                      <a:pt x="2672" y="3341"/>
                    </a:lnTo>
                    <a:lnTo>
                      <a:pt x="2605" y="3417"/>
                    </a:lnTo>
                    <a:lnTo>
                      <a:pt x="2494" y="3417"/>
                    </a:lnTo>
                    <a:lnTo>
                      <a:pt x="2449" y="3492"/>
                    </a:lnTo>
                    <a:lnTo>
                      <a:pt x="2383" y="3492"/>
                    </a:lnTo>
                    <a:lnTo>
                      <a:pt x="2338" y="3568"/>
                    </a:lnTo>
                    <a:lnTo>
                      <a:pt x="2271" y="3568"/>
                    </a:lnTo>
                    <a:lnTo>
                      <a:pt x="2227" y="3720"/>
                    </a:lnTo>
                    <a:lnTo>
                      <a:pt x="2182" y="3720"/>
                    </a:lnTo>
                    <a:lnTo>
                      <a:pt x="2071" y="3910"/>
                    </a:lnTo>
                    <a:lnTo>
                      <a:pt x="2071" y="3986"/>
                    </a:lnTo>
                    <a:lnTo>
                      <a:pt x="1960" y="3986"/>
                    </a:lnTo>
                    <a:lnTo>
                      <a:pt x="1893" y="4138"/>
                    </a:lnTo>
                    <a:lnTo>
                      <a:pt x="1848" y="4138"/>
                    </a:lnTo>
                    <a:lnTo>
                      <a:pt x="1781" y="4214"/>
                    </a:lnTo>
                    <a:lnTo>
                      <a:pt x="1670" y="4290"/>
                    </a:lnTo>
                    <a:lnTo>
                      <a:pt x="1670" y="4366"/>
                    </a:lnTo>
                    <a:lnTo>
                      <a:pt x="1559" y="4555"/>
                    </a:lnTo>
                    <a:lnTo>
                      <a:pt x="1559" y="4631"/>
                    </a:lnTo>
                    <a:lnTo>
                      <a:pt x="1447" y="4631"/>
                    </a:lnTo>
                    <a:lnTo>
                      <a:pt x="1403" y="4707"/>
                    </a:lnTo>
                    <a:lnTo>
                      <a:pt x="1336" y="4859"/>
                    </a:lnTo>
                    <a:lnTo>
                      <a:pt x="1292" y="4935"/>
                    </a:lnTo>
                    <a:lnTo>
                      <a:pt x="1225" y="5011"/>
                    </a:lnTo>
                    <a:lnTo>
                      <a:pt x="1225" y="5125"/>
                    </a:lnTo>
                    <a:lnTo>
                      <a:pt x="1180" y="5201"/>
                    </a:lnTo>
                    <a:lnTo>
                      <a:pt x="1069" y="5353"/>
                    </a:lnTo>
                    <a:lnTo>
                      <a:pt x="1002" y="5580"/>
                    </a:lnTo>
                    <a:lnTo>
                      <a:pt x="958" y="5580"/>
                    </a:lnTo>
                    <a:lnTo>
                      <a:pt x="891" y="5770"/>
                    </a:lnTo>
                    <a:lnTo>
                      <a:pt x="846" y="5846"/>
                    </a:lnTo>
                    <a:lnTo>
                      <a:pt x="779" y="6074"/>
                    </a:lnTo>
                    <a:lnTo>
                      <a:pt x="735" y="6074"/>
                    </a:lnTo>
                    <a:lnTo>
                      <a:pt x="624" y="6567"/>
                    </a:lnTo>
                    <a:lnTo>
                      <a:pt x="512" y="6643"/>
                    </a:lnTo>
                    <a:lnTo>
                      <a:pt x="512" y="6795"/>
                    </a:lnTo>
                    <a:lnTo>
                      <a:pt x="445" y="6871"/>
                    </a:lnTo>
                    <a:lnTo>
                      <a:pt x="445" y="7137"/>
                    </a:lnTo>
                    <a:lnTo>
                      <a:pt x="334" y="7289"/>
                    </a:lnTo>
                    <a:lnTo>
                      <a:pt x="334" y="7364"/>
                    </a:lnTo>
                    <a:lnTo>
                      <a:pt x="289" y="7516"/>
                    </a:lnTo>
                    <a:lnTo>
                      <a:pt x="289" y="7706"/>
                    </a:lnTo>
                    <a:lnTo>
                      <a:pt x="223" y="7858"/>
                    </a:lnTo>
                    <a:lnTo>
                      <a:pt x="223" y="8086"/>
                    </a:lnTo>
                    <a:lnTo>
                      <a:pt x="178" y="8238"/>
                    </a:lnTo>
                    <a:lnTo>
                      <a:pt x="178" y="8351"/>
                    </a:lnTo>
                    <a:lnTo>
                      <a:pt x="111" y="8579"/>
                    </a:lnTo>
                    <a:lnTo>
                      <a:pt x="111" y="9073"/>
                    </a:lnTo>
                    <a:lnTo>
                      <a:pt x="67" y="9225"/>
                    </a:lnTo>
                    <a:lnTo>
                      <a:pt x="67" y="9718"/>
                    </a:lnTo>
                    <a:lnTo>
                      <a:pt x="0" y="9794"/>
                    </a:lnTo>
                    <a:lnTo>
                      <a:pt x="0" y="10743"/>
                    </a:lnTo>
                    <a:lnTo>
                      <a:pt x="67" y="10743"/>
                    </a:lnTo>
                    <a:lnTo>
                      <a:pt x="67" y="11312"/>
                    </a:lnTo>
                    <a:lnTo>
                      <a:pt x="111" y="11388"/>
                    </a:lnTo>
                    <a:lnTo>
                      <a:pt x="111" y="11958"/>
                    </a:lnTo>
                    <a:lnTo>
                      <a:pt x="178" y="12148"/>
                    </a:lnTo>
                    <a:lnTo>
                      <a:pt x="178" y="12224"/>
                    </a:lnTo>
                    <a:lnTo>
                      <a:pt x="223" y="12451"/>
                    </a:lnTo>
                    <a:lnTo>
                      <a:pt x="223" y="12527"/>
                    </a:lnTo>
                    <a:lnTo>
                      <a:pt x="289" y="12793"/>
                    </a:lnTo>
                    <a:lnTo>
                      <a:pt x="334" y="13021"/>
                    </a:lnTo>
                    <a:lnTo>
                      <a:pt x="334" y="13173"/>
                    </a:lnTo>
                    <a:lnTo>
                      <a:pt x="445" y="13438"/>
                    </a:lnTo>
                    <a:lnTo>
                      <a:pt x="445" y="13590"/>
                    </a:lnTo>
                    <a:lnTo>
                      <a:pt x="624" y="14084"/>
                    </a:lnTo>
                    <a:lnTo>
                      <a:pt x="846" y="14729"/>
                    </a:lnTo>
                    <a:lnTo>
                      <a:pt x="891" y="14729"/>
                    </a:lnTo>
                    <a:lnTo>
                      <a:pt x="958" y="14881"/>
                    </a:lnTo>
                    <a:lnTo>
                      <a:pt x="1002" y="14957"/>
                    </a:lnTo>
                    <a:lnTo>
                      <a:pt x="1069" y="15109"/>
                    </a:lnTo>
                    <a:lnTo>
                      <a:pt x="1069" y="15185"/>
                    </a:lnTo>
                    <a:lnTo>
                      <a:pt x="1180" y="15298"/>
                    </a:lnTo>
                    <a:lnTo>
                      <a:pt x="1225" y="15374"/>
                    </a:lnTo>
                    <a:lnTo>
                      <a:pt x="1225" y="15450"/>
                    </a:lnTo>
                    <a:lnTo>
                      <a:pt x="1292" y="15602"/>
                    </a:lnTo>
                    <a:lnTo>
                      <a:pt x="1336" y="15678"/>
                    </a:lnTo>
                    <a:lnTo>
                      <a:pt x="1403" y="15754"/>
                    </a:lnTo>
                    <a:lnTo>
                      <a:pt x="1447" y="15830"/>
                    </a:lnTo>
                    <a:lnTo>
                      <a:pt x="1559" y="15944"/>
                    </a:lnTo>
                    <a:lnTo>
                      <a:pt x="1559" y="16020"/>
                    </a:lnTo>
                    <a:lnTo>
                      <a:pt x="1670" y="16096"/>
                    </a:lnTo>
                    <a:lnTo>
                      <a:pt x="1670" y="16172"/>
                    </a:lnTo>
                    <a:lnTo>
                      <a:pt x="1781" y="16247"/>
                    </a:lnTo>
                    <a:lnTo>
                      <a:pt x="1848" y="16247"/>
                    </a:lnTo>
                    <a:lnTo>
                      <a:pt x="1893" y="16399"/>
                    </a:lnTo>
                    <a:lnTo>
                      <a:pt x="1960" y="16589"/>
                    </a:lnTo>
                    <a:lnTo>
                      <a:pt x="2071" y="16589"/>
                    </a:lnTo>
                    <a:lnTo>
                      <a:pt x="2071" y="16665"/>
                    </a:lnTo>
                    <a:lnTo>
                      <a:pt x="2182" y="16665"/>
                    </a:lnTo>
                    <a:lnTo>
                      <a:pt x="2227" y="16817"/>
                    </a:lnTo>
                    <a:lnTo>
                      <a:pt x="2271" y="16817"/>
                    </a:lnTo>
                    <a:lnTo>
                      <a:pt x="2338" y="16893"/>
                    </a:lnTo>
                    <a:lnTo>
                      <a:pt x="2383" y="16893"/>
                    </a:lnTo>
                    <a:lnTo>
                      <a:pt x="2449" y="16969"/>
                    </a:lnTo>
                    <a:lnTo>
                      <a:pt x="2494" y="17159"/>
                    </a:lnTo>
                    <a:lnTo>
                      <a:pt x="2605" y="17159"/>
                    </a:lnTo>
                    <a:lnTo>
                      <a:pt x="2672" y="17234"/>
                    </a:lnTo>
                    <a:lnTo>
                      <a:pt x="2828" y="17234"/>
                    </a:lnTo>
                    <a:lnTo>
                      <a:pt x="2895" y="17386"/>
                    </a:lnTo>
                    <a:lnTo>
                      <a:pt x="2939" y="17386"/>
                    </a:lnTo>
                    <a:lnTo>
                      <a:pt x="3051" y="17462"/>
                    </a:lnTo>
                    <a:lnTo>
                      <a:pt x="3162" y="17462"/>
                    </a:lnTo>
                    <a:lnTo>
                      <a:pt x="3229" y="17538"/>
                    </a:lnTo>
                    <a:lnTo>
                      <a:pt x="3496" y="17538"/>
                    </a:lnTo>
                    <a:lnTo>
                      <a:pt x="3563" y="17614"/>
                    </a:lnTo>
                    <a:lnTo>
                      <a:pt x="3674" y="17614"/>
                    </a:lnTo>
                    <a:lnTo>
                      <a:pt x="3786" y="17804"/>
                    </a:lnTo>
                    <a:lnTo>
                      <a:pt x="4899" y="17804"/>
                    </a:lnTo>
                    <a:lnTo>
                      <a:pt x="4944" y="17614"/>
                    </a:lnTo>
                    <a:lnTo>
                      <a:pt x="4944" y="17880"/>
                    </a:lnTo>
                    <a:lnTo>
                      <a:pt x="5010" y="17880"/>
                    </a:lnTo>
                    <a:lnTo>
                      <a:pt x="5010" y="17956"/>
                    </a:lnTo>
                    <a:lnTo>
                      <a:pt x="5122" y="18335"/>
                    </a:lnTo>
                    <a:lnTo>
                      <a:pt x="5166" y="18335"/>
                    </a:lnTo>
                    <a:lnTo>
                      <a:pt x="5278" y="18753"/>
                    </a:lnTo>
                    <a:lnTo>
                      <a:pt x="5344" y="18753"/>
                    </a:lnTo>
                    <a:lnTo>
                      <a:pt x="5344" y="18981"/>
                    </a:lnTo>
                    <a:lnTo>
                      <a:pt x="5456" y="19095"/>
                    </a:lnTo>
                    <a:lnTo>
                      <a:pt x="5456" y="19170"/>
                    </a:lnTo>
                    <a:lnTo>
                      <a:pt x="5567" y="19322"/>
                    </a:lnTo>
                    <a:lnTo>
                      <a:pt x="5612" y="19398"/>
                    </a:lnTo>
                    <a:lnTo>
                      <a:pt x="5678" y="19740"/>
                    </a:lnTo>
                    <a:lnTo>
                      <a:pt x="5790" y="19740"/>
                    </a:lnTo>
                    <a:lnTo>
                      <a:pt x="5790" y="19816"/>
                    </a:lnTo>
                    <a:lnTo>
                      <a:pt x="5834" y="19892"/>
                    </a:lnTo>
                    <a:lnTo>
                      <a:pt x="5901" y="19968"/>
                    </a:lnTo>
                    <a:lnTo>
                      <a:pt x="5946" y="20044"/>
                    </a:lnTo>
                    <a:lnTo>
                      <a:pt x="6012" y="20044"/>
                    </a:lnTo>
                    <a:lnTo>
                      <a:pt x="6057" y="20120"/>
                    </a:lnTo>
                    <a:lnTo>
                      <a:pt x="6124" y="20120"/>
                    </a:lnTo>
                    <a:lnTo>
                      <a:pt x="6168" y="20385"/>
                    </a:lnTo>
                    <a:lnTo>
                      <a:pt x="6235" y="20385"/>
                    </a:lnTo>
                    <a:lnTo>
                      <a:pt x="6280" y="20461"/>
                    </a:lnTo>
                    <a:lnTo>
                      <a:pt x="6346" y="20537"/>
                    </a:lnTo>
                    <a:lnTo>
                      <a:pt x="6391" y="20613"/>
                    </a:lnTo>
                    <a:lnTo>
                      <a:pt x="6458" y="20613"/>
                    </a:lnTo>
                    <a:lnTo>
                      <a:pt x="6547" y="20765"/>
                    </a:lnTo>
                    <a:lnTo>
                      <a:pt x="6614" y="20841"/>
                    </a:lnTo>
                    <a:lnTo>
                      <a:pt x="6725" y="20841"/>
                    </a:lnTo>
                    <a:lnTo>
                      <a:pt x="6769" y="21031"/>
                    </a:lnTo>
                    <a:lnTo>
                      <a:pt x="6881" y="21031"/>
                    </a:lnTo>
                    <a:lnTo>
                      <a:pt x="6948" y="21107"/>
                    </a:lnTo>
                    <a:lnTo>
                      <a:pt x="7104" y="21107"/>
                    </a:lnTo>
                    <a:lnTo>
                      <a:pt x="7215" y="21258"/>
                    </a:lnTo>
                    <a:lnTo>
                      <a:pt x="7282" y="21334"/>
                    </a:lnTo>
                    <a:lnTo>
                      <a:pt x="7393" y="21334"/>
                    </a:lnTo>
                    <a:lnTo>
                      <a:pt x="7438" y="21486"/>
                    </a:lnTo>
                    <a:lnTo>
                      <a:pt x="7883" y="21486"/>
                    </a:lnTo>
                    <a:lnTo>
                      <a:pt x="7883" y="21600"/>
                    </a:lnTo>
                    <a:lnTo>
                      <a:pt x="9108" y="21600"/>
                    </a:lnTo>
                    <a:lnTo>
                      <a:pt x="9174" y="21486"/>
                    </a:lnTo>
                    <a:lnTo>
                      <a:pt x="9553" y="21486"/>
                    </a:lnTo>
                    <a:lnTo>
                      <a:pt x="9664" y="21334"/>
                    </a:lnTo>
                    <a:lnTo>
                      <a:pt x="9776" y="21334"/>
                    </a:lnTo>
                    <a:lnTo>
                      <a:pt x="9842" y="21258"/>
                    </a:lnTo>
                    <a:lnTo>
                      <a:pt x="9887" y="21258"/>
                    </a:lnTo>
                    <a:lnTo>
                      <a:pt x="9998" y="21107"/>
                    </a:lnTo>
                    <a:lnTo>
                      <a:pt x="10110" y="21107"/>
                    </a:lnTo>
                    <a:lnTo>
                      <a:pt x="10221" y="21031"/>
                    </a:lnTo>
                    <a:lnTo>
                      <a:pt x="10288" y="21031"/>
                    </a:lnTo>
                    <a:lnTo>
                      <a:pt x="10332" y="20841"/>
                    </a:lnTo>
                    <a:lnTo>
                      <a:pt x="10444" y="20841"/>
                    </a:lnTo>
                    <a:lnTo>
                      <a:pt x="10511" y="20765"/>
                    </a:lnTo>
                    <a:lnTo>
                      <a:pt x="10511" y="20689"/>
                    </a:lnTo>
                    <a:lnTo>
                      <a:pt x="10555" y="20689"/>
                    </a:lnTo>
                    <a:lnTo>
                      <a:pt x="10666" y="20613"/>
                    </a:lnTo>
                    <a:lnTo>
                      <a:pt x="10711" y="20613"/>
                    </a:lnTo>
                    <a:lnTo>
                      <a:pt x="10822" y="20385"/>
                    </a:lnTo>
                    <a:lnTo>
                      <a:pt x="10934" y="20271"/>
                    </a:lnTo>
                    <a:lnTo>
                      <a:pt x="10934" y="20120"/>
                    </a:lnTo>
                    <a:lnTo>
                      <a:pt x="11156" y="19968"/>
                    </a:lnTo>
                    <a:lnTo>
                      <a:pt x="11156" y="19892"/>
                    </a:lnTo>
                    <a:lnTo>
                      <a:pt x="11268" y="19816"/>
                    </a:lnTo>
                    <a:lnTo>
                      <a:pt x="11268" y="19740"/>
                    </a:lnTo>
                    <a:lnTo>
                      <a:pt x="11334" y="19740"/>
                    </a:lnTo>
                    <a:lnTo>
                      <a:pt x="11379" y="19550"/>
                    </a:lnTo>
                    <a:lnTo>
                      <a:pt x="11490" y="19398"/>
                    </a:lnTo>
                    <a:lnTo>
                      <a:pt x="11490" y="19322"/>
                    </a:lnTo>
                    <a:lnTo>
                      <a:pt x="11557" y="19170"/>
                    </a:lnTo>
                    <a:lnTo>
                      <a:pt x="11602" y="19170"/>
                    </a:lnTo>
                    <a:lnTo>
                      <a:pt x="11668" y="18981"/>
                    </a:lnTo>
                    <a:lnTo>
                      <a:pt x="11713" y="18905"/>
                    </a:lnTo>
                    <a:lnTo>
                      <a:pt x="11780" y="18753"/>
                    </a:lnTo>
                    <a:lnTo>
                      <a:pt x="11780" y="18601"/>
                    </a:lnTo>
                    <a:lnTo>
                      <a:pt x="11824" y="18601"/>
                    </a:lnTo>
                    <a:lnTo>
                      <a:pt x="11891" y="18753"/>
                    </a:lnTo>
                    <a:lnTo>
                      <a:pt x="12002" y="18753"/>
                    </a:lnTo>
                    <a:lnTo>
                      <a:pt x="12002" y="18829"/>
                    </a:lnTo>
                    <a:lnTo>
                      <a:pt x="12047" y="18905"/>
                    </a:lnTo>
                    <a:lnTo>
                      <a:pt x="12114" y="18981"/>
                    </a:lnTo>
                    <a:lnTo>
                      <a:pt x="12158" y="19095"/>
                    </a:lnTo>
                    <a:lnTo>
                      <a:pt x="12225" y="19095"/>
                    </a:lnTo>
                    <a:lnTo>
                      <a:pt x="12270" y="19170"/>
                    </a:lnTo>
                    <a:lnTo>
                      <a:pt x="12336" y="19170"/>
                    </a:lnTo>
                    <a:lnTo>
                      <a:pt x="12336" y="19322"/>
                    </a:lnTo>
                    <a:lnTo>
                      <a:pt x="12492" y="19322"/>
                    </a:lnTo>
                    <a:lnTo>
                      <a:pt x="12604" y="19398"/>
                    </a:lnTo>
                    <a:lnTo>
                      <a:pt x="12715" y="19398"/>
                    </a:lnTo>
                    <a:lnTo>
                      <a:pt x="12715" y="19550"/>
                    </a:lnTo>
                    <a:lnTo>
                      <a:pt x="12938" y="19550"/>
                    </a:lnTo>
                    <a:lnTo>
                      <a:pt x="12938" y="19740"/>
                    </a:lnTo>
                    <a:lnTo>
                      <a:pt x="13339" y="19740"/>
                    </a:lnTo>
                    <a:lnTo>
                      <a:pt x="13383" y="19816"/>
                    </a:lnTo>
                    <a:lnTo>
                      <a:pt x="13895" y="19816"/>
                    </a:lnTo>
                    <a:lnTo>
                      <a:pt x="13940" y="19740"/>
                    </a:lnTo>
                    <a:lnTo>
                      <a:pt x="14341" y="19740"/>
                    </a:lnTo>
                    <a:lnTo>
                      <a:pt x="14385" y="19550"/>
                    </a:lnTo>
                    <a:lnTo>
                      <a:pt x="14563" y="19550"/>
                    </a:lnTo>
                    <a:lnTo>
                      <a:pt x="14608" y="19398"/>
                    </a:lnTo>
                    <a:lnTo>
                      <a:pt x="14719" y="19398"/>
                    </a:lnTo>
                    <a:lnTo>
                      <a:pt x="14786" y="19322"/>
                    </a:lnTo>
                    <a:lnTo>
                      <a:pt x="14942" y="19322"/>
                    </a:lnTo>
                    <a:lnTo>
                      <a:pt x="14942" y="19170"/>
                    </a:lnTo>
                    <a:lnTo>
                      <a:pt x="15053" y="19170"/>
                    </a:lnTo>
                    <a:lnTo>
                      <a:pt x="15053" y="19095"/>
                    </a:lnTo>
                    <a:lnTo>
                      <a:pt x="15098" y="19095"/>
                    </a:lnTo>
                    <a:lnTo>
                      <a:pt x="15165" y="18981"/>
                    </a:lnTo>
                    <a:lnTo>
                      <a:pt x="15209" y="18981"/>
                    </a:lnTo>
                    <a:lnTo>
                      <a:pt x="15276" y="18905"/>
                    </a:lnTo>
                    <a:lnTo>
                      <a:pt x="15320" y="18753"/>
                    </a:lnTo>
                    <a:lnTo>
                      <a:pt x="15387" y="18753"/>
                    </a:lnTo>
                    <a:lnTo>
                      <a:pt x="15432" y="18601"/>
                    </a:lnTo>
                    <a:lnTo>
                      <a:pt x="15543" y="18601"/>
                    </a:lnTo>
                    <a:lnTo>
                      <a:pt x="15610" y="18449"/>
                    </a:lnTo>
                    <a:lnTo>
                      <a:pt x="15654" y="18335"/>
                    </a:lnTo>
                    <a:lnTo>
                      <a:pt x="15654" y="18259"/>
                    </a:lnTo>
                    <a:lnTo>
                      <a:pt x="15766" y="18183"/>
                    </a:lnTo>
                    <a:lnTo>
                      <a:pt x="15766" y="17956"/>
                    </a:lnTo>
                    <a:lnTo>
                      <a:pt x="15833" y="17880"/>
                    </a:lnTo>
                    <a:lnTo>
                      <a:pt x="15877" y="17880"/>
                    </a:lnTo>
                    <a:lnTo>
                      <a:pt x="15988" y="17538"/>
                    </a:lnTo>
                    <a:lnTo>
                      <a:pt x="15988" y="17462"/>
                    </a:lnTo>
                    <a:lnTo>
                      <a:pt x="16055" y="17462"/>
                    </a:lnTo>
                    <a:lnTo>
                      <a:pt x="16100" y="17386"/>
                    </a:lnTo>
                    <a:lnTo>
                      <a:pt x="16100" y="17234"/>
                    </a:lnTo>
                    <a:lnTo>
                      <a:pt x="16278" y="16817"/>
                    </a:lnTo>
                    <a:lnTo>
                      <a:pt x="16278" y="16665"/>
                    </a:lnTo>
                    <a:lnTo>
                      <a:pt x="16322" y="16589"/>
                    </a:lnTo>
                    <a:lnTo>
                      <a:pt x="16322" y="16399"/>
                    </a:lnTo>
                    <a:lnTo>
                      <a:pt x="16389" y="16399"/>
                    </a:lnTo>
                    <a:lnTo>
                      <a:pt x="16434" y="16589"/>
                    </a:lnTo>
                    <a:lnTo>
                      <a:pt x="16545" y="16589"/>
                    </a:lnTo>
                    <a:lnTo>
                      <a:pt x="16545" y="16665"/>
                    </a:lnTo>
                    <a:lnTo>
                      <a:pt x="16656" y="16665"/>
                    </a:lnTo>
                    <a:lnTo>
                      <a:pt x="16723" y="16817"/>
                    </a:lnTo>
                    <a:lnTo>
                      <a:pt x="16879" y="16817"/>
                    </a:lnTo>
                    <a:lnTo>
                      <a:pt x="16946" y="16893"/>
                    </a:lnTo>
                    <a:lnTo>
                      <a:pt x="17057" y="16893"/>
                    </a:lnTo>
                    <a:lnTo>
                      <a:pt x="17169" y="16969"/>
                    </a:lnTo>
                    <a:lnTo>
                      <a:pt x="17213" y="16969"/>
                    </a:lnTo>
                    <a:lnTo>
                      <a:pt x="17280" y="17159"/>
                    </a:lnTo>
                    <a:lnTo>
                      <a:pt x="17503" y="17159"/>
                    </a:lnTo>
                    <a:lnTo>
                      <a:pt x="17614" y="17234"/>
                    </a:lnTo>
                    <a:lnTo>
                      <a:pt x="18727" y="17234"/>
                    </a:lnTo>
                    <a:lnTo>
                      <a:pt x="18772" y="17159"/>
                    </a:lnTo>
                    <a:lnTo>
                      <a:pt x="18995" y="17159"/>
                    </a:lnTo>
                    <a:lnTo>
                      <a:pt x="19039" y="16969"/>
                    </a:lnTo>
                    <a:lnTo>
                      <a:pt x="19106" y="16969"/>
                    </a:lnTo>
                    <a:lnTo>
                      <a:pt x="19151" y="16893"/>
                    </a:lnTo>
                    <a:lnTo>
                      <a:pt x="19262" y="16893"/>
                    </a:lnTo>
                    <a:lnTo>
                      <a:pt x="19373" y="16817"/>
                    </a:lnTo>
                    <a:lnTo>
                      <a:pt x="19596" y="16817"/>
                    </a:lnTo>
                    <a:lnTo>
                      <a:pt x="19663" y="16665"/>
                    </a:lnTo>
                    <a:lnTo>
                      <a:pt x="19707" y="16665"/>
                    </a:lnTo>
                    <a:lnTo>
                      <a:pt x="19774" y="16589"/>
                    </a:lnTo>
                    <a:lnTo>
                      <a:pt x="19885" y="16399"/>
                    </a:lnTo>
                    <a:lnTo>
                      <a:pt x="19930" y="16399"/>
                    </a:lnTo>
                    <a:lnTo>
                      <a:pt x="19997" y="16247"/>
                    </a:lnTo>
                    <a:lnTo>
                      <a:pt x="20108" y="16247"/>
                    </a:lnTo>
                    <a:lnTo>
                      <a:pt x="20108" y="16172"/>
                    </a:lnTo>
                    <a:lnTo>
                      <a:pt x="20153" y="16172"/>
                    </a:lnTo>
                    <a:lnTo>
                      <a:pt x="20219" y="16020"/>
                    </a:lnTo>
                    <a:lnTo>
                      <a:pt x="20264" y="16020"/>
                    </a:lnTo>
                    <a:lnTo>
                      <a:pt x="20331" y="15944"/>
                    </a:lnTo>
                    <a:lnTo>
                      <a:pt x="20375" y="15944"/>
                    </a:lnTo>
                    <a:lnTo>
                      <a:pt x="20442" y="15830"/>
                    </a:lnTo>
                    <a:lnTo>
                      <a:pt x="20442" y="15754"/>
                    </a:lnTo>
                    <a:lnTo>
                      <a:pt x="20487" y="15754"/>
                    </a:lnTo>
                    <a:lnTo>
                      <a:pt x="20553" y="15602"/>
                    </a:lnTo>
                    <a:lnTo>
                      <a:pt x="20598" y="15450"/>
                    </a:lnTo>
                    <a:lnTo>
                      <a:pt x="20665" y="15450"/>
                    </a:lnTo>
                    <a:lnTo>
                      <a:pt x="20665" y="15374"/>
                    </a:lnTo>
                    <a:lnTo>
                      <a:pt x="20776" y="15298"/>
                    </a:lnTo>
                    <a:lnTo>
                      <a:pt x="20776" y="15109"/>
                    </a:lnTo>
                    <a:lnTo>
                      <a:pt x="20821" y="15109"/>
                    </a:lnTo>
                    <a:lnTo>
                      <a:pt x="20932" y="14881"/>
                    </a:lnTo>
                    <a:lnTo>
                      <a:pt x="21333" y="13742"/>
                    </a:lnTo>
                    <a:lnTo>
                      <a:pt x="21377" y="13590"/>
                    </a:lnTo>
                    <a:lnTo>
                      <a:pt x="21444" y="13514"/>
                    </a:lnTo>
                    <a:lnTo>
                      <a:pt x="21444" y="13173"/>
                    </a:lnTo>
                    <a:lnTo>
                      <a:pt x="21489" y="12945"/>
                    </a:lnTo>
                    <a:lnTo>
                      <a:pt x="21489" y="12869"/>
                    </a:lnTo>
                    <a:lnTo>
                      <a:pt x="21555" y="12793"/>
                    </a:lnTo>
                    <a:lnTo>
                      <a:pt x="21555" y="12679"/>
                    </a:lnTo>
                    <a:lnTo>
                      <a:pt x="21600" y="12527"/>
                    </a:lnTo>
                    <a:lnTo>
                      <a:pt x="21600" y="9870"/>
                    </a:lnTo>
                    <a:lnTo>
                      <a:pt x="21555" y="9870"/>
                    </a:lnTo>
                    <a:lnTo>
                      <a:pt x="21555" y="9794"/>
                    </a:lnTo>
                    <a:lnTo>
                      <a:pt x="21489" y="9642"/>
                    </a:lnTo>
                    <a:lnTo>
                      <a:pt x="21489" y="9566"/>
                    </a:lnTo>
                    <a:lnTo>
                      <a:pt x="21444" y="9301"/>
                    </a:lnTo>
                    <a:lnTo>
                      <a:pt x="21444" y="9073"/>
                    </a:lnTo>
                    <a:lnTo>
                      <a:pt x="21377" y="8997"/>
                    </a:lnTo>
                    <a:lnTo>
                      <a:pt x="21333" y="8807"/>
                    </a:lnTo>
                    <a:lnTo>
                      <a:pt x="21266" y="8731"/>
                    </a:lnTo>
                    <a:lnTo>
                      <a:pt x="21155" y="8238"/>
                    </a:lnTo>
                    <a:lnTo>
                      <a:pt x="21110" y="8238"/>
                    </a:lnTo>
                    <a:lnTo>
                      <a:pt x="21043" y="8086"/>
                    </a:lnTo>
                    <a:lnTo>
                      <a:pt x="21043" y="7858"/>
                    </a:lnTo>
                    <a:lnTo>
                      <a:pt x="20932" y="7592"/>
                    </a:lnTo>
                    <a:lnTo>
                      <a:pt x="20887" y="7592"/>
                    </a:lnTo>
                    <a:lnTo>
                      <a:pt x="20887" y="7516"/>
                    </a:lnTo>
                    <a:lnTo>
                      <a:pt x="20821" y="7516"/>
                    </a:lnTo>
                    <a:lnTo>
                      <a:pt x="20776" y="7289"/>
                    </a:lnTo>
                    <a:lnTo>
                      <a:pt x="20665" y="7137"/>
                    </a:lnTo>
                    <a:lnTo>
                      <a:pt x="20553" y="7061"/>
                    </a:lnTo>
                    <a:lnTo>
                      <a:pt x="20553" y="6871"/>
                    </a:lnTo>
                    <a:lnTo>
                      <a:pt x="20487" y="6795"/>
                    </a:lnTo>
                    <a:lnTo>
                      <a:pt x="20442" y="6719"/>
                    </a:lnTo>
                    <a:lnTo>
                      <a:pt x="20375" y="6643"/>
                    </a:lnTo>
                    <a:lnTo>
                      <a:pt x="20331" y="6567"/>
                    </a:lnTo>
                    <a:lnTo>
                      <a:pt x="20264" y="6491"/>
                    </a:lnTo>
                    <a:lnTo>
                      <a:pt x="20219" y="6491"/>
                    </a:lnTo>
                    <a:lnTo>
                      <a:pt x="20153" y="6415"/>
                    </a:lnTo>
                    <a:lnTo>
                      <a:pt x="20108" y="6415"/>
                    </a:lnTo>
                    <a:lnTo>
                      <a:pt x="20041" y="6302"/>
                    </a:lnTo>
                    <a:lnTo>
                      <a:pt x="19997" y="6150"/>
                    </a:lnTo>
                    <a:lnTo>
                      <a:pt x="19930" y="6074"/>
                    </a:lnTo>
                    <a:lnTo>
                      <a:pt x="19774" y="6074"/>
                    </a:lnTo>
                    <a:lnTo>
                      <a:pt x="19707" y="5922"/>
                    </a:lnTo>
                    <a:lnTo>
                      <a:pt x="19663" y="5846"/>
                    </a:lnTo>
                    <a:lnTo>
                      <a:pt x="19485" y="5846"/>
                    </a:lnTo>
                    <a:lnTo>
                      <a:pt x="19485" y="5770"/>
                    </a:lnTo>
                    <a:lnTo>
                      <a:pt x="19373" y="5770"/>
                    </a:lnTo>
                    <a:lnTo>
                      <a:pt x="19440" y="5656"/>
                    </a:lnTo>
                    <a:lnTo>
                      <a:pt x="19440" y="4631"/>
                    </a:lnTo>
                    <a:lnTo>
                      <a:pt x="19373" y="4366"/>
                    </a:lnTo>
                    <a:lnTo>
                      <a:pt x="19373" y="4214"/>
                    </a:lnTo>
                    <a:lnTo>
                      <a:pt x="19329" y="3986"/>
                    </a:lnTo>
                    <a:lnTo>
                      <a:pt x="19262" y="3720"/>
                    </a:lnTo>
                    <a:lnTo>
                      <a:pt x="19262" y="3492"/>
                    </a:lnTo>
                    <a:lnTo>
                      <a:pt x="19039" y="2923"/>
                    </a:lnTo>
                    <a:lnTo>
                      <a:pt x="18995" y="2847"/>
                    </a:lnTo>
                    <a:lnTo>
                      <a:pt x="18950" y="2695"/>
                    </a:lnTo>
                    <a:lnTo>
                      <a:pt x="18950" y="2619"/>
                    </a:lnTo>
                    <a:lnTo>
                      <a:pt x="18839" y="2619"/>
                    </a:lnTo>
                    <a:lnTo>
                      <a:pt x="18839" y="2430"/>
                    </a:lnTo>
                    <a:lnTo>
                      <a:pt x="18772" y="2430"/>
                    </a:lnTo>
                    <a:lnTo>
                      <a:pt x="18727" y="2354"/>
                    </a:lnTo>
                    <a:lnTo>
                      <a:pt x="18661" y="2126"/>
                    </a:lnTo>
                    <a:lnTo>
                      <a:pt x="18549" y="2050"/>
                    </a:lnTo>
                    <a:lnTo>
                      <a:pt x="18549" y="1974"/>
                    </a:lnTo>
                    <a:lnTo>
                      <a:pt x="18438" y="1974"/>
                    </a:lnTo>
                    <a:lnTo>
                      <a:pt x="18327" y="1784"/>
                    </a:lnTo>
                    <a:lnTo>
                      <a:pt x="18282" y="1784"/>
                    </a:lnTo>
                    <a:lnTo>
                      <a:pt x="18215" y="1708"/>
                    </a:lnTo>
                    <a:lnTo>
                      <a:pt x="18104" y="1708"/>
                    </a:lnTo>
                    <a:lnTo>
                      <a:pt x="18104" y="1632"/>
                    </a:lnTo>
                    <a:lnTo>
                      <a:pt x="18059" y="1632"/>
                    </a:lnTo>
                    <a:lnTo>
                      <a:pt x="17993" y="1480"/>
                    </a:lnTo>
                    <a:lnTo>
                      <a:pt x="17659" y="1480"/>
                    </a:lnTo>
                    <a:lnTo>
                      <a:pt x="17659" y="1329"/>
                    </a:lnTo>
                    <a:lnTo>
                      <a:pt x="17503" y="1329"/>
                    </a:lnTo>
                    <a:lnTo>
                      <a:pt x="17503" y="1215"/>
                    </a:lnTo>
                    <a:lnTo>
                      <a:pt x="16946" y="1215"/>
                    </a:lnTo>
                    <a:lnTo>
                      <a:pt x="16946" y="1329"/>
                    </a:lnTo>
                    <a:lnTo>
                      <a:pt x="16723" y="1329"/>
                    </a:lnTo>
                    <a:lnTo>
                      <a:pt x="16723" y="1480"/>
                    </a:lnTo>
                    <a:lnTo>
                      <a:pt x="16434" y="1480"/>
                    </a:lnTo>
                    <a:lnTo>
                      <a:pt x="16389" y="1632"/>
                    </a:lnTo>
                    <a:lnTo>
                      <a:pt x="16322" y="1632"/>
                    </a:lnTo>
                    <a:lnTo>
                      <a:pt x="16322" y="1708"/>
                    </a:lnTo>
                    <a:lnTo>
                      <a:pt x="16211" y="1708"/>
                    </a:lnTo>
                    <a:lnTo>
                      <a:pt x="16167" y="1784"/>
                    </a:lnTo>
                    <a:lnTo>
                      <a:pt x="16100" y="1784"/>
                    </a:lnTo>
                    <a:lnTo>
                      <a:pt x="16055" y="1860"/>
                    </a:lnTo>
                    <a:lnTo>
                      <a:pt x="15988" y="1860"/>
                    </a:lnTo>
                    <a:lnTo>
                      <a:pt x="15988" y="1974"/>
                    </a:lnTo>
                    <a:lnTo>
                      <a:pt x="15944" y="1974"/>
                    </a:lnTo>
                    <a:lnTo>
                      <a:pt x="15877" y="2050"/>
                    </a:lnTo>
                    <a:lnTo>
                      <a:pt x="15833" y="2050"/>
                    </a:lnTo>
                    <a:lnTo>
                      <a:pt x="15766" y="2126"/>
                    </a:lnTo>
                    <a:lnTo>
                      <a:pt x="15766" y="1974"/>
                    </a:lnTo>
                    <a:close/>
                  </a:path>
                </a:pathLst>
              </a:custGeom>
              <a:solidFill>
                <a:srgbClr val="CCFFCC"/>
              </a:solidFill>
              <a:ln w="12700" cap="flat">
                <a:noFill/>
                <a:miter lim="400000"/>
              </a:ln>
              <a:effectLst/>
            </p:spPr>
            <p:txBody>
              <a:bodyPr wrap="square" lIns="45719" tIns="45719" rIns="45719" bIns="45719" numCol="1" anchor="t">
                <a:noAutofit/>
              </a:bodyPr>
              <a:lstStyle/>
              <a:p>
                <a:pPr/>
              </a:p>
            </p:txBody>
          </p:sp>
          <p:sp>
            <p:nvSpPr>
              <p:cNvPr id="706" name="Freeform 5"/>
              <p:cNvSpPr/>
              <p:nvPr/>
            </p:nvSpPr>
            <p:spPr>
              <a:xfrm>
                <a:off x="0" y="-1"/>
                <a:ext cx="2046289" cy="7207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766" y="1974"/>
                    </a:moveTo>
                    <a:lnTo>
                      <a:pt x="15654" y="1974"/>
                    </a:lnTo>
                    <a:lnTo>
                      <a:pt x="15610" y="1784"/>
                    </a:lnTo>
                    <a:lnTo>
                      <a:pt x="15543" y="1784"/>
                    </a:lnTo>
                    <a:lnTo>
                      <a:pt x="15499" y="1708"/>
                    </a:lnTo>
                    <a:lnTo>
                      <a:pt x="15432" y="1708"/>
                    </a:lnTo>
                    <a:lnTo>
                      <a:pt x="15387" y="1632"/>
                    </a:lnTo>
                    <a:lnTo>
                      <a:pt x="15276" y="1480"/>
                    </a:lnTo>
                    <a:lnTo>
                      <a:pt x="15165" y="1480"/>
                    </a:lnTo>
                    <a:lnTo>
                      <a:pt x="15098" y="1329"/>
                    </a:lnTo>
                    <a:lnTo>
                      <a:pt x="15053" y="1215"/>
                    </a:lnTo>
                    <a:lnTo>
                      <a:pt x="14986" y="1215"/>
                    </a:lnTo>
                    <a:lnTo>
                      <a:pt x="14942" y="1139"/>
                    </a:lnTo>
                    <a:lnTo>
                      <a:pt x="14831" y="1139"/>
                    </a:lnTo>
                    <a:lnTo>
                      <a:pt x="14786" y="1063"/>
                    </a:lnTo>
                    <a:lnTo>
                      <a:pt x="14719" y="1063"/>
                    </a:lnTo>
                    <a:lnTo>
                      <a:pt x="14608" y="987"/>
                    </a:lnTo>
                    <a:lnTo>
                      <a:pt x="14563" y="987"/>
                    </a:lnTo>
                    <a:lnTo>
                      <a:pt x="14452" y="911"/>
                    </a:lnTo>
                    <a:lnTo>
                      <a:pt x="14341" y="911"/>
                    </a:lnTo>
                    <a:lnTo>
                      <a:pt x="14229" y="759"/>
                    </a:lnTo>
                    <a:lnTo>
                      <a:pt x="13940" y="759"/>
                    </a:lnTo>
                    <a:lnTo>
                      <a:pt x="13895" y="683"/>
                    </a:lnTo>
                    <a:lnTo>
                      <a:pt x="12671" y="683"/>
                    </a:lnTo>
                    <a:lnTo>
                      <a:pt x="12604" y="759"/>
                    </a:lnTo>
                    <a:lnTo>
                      <a:pt x="12336" y="759"/>
                    </a:lnTo>
                    <a:lnTo>
                      <a:pt x="12270" y="911"/>
                    </a:lnTo>
                    <a:lnTo>
                      <a:pt x="12114" y="911"/>
                    </a:lnTo>
                    <a:lnTo>
                      <a:pt x="12047" y="987"/>
                    </a:lnTo>
                    <a:lnTo>
                      <a:pt x="11891" y="987"/>
                    </a:lnTo>
                    <a:lnTo>
                      <a:pt x="11824" y="1063"/>
                    </a:lnTo>
                    <a:lnTo>
                      <a:pt x="11780" y="1139"/>
                    </a:lnTo>
                    <a:lnTo>
                      <a:pt x="11668" y="1139"/>
                    </a:lnTo>
                    <a:lnTo>
                      <a:pt x="11557" y="1215"/>
                    </a:lnTo>
                    <a:lnTo>
                      <a:pt x="11490" y="1215"/>
                    </a:lnTo>
                    <a:lnTo>
                      <a:pt x="11490" y="1329"/>
                    </a:lnTo>
                    <a:lnTo>
                      <a:pt x="11379" y="1480"/>
                    </a:lnTo>
                    <a:lnTo>
                      <a:pt x="11268" y="1480"/>
                    </a:lnTo>
                    <a:lnTo>
                      <a:pt x="11156" y="1632"/>
                    </a:lnTo>
                    <a:lnTo>
                      <a:pt x="11156" y="1708"/>
                    </a:lnTo>
                    <a:lnTo>
                      <a:pt x="11045" y="1708"/>
                    </a:lnTo>
                    <a:lnTo>
                      <a:pt x="11000" y="1784"/>
                    </a:lnTo>
                    <a:lnTo>
                      <a:pt x="10934" y="1860"/>
                    </a:lnTo>
                    <a:lnTo>
                      <a:pt x="10889" y="1974"/>
                    </a:lnTo>
                    <a:lnTo>
                      <a:pt x="10822" y="1974"/>
                    </a:lnTo>
                    <a:lnTo>
                      <a:pt x="10778" y="2050"/>
                    </a:lnTo>
                    <a:lnTo>
                      <a:pt x="10711" y="2126"/>
                    </a:lnTo>
                    <a:lnTo>
                      <a:pt x="10666" y="2126"/>
                    </a:lnTo>
                    <a:lnTo>
                      <a:pt x="10622" y="2202"/>
                    </a:lnTo>
                    <a:lnTo>
                      <a:pt x="10555" y="2430"/>
                    </a:lnTo>
                    <a:lnTo>
                      <a:pt x="10511" y="2430"/>
                    </a:lnTo>
                    <a:lnTo>
                      <a:pt x="10511" y="2505"/>
                    </a:lnTo>
                    <a:lnTo>
                      <a:pt x="10444" y="2430"/>
                    </a:lnTo>
                    <a:lnTo>
                      <a:pt x="10399" y="2430"/>
                    </a:lnTo>
                    <a:lnTo>
                      <a:pt x="10399" y="2354"/>
                    </a:lnTo>
                    <a:lnTo>
                      <a:pt x="10332" y="2126"/>
                    </a:lnTo>
                    <a:lnTo>
                      <a:pt x="10288" y="2050"/>
                    </a:lnTo>
                    <a:lnTo>
                      <a:pt x="10221" y="2050"/>
                    </a:lnTo>
                    <a:lnTo>
                      <a:pt x="10221" y="1784"/>
                    </a:lnTo>
                    <a:lnTo>
                      <a:pt x="10110" y="1784"/>
                    </a:lnTo>
                    <a:lnTo>
                      <a:pt x="10110" y="1708"/>
                    </a:lnTo>
                    <a:lnTo>
                      <a:pt x="10065" y="1708"/>
                    </a:lnTo>
                    <a:lnTo>
                      <a:pt x="9998" y="1480"/>
                    </a:lnTo>
                    <a:lnTo>
                      <a:pt x="9887" y="1480"/>
                    </a:lnTo>
                    <a:lnTo>
                      <a:pt x="9887" y="1215"/>
                    </a:lnTo>
                    <a:lnTo>
                      <a:pt x="9842" y="1215"/>
                    </a:lnTo>
                    <a:lnTo>
                      <a:pt x="9776" y="1139"/>
                    </a:lnTo>
                    <a:lnTo>
                      <a:pt x="9731" y="1139"/>
                    </a:lnTo>
                    <a:lnTo>
                      <a:pt x="9664" y="1063"/>
                    </a:lnTo>
                    <a:lnTo>
                      <a:pt x="9664" y="987"/>
                    </a:lnTo>
                    <a:lnTo>
                      <a:pt x="9620" y="987"/>
                    </a:lnTo>
                    <a:lnTo>
                      <a:pt x="9553" y="911"/>
                    </a:lnTo>
                    <a:lnTo>
                      <a:pt x="9508" y="911"/>
                    </a:lnTo>
                    <a:lnTo>
                      <a:pt x="9442" y="759"/>
                    </a:lnTo>
                    <a:lnTo>
                      <a:pt x="9397" y="759"/>
                    </a:lnTo>
                    <a:lnTo>
                      <a:pt x="9397" y="683"/>
                    </a:lnTo>
                    <a:lnTo>
                      <a:pt x="9286" y="683"/>
                    </a:lnTo>
                    <a:lnTo>
                      <a:pt x="9219" y="493"/>
                    </a:lnTo>
                    <a:lnTo>
                      <a:pt x="9174" y="493"/>
                    </a:lnTo>
                    <a:lnTo>
                      <a:pt x="9108" y="418"/>
                    </a:lnTo>
                    <a:lnTo>
                      <a:pt x="9063" y="418"/>
                    </a:lnTo>
                    <a:lnTo>
                      <a:pt x="8996" y="342"/>
                    </a:lnTo>
                    <a:lnTo>
                      <a:pt x="8885" y="342"/>
                    </a:lnTo>
                    <a:lnTo>
                      <a:pt x="8840" y="266"/>
                    </a:lnTo>
                    <a:lnTo>
                      <a:pt x="8662" y="266"/>
                    </a:lnTo>
                    <a:lnTo>
                      <a:pt x="8618" y="190"/>
                    </a:lnTo>
                    <a:lnTo>
                      <a:pt x="8551" y="190"/>
                    </a:lnTo>
                    <a:lnTo>
                      <a:pt x="8506" y="0"/>
                    </a:lnTo>
                    <a:lnTo>
                      <a:pt x="7104" y="0"/>
                    </a:lnTo>
                    <a:lnTo>
                      <a:pt x="7059" y="190"/>
                    </a:lnTo>
                    <a:lnTo>
                      <a:pt x="6948" y="190"/>
                    </a:lnTo>
                    <a:lnTo>
                      <a:pt x="6881" y="266"/>
                    </a:lnTo>
                    <a:lnTo>
                      <a:pt x="6725" y="266"/>
                    </a:lnTo>
                    <a:lnTo>
                      <a:pt x="6658" y="342"/>
                    </a:lnTo>
                    <a:lnTo>
                      <a:pt x="6547" y="342"/>
                    </a:lnTo>
                    <a:lnTo>
                      <a:pt x="6458" y="493"/>
                    </a:lnTo>
                    <a:lnTo>
                      <a:pt x="6346" y="493"/>
                    </a:lnTo>
                    <a:lnTo>
                      <a:pt x="6280" y="683"/>
                    </a:lnTo>
                    <a:lnTo>
                      <a:pt x="6235" y="683"/>
                    </a:lnTo>
                    <a:lnTo>
                      <a:pt x="6168" y="759"/>
                    </a:lnTo>
                    <a:lnTo>
                      <a:pt x="6124" y="759"/>
                    </a:lnTo>
                    <a:lnTo>
                      <a:pt x="6057" y="911"/>
                    </a:lnTo>
                    <a:lnTo>
                      <a:pt x="6012" y="911"/>
                    </a:lnTo>
                    <a:lnTo>
                      <a:pt x="5946" y="987"/>
                    </a:lnTo>
                    <a:lnTo>
                      <a:pt x="5901" y="987"/>
                    </a:lnTo>
                    <a:lnTo>
                      <a:pt x="5901" y="1063"/>
                    </a:lnTo>
                    <a:lnTo>
                      <a:pt x="5790" y="1139"/>
                    </a:lnTo>
                    <a:lnTo>
                      <a:pt x="5790" y="1215"/>
                    </a:lnTo>
                    <a:lnTo>
                      <a:pt x="5723" y="1215"/>
                    </a:lnTo>
                    <a:lnTo>
                      <a:pt x="5678" y="1329"/>
                    </a:lnTo>
                    <a:lnTo>
                      <a:pt x="5612" y="1480"/>
                    </a:lnTo>
                    <a:lnTo>
                      <a:pt x="5567" y="1480"/>
                    </a:lnTo>
                    <a:lnTo>
                      <a:pt x="5500" y="1632"/>
                    </a:lnTo>
                    <a:lnTo>
                      <a:pt x="5456" y="1708"/>
                    </a:lnTo>
                    <a:lnTo>
                      <a:pt x="5456" y="1784"/>
                    </a:lnTo>
                    <a:lnTo>
                      <a:pt x="5344" y="1974"/>
                    </a:lnTo>
                    <a:lnTo>
                      <a:pt x="5344" y="2050"/>
                    </a:lnTo>
                    <a:lnTo>
                      <a:pt x="5278" y="2050"/>
                    </a:lnTo>
                    <a:lnTo>
                      <a:pt x="5166" y="2354"/>
                    </a:lnTo>
                    <a:lnTo>
                      <a:pt x="5166" y="2430"/>
                    </a:lnTo>
                    <a:lnTo>
                      <a:pt x="5122" y="2619"/>
                    </a:lnTo>
                    <a:lnTo>
                      <a:pt x="5055" y="2619"/>
                    </a:lnTo>
                    <a:lnTo>
                      <a:pt x="5055" y="2847"/>
                    </a:lnTo>
                    <a:lnTo>
                      <a:pt x="4832" y="2847"/>
                    </a:lnTo>
                    <a:lnTo>
                      <a:pt x="4788" y="2695"/>
                    </a:lnTo>
                    <a:lnTo>
                      <a:pt x="4008" y="2695"/>
                    </a:lnTo>
                    <a:lnTo>
                      <a:pt x="3941" y="2847"/>
                    </a:lnTo>
                    <a:lnTo>
                      <a:pt x="3385" y="2847"/>
                    </a:lnTo>
                    <a:lnTo>
                      <a:pt x="3340" y="2923"/>
                    </a:lnTo>
                    <a:lnTo>
                      <a:pt x="3162" y="2923"/>
                    </a:lnTo>
                    <a:lnTo>
                      <a:pt x="3118" y="3151"/>
                    </a:lnTo>
                    <a:lnTo>
                      <a:pt x="2939" y="3151"/>
                    </a:lnTo>
                    <a:lnTo>
                      <a:pt x="2895" y="3265"/>
                    </a:lnTo>
                    <a:lnTo>
                      <a:pt x="2828" y="3265"/>
                    </a:lnTo>
                    <a:lnTo>
                      <a:pt x="2717" y="3341"/>
                    </a:lnTo>
                    <a:lnTo>
                      <a:pt x="2672" y="3341"/>
                    </a:lnTo>
                    <a:lnTo>
                      <a:pt x="2605" y="3417"/>
                    </a:lnTo>
                    <a:lnTo>
                      <a:pt x="2494" y="3417"/>
                    </a:lnTo>
                    <a:lnTo>
                      <a:pt x="2449" y="3492"/>
                    </a:lnTo>
                    <a:lnTo>
                      <a:pt x="2383" y="3492"/>
                    </a:lnTo>
                    <a:lnTo>
                      <a:pt x="2338" y="3568"/>
                    </a:lnTo>
                    <a:lnTo>
                      <a:pt x="2271" y="3568"/>
                    </a:lnTo>
                    <a:lnTo>
                      <a:pt x="2227" y="3720"/>
                    </a:lnTo>
                    <a:lnTo>
                      <a:pt x="2182" y="3720"/>
                    </a:lnTo>
                    <a:lnTo>
                      <a:pt x="2071" y="3910"/>
                    </a:lnTo>
                    <a:lnTo>
                      <a:pt x="2071" y="3986"/>
                    </a:lnTo>
                    <a:lnTo>
                      <a:pt x="1960" y="3986"/>
                    </a:lnTo>
                    <a:lnTo>
                      <a:pt x="1893" y="4138"/>
                    </a:lnTo>
                    <a:lnTo>
                      <a:pt x="1848" y="4138"/>
                    </a:lnTo>
                    <a:lnTo>
                      <a:pt x="1781" y="4214"/>
                    </a:lnTo>
                    <a:lnTo>
                      <a:pt x="1670" y="4290"/>
                    </a:lnTo>
                    <a:lnTo>
                      <a:pt x="1670" y="4366"/>
                    </a:lnTo>
                    <a:lnTo>
                      <a:pt x="1559" y="4555"/>
                    </a:lnTo>
                    <a:lnTo>
                      <a:pt x="1559" y="4631"/>
                    </a:lnTo>
                    <a:lnTo>
                      <a:pt x="1447" y="4631"/>
                    </a:lnTo>
                    <a:lnTo>
                      <a:pt x="1403" y="4707"/>
                    </a:lnTo>
                    <a:lnTo>
                      <a:pt x="1336" y="4859"/>
                    </a:lnTo>
                    <a:lnTo>
                      <a:pt x="1292" y="4935"/>
                    </a:lnTo>
                    <a:lnTo>
                      <a:pt x="1225" y="5011"/>
                    </a:lnTo>
                    <a:lnTo>
                      <a:pt x="1225" y="5125"/>
                    </a:lnTo>
                    <a:lnTo>
                      <a:pt x="1180" y="5201"/>
                    </a:lnTo>
                    <a:lnTo>
                      <a:pt x="1069" y="5353"/>
                    </a:lnTo>
                    <a:lnTo>
                      <a:pt x="1002" y="5580"/>
                    </a:lnTo>
                    <a:lnTo>
                      <a:pt x="958" y="5580"/>
                    </a:lnTo>
                    <a:lnTo>
                      <a:pt x="891" y="5770"/>
                    </a:lnTo>
                    <a:lnTo>
                      <a:pt x="846" y="5846"/>
                    </a:lnTo>
                    <a:lnTo>
                      <a:pt x="779" y="6074"/>
                    </a:lnTo>
                    <a:lnTo>
                      <a:pt x="735" y="6074"/>
                    </a:lnTo>
                    <a:lnTo>
                      <a:pt x="624" y="6567"/>
                    </a:lnTo>
                    <a:lnTo>
                      <a:pt x="512" y="6643"/>
                    </a:lnTo>
                    <a:lnTo>
                      <a:pt x="512" y="6795"/>
                    </a:lnTo>
                    <a:lnTo>
                      <a:pt x="445" y="6871"/>
                    </a:lnTo>
                    <a:lnTo>
                      <a:pt x="445" y="7137"/>
                    </a:lnTo>
                    <a:lnTo>
                      <a:pt x="334" y="7289"/>
                    </a:lnTo>
                    <a:lnTo>
                      <a:pt x="334" y="7364"/>
                    </a:lnTo>
                    <a:lnTo>
                      <a:pt x="289" y="7516"/>
                    </a:lnTo>
                    <a:lnTo>
                      <a:pt x="289" y="7706"/>
                    </a:lnTo>
                    <a:lnTo>
                      <a:pt x="223" y="7858"/>
                    </a:lnTo>
                    <a:lnTo>
                      <a:pt x="223" y="8086"/>
                    </a:lnTo>
                    <a:lnTo>
                      <a:pt x="178" y="8238"/>
                    </a:lnTo>
                    <a:lnTo>
                      <a:pt x="178" y="8351"/>
                    </a:lnTo>
                    <a:lnTo>
                      <a:pt x="111" y="8579"/>
                    </a:lnTo>
                    <a:lnTo>
                      <a:pt x="111" y="9073"/>
                    </a:lnTo>
                    <a:lnTo>
                      <a:pt x="67" y="9225"/>
                    </a:lnTo>
                    <a:lnTo>
                      <a:pt x="67" y="9718"/>
                    </a:lnTo>
                    <a:lnTo>
                      <a:pt x="0" y="9794"/>
                    </a:lnTo>
                    <a:lnTo>
                      <a:pt x="0" y="10743"/>
                    </a:lnTo>
                    <a:lnTo>
                      <a:pt x="67" y="10743"/>
                    </a:lnTo>
                    <a:lnTo>
                      <a:pt x="67" y="11312"/>
                    </a:lnTo>
                    <a:lnTo>
                      <a:pt x="111" y="11388"/>
                    </a:lnTo>
                    <a:lnTo>
                      <a:pt x="111" y="11958"/>
                    </a:lnTo>
                    <a:lnTo>
                      <a:pt x="178" y="12148"/>
                    </a:lnTo>
                    <a:lnTo>
                      <a:pt x="178" y="12224"/>
                    </a:lnTo>
                    <a:lnTo>
                      <a:pt x="223" y="12451"/>
                    </a:lnTo>
                    <a:lnTo>
                      <a:pt x="223" y="12527"/>
                    </a:lnTo>
                    <a:lnTo>
                      <a:pt x="289" y="12793"/>
                    </a:lnTo>
                    <a:lnTo>
                      <a:pt x="334" y="13021"/>
                    </a:lnTo>
                    <a:lnTo>
                      <a:pt x="334" y="13173"/>
                    </a:lnTo>
                    <a:lnTo>
                      <a:pt x="445" y="13438"/>
                    </a:lnTo>
                    <a:lnTo>
                      <a:pt x="445" y="13590"/>
                    </a:lnTo>
                    <a:lnTo>
                      <a:pt x="624" y="14084"/>
                    </a:lnTo>
                    <a:lnTo>
                      <a:pt x="846" y="14729"/>
                    </a:lnTo>
                    <a:lnTo>
                      <a:pt x="891" y="14729"/>
                    </a:lnTo>
                    <a:lnTo>
                      <a:pt x="958" y="14881"/>
                    </a:lnTo>
                    <a:lnTo>
                      <a:pt x="1002" y="14957"/>
                    </a:lnTo>
                    <a:lnTo>
                      <a:pt x="1069" y="15109"/>
                    </a:lnTo>
                    <a:lnTo>
                      <a:pt x="1069" y="15185"/>
                    </a:lnTo>
                    <a:lnTo>
                      <a:pt x="1180" y="15298"/>
                    </a:lnTo>
                    <a:lnTo>
                      <a:pt x="1225" y="15374"/>
                    </a:lnTo>
                    <a:lnTo>
                      <a:pt x="1225" y="15450"/>
                    </a:lnTo>
                    <a:lnTo>
                      <a:pt x="1292" y="15602"/>
                    </a:lnTo>
                    <a:lnTo>
                      <a:pt x="1336" y="15678"/>
                    </a:lnTo>
                    <a:lnTo>
                      <a:pt x="1403" y="15754"/>
                    </a:lnTo>
                    <a:lnTo>
                      <a:pt x="1447" y="15830"/>
                    </a:lnTo>
                    <a:lnTo>
                      <a:pt x="1559" y="15944"/>
                    </a:lnTo>
                    <a:lnTo>
                      <a:pt x="1559" y="16020"/>
                    </a:lnTo>
                    <a:lnTo>
                      <a:pt x="1670" y="16096"/>
                    </a:lnTo>
                    <a:lnTo>
                      <a:pt x="1670" y="16172"/>
                    </a:lnTo>
                    <a:lnTo>
                      <a:pt x="1781" y="16247"/>
                    </a:lnTo>
                    <a:lnTo>
                      <a:pt x="1848" y="16247"/>
                    </a:lnTo>
                    <a:lnTo>
                      <a:pt x="1893" y="16399"/>
                    </a:lnTo>
                    <a:lnTo>
                      <a:pt x="1960" y="16589"/>
                    </a:lnTo>
                    <a:lnTo>
                      <a:pt x="2071" y="16589"/>
                    </a:lnTo>
                    <a:lnTo>
                      <a:pt x="2071" y="16665"/>
                    </a:lnTo>
                    <a:lnTo>
                      <a:pt x="2182" y="16665"/>
                    </a:lnTo>
                    <a:lnTo>
                      <a:pt x="2227" y="16817"/>
                    </a:lnTo>
                    <a:lnTo>
                      <a:pt x="2271" y="16817"/>
                    </a:lnTo>
                    <a:lnTo>
                      <a:pt x="2338" y="16893"/>
                    </a:lnTo>
                    <a:lnTo>
                      <a:pt x="2383" y="16893"/>
                    </a:lnTo>
                    <a:lnTo>
                      <a:pt x="2449" y="16969"/>
                    </a:lnTo>
                    <a:lnTo>
                      <a:pt x="2494" y="17159"/>
                    </a:lnTo>
                    <a:lnTo>
                      <a:pt x="2605" y="17159"/>
                    </a:lnTo>
                    <a:lnTo>
                      <a:pt x="2672" y="17234"/>
                    </a:lnTo>
                    <a:lnTo>
                      <a:pt x="2828" y="17234"/>
                    </a:lnTo>
                    <a:lnTo>
                      <a:pt x="2895" y="17386"/>
                    </a:lnTo>
                    <a:lnTo>
                      <a:pt x="2939" y="17386"/>
                    </a:lnTo>
                    <a:lnTo>
                      <a:pt x="3051" y="17462"/>
                    </a:lnTo>
                    <a:lnTo>
                      <a:pt x="3162" y="17462"/>
                    </a:lnTo>
                    <a:lnTo>
                      <a:pt x="3229" y="17538"/>
                    </a:lnTo>
                    <a:lnTo>
                      <a:pt x="3496" y="17538"/>
                    </a:lnTo>
                    <a:lnTo>
                      <a:pt x="3563" y="17614"/>
                    </a:lnTo>
                    <a:lnTo>
                      <a:pt x="3674" y="17614"/>
                    </a:lnTo>
                    <a:lnTo>
                      <a:pt x="3786" y="17804"/>
                    </a:lnTo>
                    <a:lnTo>
                      <a:pt x="4899" y="17804"/>
                    </a:lnTo>
                    <a:lnTo>
                      <a:pt x="4944" y="17614"/>
                    </a:lnTo>
                    <a:lnTo>
                      <a:pt x="4944" y="17880"/>
                    </a:lnTo>
                    <a:lnTo>
                      <a:pt x="5010" y="17880"/>
                    </a:lnTo>
                    <a:lnTo>
                      <a:pt x="5010" y="17956"/>
                    </a:lnTo>
                    <a:lnTo>
                      <a:pt x="5122" y="18335"/>
                    </a:lnTo>
                    <a:lnTo>
                      <a:pt x="5166" y="18335"/>
                    </a:lnTo>
                    <a:lnTo>
                      <a:pt x="5278" y="18753"/>
                    </a:lnTo>
                    <a:lnTo>
                      <a:pt x="5344" y="18753"/>
                    </a:lnTo>
                    <a:lnTo>
                      <a:pt x="5344" y="18981"/>
                    </a:lnTo>
                    <a:lnTo>
                      <a:pt x="5456" y="19095"/>
                    </a:lnTo>
                    <a:lnTo>
                      <a:pt x="5456" y="19170"/>
                    </a:lnTo>
                    <a:lnTo>
                      <a:pt x="5567" y="19322"/>
                    </a:lnTo>
                    <a:lnTo>
                      <a:pt x="5612" y="19398"/>
                    </a:lnTo>
                    <a:lnTo>
                      <a:pt x="5678" y="19740"/>
                    </a:lnTo>
                    <a:lnTo>
                      <a:pt x="5790" y="19740"/>
                    </a:lnTo>
                    <a:lnTo>
                      <a:pt x="5790" y="19816"/>
                    </a:lnTo>
                    <a:lnTo>
                      <a:pt x="5834" y="19892"/>
                    </a:lnTo>
                    <a:lnTo>
                      <a:pt x="5901" y="19968"/>
                    </a:lnTo>
                    <a:lnTo>
                      <a:pt x="5946" y="20044"/>
                    </a:lnTo>
                    <a:lnTo>
                      <a:pt x="6012" y="20044"/>
                    </a:lnTo>
                    <a:lnTo>
                      <a:pt x="6057" y="20120"/>
                    </a:lnTo>
                    <a:lnTo>
                      <a:pt x="6124" y="20120"/>
                    </a:lnTo>
                    <a:lnTo>
                      <a:pt x="6168" y="20385"/>
                    </a:lnTo>
                    <a:lnTo>
                      <a:pt x="6235" y="20385"/>
                    </a:lnTo>
                    <a:lnTo>
                      <a:pt x="6280" y="20461"/>
                    </a:lnTo>
                    <a:lnTo>
                      <a:pt x="6346" y="20537"/>
                    </a:lnTo>
                    <a:lnTo>
                      <a:pt x="6391" y="20613"/>
                    </a:lnTo>
                    <a:lnTo>
                      <a:pt x="6458" y="20613"/>
                    </a:lnTo>
                    <a:lnTo>
                      <a:pt x="6547" y="20765"/>
                    </a:lnTo>
                    <a:lnTo>
                      <a:pt x="6614" y="20841"/>
                    </a:lnTo>
                    <a:lnTo>
                      <a:pt x="6725" y="20841"/>
                    </a:lnTo>
                    <a:lnTo>
                      <a:pt x="6769" y="21031"/>
                    </a:lnTo>
                    <a:lnTo>
                      <a:pt x="6881" y="21031"/>
                    </a:lnTo>
                    <a:lnTo>
                      <a:pt x="6948" y="21107"/>
                    </a:lnTo>
                    <a:lnTo>
                      <a:pt x="7104" y="21107"/>
                    </a:lnTo>
                    <a:lnTo>
                      <a:pt x="7215" y="21258"/>
                    </a:lnTo>
                    <a:lnTo>
                      <a:pt x="7282" y="21334"/>
                    </a:lnTo>
                    <a:lnTo>
                      <a:pt x="7393" y="21334"/>
                    </a:lnTo>
                    <a:lnTo>
                      <a:pt x="7438" y="21486"/>
                    </a:lnTo>
                    <a:lnTo>
                      <a:pt x="7883" y="21486"/>
                    </a:lnTo>
                    <a:lnTo>
                      <a:pt x="7883" y="21600"/>
                    </a:lnTo>
                    <a:lnTo>
                      <a:pt x="9108" y="21600"/>
                    </a:lnTo>
                    <a:lnTo>
                      <a:pt x="9174" y="21486"/>
                    </a:lnTo>
                    <a:lnTo>
                      <a:pt x="9553" y="21486"/>
                    </a:lnTo>
                    <a:lnTo>
                      <a:pt x="9664" y="21334"/>
                    </a:lnTo>
                    <a:lnTo>
                      <a:pt x="9776" y="21334"/>
                    </a:lnTo>
                    <a:lnTo>
                      <a:pt x="9842" y="21258"/>
                    </a:lnTo>
                    <a:lnTo>
                      <a:pt x="9887" y="21258"/>
                    </a:lnTo>
                    <a:lnTo>
                      <a:pt x="9998" y="21107"/>
                    </a:lnTo>
                    <a:lnTo>
                      <a:pt x="10110" y="21107"/>
                    </a:lnTo>
                    <a:lnTo>
                      <a:pt x="10221" y="21031"/>
                    </a:lnTo>
                    <a:lnTo>
                      <a:pt x="10288" y="21031"/>
                    </a:lnTo>
                    <a:lnTo>
                      <a:pt x="10332" y="20841"/>
                    </a:lnTo>
                    <a:lnTo>
                      <a:pt x="10444" y="20841"/>
                    </a:lnTo>
                    <a:lnTo>
                      <a:pt x="10511" y="20765"/>
                    </a:lnTo>
                    <a:lnTo>
                      <a:pt x="10511" y="20689"/>
                    </a:lnTo>
                    <a:lnTo>
                      <a:pt x="10555" y="20689"/>
                    </a:lnTo>
                    <a:lnTo>
                      <a:pt x="10666" y="20613"/>
                    </a:lnTo>
                    <a:lnTo>
                      <a:pt x="10711" y="20613"/>
                    </a:lnTo>
                    <a:lnTo>
                      <a:pt x="10822" y="20385"/>
                    </a:lnTo>
                    <a:lnTo>
                      <a:pt x="10934" y="20271"/>
                    </a:lnTo>
                    <a:lnTo>
                      <a:pt x="10934" y="20120"/>
                    </a:lnTo>
                    <a:lnTo>
                      <a:pt x="11156" y="19968"/>
                    </a:lnTo>
                    <a:lnTo>
                      <a:pt x="11156" y="19892"/>
                    </a:lnTo>
                    <a:lnTo>
                      <a:pt x="11268" y="19816"/>
                    </a:lnTo>
                    <a:lnTo>
                      <a:pt x="11268" y="19740"/>
                    </a:lnTo>
                    <a:lnTo>
                      <a:pt x="11334" y="19740"/>
                    </a:lnTo>
                    <a:lnTo>
                      <a:pt x="11379" y="19550"/>
                    </a:lnTo>
                    <a:lnTo>
                      <a:pt x="11490" y="19398"/>
                    </a:lnTo>
                    <a:lnTo>
                      <a:pt x="11490" y="19322"/>
                    </a:lnTo>
                    <a:lnTo>
                      <a:pt x="11557" y="19170"/>
                    </a:lnTo>
                    <a:lnTo>
                      <a:pt x="11602" y="19170"/>
                    </a:lnTo>
                    <a:lnTo>
                      <a:pt x="11668" y="18981"/>
                    </a:lnTo>
                    <a:lnTo>
                      <a:pt x="11713" y="18905"/>
                    </a:lnTo>
                    <a:lnTo>
                      <a:pt x="11780" y="18753"/>
                    </a:lnTo>
                    <a:lnTo>
                      <a:pt x="11780" y="18601"/>
                    </a:lnTo>
                    <a:lnTo>
                      <a:pt x="11824" y="18601"/>
                    </a:lnTo>
                    <a:lnTo>
                      <a:pt x="11891" y="18753"/>
                    </a:lnTo>
                    <a:lnTo>
                      <a:pt x="12002" y="18753"/>
                    </a:lnTo>
                    <a:lnTo>
                      <a:pt x="12002" y="18829"/>
                    </a:lnTo>
                    <a:lnTo>
                      <a:pt x="12047" y="18905"/>
                    </a:lnTo>
                    <a:lnTo>
                      <a:pt x="12114" y="18981"/>
                    </a:lnTo>
                    <a:lnTo>
                      <a:pt x="12158" y="19095"/>
                    </a:lnTo>
                    <a:lnTo>
                      <a:pt x="12225" y="19095"/>
                    </a:lnTo>
                    <a:lnTo>
                      <a:pt x="12270" y="19170"/>
                    </a:lnTo>
                    <a:lnTo>
                      <a:pt x="12336" y="19170"/>
                    </a:lnTo>
                    <a:lnTo>
                      <a:pt x="12336" y="19322"/>
                    </a:lnTo>
                    <a:lnTo>
                      <a:pt x="12492" y="19322"/>
                    </a:lnTo>
                    <a:lnTo>
                      <a:pt x="12604" y="19398"/>
                    </a:lnTo>
                    <a:lnTo>
                      <a:pt x="12715" y="19398"/>
                    </a:lnTo>
                    <a:lnTo>
                      <a:pt x="12715" y="19550"/>
                    </a:lnTo>
                    <a:lnTo>
                      <a:pt x="12938" y="19550"/>
                    </a:lnTo>
                    <a:lnTo>
                      <a:pt x="12938" y="19740"/>
                    </a:lnTo>
                    <a:lnTo>
                      <a:pt x="13339" y="19740"/>
                    </a:lnTo>
                    <a:lnTo>
                      <a:pt x="13383" y="19816"/>
                    </a:lnTo>
                    <a:lnTo>
                      <a:pt x="13895" y="19816"/>
                    </a:lnTo>
                    <a:lnTo>
                      <a:pt x="13940" y="19740"/>
                    </a:lnTo>
                    <a:lnTo>
                      <a:pt x="14341" y="19740"/>
                    </a:lnTo>
                    <a:lnTo>
                      <a:pt x="14385" y="19550"/>
                    </a:lnTo>
                    <a:lnTo>
                      <a:pt x="14563" y="19550"/>
                    </a:lnTo>
                    <a:lnTo>
                      <a:pt x="14608" y="19398"/>
                    </a:lnTo>
                    <a:lnTo>
                      <a:pt x="14719" y="19398"/>
                    </a:lnTo>
                    <a:lnTo>
                      <a:pt x="14786" y="19322"/>
                    </a:lnTo>
                    <a:lnTo>
                      <a:pt x="14942" y="19322"/>
                    </a:lnTo>
                    <a:lnTo>
                      <a:pt x="14942" y="19170"/>
                    </a:lnTo>
                    <a:lnTo>
                      <a:pt x="15053" y="19170"/>
                    </a:lnTo>
                    <a:lnTo>
                      <a:pt x="15053" y="19095"/>
                    </a:lnTo>
                    <a:lnTo>
                      <a:pt x="15098" y="19095"/>
                    </a:lnTo>
                    <a:lnTo>
                      <a:pt x="15165" y="18981"/>
                    </a:lnTo>
                    <a:lnTo>
                      <a:pt x="15209" y="18981"/>
                    </a:lnTo>
                    <a:lnTo>
                      <a:pt x="15276" y="18905"/>
                    </a:lnTo>
                    <a:lnTo>
                      <a:pt x="15320" y="18753"/>
                    </a:lnTo>
                    <a:lnTo>
                      <a:pt x="15387" y="18753"/>
                    </a:lnTo>
                    <a:lnTo>
                      <a:pt x="15432" y="18601"/>
                    </a:lnTo>
                    <a:lnTo>
                      <a:pt x="15543" y="18601"/>
                    </a:lnTo>
                    <a:lnTo>
                      <a:pt x="15610" y="18449"/>
                    </a:lnTo>
                    <a:lnTo>
                      <a:pt x="15654" y="18335"/>
                    </a:lnTo>
                    <a:lnTo>
                      <a:pt x="15654" y="18259"/>
                    </a:lnTo>
                    <a:lnTo>
                      <a:pt x="15766" y="18183"/>
                    </a:lnTo>
                    <a:lnTo>
                      <a:pt x="15766" y="17956"/>
                    </a:lnTo>
                    <a:lnTo>
                      <a:pt x="15833" y="17880"/>
                    </a:lnTo>
                    <a:lnTo>
                      <a:pt x="15877" y="17880"/>
                    </a:lnTo>
                    <a:lnTo>
                      <a:pt x="15988" y="17538"/>
                    </a:lnTo>
                    <a:lnTo>
                      <a:pt x="15988" y="17462"/>
                    </a:lnTo>
                    <a:lnTo>
                      <a:pt x="16055" y="17462"/>
                    </a:lnTo>
                    <a:lnTo>
                      <a:pt x="16100" y="17386"/>
                    </a:lnTo>
                    <a:lnTo>
                      <a:pt x="16100" y="17234"/>
                    </a:lnTo>
                    <a:lnTo>
                      <a:pt x="16278" y="16817"/>
                    </a:lnTo>
                    <a:lnTo>
                      <a:pt x="16278" y="16665"/>
                    </a:lnTo>
                    <a:lnTo>
                      <a:pt x="16322" y="16589"/>
                    </a:lnTo>
                    <a:lnTo>
                      <a:pt x="16322" y="16399"/>
                    </a:lnTo>
                    <a:lnTo>
                      <a:pt x="16389" y="16399"/>
                    </a:lnTo>
                    <a:lnTo>
                      <a:pt x="16434" y="16589"/>
                    </a:lnTo>
                    <a:lnTo>
                      <a:pt x="16545" y="16589"/>
                    </a:lnTo>
                    <a:lnTo>
                      <a:pt x="16545" y="16665"/>
                    </a:lnTo>
                    <a:lnTo>
                      <a:pt x="16656" y="16665"/>
                    </a:lnTo>
                    <a:lnTo>
                      <a:pt x="16723" y="16817"/>
                    </a:lnTo>
                    <a:lnTo>
                      <a:pt x="16879" y="16817"/>
                    </a:lnTo>
                    <a:lnTo>
                      <a:pt x="16946" y="16893"/>
                    </a:lnTo>
                    <a:lnTo>
                      <a:pt x="17057" y="16893"/>
                    </a:lnTo>
                    <a:lnTo>
                      <a:pt x="17169" y="16969"/>
                    </a:lnTo>
                    <a:lnTo>
                      <a:pt x="17213" y="16969"/>
                    </a:lnTo>
                    <a:lnTo>
                      <a:pt x="17280" y="17159"/>
                    </a:lnTo>
                    <a:lnTo>
                      <a:pt x="17503" y="17159"/>
                    </a:lnTo>
                    <a:lnTo>
                      <a:pt x="17614" y="17234"/>
                    </a:lnTo>
                    <a:lnTo>
                      <a:pt x="18727" y="17234"/>
                    </a:lnTo>
                    <a:lnTo>
                      <a:pt x="18772" y="17159"/>
                    </a:lnTo>
                    <a:lnTo>
                      <a:pt x="18995" y="17159"/>
                    </a:lnTo>
                    <a:lnTo>
                      <a:pt x="19039" y="16969"/>
                    </a:lnTo>
                    <a:lnTo>
                      <a:pt x="19106" y="16969"/>
                    </a:lnTo>
                    <a:lnTo>
                      <a:pt x="19151" y="16893"/>
                    </a:lnTo>
                    <a:lnTo>
                      <a:pt x="19262" y="16893"/>
                    </a:lnTo>
                    <a:lnTo>
                      <a:pt x="19373" y="16817"/>
                    </a:lnTo>
                    <a:lnTo>
                      <a:pt x="19596" y="16817"/>
                    </a:lnTo>
                    <a:lnTo>
                      <a:pt x="19663" y="16665"/>
                    </a:lnTo>
                    <a:lnTo>
                      <a:pt x="19707" y="16665"/>
                    </a:lnTo>
                    <a:lnTo>
                      <a:pt x="19774" y="16589"/>
                    </a:lnTo>
                    <a:lnTo>
                      <a:pt x="19885" y="16399"/>
                    </a:lnTo>
                    <a:lnTo>
                      <a:pt x="19930" y="16399"/>
                    </a:lnTo>
                    <a:lnTo>
                      <a:pt x="19997" y="16247"/>
                    </a:lnTo>
                    <a:lnTo>
                      <a:pt x="20108" y="16247"/>
                    </a:lnTo>
                    <a:lnTo>
                      <a:pt x="20108" y="16172"/>
                    </a:lnTo>
                    <a:lnTo>
                      <a:pt x="20153" y="16172"/>
                    </a:lnTo>
                    <a:lnTo>
                      <a:pt x="20219" y="16020"/>
                    </a:lnTo>
                    <a:lnTo>
                      <a:pt x="20264" y="16020"/>
                    </a:lnTo>
                    <a:lnTo>
                      <a:pt x="20331" y="15944"/>
                    </a:lnTo>
                    <a:lnTo>
                      <a:pt x="20375" y="15944"/>
                    </a:lnTo>
                    <a:lnTo>
                      <a:pt x="20442" y="15830"/>
                    </a:lnTo>
                    <a:lnTo>
                      <a:pt x="20442" y="15754"/>
                    </a:lnTo>
                    <a:lnTo>
                      <a:pt x="20487" y="15754"/>
                    </a:lnTo>
                    <a:lnTo>
                      <a:pt x="20553" y="15602"/>
                    </a:lnTo>
                    <a:lnTo>
                      <a:pt x="20598" y="15450"/>
                    </a:lnTo>
                    <a:lnTo>
                      <a:pt x="20665" y="15450"/>
                    </a:lnTo>
                    <a:lnTo>
                      <a:pt x="20665" y="15374"/>
                    </a:lnTo>
                    <a:lnTo>
                      <a:pt x="20776" y="15298"/>
                    </a:lnTo>
                    <a:lnTo>
                      <a:pt x="20776" y="15109"/>
                    </a:lnTo>
                    <a:lnTo>
                      <a:pt x="20821" y="15109"/>
                    </a:lnTo>
                    <a:lnTo>
                      <a:pt x="20932" y="14881"/>
                    </a:lnTo>
                    <a:lnTo>
                      <a:pt x="21333" y="13742"/>
                    </a:lnTo>
                    <a:lnTo>
                      <a:pt x="21377" y="13590"/>
                    </a:lnTo>
                    <a:lnTo>
                      <a:pt x="21444" y="13514"/>
                    </a:lnTo>
                    <a:lnTo>
                      <a:pt x="21444" y="13173"/>
                    </a:lnTo>
                    <a:lnTo>
                      <a:pt x="21489" y="12945"/>
                    </a:lnTo>
                    <a:lnTo>
                      <a:pt x="21489" y="12869"/>
                    </a:lnTo>
                    <a:lnTo>
                      <a:pt x="21555" y="12793"/>
                    </a:lnTo>
                    <a:lnTo>
                      <a:pt x="21555" y="12679"/>
                    </a:lnTo>
                    <a:lnTo>
                      <a:pt x="21600" y="12527"/>
                    </a:lnTo>
                    <a:lnTo>
                      <a:pt x="21600" y="9870"/>
                    </a:lnTo>
                    <a:lnTo>
                      <a:pt x="21555" y="9870"/>
                    </a:lnTo>
                    <a:lnTo>
                      <a:pt x="21555" y="9794"/>
                    </a:lnTo>
                    <a:lnTo>
                      <a:pt x="21489" y="9642"/>
                    </a:lnTo>
                    <a:lnTo>
                      <a:pt x="21489" y="9566"/>
                    </a:lnTo>
                    <a:lnTo>
                      <a:pt x="21444" y="9301"/>
                    </a:lnTo>
                    <a:lnTo>
                      <a:pt x="21444" y="9073"/>
                    </a:lnTo>
                    <a:lnTo>
                      <a:pt x="21377" y="8997"/>
                    </a:lnTo>
                    <a:lnTo>
                      <a:pt x="21333" y="8807"/>
                    </a:lnTo>
                    <a:lnTo>
                      <a:pt x="21266" y="8731"/>
                    </a:lnTo>
                    <a:lnTo>
                      <a:pt x="21155" y="8238"/>
                    </a:lnTo>
                    <a:lnTo>
                      <a:pt x="21110" y="8238"/>
                    </a:lnTo>
                    <a:lnTo>
                      <a:pt x="21043" y="8086"/>
                    </a:lnTo>
                    <a:lnTo>
                      <a:pt x="21043" y="7858"/>
                    </a:lnTo>
                    <a:lnTo>
                      <a:pt x="20932" y="7592"/>
                    </a:lnTo>
                    <a:lnTo>
                      <a:pt x="20887" y="7592"/>
                    </a:lnTo>
                    <a:lnTo>
                      <a:pt x="20887" y="7516"/>
                    </a:lnTo>
                    <a:lnTo>
                      <a:pt x="20821" y="7516"/>
                    </a:lnTo>
                    <a:lnTo>
                      <a:pt x="20776" y="7289"/>
                    </a:lnTo>
                    <a:lnTo>
                      <a:pt x="20665" y="7137"/>
                    </a:lnTo>
                    <a:lnTo>
                      <a:pt x="20553" y="7061"/>
                    </a:lnTo>
                    <a:lnTo>
                      <a:pt x="20553" y="6871"/>
                    </a:lnTo>
                    <a:lnTo>
                      <a:pt x="20487" y="6795"/>
                    </a:lnTo>
                    <a:lnTo>
                      <a:pt x="20442" y="6719"/>
                    </a:lnTo>
                    <a:lnTo>
                      <a:pt x="20375" y="6643"/>
                    </a:lnTo>
                    <a:lnTo>
                      <a:pt x="20331" y="6567"/>
                    </a:lnTo>
                    <a:lnTo>
                      <a:pt x="20264" y="6491"/>
                    </a:lnTo>
                    <a:lnTo>
                      <a:pt x="20219" y="6491"/>
                    </a:lnTo>
                    <a:lnTo>
                      <a:pt x="20153" y="6415"/>
                    </a:lnTo>
                    <a:lnTo>
                      <a:pt x="20108" y="6415"/>
                    </a:lnTo>
                    <a:lnTo>
                      <a:pt x="20041" y="6302"/>
                    </a:lnTo>
                    <a:lnTo>
                      <a:pt x="19997" y="6150"/>
                    </a:lnTo>
                    <a:lnTo>
                      <a:pt x="19930" y="6074"/>
                    </a:lnTo>
                    <a:lnTo>
                      <a:pt x="19774" y="6074"/>
                    </a:lnTo>
                    <a:lnTo>
                      <a:pt x="19707" y="5922"/>
                    </a:lnTo>
                    <a:lnTo>
                      <a:pt x="19663" y="5846"/>
                    </a:lnTo>
                    <a:lnTo>
                      <a:pt x="19485" y="5846"/>
                    </a:lnTo>
                    <a:lnTo>
                      <a:pt x="19485" y="5770"/>
                    </a:lnTo>
                    <a:lnTo>
                      <a:pt x="19373" y="5770"/>
                    </a:lnTo>
                    <a:lnTo>
                      <a:pt x="19440" y="5656"/>
                    </a:lnTo>
                    <a:lnTo>
                      <a:pt x="19440" y="4631"/>
                    </a:lnTo>
                    <a:lnTo>
                      <a:pt x="19373" y="4366"/>
                    </a:lnTo>
                    <a:lnTo>
                      <a:pt x="19373" y="4214"/>
                    </a:lnTo>
                    <a:lnTo>
                      <a:pt x="19329" y="3986"/>
                    </a:lnTo>
                    <a:lnTo>
                      <a:pt x="19262" y="3720"/>
                    </a:lnTo>
                    <a:lnTo>
                      <a:pt x="19262" y="3492"/>
                    </a:lnTo>
                    <a:lnTo>
                      <a:pt x="19039" y="2923"/>
                    </a:lnTo>
                    <a:lnTo>
                      <a:pt x="18995" y="2847"/>
                    </a:lnTo>
                    <a:lnTo>
                      <a:pt x="18950" y="2695"/>
                    </a:lnTo>
                    <a:lnTo>
                      <a:pt x="18950" y="2619"/>
                    </a:lnTo>
                    <a:lnTo>
                      <a:pt x="18839" y="2619"/>
                    </a:lnTo>
                    <a:lnTo>
                      <a:pt x="18839" y="2430"/>
                    </a:lnTo>
                    <a:lnTo>
                      <a:pt x="18772" y="2430"/>
                    </a:lnTo>
                    <a:lnTo>
                      <a:pt x="18727" y="2354"/>
                    </a:lnTo>
                    <a:lnTo>
                      <a:pt x="18661" y="2126"/>
                    </a:lnTo>
                    <a:lnTo>
                      <a:pt x="18549" y="2050"/>
                    </a:lnTo>
                    <a:lnTo>
                      <a:pt x="18549" y="1974"/>
                    </a:lnTo>
                    <a:lnTo>
                      <a:pt x="18438" y="1974"/>
                    </a:lnTo>
                    <a:lnTo>
                      <a:pt x="18327" y="1784"/>
                    </a:lnTo>
                    <a:lnTo>
                      <a:pt x="18282" y="1784"/>
                    </a:lnTo>
                    <a:lnTo>
                      <a:pt x="18215" y="1708"/>
                    </a:lnTo>
                    <a:lnTo>
                      <a:pt x="18104" y="1708"/>
                    </a:lnTo>
                    <a:lnTo>
                      <a:pt x="18104" y="1632"/>
                    </a:lnTo>
                    <a:lnTo>
                      <a:pt x="18059" y="1632"/>
                    </a:lnTo>
                    <a:lnTo>
                      <a:pt x="17993" y="1480"/>
                    </a:lnTo>
                    <a:lnTo>
                      <a:pt x="17659" y="1480"/>
                    </a:lnTo>
                    <a:lnTo>
                      <a:pt x="17659" y="1329"/>
                    </a:lnTo>
                    <a:lnTo>
                      <a:pt x="17503" y="1329"/>
                    </a:lnTo>
                    <a:lnTo>
                      <a:pt x="17503" y="1215"/>
                    </a:lnTo>
                    <a:lnTo>
                      <a:pt x="16946" y="1215"/>
                    </a:lnTo>
                    <a:lnTo>
                      <a:pt x="16946" y="1329"/>
                    </a:lnTo>
                    <a:lnTo>
                      <a:pt x="16723" y="1329"/>
                    </a:lnTo>
                    <a:lnTo>
                      <a:pt x="16723" y="1480"/>
                    </a:lnTo>
                    <a:lnTo>
                      <a:pt x="16434" y="1480"/>
                    </a:lnTo>
                    <a:lnTo>
                      <a:pt x="16389" y="1632"/>
                    </a:lnTo>
                    <a:lnTo>
                      <a:pt x="16322" y="1632"/>
                    </a:lnTo>
                    <a:lnTo>
                      <a:pt x="16322" y="1708"/>
                    </a:lnTo>
                    <a:lnTo>
                      <a:pt x="16211" y="1708"/>
                    </a:lnTo>
                    <a:lnTo>
                      <a:pt x="16167" y="1784"/>
                    </a:lnTo>
                    <a:lnTo>
                      <a:pt x="16100" y="1784"/>
                    </a:lnTo>
                    <a:lnTo>
                      <a:pt x="16055" y="1860"/>
                    </a:lnTo>
                    <a:lnTo>
                      <a:pt x="15988" y="1860"/>
                    </a:lnTo>
                    <a:lnTo>
                      <a:pt x="15988" y="1974"/>
                    </a:lnTo>
                    <a:lnTo>
                      <a:pt x="15944" y="1974"/>
                    </a:lnTo>
                    <a:lnTo>
                      <a:pt x="15877" y="2050"/>
                    </a:lnTo>
                    <a:lnTo>
                      <a:pt x="15833" y="2050"/>
                    </a:lnTo>
                    <a:lnTo>
                      <a:pt x="15766" y="2126"/>
                    </a:lnTo>
                    <a:lnTo>
                      <a:pt x="15766" y="1974"/>
                    </a:lnTo>
                  </a:path>
                </a:pathLst>
              </a:custGeom>
              <a:solidFill>
                <a:srgbClr val="CCFFCC"/>
              </a:solidFill>
              <a:ln w="12700" cap="flat">
                <a:noFill/>
                <a:miter lim="400000"/>
              </a:ln>
              <a:effectLst/>
            </p:spPr>
            <p:txBody>
              <a:bodyPr wrap="square" lIns="45719" tIns="45719" rIns="45719" bIns="45719" numCol="1" anchor="t">
                <a:noAutofit/>
              </a:bodyPr>
              <a:lstStyle/>
              <a:p>
                <a:pPr/>
              </a:p>
            </p:txBody>
          </p:sp>
        </p:grpSp>
        <p:sp>
          <p:nvSpPr>
            <p:cNvPr id="708" name="Rectangle 6"/>
            <p:cNvSpPr/>
            <p:nvPr/>
          </p:nvSpPr>
          <p:spPr>
            <a:xfrm>
              <a:off x="290513" y="1296988"/>
              <a:ext cx="352426" cy="496888"/>
            </a:xfrm>
            <a:prstGeom prst="rect">
              <a:avLst/>
            </a:prstGeom>
            <a:solidFill>
              <a:schemeClr val="accent1"/>
            </a:solidFill>
            <a:ln w="9525" cap="flat">
              <a:solidFill>
                <a:srgbClr val="808080"/>
              </a:solidFill>
              <a:prstDash val="solid"/>
              <a:miter lim="800000"/>
            </a:ln>
            <a:effectLst/>
          </p:spPr>
          <p:txBody>
            <a:bodyPr wrap="square" lIns="45719" tIns="45719" rIns="45719" bIns="45719" numCol="1" anchor="ctr">
              <a:noAutofit/>
            </a:bodyPr>
            <a:lstStyle/>
            <a:p>
              <a:pPr/>
            </a:p>
          </p:txBody>
        </p:sp>
        <p:grpSp>
          <p:nvGrpSpPr>
            <p:cNvPr id="712" name="AutoShape 7"/>
            <p:cNvGrpSpPr/>
            <p:nvPr/>
          </p:nvGrpSpPr>
          <p:grpSpPr>
            <a:xfrm>
              <a:off x="290513" y="288925"/>
              <a:ext cx="336551" cy="385764"/>
              <a:chOff x="0" y="0"/>
              <a:chExt cx="336550" cy="385763"/>
            </a:xfrm>
          </p:grpSpPr>
          <p:sp>
            <p:nvSpPr>
              <p:cNvPr id="709" name="Form"/>
              <p:cNvSpPr/>
              <p:nvPr/>
            </p:nvSpPr>
            <p:spPr>
              <a:xfrm>
                <a:off x="0" y="-1"/>
                <a:ext cx="336551" cy="3857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700"/>
                    </a:move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close/>
                  </a:path>
                </a:pathLst>
              </a:custGeom>
              <a:solidFill>
                <a:srgbClr val="006BB6"/>
              </a:solidFill>
              <a:ln w="12700" cap="flat">
                <a:noFill/>
                <a:miter lim="400000"/>
              </a:ln>
              <a:effectLst/>
            </p:spPr>
            <p:txBody>
              <a:bodyPr wrap="square" lIns="45719" tIns="45719" rIns="45719" bIns="45719" numCol="1" anchor="ctr">
                <a:noAutofit/>
              </a:bodyPr>
              <a:lstStyle/>
              <a:p>
                <a:pPr/>
              </a:p>
            </p:txBody>
          </p:sp>
          <p:sp>
            <p:nvSpPr>
              <p:cNvPr id="710" name="Oval"/>
              <p:cNvSpPr/>
              <p:nvPr/>
            </p:nvSpPr>
            <p:spPr>
              <a:xfrm>
                <a:off x="0" y="-1"/>
                <a:ext cx="336550" cy="96443"/>
              </a:xfrm>
              <a:prstGeom prst="ellipse">
                <a:avLst/>
              </a:prstGeom>
              <a:solidFill>
                <a:schemeClr val="accent3">
                  <a:lumOff val="44000"/>
                  <a:alpha val="40000"/>
                </a:schemeClr>
              </a:solidFill>
              <a:ln w="12700" cap="flat">
                <a:noFill/>
                <a:miter lim="400000"/>
              </a:ln>
              <a:effectLst/>
            </p:spPr>
            <p:txBody>
              <a:bodyPr wrap="square" lIns="45719" tIns="45719" rIns="45719" bIns="45719" numCol="1" anchor="ctr">
                <a:noAutofit/>
              </a:bodyPr>
              <a:lstStyle/>
              <a:p>
                <a:pPr/>
              </a:p>
            </p:txBody>
          </p:sp>
          <p:sp>
            <p:nvSpPr>
              <p:cNvPr id="711" name="Linien"/>
              <p:cNvSpPr/>
              <p:nvPr/>
            </p:nvSpPr>
            <p:spPr>
              <a:xfrm>
                <a:off x="0" y="-1"/>
                <a:ext cx="336551" cy="3857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700"/>
                    </a:moveTo>
                    <a:cubicBezTo>
                      <a:pt x="21600" y="4191"/>
                      <a:pt x="16765" y="5400"/>
                      <a:pt x="10800" y="5400"/>
                    </a:cubicBezTo>
                    <a:cubicBezTo>
                      <a:pt x="4835" y="5400"/>
                      <a:pt x="0" y="4191"/>
                      <a:pt x="0" y="2700"/>
                    </a:cubicBez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lnTo>
                      <a:pt x="0" y="2700"/>
                    </a:lnTo>
                  </a:path>
                </a:pathLst>
              </a:custGeom>
              <a:noFill/>
              <a:ln w="9525" cap="flat">
                <a:solidFill>
                  <a:srgbClr val="808080"/>
                </a:solidFill>
                <a:prstDash val="solid"/>
                <a:round/>
              </a:ln>
              <a:effectLst/>
            </p:spPr>
            <p:txBody>
              <a:bodyPr wrap="square" lIns="45719" tIns="45719" rIns="45719" bIns="45719" numCol="1" anchor="ctr">
                <a:noAutofit/>
              </a:bodyPr>
              <a:lstStyle/>
              <a:p>
                <a:pPr/>
              </a:p>
            </p:txBody>
          </p:sp>
        </p:grpSp>
        <p:sp>
          <p:nvSpPr>
            <p:cNvPr id="713" name="Line 8"/>
            <p:cNvSpPr/>
            <p:nvPr/>
          </p:nvSpPr>
          <p:spPr>
            <a:xfrm flipH="1" flipV="1">
              <a:off x="433387" y="2017713"/>
              <a:ext cx="142877" cy="433388"/>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sp>
          <p:nvSpPr>
            <p:cNvPr id="714" name="Rectangle 9"/>
            <p:cNvSpPr txBox="1"/>
            <p:nvPr/>
          </p:nvSpPr>
          <p:spPr>
            <a:xfrm>
              <a:off x="912495" y="1296988"/>
              <a:ext cx="1275399" cy="31339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300"/>
                </a:spcBef>
                <a:defRPr sz="1600"/>
              </a:lvl1pPr>
            </a:lstStyle>
            <a:p>
              <a:pPr/>
              <a:r>
                <a:t>Processor </a:t>
              </a:r>
            </a:p>
          </p:txBody>
        </p:sp>
        <p:sp>
          <p:nvSpPr>
            <p:cNvPr id="715" name="Rectangle 10"/>
            <p:cNvSpPr txBox="1"/>
            <p:nvPr/>
          </p:nvSpPr>
          <p:spPr>
            <a:xfrm>
              <a:off x="912495" y="576263"/>
              <a:ext cx="1421449" cy="31339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300"/>
                </a:spcBef>
                <a:defRPr sz="1600"/>
              </a:lvl1pPr>
            </a:lstStyle>
            <a:p>
              <a:pPr/>
              <a:r>
                <a:t>Storage</a:t>
              </a:r>
            </a:p>
          </p:txBody>
        </p:sp>
        <p:sp>
          <p:nvSpPr>
            <p:cNvPr id="716" name="Rectangle 11"/>
            <p:cNvSpPr txBox="1"/>
            <p:nvPr/>
          </p:nvSpPr>
          <p:spPr>
            <a:xfrm>
              <a:off x="496570" y="2593975"/>
              <a:ext cx="942527" cy="3506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r>
                <a:t>Network</a:t>
              </a:r>
            </a:p>
          </p:txBody>
        </p:sp>
        <p:sp>
          <p:nvSpPr>
            <p:cNvPr id="717" name="Line 12"/>
            <p:cNvSpPr/>
            <p:nvPr/>
          </p:nvSpPr>
          <p:spPr>
            <a:xfrm flipV="1">
              <a:off x="433069" y="865188"/>
              <a:ext cx="1" cy="431801"/>
            </a:xfrm>
            <a:prstGeom prst="line">
              <a:avLst/>
            </a:prstGeom>
            <a:noFill/>
            <a:ln w="9525" cap="flat">
              <a:solidFill>
                <a:srgbClr val="5C6971"/>
              </a:solidFill>
              <a:prstDash val="solid"/>
              <a:round/>
            </a:ln>
            <a:effectLst/>
          </p:spPr>
          <p:txBody>
            <a:bodyPr wrap="square" lIns="45719" tIns="45719" rIns="45719" bIns="45719" numCol="1" anchor="t">
              <a:noAutofit/>
            </a:bodyPr>
            <a:lstStyle/>
            <a:p>
              <a:pPr/>
            </a:p>
          </p:txBody>
        </p:sp>
        <p:sp>
          <p:nvSpPr>
            <p:cNvPr id="718" name="Rectangle 13"/>
            <p:cNvSpPr/>
            <p:nvPr/>
          </p:nvSpPr>
          <p:spPr>
            <a:xfrm>
              <a:off x="71438" y="144463"/>
              <a:ext cx="723901" cy="719138"/>
            </a:xfrm>
            <a:prstGeom prst="rect">
              <a:avLst/>
            </a:prstGeom>
            <a:noFill/>
            <a:ln w="9525" cap="flat">
              <a:solidFill>
                <a:srgbClr val="006BB6"/>
              </a:solidFill>
              <a:prstDash val="solid"/>
              <a:miter lim="800000"/>
            </a:ln>
            <a:effectLst/>
          </p:spPr>
          <p:txBody>
            <a:bodyPr wrap="square" lIns="45719" tIns="45719" rIns="45719" bIns="45719" numCol="1" anchor="ctr">
              <a:noAutofit/>
            </a:bodyPr>
            <a:lstStyle/>
            <a:p>
              <a:pPr/>
            </a:p>
          </p:txBody>
        </p:sp>
        <p:sp>
          <p:nvSpPr>
            <p:cNvPr id="719" name="Rectangle 16"/>
            <p:cNvSpPr/>
            <p:nvPr/>
          </p:nvSpPr>
          <p:spPr>
            <a:xfrm>
              <a:off x="0" y="0"/>
              <a:ext cx="866775" cy="2017714"/>
            </a:xfrm>
            <a:prstGeom prst="rect">
              <a:avLst/>
            </a:prstGeom>
            <a:noFill/>
            <a:ln w="9525" cap="flat">
              <a:solidFill>
                <a:srgbClr val="5C6971"/>
              </a:solidFill>
              <a:prstDash val="solid"/>
              <a:miter lim="800000"/>
            </a:ln>
            <a:effectLst/>
          </p:spPr>
          <p:txBody>
            <a:bodyPr wrap="square" lIns="45719" tIns="45719" rIns="45719" bIns="45719" numCol="1" anchor="ctr">
              <a:noAutofit/>
            </a:bodyPr>
            <a:lstStyle/>
            <a:p>
              <a:pPr/>
            </a:p>
          </p:txBody>
        </p:sp>
        <p:sp>
          <p:nvSpPr>
            <p:cNvPr id="720" name="Line 17"/>
            <p:cNvSpPr/>
            <p:nvPr/>
          </p:nvSpPr>
          <p:spPr>
            <a:xfrm flipV="1">
              <a:off x="436245" y="1728788"/>
              <a:ext cx="1" cy="288926"/>
            </a:xfrm>
            <a:prstGeom prst="line">
              <a:avLst/>
            </a:prstGeom>
            <a:noFill/>
            <a:ln w="9525" cap="flat">
              <a:solidFill>
                <a:srgbClr val="5C6971"/>
              </a:solidFill>
              <a:prstDash val="solid"/>
              <a:round/>
            </a:ln>
            <a:effectLst/>
          </p:spPr>
          <p:txBody>
            <a:bodyPr wrap="square" lIns="45719" tIns="45719" rIns="45719" bIns="45719" numCol="1" anchor="t">
              <a:noAutofit/>
            </a:bodyPr>
            <a:lstStyle/>
            <a:p>
              <a:pPr/>
            </a:p>
          </p:txBody>
        </p:sp>
      </p:grpSp>
      <p:sp>
        <p:nvSpPr>
          <p:cNvPr id="722" name="Rectangle 14"/>
          <p:cNvSpPr txBox="1"/>
          <p:nvPr/>
        </p:nvSpPr>
        <p:spPr>
          <a:xfrm>
            <a:off x="857544" y="4959170"/>
            <a:ext cx="8017214" cy="38539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306388" indent="-304800">
              <a:spcBef>
                <a:spcPts val="700"/>
              </a:spcBef>
              <a:buClr>
                <a:srgbClr val="5C6971"/>
              </a:buClr>
              <a:buSzPct val="100000"/>
              <a:buFont typeface="Arial"/>
              <a:buChar char="•"/>
              <a:defRPr sz="2000">
                <a:solidFill>
                  <a:srgbClr val="5C6971"/>
                </a:solidFill>
              </a:defRPr>
            </a:lvl1pPr>
          </a:lstStyle>
          <a:p>
            <a:pPr/>
            <a:r>
              <a:t>Reicht für Desktop-PCs (nicht wirklich hochverfügbar)</a:t>
            </a:r>
          </a:p>
        </p:txBody>
      </p:sp>
    </p:spTree>
  </p:cSld>
  <p:clrMapOvr>
    <a:masterClrMapping/>
  </p:clrMapOvr>
  <p:transition xmlns:p14="http://schemas.microsoft.com/office/powerpoint/2010/main" spd="med" advClick="1"/>
</p:sld>
</file>

<file path=ppt/slides/slide3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24"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725"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726" name="Rectangle 4"/>
          <p:cNvSpPr txBox="1"/>
          <p:nvPr>
            <p:ph type="title"/>
          </p:nvPr>
        </p:nvSpPr>
        <p:spPr>
          <a:xfrm>
            <a:off x="722530" y="278649"/>
            <a:ext cx="8573870" cy="521451"/>
          </a:xfrm>
          <a:prstGeom prst="rect">
            <a:avLst/>
          </a:prstGeom>
        </p:spPr>
        <p:txBody>
          <a:bodyPr/>
          <a:lstStyle/>
          <a:p>
            <a:pPr/>
            <a:r>
              <a:t>Redundante Speicher</a:t>
            </a:r>
          </a:p>
        </p:txBody>
      </p:sp>
      <p:sp>
        <p:nvSpPr>
          <p:cNvPr id="727" name="Rectangle 5"/>
          <p:cNvSpPr txBox="1"/>
          <p:nvPr>
            <p:ph type="body" sz="half" idx="1"/>
          </p:nvPr>
        </p:nvSpPr>
        <p:spPr>
          <a:xfrm>
            <a:off x="5628075" y="977900"/>
            <a:ext cx="3668325" cy="5410200"/>
          </a:xfrm>
          <a:prstGeom prst="rect">
            <a:avLst/>
          </a:prstGeom>
        </p:spPr>
        <p:txBody>
          <a:bodyPr/>
          <a:lstStyle/>
          <a:p>
            <a:pPr marL="609600" indent="-609600">
              <a:buSzTx/>
              <a:buNone/>
              <a:defRPr sz="1800"/>
            </a:pPr>
            <a:r>
              <a:t>Zu schützen:</a:t>
            </a:r>
          </a:p>
          <a:p>
            <a:pPr marL="609600" indent="-609600">
              <a:buClr>
                <a:srgbClr val="0000CC"/>
              </a:buClr>
              <a:defRPr sz="1800"/>
            </a:pPr>
            <a:r>
              <a:t>Daten im Speicher</a:t>
            </a:r>
          </a:p>
          <a:p>
            <a:pPr marL="609600" indent="-609600">
              <a:buSzTx/>
              <a:buNone/>
              <a:defRPr sz="1800"/>
            </a:pPr>
            <a:r>
              <a:t>Lösung:</a:t>
            </a:r>
          </a:p>
          <a:p>
            <a:pPr marL="609600" indent="-609600">
              <a:buClr>
                <a:srgbClr val="0000CC"/>
              </a:buClr>
              <a:defRPr sz="1800"/>
            </a:pPr>
            <a:r>
              <a:t>Redundante Speichermedien (lokales RAID bzw. Network Attached Storage mit RAID)</a:t>
            </a:r>
          </a:p>
          <a:p>
            <a:pPr marL="609600" indent="-609600">
              <a:buClr>
                <a:srgbClr val="0000CC"/>
              </a:buClr>
              <a:defRPr sz="1800"/>
            </a:pPr>
            <a:r>
              <a:t>Back-ups</a:t>
            </a:r>
          </a:p>
        </p:txBody>
      </p:sp>
      <p:grpSp>
        <p:nvGrpSpPr>
          <p:cNvPr id="767" name="Gruppieren 8"/>
          <p:cNvGrpSpPr/>
          <p:nvPr/>
        </p:nvGrpSpPr>
        <p:grpSpPr>
          <a:xfrm>
            <a:off x="1307594" y="1133745"/>
            <a:ext cx="3246440" cy="3243264"/>
            <a:chOff x="0" y="0"/>
            <a:chExt cx="3246438" cy="3243263"/>
          </a:xfrm>
        </p:grpSpPr>
        <p:grpSp>
          <p:nvGrpSpPr>
            <p:cNvPr id="738" name="Group 2"/>
            <p:cNvGrpSpPr/>
            <p:nvPr/>
          </p:nvGrpSpPr>
          <p:grpSpPr>
            <a:xfrm>
              <a:off x="71438" y="144463"/>
              <a:ext cx="936626" cy="719138"/>
              <a:chOff x="0" y="0"/>
              <a:chExt cx="936625" cy="719137"/>
            </a:xfrm>
          </p:grpSpPr>
          <p:grpSp>
            <p:nvGrpSpPr>
              <p:cNvPr id="731" name="AutoShape 3"/>
              <p:cNvGrpSpPr/>
              <p:nvPr/>
            </p:nvGrpSpPr>
            <p:grpSpPr>
              <a:xfrm>
                <a:off x="73025" y="287337"/>
                <a:ext cx="336551" cy="385763"/>
                <a:chOff x="0" y="0"/>
                <a:chExt cx="336550" cy="385762"/>
              </a:xfrm>
            </p:grpSpPr>
            <p:sp>
              <p:nvSpPr>
                <p:cNvPr id="728" name="Form"/>
                <p:cNvSpPr/>
                <p:nvPr/>
              </p:nvSpPr>
              <p:spPr>
                <a:xfrm>
                  <a:off x="0" y="-1"/>
                  <a:ext cx="336551" cy="3857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700"/>
                      </a:move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close/>
                    </a:path>
                  </a:pathLst>
                </a:custGeom>
                <a:solidFill>
                  <a:srgbClr val="006BB6"/>
                </a:solidFill>
                <a:ln w="12700" cap="flat">
                  <a:noFill/>
                  <a:miter lim="400000"/>
                </a:ln>
                <a:effectLst/>
              </p:spPr>
              <p:txBody>
                <a:bodyPr wrap="square" lIns="45719" tIns="45719" rIns="45719" bIns="45719" numCol="1" anchor="ctr">
                  <a:noAutofit/>
                </a:bodyPr>
                <a:lstStyle/>
                <a:p>
                  <a:pPr/>
                </a:p>
              </p:txBody>
            </p:sp>
            <p:sp>
              <p:nvSpPr>
                <p:cNvPr id="729" name="Oval"/>
                <p:cNvSpPr/>
                <p:nvPr/>
              </p:nvSpPr>
              <p:spPr>
                <a:xfrm>
                  <a:off x="0" y="-1"/>
                  <a:ext cx="336550" cy="96443"/>
                </a:xfrm>
                <a:prstGeom prst="ellipse">
                  <a:avLst/>
                </a:prstGeom>
                <a:solidFill>
                  <a:schemeClr val="accent3">
                    <a:lumOff val="44000"/>
                    <a:alpha val="40000"/>
                  </a:schemeClr>
                </a:solidFill>
                <a:ln w="12700" cap="flat">
                  <a:noFill/>
                  <a:miter lim="400000"/>
                </a:ln>
                <a:effectLst/>
              </p:spPr>
              <p:txBody>
                <a:bodyPr wrap="square" lIns="45719" tIns="45719" rIns="45719" bIns="45719" numCol="1" anchor="ctr">
                  <a:noAutofit/>
                </a:bodyPr>
                <a:lstStyle/>
                <a:p>
                  <a:pPr/>
                </a:p>
              </p:txBody>
            </p:sp>
            <p:sp>
              <p:nvSpPr>
                <p:cNvPr id="730" name="Linien"/>
                <p:cNvSpPr/>
                <p:nvPr/>
              </p:nvSpPr>
              <p:spPr>
                <a:xfrm>
                  <a:off x="0" y="-1"/>
                  <a:ext cx="336551" cy="3857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700"/>
                      </a:moveTo>
                      <a:cubicBezTo>
                        <a:pt x="21600" y="4191"/>
                        <a:pt x="16765" y="5400"/>
                        <a:pt x="10800" y="5400"/>
                      </a:cubicBezTo>
                      <a:cubicBezTo>
                        <a:pt x="4835" y="5400"/>
                        <a:pt x="0" y="4191"/>
                        <a:pt x="0" y="2700"/>
                      </a:cubicBez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lnTo>
                        <a:pt x="0" y="2700"/>
                      </a:lnTo>
                    </a:path>
                  </a:pathLst>
                </a:custGeom>
                <a:noFill/>
                <a:ln w="9525" cap="flat">
                  <a:solidFill>
                    <a:srgbClr val="808080"/>
                  </a:solidFill>
                  <a:prstDash val="solid"/>
                  <a:round/>
                </a:ln>
                <a:effectLst/>
              </p:spPr>
              <p:txBody>
                <a:bodyPr wrap="square" lIns="45719" tIns="45719" rIns="45719" bIns="45719" numCol="1" anchor="ctr">
                  <a:noAutofit/>
                </a:bodyPr>
                <a:lstStyle/>
                <a:p>
                  <a:pPr/>
                </a:p>
              </p:txBody>
            </p:sp>
          </p:grpSp>
          <p:grpSp>
            <p:nvGrpSpPr>
              <p:cNvPr id="735" name="AutoShape 4"/>
              <p:cNvGrpSpPr/>
              <p:nvPr/>
            </p:nvGrpSpPr>
            <p:grpSpPr>
              <a:xfrm>
                <a:off x="506412" y="287337"/>
                <a:ext cx="336551" cy="385763"/>
                <a:chOff x="0" y="0"/>
                <a:chExt cx="336550" cy="385762"/>
              </a:xfrm>
            </p:grpSpPr>
            <p:sp>
              <p:nvSpPr>
                <p:cNvPr id="732" name="Form"/>
                <p:cNvSpPr/>
                <p:nvPr/>
              </p:nvSpPr>
              <p:spPr>
                <a:xfrm>
                  <a:off x="0" y="-1"/>
                  <a:ext cx="336551" cy="3857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700"/>
                      </a:move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close/>
                    </a:path>
                  </a:pathLst>
                </a:custGeom>
                <a:solidFill>
                  <a:srgbClr val="006BB6"/>
                </a:solidFill>
                <a:ln w="12700" cap="flat">
                  <a:noFill/>
                  <a:miter lim="400000"/>
                </a:ln>
                <a:effectLst/>
              </p:spPr>
              <p:txBody>
                <a:bodyPr wrap="square" lIns="45719" tIns="45719" rIns="45719" bIns="45719" numCol="1" anchor="ctr">
                  <a:noAutofit/>
                </a:bodyPr>
                <a:lstStyle/>
                <a:p>
                  <a:pPr/>
                </a:p>
              </p:txBody>
            </p:sp>
            <p:sp>
              <p:nvSpPr>
                <p:cNvPr id="733" name="Oval"/>
                <p:cNvSpPr/>
                <p:nvPr/>
              </p:nvSpPr>
              <p:spPr>
                <a:xfrm>
                  <a:off x="0" y="-1"/>
                  <a:ext cx="336550" cy="96443"/>
                </a:xfrm>
                <a:prstGeom prst="ellipse">
                  <a:avLst/>
                </a:prstGeom>
                <a:solidFill>
                  <a:schemeClr val="accent3">
                    <a:lumOff val="44000"/>
                    <a:alpha val="40000"/>
                  </a:schemeClr>
                </a:solidFill>
                <a:ln w="12700" cap="flat">
                  <a:noFill/>
                  <a:miter lim="400000"/>
                </a:ln>
                <a:effectLst/>
              </p:spPr>
              <p:txBody>
                <a:bodyPr wrap="square" lIns="45719" tIns="45719" rIns="45719" bIns="45719" numCol="1" anchor="ctr">
                  <a:noAutofit/>
                </a:bodyPr>
                <a:lstStyle/>
                <a:p>
                  <a:pPr/>
                </a:p>
              </p:txBody>
            </p:sp>
            <p:sp>
              <p:nvSpPr>
                <p:cNvPr id="734" name="Linien"/>
                <p:cNvSpPr/>
                <p:nvPr/>
              </p:nvSpPr>
              <p:spPr>
                <a:xfrm>
                  <a:off x="0" y="-1"/>
                  <a:ext cx="336551" cy="3857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700"/>
                      </a:moveTo>
                      <a:cubicBezTo>
                        <a:pt x="21600" y="4191"/>
                        <a:pt x="16765" y="5400"/>
                        <a:pt x="10800" y="5400"/>
                      </a:cubicBezTo>
                      <a:cubicBezTo>
                        <a:pt x="4835" y="5400"/>
                        <a:pt x="0" y="4191"/>
                        <a:pt x="0" y="2700"/>
                      </a:cubicBez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lnTo>
                        <a:pt x="0" y="2700"/>
                      </a:lnTo>
                    </a:path>
                  </a:pathLst>
                </a:custGeom>
                <a:noFill/>
                <a:ln w="9525" cap="flat">
                  <a:solidFill>
                    <a:srgbClr val="808080"/>
                  </a:solidFill>
                  <a:prstDash val="solid"/>
                  <a:round/>
                </a:ln>
                <a:effectLst/>
              </p:spPr>
              <p:txBody>
                <a:bodyPr wrap="square" lIns="45719" tIns="45719" rIns="45719" bIns="45719" numCol="1" anchor="ctr">
                  <a:noAutofit/>
                </a:bodyPr>
                <a:lstStyle/>
                <a:p>
                  <a:pPr/>
                </a:p>
              </p:txBody>
            </p:sp>
          </p:grpSp>
          <p:sp>
            <p:nvSpPr>
              <p:cNvPr id="736" name="Rectangle 5"/>
              <p:cNvSpPr txBox="1"/>
              <p:nvPr/>
            </p:nvSpPr>
            <p:spPr>
              <a:xfrm>
                <a:off x="118744" y="-1"/>
                <a:ext cx="629287" cy="31339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marL="385763" indent="-385763">
                  <a:lnSpc>
                    <a:spcPct val="90000"/>
                  </a:lnSpc>
                  <a:spcBef>
                    <a:spcPts val="300"/>
                  </a:spcBef>
                  <a:defRPr sz="1400"/>
                </a:pPr>
                <a:r>
                  <a:t>RAID</a:t>
                </a:r>
                <a:r>
                  <a:rPr sz="1600"/>
                  <a:t> </a:t>
                </a:r>
              </a:p>
            </p:txBody>
          </p:sp>
          <p:sp>
            <p:nvSpPr>
              <p:cNvPr id="737" name="Rectangle 6"/>
              <p:cNvSpPr/>
              <p:nvPr/>
            </p:nvSpPr>
            <p:spPr>
              <a:xfrm>
                <a:off x="0" y="-1"/>
                <a:ext cx="936625" cy="719139"/>
              </a:xfrm>
              <a:prstGeom prst="rect">
                <a:avLst/>
              </a:prstGeom>
              <a:noFill/>
              <a:ln w="9525" cap="flat">
                <a:solidFill>
                  <a:srgbClr val="006BB6"/>
                </a:solidFill>
                <a:prstDash val="solid"/>
                <a:miter lim="800000"/>
              </a:ln>
              <a:effectLst/>
            </p:spPr>
            <p:txBody>
              <a:bodyPr wrap="square" lIns="45719" tIns="45719" rIns="45719" bIns="45719" numCol="1" anchor="ctr">
                <a:noAutofit/>
              </a:bodyPr>
              <a:lstStyle/>
              <a:p>
                <a:pPr/>
              </a:p>
            </p:txBody>
          </p:sp>
        </p:grpSp>
        <p:grpSp>
          <p:nvGrpSpPr>
            <p:cNvPr id="741" name="Group 8"/>
            <p:cNvGrpSpPr/>
            <p:nvPr/>
          </p:nvGrpSpPr>
          <p:grpSpPr>
            <a:xfrm>
              <a:off x="3175" y="2449513"/>
              <a:ext cx="2046289" cy="720726"/>
              <a:chOff x="0" y="0"/>
              <a:chExt cx="2046288" cy="720725"/>
            </a:xfrm>
          </p:grpSpPr>
          <p:sp>
            <p:nvSpPr>
              <p:cNvPr id="739" name="Freeform 9"/>
              <p:cNvSpPr/>
              <p:nvPr/>
            </p:nvSpPr>
            <p:spPr>
              <a:xfrm>
                <a:off x="0" y="-1"/>
                <a:ext cx="2046289" cy="7207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766" y="1974"/>
                    </a:moveTo>
                    <a:lnTo>
                      <a:pt x="15654" y="1974"/>
                    </a:lnTo>
                    <a:lnTo>
                      <a:pt x="15610" y="1784"/>
                    </a:lnTo>
                    <a:lnTo>
                      <a:pt x="15543" y="1784"/>
                    </a:lnTo>
                    <a:lnTo>
                      <a:pt x="15499" y="1708"/>
                    </a:lnTo>
                    <a:lnTo>
                      <a:pt x="15432" y="1708"/>
                    </a:lnTo>
                    <a:lnTo>
                      <a:pt x="15387" y="1632"/>
                    </a:lnTo>
                    <a:lnTo>
                      <a:pt x="15276" y="1480"/>
                    </a:lnTo>
                    <a:lnTo>
                      <a:pt x="15165" y="1480"/>
                    </a:lnTo>
                    <a:lnTo>
                      <a:pt x="15098" y="1329"/>
                    </a:lnTo>
                    <a:lnTo>
                      <a:pt x="15053" y="1215"/>
                    </a:lnTo>
                    <a:lnTo>
                      <a:pt x="14986" y="1215"/>
                    </a:lnTo>
                    <a:lnTo>
                      <a:pt x="14942" y="1139"/>
                    </a:lnTo>
                    <a:lnTo>
                      <a:pt x="14831" y="1139"/>
                    </a:lnTo>
                    <a:lnTo>
                      <a:pt x="14786" y="1063"/>
                    </a:lnTo>
                    <a:lnTo>
                      <a:pt x="14719" y="1063"/>
                    </a:lnTo>
                    <a:lnTo>
                      <a:pt x="14608" y="987"/>
                    </a:lnTo>
                    <a:lnTo>
                      <a:pt x="14563" y="987"/>
                    </a:lnTo>
                    <a:lnTo>
                      <a:pt x="14452" y="911"/>
                    </a:lnTo>
                    <a:lnTo>
                      <a:pt x="14341" y="911"/>
                    </a:lnTo>
                    <a:lnTo>
                      <a:pt x="14229" y="759"/>
                    </a:lnTo>
                    <a:lnTo>
                      <a:pt x="13940" y="759"/>
                    </a:lnTo>
                    <a:lnTo>
                      <a:pt x="13895" y="683"/>
                    </a:lnTo>
                    <a:lnTo>
                      <a:pt x="12671" y="683"/>
                    </a:lnTo>
                    <a:lnTo>
                      <a:pt x="12604" y="759"/>
                    </a:lnTo>
                    <a:lnTo>
                      <a:pt x="12336" y="759"/>
                    </a:lnTo>
                    <a:lnTo>
                      <a:pt x="12270" y="911"/>
                    </a:lnTo>
                    <a:lnTo>
                      <a:pt x="12114" y="911"/>
                    </a:lnTo>
                    <a:lnTo>
                      <a:pt x="12047" y="987"/>
                    </a:lnTo>
                    <a:lnTo>
                      <a:pt x="11891" y="987"/>
                    </a:lnTo>
                    <a:lnTo>
                      <a:pt x="11824" y="1063"/>
                    </a:lnTo>
                    <a:lnTo>
                      <a:pt x="11780" y="1139"/>
                    </a:lnTo>
                    <a:lnTo>
                      <a:pt x="11668" y="1139"/>
                    </a:lnTo>
                    <a:lnTo>
                      <a:pt x="11557" y="1215"/>
                    </a:lnTo>
                    <a:lnTo>
                      <a:pt x="11490" y="1215"/>
                    </a:lnTo>
                    <a:lnTo>
                      <a:pt x="11490" y="1329"/>
                    </a:lnTo>
                    <a:lnTo>
                      <a:pt x="11379" y="1480"/>
                    </a:lnTo>
                    <a:lnTo>
                      <a:pt x="11268" y="1480"/>
                    </a:lnTo>
                    <a:lnTo>
                      <a:pt x="11156" y="1632"/>
                    </a:lnTo>
                    <a:lnTo>
                      <a:pt x="11156" y="1708"/>
                    </a:lnTo>
                    <a:lnTo>
                      <a:pt x="11045" y="1708"/>
                    </a:lnTo>
                    <a:lnTo>
                      <a:pt x="11000" y="1784"/>
                    </a:lnTo>
                    <a:lnTo>
                      <a:pt x="10934" y="1860"/>
                    </a:lnTo>
                    <a:lnTo>
                      <a:pt x="10889" y="1974"/>
                    </a:lnTo>
                    <a:lnTo>
                      <a:pt x="10822" y="1974"/>
                    </a:lnTo>
                    <a:lnTo>
                      <a:pt x="10778" y="2050"/>
                    </a:lnTo>
                    <a:lnTo>
                      <a:pt x="10711" y="2126"/>
                    </a:lnTo>
                    <a:lnTo>
                      <a:pt x="10666" y="2126"/>
                    </a:lnTo>
                    <a:lnTo>
                      <a:pt x="10622" y="2202"/>
                    </a:lnTo>
                    <a:lnTo>
                      <a:pt x="10555" y="2430"/>
                    </a:lnTo>
                    <a:lnTo>
                      <a:pt x="10511" y="2430"/>
                    </a:lnTo>
                    <a:lnTo>
                      <a:pt x="10511" y="2505"/>
                    </a:lnTo>
                    <a:lnTo>
                      <a:pt x="10444" y="2430"/>
                    </a:lnTo>
                    <a:lnTo>
                      <a:pt x="10399" y="2430"/>
                    </a:lnTo>
                    <a:lnTo>
                      <a:pt x="10399" y="2354"/>
                    </a:lnTo>
                    <a:lnTo>
                      <a:pt x="10332" y="2126"/>
                    </a:lnTo>
                    <a:lnTo>
                      <a:pt x="10288" y="2050"/>
                    </a:lnTo>
                    <a:lnTo>
                      <a:pt x="10221" y="2050"/>
                    </a:lnTo>
                    <a:lnTo>
                      <a:pt x="10221" y="1784"/>
                    </a:lnTo>
                    <a:lnTo>
                      <a:pt x="10110" y="1784"/>
                    </a:lnTo>
                    <a:lnTo>
                      <a:pt x="10110" y="1708"/>
                    </a:lnTo>
                    <a:lnTo>
                      <a:pt x="10065" y="1708"/>
                    </a:lnTo>
                    <a:lnTo>
                      <a:pt x="9998" y="1480"/>
                    </a:lnTo>
                    <a:lnTo>
                      <a:pt x="9887" y="1480"/>
                    </a:lnTo>
                    <a:lnTo>
                      <a:pt x="9887" y="1215"/>
                    </a:lnTo>
                    <a:lnTo>
                      <a:pt x="9842" y="1215"/>
                    </a:lnTo>
                    <a:lnTo>
                      <a:pt x="9776" y="1139"/>
                    </a:lnTo>
                    <a:lnTo>
                      <a:pt x="9731" y="1139"/>
                    </a:lnTo>
                    <a:lnTo>
                      <a:pt x="9664" y="1063"/>
                    </a:lnTo>
                    <a:lnTo>
                      <a:pt x="9664" y="987"/>
                    </a:lnTo>
                    <a:lnTo>
                      <a:pt x="9620" y="987"/>
                    </a:lnTo>
                    <a:lnTo>
                      <a:pt x="9553" y="911"/>
                    </a:lnTo>
                    <a:lnTo>
                      <a:pt x="9508" y="911"/>
                    </a:lnTo>
                    <a:lnTo>
                      <a:pt x="9442" y="759"/>
                    </a:lnTo>
                    <a:lnTo>
                      <a:pt x="9397" y="759"/>
                    </a:lnTo>
                    <a:lnTo>
                      <a:pt x="9397" y="683"/>
                    </a:lnTo>
                    <a:lnTo>
                      <a:pt x="9286" y="683"/>
                    </a:lnTo>
                    <a:lnTo>
                      <a:pt x="9219" y="493"/>
                    </a:lnTo>
                    <a:lnTo>
                      <a:pt x="9174" y="493"/>
                    </a:lnTo>
                    <a:lnTo>
                      <a:pt x="9108" y="418"/>
                    </a:lnTo>
                    <a:lnTo>
                      <a:pt x="9063" y="418"/>
                    </a:lnTo>
                    <a:lnTo>
                      <a:pt x="8996" y="342"/>
                    </a:lnTo>
                    <a:lnTo>
                      <a:pt x="8885" y="342"/>
                    </a:lnTo>
                    <a:lnTo>
                      <a:pt x="8840" y="266"/>
                    </a:lnTo>
                    <a:lnTo>
                      <a:pt x="8662" y="266"/>
                    </a:lnTo>
                    <a:lnTo>
                      <a:pt x="8618" y="190"/>
                    </a:lnTo>
                    <a:lnTo>
                      <a:pt x="8551" y="190"/>
                    </a:lnTo>
                    <a:lnTo>
                      <a:pt x="8506" y="0"/>
                    </a:lnTo>
                    <a:lnTo>
                      <a:pt x="7104" y="0"/>
                    </a:lnTo>
                    <a:lnTo>
                      <a:pt x="7059" y="190"/>
                    </a:lnTo>
                    <a:lnTo>
                      <a:pt x="6948" y="190"/>
                    </a:lnTo>
                    <a:lnTo>
                      <a:pt x="6881" y="266"/>
                    </a:lnTo>
                    <a:lnTo>
                      <a:pt x="6725" y="266"/>
                    </a:lnTo>
                    <a:lnTo>
                      <a:pt x="6658" y="342"/>
                    </a:lnTo>
                    <a:lnTo>
                      <a:pt x="6547" y="342"/>
                    </a:lnTo>
                    <a:lnTo>
                      <a:pt x="6458" y="493"/>
                    </a:lnTo>
                    <a:lnTo>
                      <a:pt x="6346" y="493"/>
                    </a:lnTo>
                    <a:lnTo>
                      <a:pt x="6280" y="683"/>
                    </a:lnTo>
                    <a:lnTo>
                      <a:pt x="6235" y="683"/>
                    </a:lnTo>
                    <a:lnTo>
                      <a:pt x="6168" y="759"/>
                    </a:lnTo>
                    <a:lnTo>
                      <a:pt x="6124" y="759"/>
                    </a:lnTo>
                    <a:lnTo>
                      <a:pt x="6057" y="911"/>
                    </a:lnTo>
                    <a:lnTo>
                      <a:pt x="6012" y="911"/>
                    </a:lnTo>
                    <a:lnTo>
                      <a:pt x="5946" y="987"/>
                    </a:lnTo>
                    <a:lnTo>
                      <a:pt x="5901" y="987"/>
                    </a:lnTo>
                    <a:lnTo>
                      <a:pt x="5901" y="1063"/>
                    </a:lnTo>
                    <a:lnTo>
                      <a:pt x="5790" y="1139"/>
                    </a:lnTo>
                    <a:lnTo>
                      <a:pt x="5790" y="1215"/>
                    </a:lnTo>
                    <a:lnTo>
                      <a:pt x="5723" y="1215"/>
                    </a:lnTo>
                    <a:lnTo>
                      <a:pt x="5678" y="1329"/>
                    </a:lnTo>
                    <a:lnTo>
                      <a:pt x="5612" y="1480"/>
                    </a:lnTo>
                    <a:lnTo>
                      <a:pt x="5567" y="1480"/>
                    </a:lnTo>
                    <a:lnTo>
                      <a:pt x="5500" y="1632"/>
                    </a:lnTo>
                    <a:lnTo>
                      <a:pt x="5456" y="1708"/>
                    </a:lnTo>
                    <a:lnTo>
                      <a:pt x="5456" y="1784"/>
                    </a:lnTo>
                    <a:lnTo>
                      <a:pt x="5344" y="1974"/>
                    </a:lnTo>
                    <a:lnTo>
                      <a:pt x="5344" y="2050"/>
                    </a:lnTo>
                    <a:lnTo>
                      <a:pt x="5278" y="2050"/>
                    </a:lnTo>
                    <a:lnTo>
                      <a:pt x="5166" y="2354"/>
                    </a:lnTo>
                    <a:lnTo>
                      <a:pt x="5166" y="2430"/>
                    </a:lnTo>
                    <a:lnTo>
                      <a:pt x="5122" y="2619"/>
                    </a:lnTo>
                    <a:lnTo>
                      <a:pt x="5055" y="2619"/>
                    </a:lnTo>
                    <a:lnTo>
                      <a:pt x="5055" y="2847"/>
                    </a:lnTo>
                    <a:lnTo>
                      <a:pt x="4832" y="2847"/>
                    </a:lnTo>
                    <a:lnTo>
                      <a:pt x="4788" y="2695"/>
                    </a:lnTo>
                    <a:lnTo>
                      <a:pt x="4008" y="2695"/>
                    </a:lnTo>
                    <a:lnTo>
                      <a:pt x="3941" y="2847"/>
                    </a:lnTo>
                    <a:lnTo>
                      <a:pt x="3385" y="2847"/>
                    </a:lnTo>
                    <a:lnTo>
                      <a:pt x="3340" y="2923"/>
                    </a:lnTo>
                    <a:lnTo>
                      <a:pt x="3162" y="2923"/>
                    </a:lnTo>
                    <a:lnTo>
                      <a:pt x="3118" y="3151"/>
                    </a:lnTo>
                    <a:lnTo>
                      <a:pt x="2939" y="3151"/>
                    </a:lnTo>
                    <a:lnTo>
                      <a:pt x="2895" y="3265"/>
                    </a:lnTo>
                    <a:lnTo>
                      <a:pt x="2828" y="3265"/>
                    </a:lnTo>
                    <a:lnTo>
                      <a:pt x="2717" y="3341"/>
                    </a:lnTo>
                    <a:lnTo>
                      <a:pt x="2672" y="3341"/>
                    </a:lnTo>
                    <a:lnTo>
                      <a:pt x="2605" y="3417"/>
                    </a:lnTo>
                    <a:lnTo>
                      <a:pt x="2494" y="3417"/>
                    </a:lnTo>
                    <a:lnTo>
                      <a:pt x="2449" y="3492"/>
                    </a:lnTo>
                    <a:lnTo>
                      <a:pt x="2383" y="3492"/>
                    </a:lnTo>
                    <a:lnTo>
                      <a:pt x="2338" y="3568"/>
                    </a:lnTo>
                    <a:lnTo>
                      <a:pt x="2271" y="3568"/>
                    </a:lnTo>
                    <a:lnTo>
                      <a:pt x="2227" y="3720"/>
                    </a:lnTo>
                    <a:lnTo>
                      <a:pt x="2182" y="3720"/>
                    </a:lnTo>
                    <a:lnTo>
                      <a:pt x="2071" y="3910"/>
                    </a:lnTo>
                    <a:lnTo>
                      <a:pt x="2071" y="3986"/>
                    </a:lnTo>
                    <a:lnTo>
                      <a:pt x="1960" y="3986"/>
                    </a:lnTo>
                    <a:lnTo>
                      <a:pt x="1893" y="4138"/>
                    </a:lnTo>
                    <a:lnTo>
                      <a:pt x="1848" y="4138"/>
                    </a:lnTo>
                    <a:lnTo>
                      <a:pt x="1781" y="4214"/>
                    </a:lnTo>
                    <a:lnTo>
                      <a:pt x="1670" y="4290"/>
                    </a:lnTo>
                    <a:lnTo>
                      <a:pt x="1670" y="4366"/>
                    </a:lnTo>
                    <a:lnTo>
                      <a:pt x="1559" y="4555"/>
                    </a:lnTo>
                    <a:lnTo>
                      <a:pt x="1559" y="4631"/>
                    </a:lnTo>
                    <a:lnTo>
                      <a:pt x="1447" y="4631"/>
                    </a:lnTo>
                    <a:lnTo>
                      <a:pt x="1403" y="4707"/>
                    </a:lnTo>
                    <a:lnTo>
                      <a:pt x="1336" y="4859"/>
                    </a:lnTo>
                    <a:lnTo>
                      <a:pt x="1292" y="4935"/>
                    </a:lnTo>
                    <a:lnTo>
                      <a:pt x="1225" y="5011"/>
                    </a:lnTo>
                    <a:lnTo>
                      <a:pt x="1225" y="5125"/>
                    </a:lnTo>
                    <a:lnTo>
                      <a:pt x="1180" y="5201"/>
                    </a:lnTo>
                    <a:lnTo>
                      <a:pt x="1069" y="5353"/>
                    </a:lnTo>
                    <a:lnTo>
                      <a:pt x="1002" y="5580"/>
                    </a:lnTo>
                    <a:lnTo>
                      <a:pt x="958" y="5580"/>
                    </a:lnTo>
                    <a:lnTo>
                      <a:pt x="891" y="5770"/>
                    </a:lnTo>
                    <a:lnTo>
                      <a:pt x="846" y="5846"/>
                    </a:lnTo>
                    <a:lnTo>
                      <a:pt x="779" y="6074"/>
                    </a:lnTo>
                    <a:lnTo>
                      <a:pt x="735" y="6074"/>
                    </a:lnTo>
                    <a:lnTo>
                      <a:pt x="624" y="6567"/>
                    </a:lnTo>
                    <a:lnTo>
                      <a:pt x="512" y="6643"/>
                    </a:lnTo>
                    <a:lnTo>
                      <a:pt x="512" y="6795"/>
                    </a:lnTo>
                    <a:lnTo>
                      <a:pt x="445" y="6871"/>
                    </a:lnTo>
                    <a:lnTo>
                      <a:pt x="445" y="7137"/>
                    </a:lnTo>
                    <a:lnTo>
                      <a:pt x="334" y="7289"/>
                    </a:lnTo>
                    <a:lnTo>
                      <a:pt x="334" y="7364"/>
                    </a:lnTo>
                    <a:lnTo>
                      <a:pt x="289" y="7516"/>
                    </a:lnTo>
                    <a:lnTo>
                      <a:pt x="289" y="7706"/>
                    </a:lnTo>
                    <a:lnTo>
                      <a:pt x="223" y="7858"/>
                    </a:lnTo>
                    <a:lnTo>
                      <a:pt x="223" y="8086"/>
                    </a:lnTo>
                    <a:lnTo>
                      <a:pt x="178" y="8238"/>
                    </a:lnTo>
                    <a:lnTo>
                      <a:pt x="178" y="8351"/>
                    </a:lnTo>
                    <a:lnTo>
                      <a:pt x="111" y="8579"/>
                    </a:lnTo>
                    <a:lnTo>
                      <a:pt x="111" y="9073"/>
                    </a:lnTo>
                    <a:lnTo>
                      <a:pt x="67" y="9225"/>
                    </a:lnTo>
                    <a:lnTo>
                      <a:pt x="67" y="9718"/>
                    </a:lnTo>
                    <a:lnTo>
                      <a:pt x="0" y="9794"/>
                    </a:lnTo>
                    <a:lnTo>
                      <a:pt x="0" y="10743"/>
                    </a:lnTo>
                    <a:lnTo>
                      <a:pt x="67" y="10743"/>
                    </a:lnTo>
                    <a:lnTo>
                      <a:pt x="67" y="11312"/>
                    </a:lnTo>
                    <a:lnTo>
                      <a:pt x="111" y="11388"/>
                    </a:lnTo>
                    <a:lnTo>
                      <a:pt x="111" y="11958"/>
                    </a:lnTo>
                    <a:lnTo>
                      <a:pt x="178" y="12148"/>
                    </a:lnTo>
                    <a:lnTo>
                      <a:pt x="178" y="12224"/>
                    </a:lnTo>
                    <a:lnTo>
                      <a:pt x="223" y="12451"/>
                    </a:lnTo>
                    <a:lnTo>
                      <a:pt x="223" y="12527"/>
                    </a:lnTo>
                    <a:lnTo>
                      <a:pt x="289" y="12793"/>
                    </a:lnTo>
                    <a:lnTo>
                      <a:pt x="334" y="13021"/>
                    </a:lnTo>
                    <a:lnTo>
                      <a:pt x="334" y="13173"/>
                    </a:lnTo>
                    <a:lnTo>
                      <a:pt x="445" y="13438"/>
                    </a:lnTo>
                    <a:lnTo>
                      <a:pt x="445" y="13590"/>
                    </a:lnTo>
                    <a:lnTo>
                      <a:pt x="624" y="14084"/>
                    </a:lnTo>
                    <a:lnTo>
                      <a:pt x="846" y="14729"/>
                    </a:lnTo>
                    <a:lnTo>
                      <a:pt x="891" y="14729"/>
                    </a:lnTo>
                    <a:lnTo>
                      <a:pt x="958" y="14881"/>
                    </a:lnTo>
                    <a:lnTo>
                      <a:pt x="1002" y="14957"/>
                    </a:lnTo>
                    <a:lnTo>
                      <a:pt x="1069" y="15109"/>
                    </a:lnTo>
                    <a:lnTo>
                      <a:pt x="1069" y="15185"/>
                    </a:lnTo>
                    <a:lnTo>
                      <a:pt x="1180" y="15298"/>
                    </a:lnTo>
                    <a:lnTo>
                      <a:pt x="1225" y="15374"/>
                    </a:lnTo>
                    <a:lnTo>
                      <a:pt x="1225" y="15450"/>
                    </a:lnTo>
                    <a:lnTo>
                      <a:pt x="1292" y="15602"/>
                    </a:lnTo>
                    <a:lnTo>
                      <a:pt x="1336" y="15678"/>
                    </a:lnTo>
                    <a:lnTo>
                      <a:pt x="1403" y="15754"/>
                    </a:lnTo>
                    <a:lnTo>
                      <a:pt x="1447" y="15830"/>
                    </a:lnTo>
                    <a:lnTo>
                      <a:pt x="1559" y="15944"/>
                    </a:lnTo>
                    <a:lnTo>
                      <a:pt x="1559" y="16020"/>
                    </a:lnTo>
                    <a:lnTo>
                      <a:pt x="1670" y="16096"/>
                    </a:lnTo>
                    <a:lnTo>
                      <a:pt x="1670" y="16172"/>
                    </a:lnTo>
                    <a:lnTo>
                      <a:pt x="1781" y="16247"/>
                    </a:lnTo>
                    <a:lnTo>
                      <a:pt x="1848" y="16247"/>
                    </a:lnTo>
                    <a:lnTo>
                      <a:pt x="1893" y="16399"/>
                    </a:lnTo>
                    <a:lnTo>
                      <a:pt x="1960" y="16589"/>
                    </a:lnTo>
                    <a:lnTo>
                      <a:pt x="2071" y="16589"/>
                    </a:lnTo>
                    <a:lnTo>
                      <a:pt x="2071" y="16665"/>
                    </a:lnTo>
                    <a:lnTo>
                      <a:pt x="2182" y="16665"/>
                    </a:lnTo>
                    <a:lnTo>
                      <a:pt x="2227" y="16817"/>
                    </a:lnTo>
                    <a:lnTo>
                      <a:pt x="2271" y="16817"/>
                    </a:lnTo>
                    <a:lnTo>
                      <a:pt x="2338" y="16893"/>
                    </a:lnTo>
                    <a:lnTo>
                      <a:pt x="2383" y="16893"/>
                    </a:lnTo>
                    <a:lnTo>
                      <a:pt x="2449" y="16969"/>
                    </a:lnTo>
                    <a:lnTo>
                      <a:pt x="2494" y="17159"/>
                    </a:lnTo>
                    <a:lnTo>
                      <a:pt x="2605" y="17159"/>
                    </a:lnTo>
                    <a:lnTo>
                      <a:pt x="2672" y="17234"/>
                    </a:lnTo>
                    <a:lnTo>
                      <a:pt x="2828" y="17234"/>
                    </a:lnTo>
                    <a:lnTo>
                      <a:pt x="2895" y="17386"/>
                    </a:lnTo>
                    <a:lnTo>
                      <a:pt x="2939" y="17386"/>
                    </a:lnTo>
                    <a:lnTo>
                      <a:pt x="3051" y="17462"/>
                    </a:lnTo>
                    <a:lnTo>
                      <a:pt x="3162" y="17462"/>
                    </a:lnTo>
                    <a:lnTo>
                      <a:pt x="3229" y="17538"/>
                    </a:lnTo>
                    <a:lnTo>
                      <a:pt x="3496" y="17538"/>
                    </a:lnTo>
                    <a:lnTo>
                      <a:pt x="3563" y="17614"/>
                    </a:lnTo>
                    <a:lnTo>
                      <a:pt x="3674" y="17614"/>
                    </a:lnTo>
                    <a:lnTo>
                      <a:pt x="3786" y="17804"/>
                    </a:lnTo>
                    <a:lnTo>
                      <a:pt x="4899" y="17804"/>
                    </a:lnTo>
                    <a:lnTo>
                      <a:pt x="4944" y="17614"/>
                    </a:lnTo>
                    <a:lnTo>
                      <a:pt x="4944" y="17880"/>
                    </a:lnTo>
                    <a:lnTo>
                      <a:pt x="5010" y="17880"/>
                    </a:lnTo>
                    <a:lnTo>
                      <a:pt x="5010" y="17956"/>
                    </a:lnTo>
                    <a:lnTo>
                      <a:pt x="5122" y="18335"/>
                    </a:lnTo>
                    <a:lnTo>
                      <a:pt x="5166" y="18335"/>
                    </a:lnTo>
                    <a:lnTo>
                      <a:pt x="5278" y="18753"/>
                    </a:lnTo>
                    <a:lnTo>
                      <a:pt x="5344" y="18753"/>
                    </a:lnTo>
                    <a:lnTo>
                      <a:pt x="5344" y="18981"/>
                    </a:lnTo>
                    <a:lnTo>
                      <a:pt x="5456" y="19095"/>
                    </a:lnTo>
                    <a:lnTo>
                      <a:pt x="5456" y="19170"/>
                    </a:lnTo>
                    <a:lnTo>
                      <a:pt x="5567" y="19322"/>
                    </a:lnTo>
                    <a:lnTo>
                      <a:pt x="5612" y="19398"/>
                    </a:lnTo>
                    <a:lnTo>
                      <a:pt x="5678" y="19740"/>
                    </a:lnTo>
                    <a:lnTo>
                      <a:pt x="5790" y="19740"/>
                    </a:lnTo>
                    <a:lnTo>
                      <a:pt x="5790" y="19816"/>
                    </a:lnTo>
                    <a:lnTo>
                      <a:pt x="5834" y="19892"/>
                    </a:lnTo>
                    <a:lnTo>
                      <a:pt x="5901" y="19968"/>
                    </a:lnTo>
                    <a:lnTo>
                      <a:pt x="5946" y="20044"/>
                    </a:lnTo>
                    <a:lnTo>
                      <a:pt x="6012" y="20044"/>
                    </a:lnTo>
                    <a:lnTo>
                      <a:pt x="6057" y="20120"/>
                    </a:lnTo>
                    <a:lnTo>
                      <a:pt x="6124" y="20120"/>
                    </a:lnTo>
                    <a:lnTo>
                      <a:pt x="6168" y="20385"/>
                    </a:lnTo>
                    <a:lnTo>
                      <a:pt x="6235" y="20385"/>
                    </a:lnTo>
                    <a:lnTo>
                      <a:pt x="6280" y="20461"/>
                    </a:lnTo>
                    <a:lnTo>
                      <a:pt x="6346" y="20537"/>
                    </a:lnTo>
                    <a:lnTo>
                      <a:pt x="6391" y="20613"/>
                    </a:lnTo>
                    <a:lnTo>
                      <a:pt x="6458" y="20613"/>
                    </a:lnTo>
                    <a:lnTo>
                      <a:pt x="6547" y="20765"/>
                    </a:lnTo>
                    <a:lnTo>
                      <a:pt x="6614" y="20841"/>
                    </a:lnTo>
                    <a:lnTo>
                      <a:pt x="6725" y="20841"/>
                    </a:lnTo>
                    <a:lnTo>
                      <a:pt x="6769" y="21031"/>
                    </a:lnTo>
                    <a:lnTo>
                      <a:pt x="6881" y="21031"/>
                    </a:lnTo>
                    <a:lnTo>
                      <a:pt x="6948" y="21107"/>
                    </a:lnTo>
                    <a:lnTo>
                      <a:pt x="7104" y="21107"/>
                    </a:lnTo>
                    <a:lnTo>
                      <a:pt x="7215" y="21258"/>
                    </a:lnTo>
                    <a:lnTo>
                      <a:pt x="7282" y="21334"/>
                    </a:lnTo>
                    <a:lnTo>
                      <a:pt x="7393" y="21334"/>
                    </a:lnTo>
                    <a:lnTo>
                      <a:pt x="7438" y="21486"/>
                    </a:lnTo>
                    <a:lnTo>
                      <a:pt x="7883" y="21486"/>
                    </a:lnTo>
                    <a:lnTo>
                      <a:pt x="7883" y="21600"/>
                    </a:lnTo>
                    <a:lnTo>
                      <a:pt x="9108" y="21600"/>
                    </a:lnTo>
                    <a:lnTo>
                      <a:pt x="9174" y="21486"/>
                    </a:lnTo>
                    <a:lnTo>
                      <a:pt x="9553" y="21486"/>
                    </a:lnTo>
                    <a:lnTo>
                      <a:pt x="9664" y="21334"/>
                    </a:lnTo>
                    <a:lnTo>
                      <a:pt x="9776" y="21334"/>
                    </a:lnTo>
                    <a:lnTo>
                      <a:pt x="9842" y="21258"/>
                    </a:lnTo>
                    <a:lnTo>
                      <a:pt x="9887" y="21258"/>
                    </a:lnTo>
                    <a:lnTo>
                      <a:pt x="9998" y="21107"/>
                    </a:lnTo>
                    <a:lnTo>
                      <a:pt x="10110" y="21107"/>
                    </a:lnTo>
                    <a:lnTo>
                      <a:pt x="10221" y="21031"/>
                    </a:lnTo>
                    <a:lnTo>
                      <a:pt x="10288" y="21031"/>
                    </a:lnTo>
                    <a:lnTo>
                      <a:pt x="10332" y="20841"/>
                    </a:lnTo>
                    <a:lnTo>
                      <a:pt x="10444" y="20841"/>
                    </a:lnTo>
                    <a:lnTo>
                      <a:pt x="10511" y="20765"/>
                    </a:lnTo>
                    <a:lnTo>
                      <a:pt x="10511" y="20689"/>
                    </a:lnTo>
                    <a:lnTo>
                      <a:pt x="10555" y="20689"/>
                    </a:lnTo>
                    <a:lnTo>
                      <a:pt x="10666" y="20613"/>
                    </a:lnTo>
                    <a:lnTo>
                      <a:pt x="10711" y="20613"/>
                    </a:lnTo>
                    <a:lnTo>
                      <a:pt x="10822" y="20385"/>
                    </a:lnTo>
                    <a:lnTo>
                      <a:pt x="10934" y="20271"/>
                    </a:lnTo>
                    <a:lnTo>
                      <a:pt x="10934" y="20120"/>
                    </a:lnTo>
                    <a:lnTo>
                      <a:pt x="11156" y="19968"/>
                    </a:lnTo>
                    <a:lnTo>
                      <a:pt x="11156" y="19892"/>
                    </a:lnTo>
                    <a:lnTo>
                      <a:pt x="11268" y="19816"/>
                    </a:lnTo>
                    <a:lnTo>
                      <a:pt x="11268" y="19740"/>
                    </a:lnTo>
                    <a:lnTo>
                      <a:pt x="11334" y="19740"/>
                    </a:lnTo>
                    <a:lnTo>
                      <a:pt x="11379" y="19550"/>
                    </a:lnTo>
                    <a:lnTo>
                      <a:pt x="11490" y="19398"/>
                    </a:lnTo>
                    <a:lnTo>
                      <a:pt x="11490" y="19322"/>
                    </a:lnTo>
                    <a:lnTo>
                      <a:pt x="11557" y="19170"/>
                    </a:lnTo>
                    <a:lnTo>
                      <a:pt x="11602" y="19170"/>
                    </a:lnTo>
                    <a:lnTo>
                      <a:pt x="11668" y="18981"/>
                    </a:lnTo>
                    <a:lnTo>
                      <a:pt x="11713" y="18905"/>
                    </a:lnTo>
                    <a:lnTo>
                      <a:pt x="11780" y="18753"/>
                    </a:lnTo>
                    <a:lnTo>
                      <a:pt x="11780" y="18601"/>
                    </a:lnTo>
                    <a:lnTo>
                      <a:pt x="11824" y="18601"/>
                    </a:lnTo>
                    <a:lnTo>
                      <a:pt x="11891" y="18753"/>
                    </a:lnTo>
                    <a:lnTo>
                      <a:pt x="12002" y="18753"/>
                    </a:lnTo>
                    <a:lnTo>
                      <a:pt x="12002" y="18829"/>
                    </a:lnTo>
                    <a:lnTo>
                      <a:pt x="12047" y="18905"/>
                    </a:lnTo>
                    <a:lnTo>
                      <a:pt x="12114" y="18981"/>
                    </a:lnTo>
                    <a:lnTo>
                      <a:pt x="12158" y="19095"/>
                    </a:lnTo>
                    <a:lnTo>
                      <a:pt x="12225" y="19095"/>
                    </a:lnTo>
                    <a:lnTo>
                      <a:pt x="12270" y="19170"/>
                    </a:lnTo>
                    <a:lnTo>
                      <a:pt x="12336" y="19170"/>
                    </a:lnTo>
                    <a:lnTo>
                      <a:pt x="12336" y="19322"/>
                    </a:lnTo>
                    <a:lnTo>
                      <a:pt x="12492" y="19322"/>
                    </a:lnTo>
                    <a:lnTo>
                      <a:pt x="12604" y="19398"/>
                    </a:lnTo>
                    <a:lnTo>
                      <a:pt x="12715" y="19398"/>
                    </a:lnTo>
                    <a:lnTo>
                      <a:pt x="12715" y="19550"/>
                    </a:lnTo>
                    <a:lnTo>
                      <a:pt x="12938" y="19550"/>
                    </a:lnTo>
                    <a:lnTo>
                      <a:pt x="12938" y="19740"/>
                    </a:lnTo>
                    <a:lnTo>
                      <a:pt x="13339" y="19740"/>
                    </a:lnTo>
                    <a:lnTo>
                      <a:pt x="13383" y="19816"/>
                    </a:lnTo>
                    <a:lnTo>
                      <a:pt x="13895" y="19816"/>
                    </a:lnTo>
                    <a:lnTo>
                      <a:pt x="13940" y="19740"/>
                    </a:lnTo>
                    <a:lnTo>
                      <a:pt x="14341" y="19740"/>
                    </a:lnTo>
                    <a:lnTo>
                      <a:pt x="14385" y="19550"/>
                    </a:lnTo>
                    <a:lnTo>
                      <a:pt x="14563" y="19550"/>
                    </a:lnTo>
                    <a:lnTo>
                      <a:pt x="14608" y="19398"/>
                    </a:lnTo>
                    <a:lnTo>
                      <a:pt x="14719" y="19398"/>
                    </a:lnTo>
                    <a:lnTo>
                      <a:pt x="14786" y="19322"/>
                    </a:lnTo>
                    <a:lnTo>
                      <a:pt x="14942" y="19322"/>
                    </a:lnTo>
                    <a:lnTo>
                      <a:pt x="14942" y="19170"/>
                    </a:lnTo>
                    <a:lnTo>
                      <a:pt x="15053" y="19170"/>
                    </a:lnTo>
                    <a:lnTo>
                      <a:pt x="15053" y="19095"/>
                    </a:lnTo>
                    <a:lnTo>
                      <a:pt x="15098" y="19095"/>
                    </a:lnTo>
                    <a:lnTo>
                      <a:pt x="15165" y="18981"/>
                    </a:lnTo>
                    <a:lnTo>
                      <a:pt x="15209" y="18981"/>
                    </a:lnTo>
                    <a:lnTo>
                      <a:pt x="15276" y="18905"/>
                    </a:lnTo>
                    <a:lnTo>
                      <a:pt x="15320" y="18753"/>
                    </a:lnTo>
                    <a:lnTo>
                      <a:pt x="15387" y="18753"/>
                    </a:lnTo>
                    <a:lnTo>
                      <a:pt x="15432" y="18601"/>
                    </a:lnTo>
                    <a:lnTo>
                      <a:pt x="15543" y="18601"/>
                    </a:lnTo>
                    <a:lnTo>
                      <a:pt x="15610" y="18449"/>
                    </a:lnTo>
                    <a:lnTo>
                      <a:pt x="15654" y="18335"/>
                    </a:lnTo>
                    <a:lnTo>
                      <a:pt x="15654" y="18259"/>
                    </a:lnTo>
                    <a:lnTo>
                      <a:pt x="15766" y="18183"/>
                    </a:lnTo>
                    <a:lnTo>
                      <a:pt x="15766" y="17956"/>
                    </a:lnTo>
                    <a:lnTo>
                      <a:pt x="15833" y="17880"/>
                    </a:lnTo>
                    <a:lnTo>
                      <a:pt x="15877" y="17880"/>
                    </a:lnTo>
                    <a:lnTo>
                      <a:pt x="15988" y="17538"/>
                    </a:lnTo>
                    <a:lnTo>
                      <a:pt x="15988" y="17462"/>
                    </a:lnTo>
                    <a:lnTo>
                      <a:pt x="16055" y="17462"/>
                    </a:lnTo>
                    <a:lnTo>
                      <a:pt x="16100" y="17386"/>
                    </a:lnTo>
                    <a:lnTo>
                      <a:pt x="16100" y="17234"/>
                    </a:lnTo>
                    <a:lnTo>
                      <a:pt x="16278" y="16817"/>
                    </a:lnTo>
                    <a:lnTo>
                      <a:pt x="16278" y="16665"/>
                    </a:lnTo>
                    <a:lnTo>
                      <a:pt x="16322" y="16589"/>
                    </a:lnTo>
                    <a:lnTo>
                      <a:pt x="16322" y="16399"/>
                    </a:lnTo>
                    <a:lnTo>
                      <a:pt x="16389" y="16399"/>
                    </a:lnTo>
                    <a:lnTo>
                      <a:pt x="16434" y="16589"/>
                    </a:lnTo>
                    <a:lnTo>
                      <a:pt x="16545" y="16589"/>
                    </a:lnTo>
                    <a:lnTo>
                      <a:pt x="16545" y="16665"/>
                    </a:lnTo>
                    <a:lnTo>
                      <a:pt x="16656" y="16665"/>
                    </a:lnTo>
                    <a:lnTo>
                      <a:pt x="16723" y="16817"/>
                    </a:lnTo>
                    <a:lnTo>
                      <a:pt x="16879" y="16817"/>
                    </a:lnTo>
                    <a:lnTo>
                      <a:pt x="16946" y="16893"/>
                    </a:lnTo>
                    <a:lnTo>
                      <a:pt x="17057" y="16893"/>
                    </a:lnTo>
                    <a:lnTo>
                      <a:pt x="17169" y="16969"/>
                    </a:lnTo>
                    <a:lnTo>
                      <a:pt x="17213" y="16969"/>
                    </a:lnTo>
                    <a:lnTo>
                      <a:pt x="17280" y="17159"/>
                    </a:lnTo>
                    <a:lnTo>
                      <a:pt x="17503" y="17159"/>
                    </a:lnTo>
                    <a:lnTo>
                      <a:pt x="17614" y="17234"/>
                    </a:lnTo>
                    <a:lnTo>
                      <a:pt x="18727" y="17234"/>
                    </a:lnTo>
                    <a:lnTo>
                      <a:pt x="18772" y="17159"/>
                    </a:lnTo>
                    <a:lnTo>
                      <a:pt x="18995" y="17159"/>
                    </a:lnTo>
                    <a:lnTo>
                      <a:pt x="19039" y="16969"/>
                    </a:lnTo>
                    <a:lnTo>
                      <a:pt x="19106" y="16969"/>
                    </a:lnTo>
                    <a:lnTo>
                      <a:pt x="19151" y="16893"/>
                    </a:lnTo>
                    <a:lnTo>
                      <a:pt x="19262" y="16893"/>
                    </a:lnTo>
                    <a:lnTo>
                      <a:pt x="19373" y="16817"/>
                    </a:lnTo>
                    <a:lnTo>
                      <a:pt x="19596" y="16817"/>
                    </a:lnTo>
                    <a:lnTo>
                      <a:pt x="19663" y="16665"/>
                    </a:lnTo>
                    <a:lnTo>
                      <a:pt x="19707" y="16665"/>
                    </a:lnTo>
                    <a:lnTo>
                      <a:pt x="19774" y="16589"/>
                    </a:lnTo>
                    <a:lnTo>
                      <a:pt x="19885" y="16399"/>
                    </a:lnTo>
                    <a:lnTo>
                      <a:pt x="19930" y="16399"/>
                    </a:lnTo>
                    <a:lnTo>
                      <a:pt x="19997" y="16247"/>
                    </a:lnTo>
                    <a:lnTo>
                      <a:pt x="20108" y="16247"/>
                    </a:lnTo>
                    <a:lnTo>
                      <a:pt x="20108" y="16172"/>
                    </a:lnTo>
                    <a:lnTo>
                      <a:pt x="20153" y="16172"/>
                    </a:lnTo>
                    <a:lnTo>
                      <a:pt x="20219" y="16020"/>
                    </a:lnTo>
                    <a:lnTo>
                      <a:pt x="20264" y="16020"/>
                    </a:lnTo>
                    <a:lnTo>
                      <a:pt x="20331" y="15944"/>
                    </a:lnTo>
                    <a:lnTo>
                      <a:pt x="20375" y="15944"/>
                    </a:lnTo>
                    <a:lnTo>
                      <a:pt x="20442" y="15830"/>
                    </a:lnTo>
                    <a:lnTo>
                      <a:pt x="20442" y="15754"/>
                    </a:lnTo>
                    <a:lnTo>
                      <a:pt x="20487" y="15754"/>
                    </a:lnTo>
                    <a:lnTo>
                      <a:pt x="20553" y="15602"/>
                    </a:lnTo>
                    <a:lnTo>
                      <a:pt x="20598" y="15450"/>
                    </a:lnTo>
                    <a:lnTo>
                      <a:pt x="20665" y="15450"/>
                    </a:lnTo>
                    <a:lnTo>
                      <a:pt x="20665" y="15374"/>
                    </a:lnTo>
                    <a:lnTo>
                      <a:pt x="20776" y="15298"/>
                    </a:lnTo>
                    <a:lnTo>
                      <a:pt x="20776" y="15109"/>
                    </a:lnTo>
                    <a:lnTo>
                      <a:pt x="20821" y="15109"/>
                    </a:lnTo>
                    <a:lnTo>
                      <a:pt x="20932" y="14881"/>
                    </a:lnTo>
                    <a:lnTo>
                      <a:pt x="21333" y="13742"/>
                    </a:lnTo>
                    <a:lnTo>
                      <a:pt x="21377" y="13590"/>
                    </a:lnTo>
                    <a:lnTo>
                      <a:pt x="21444" y="13514"/>
                    </a:lnTo>
                    <a:lnTo>
                      <a:pt x="21444" y="13173"/>
                    </a:lnTo>
                    <a:lnTo>
                      <a:pt x="21489" y="12945"/>
                    </a:lnTo>
                    <a:lnTo>
                      <a:pt x="21489" y="12869"/>
                    </a:lnTo>
                    <a:lnTo>
                      <a:pt x="21555" y="12793"/>
                    </a:lnTo>
                    <a:lnTo>
                      <a:pt x="21555" y="12679"/>
                    </a:lnTo>
                    <a:lnTo>
                      <a:pt x="21600" y="12527"/>
                    </a:lnTo>
                    <a:lnTo>
                      <a:pt x="21600" y="9870"/>
                    </a:lnTo>
                    <a:lnTo>
                      <a:pt x="21555" y="9870"/>
                    </a:lnTo>
                    <a:lnTo>
                      <a:pt x="21555" y="9794"/>
                    </a:lnTo>
                    <a:lnTo>
                      <a:pt x="21489" y="9642"/>
                    </a:lnTo>
                    <a:lnTo>
                      <a:pt x="21489" y="9566"/>
                    </a:lnTo>
                    <a:lnTo>
                      <a:pt x="21444" y="9301"/>
                    </a:lnTo>
                    <a:lnTo>
                      <a:pt x="21444" y="9073"/>
                    </a:lnTo>
                    <a:lnTo>
                      <a:pt x="21377" y="8997"/>
                    </a:lnTo>
                    <a:lnTo>
                      <a:pt x="21333" y="8807"/>
                    </a:lnTo>
                    <a:lnTo>
                      <a:pt x="21266" y="8731"/>
                    </a:lnTo>
                    <a:lnTo>
                      <a:pt x="21155" y="8238"/>
                    </a:lnTo>
                    <a:lnTo>
                      <a:pt x="21110" y="8238"/>
                    </a:lnTo>
                    <a:lnTo>
                      <a:pt x="21043" y="8086"/>
                    </a:lnTo>
                    <a:lnTo>
                      <a:pt x="21043" y="7858"/>
                    </a:lnTo>
                    <a:lnTo>
                      <a:pt x="20932" y="7592"/>
                    </a:lnTo>
                    <a:lnTo>
                      <a:pt x="20887" y="7592"/>
                    </a:lnTo>
                    <a:lnTo>
                      <a:pt x="20887" y="7516"/>
                    </a:lnTo>
                    <a:lnTo>
                      <a:pt x="20821" y="7516"/>
                    </a:lnTo>
                    <a:lnTo>
                      <a:pt x="20776" y="7289"/>
                    </a:lnTo>
                    <a:lnTo>
                      <a:pt x="20665" y="7137"/>
                    </a:lnTo>
                    <a:lnTo>
                      <a:pt x="20553" y="7061"/>
                    </a:lnTo>
                    <a:lnTo>
                      <a:pt x="20553" y="6871"/>
                    </a:lnTo>
                    <a:lnTo>
                      <a:pt x="20487" y="6795"/>
                    </a:lnTo>
                    <a:lnTo>
                      <a:pt x="20442" y="6719"/>
                    </a:lnTo>
                    <a:lnTo>
                      <a:pt x="20375" y="6643"/>
                    </a:lnTo>
                    <a:lnTo>
                      <a:pt x="20331" y="6567"/>
                    </a:lnTo>
                    <a:lnTo>
                      <a:pt x="20264" y="6491"/>
                    </a:lnTo>
                    <a:lnTo>
                      <a:pt x="20219" y="6491"/>
                    </a:lnTo>
                    <a:lnTo>
                      <a:pt x="20153" y="6415"/>
                    </a:lnTo>
                    <a:lnTo>
                      <a:pt x="20108" y="6415"/>
                    </a:lnTo>
                    <a:lnTo>
                      <a:pt x="20041" y="6302"/>
                    </a:lnTo>
                    <a:lnTo>
                      <a:pt x="19997" y="6150"/>
                    </a:lnTo>
                    <a:lnTo>
                      <a:pt x="19930" y="6074"/>
                    </a:lnTo>
                    <a:lnTo>
                      <a:pt x="19774" y="6074"/>
                    </a:lnTo>
                    <a:lnTo>
                      <a:pt x="19707" y="5922"/>
                    </a:lnTo>
                    <a:lnTo>
                      <a:pt x="19663" y="5846"/>
                    </a:lnTo>
                    <a:lnTo>
                      <a:pt x="19485" y="5846"/>
                    </a:lnTo>
                    <a:lnTo>
                      <a:pt x="19485" y="5770"/>
                    </a:lnTo>
                    <a:lnTo>
                      <a:pt x="19373" y="5770"/>
                    </a:lnTo>
                    <a:lnTo>
                      <a:pt x="19440" y="5656"/>
                    </a:lnTo>
                    <a:lnTo>
                      <a:pt x="19440" y="4631"/>
                    </a:lnTo>
                    <a:lnTo>
                      <a:pt x="19373" y="4366"/>
                    </a:lnTo>
                    <a:lnTo>
                      <a:pt x="19373" y="4214"/>
                    </a:lnTo>
                    <a:lnTo>
                      <a:pt x="19329" y="3986"/>
                    </a:lnTo>
                    <a:lnTo>
                      <a:pt x="19262" y="3720"/>
                    </a:lnTo>
                    <a:lnTo>
                      <a:pt x="19262" y="3492"/>
                    </a:lnTo>
                    <a:lnTo>
                      <a:pt x="19039" y="2923"/>
                    </a:lnTo>
                    <a:lnTo>
                      <a:pt x="18995" y="2847"/>
                    </a:lnTo>
                    <a:lnTo>
                      <a:pt x="18950" y="2695"/>
                    </a:lnTo>
                    <a:lnTo>
                      <a:pt x="18950" y="2619"/>
                    </a:lnTo>
                    <a:lnTo>
                      <a:pt x="18839" y="2619"/>
                    </a:lnTo>
                    <a:lnTo>
                      <a:pt x="18839" y="2430"/>
                    </a:lnTo>
                    <a:lnTo>
                      <a:pt x="18772" y="2430"/>
                    </a:lnTo>
                    <a:lnTo>
                      <a:pt x="18727" y="2354"/>
                    </a:lnTo>
                    <a:lnTo>
                      <a:pt x="18661" y="2126"/>
                    </a:lnTo>
                    <a:lnTo>
                      <a:pt x="18549" y="2050"/>
                    </a:lnTo>
                    <a:lnTo>
                      <a:pt x="18549" y="1974"/>
                    </a:lnTo>
                    <a:lnTo>
                      <a:pt x="18438" y="1974"/>
                    </a:lnTo>
                    <a:lnTo>
                      <a:pt x="18327" y="1784"/>
                    </a:lnTo>
                    <a:lnTo>
                      <a:pt x="18282" y="1784"/>
                    </a:lnTo>
                    <a:lnTo>
                      <a:pt x="18215" y="1708"/>
                    </a:lnTo>
                    <a:lnTo>
                      <a:pt x="18104" y="1708"/>
                    </a:lnTo>
                    <a:lnTo>
                      <a:pt x="18104" y="1632"/>
                    </a:lnTo>
                    <a:lnTo>
                      <a:pt x="18059" y="1632"/>
                    </a:lnTo>
                    <a:lnTo>
                      <a:pt x="17993" y="1480"/>
                    </a:lnTo>
                    <a:lnTo>
                      <a:pt x="17659" y="1480"/>
                    </a:lnTo>
                    <a:lnTo>
                      <a:pt x="17659" y="1329"/>
                    </a:lnTo>
                    <a:lnTo>
                      <a:pt x="17503" y="1329"/>
                    </a:lnTo>
                    <a:lnTo>
                      <a:pt x="17503" y="1215"/>
                    </a:lnTo>
                    <a:lnTo>
                      <a:pt x="16946" y="1215"/>
                    </a:lnTo>
                    <a:lnTo>
                      <a:pt x="16946" y="1329"/>
                    </a:lnTo>
                    <a:lnTo>
                      <a:pt x="16723" y="1329"/>
                    </a:lnTo>
                    <a:lnTo>
                      <a:pt x="16723" y="1480"/>
                    </a:lnTo>
                    <a:lnTo>
                      <a:pt x="16434" y="1480"/>
                    </a:lnTo>
                    <a:lnTo>
                      <a:pt x="16389" y="1632"/>
                    </a:lnTo>
                    <a:lnTo>
                      <a:pt x="16322" y="1632"/>
                    </a:lnTo>
                    <a:lnTo>
                      <a:pt x="16322" y="1708"/>
                    </a:lnTo>
                    <a:lnTo>
                      <a:pt x="16211" y="1708"/>
                    </a:lnTo>
                    <a:lnTo>
                      <a:pt x="16167" y="1784"/>
                    </a:lnTo>
                    <a:lnTo>
                      <a:pt x="16100" y="1784"/>
                    </a:lnTo>
                    <a:lnTo>
                      <a:pt x="16055" y="1860"/>
                    </a:lnTo>
                    <a:lnTo>
                      <a:pt x="15988" y="1860"/>
                    </a:lnTo>
                    <a:lnTo>
                      <a:pt x="15988" y="1974"/>
                    </a:lnTo>
                    <a:lnTo>
                      <a:pt x="15944" y="1974"/>
                    </a:lnTo>
                    <a:lnTo>
                      <a:pt x="15877" y="2050"/>
                    </a:lnTo>
                    <a:lnTo>
                      <a:pt x="15833" y="2050"/>
                    </a:lnTo>
                    <a:lnTo>
                      <a:pt x="15766" y="2126"/>
                    </a:lnTo>
                    <a:lnTo>
                      <a:pt x="15766" y="1974"/>
                    </a:lnTo>
                    <a:close/>
                  </a:path>
                </a:pathLst>
              </a:custGeom>
              <a:solidFill>
                <a:srgbClr val="CCFFCC"/>
              </a:solidFill>
              <a:ln w="12700" cap="flat">
                <a:noFill/>
                <a:miter lim="400000"/>
              </a:ln>
              <a:effectLst/>
            </p:spPr>
            <p:txBody>
              <a:bodyPr wrap="square" lIns="45719" tIns="45719" rIns="45719" bIns="45719" numCol="1" anchor="t">
                <a:noAutofit/>
              </a:bodyPr>
              <a:lstStyle/>
              <a:p>
                <a:pPr/>
              </a:p>
            </p:txBody>
          </p:sp>
          <p:sp>
            <p:nvSpPr>
              <p:cNvPr id="740" name="Freeform 10"/>
              <p:cNvSpPr/>
              <p:nvPr/>
            </p:nvSpPr>
            <p:spPr>
              <a:xfrm>
                <a:off x="0" y="-1"/>
                <a:ext cx="2046289" cy="7207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766" y="1974"/>
                    </a:moveTo>
                    <a:lnTo>
                      <a:pt x="15654" y="1974"/>
                    </a:lnTo>
                    <a:lnTo>
                      <a:pt x="15610" y="1784"/>
                    </a:lnTo>
                    <a:lnTo>
                      <a:pt x="15543" y="1784"/>
                    </a:lnTo>
                    <a:lnTo>
                      <a:pt x="15499" y="1708"/>
                    </a:lnTo>
                    <a:lnTo>
                      <a:pt x="15432" y="1708"/>
                    </a:lnTo>
                    <a:lnTo>
                      <a:pt x="15387" y="1632"/>
                    </a:lnTo>
                    <a:lnTo>
                      <a:pt x="15276" y="1480"/>
                    </a:lnTo>
                    <a:lnTo>
                      <a:pt x="15165" y="1480"/>
                    </a:lnTo>
                    <a:lnTo>
                      <a:pt x="15098" y="1329"/>
                    </a:lnTo>
                    <a:lnTo>
                      <a:pt x="15053" y="1215"/>
                    </a:lnTo>
                    <a:lnTo>
                      <a:pt x="14986" y="1215"/>
                    </a:lnTo>
                    <a:lnTo>
                      <a:pt x="14942" y="1139"/>
                    </a:lnTo>
                    <a:lnTo>
                      <a:pt x="14831" y="1139"/>
                    </a:lnTo>
                    <a:lnTo>
                      <a:pt x="14786" y="1063"/>
                    </a:lnTo>
                    <a:lnTo>
                      <a:pt x="14719" y="1063"/>
                    </a:lnTo>
                    <a:lnTo>
                      <a:pt x="14608" y="987"/>
                    </a:lnTo>
                    <a:lnTo>
                      <a:pt x="14563" y="987"/>
                    </a:lnTo>
                    <a:lnTo>
                      <a:pt x="14452" y="911"/>
                    </a:lnTo>
                    <a:lnTo>
                      <a:pt x="14341" y="911"/>
                    </a:lnTo>
                    <a:lnTo>
                      <a:pt x="14229" y="759"/>
                    </a:lnTo>
                    <a:lnTo>
                      <a:pt x="13940" y="759"/>
                    </a:lnTo>
                    <a:lnTo>
                      <a:pt x="13895" y="683"/>
                    </a:lnTo>
                    <a:lnTo>
                      <a:pt x="12671" y="683"/>
                    </a:lnTo>
                    <a:lnTo>
                      <a:pt x="12604" y="759"/>
                    </a:lnTo>
                    <a:lnTo>
                      <a:pt x="12336" y="759"/>
                    </a:lnTo>
                    <a:lnTo>
                      <a:pt x="12270" y="911"/>
                    </a:lnTo>
                    <a:lnTo>
                      <a:pt x="12114" y="911"/>
                    </a:lnTo>
                    <a:lnTo>
                      <a:pt x="12047" y="987"/>
                    </a:lnTo>
                    <a:lnTo>
                      <a:pt x="11891" y="987"/>
                    </a:lnTo>
                    <a:lnTo>
                      <a:pt x="11824" y="1063"/>
                    </a:lnTo>
                    <a:lnTo>
                      <a:pt x="11780" y="1139"/>
                    </a:lnTo>
                    <a:lnTo>
                      <a:pt x="11668" y="1139"/>
                    </a:lnTo>
                    <a:lnTo>
                      <a:pt x="11557" y="1215"/>
                    </a:lnTo>
                    <a:lnTo>
                      <a:pt x="11490" y="1215"/>
                    </a:lnTo>
                    <a:lnTo>
                      <a:pt x="11490" y="1329"/>
                    </a:lnTo>
                    <a:lnTo>
                      <a:pt x="11379" y="1480"/>
                    </a:lnTo>
                    <a:lnTo>
                      <a:pt x="11268" y="1480"/>
                    </a:lnTo>
                    <a:lnTo>
                      <a:pt x="11156" y="1632"/>
                    </a:lnTo>
                    <a:lnTo>
                      <a:pt x="11156" y="1708"/>
                    </a:lnTo>
                    <a:lnTo>
                      <a:pt x="11045" y="1708"/>
                    </a:lnTo>
                    <a:lnTo>
                      <a:pt x="11000" y="1784"/>
                    </a:lnTo>
                    <a:lnTo>
                      <a:pt x="10934" y="1860"/>
                    </a:lnTo>
                    <a:lnTo>
                      <a:pt x="10889" y="1974"/>
                    </a:lnTo>
                    <a:lnTo>
                      <a:pt x="10822" y="1974"/>
                    </a:lnTo>
                    <a:lnTo>
                      <a:pt x="10778" y="2050"/>
                    </a:lnTo>
                    <a:lnTo>
                      <a:pt x="10711" y="2126"/>
                    </a:lnTo>
                    <a:lnTo>
                      <a:pt x="10666" y="2126"/>
                    </a:lnTo>
                    <a:lnTo>
                      <a:pt x="10622" y="2202"/>
                    </a:lnTo>
                    <a:lnTo>
                      <a:pt x="10555" y="2430"/>
                    </a:lnTo>
                    <a:lnTo>
                      <a:pt x="10511" y="2430"/>
                    </a:lnTo>
                    <a:lnTo>
                      <a:pt x="10511" y="2505"/>
                    </a:lnTo>
                    <a:lnTo>
                      <a:pt x="10444" y="2430"/>
                    </a:lnTo>
                    <a:lnTo>
                      <a:pt x="10399" y="2430"/>
                    </a:lnTo>
                    <a:lnTo>
                      <a:pt x="10399" y="2354"/>
                    </a:lnTo>
                    <a:lnTo>
                      <a:pt x="10332" y="2126"/>
                    </a:lnTo>
                    <a:lnTo>
                      <a:pt x="10288" y="2050"/>
                    </a:lnTo>
                    <a:lnTo>
                      <a:pt x="10221" y="2050"/>
                    </a:lnTo>
                    <a:lnTo>
                      <a:pt x="10221" y="1784"/>
                    </a:lnTo>
                    <a:lnTo>
                      <a:pt x="10110" y="1784"/>
                    </a:lnTo>
                    <a:lnTo>
                      <a:pt x="10110" y="1708"/>
                    </a:lnTo>
                    <a:lnTo>
                      <a:pt x="10065" y="1708"/>
                    </a:lnTo>
                    <a:lnTo>
                      <a:pt x="9998" y="1480"/>
                    </a:lnTo>
                    <a:lnTo>
                      <a:pt x="9887" y="1480"/>
                    </a:lnTo>
                    <a:lnTo>
                      <a:pt x="9887" y="1215"/>
                    </a:lnTo>
                    <a:lnTo>
                      <a:pt x="9842" y="1215"/>
                    </a:lnTo>
                    <a:lnTo>
                      <a:pt x="9776" y="1139"/>
                    </a:lnTo>
                    <a:lnTo>
                      <a:pt x="9731" y="1139"/>
                    </a:lnTo>
                    <a:lnTo>
                      <a:pt x="9664" y="1063"/>
                    </a:lnTo>
                    <a:lnTo>
                      <a:pt x="9664" y="987"/>
                    </a:lnTo>
                    <a:lnTo>
                      <a:pt x="9620" y="987"/>
                    </a:lnTo>
                    <a:lnTo>
                      <a:pt x="9553" y="911"/>
                    </a:lnTo>
                    <a:lnTo>
                      <a:pt x="9508" y="911"/>
                    </a:lnTo>
                    <a:lnTo>
                      <a:pt x="9442" y="759"/>
                    </a:lnTo>
                    <a:lnTo>
                      <a:pt x="9397" y="759"/>
                    </a:lnTo>
                    <a:lnTo>
                      <a:pt x="9397" y="683"/>
                    </a:lnTo>
                    <a:lnTo>
                      <a:pt x="9286" y="683"/>
                    </a:lnTo>
                    <a:lnTo>
                      <a:pt x="9219" y="493"/>
                    </a:lnTo>
                    <a:lnTo>
                      <a:pt x="9174" y="493"/>
                    </a:lnTo>
                    <a:lnTo>
                      <a:pt x="9108" y="418"/>
                    </a:lnTo>
                    <a:lnTo>
                      <a:pt x="9063" y="418"/>
                    </a:lnTo>
                    <a:lnTo>
                      <a:pt x="8996" y="342"/>
                    </a:lnTo>
                    <a:lnTo>
                      <a:pt x="8885" y="342"/>
                    </a:lnTo>
                    <a:lnTo>
                      <a:pt x="8840" y="266"/>
                    </a:lnTo>
                    <a:lnTo>
                      <a:pt x="8662" y="266"/>
                    </a:lnTo>
                    <a:lnTo>
                      <a:pt x="8618" y="190"/>
                    </a:lnTo>
                    <a:lnTo>
                      <a:pt x="8551" y="190"/>
                    </a:lnTo>
                    <a:lnTo>
                      <a:pt x="8506" y="0"/>
                    </a:lnTo>
                    <a:lnTo>
                      <a:pt x="7104" y="0"/>
                    </a:lnTo>
                    <a:lnTo>
                      <a:pt x="7059" y="190"/>
                    </a:lnTo>
                    <a:lnTo>
                      <a:pt x="6948" y="190"/>
                    </a:lnTo>
                    <a:lnTo>
                      <a:pt x="6881" y="266"/>
                    </a:lnTo>
                    <a:lnTo>
                      <a:pt x="6725" y="266"/>
                    </a:lnTo>
                    <a:lnTo>
                      <a:pt x="6658" y="342"/>
                    </a:lnTo>
                    <a:lnTo>
                      <a:pt x="6547" y="342"/>
                    </a:lnTo>
                    <a:lnTo>
                      <a:pt x="6458" y="493"/>
                    </a:lnTo>
                    <a:lnTo>
                      <a:pt x="6346" y="493"/>
                    </a:lnTo>
                    <a:lnTo>
                      <a:pt x="6280" y="683"/>
                    </a:lnTo>
                    <a:lnTo>
                      <a:pt x="6235" y="683"/>
                    </a:lnTo>
                    <a:lnTo>
                      <a:pt x="6168" y="759"/>
                    </a:lnTo>
                    <a:lnTo>
                      <a:pt x="6124" y="759"/>
                    </a:lnTo>
                    <a:lnTo>
                      <a:pt x="6057" y="911"/>
                    </a:lnTo>
                    <a:lnTo>
                      <a:pt x="6012" y="911"/>
                    </a:lnTo>
                    <a:lnTo>
                      <a:pt x="5946" y="987"/>
                    </a:lnTo>
                    <a:lnTo>
                      <a:pt x="5901" y="987"/>
                    </a:lnTo>
                    <a:lnTo>
                      <a:pt x="5901" y="1063"/>
                    </a:lnTo>
                    <a:lnTo>
                      <a:pt x="5790" y="1139"/>
                    </a:lnTo>
                    <a:lnTo>
                      <a:pt x="5790" y="1215"/>
                    </a:lnTo>
                    <a:lnTo>
                      <a:pt x="5723" y="1215"/>
                    </a:lnTo>
                    <a:lnTo>
                      <a:pt x="5678" y="1329"/>
                    </a:lnTo>
                    <a:lnTo>
                      <a:pt x="5612" y="1480"/>
                    </a:lnTo>
                    <a:lnTo>
                      <a:pt x="5567" y="1480"/>
                    </a:lnTo>
                    <a:lnTo>
                      <a:pt x="5500" y="1632"/>
                    </a:lnTo>
                    <a:lnTo>
                      <a:pt x="5456" y="1708"/>
                    </a:lnTo>
                    <a:lnTo>
                      <a:pt x="5456" y="1784"/>
                    </a:lnTo>
                    <a:lnTo>
                      <a:pt x="5344" y="1974"/>
                    </a:lnTo>
                    <a:lnTo>
                      <a:pt x="5344" y="2050"/>
                    </a:lnTo>
                    <a:lnTo>
                      <a:pt x="5278" y="2050"/>
                    </a:lnTo>
                    <a:lnTo>
                      <a:pt x="5166" y="2354"/>
                    </a:lnTo>
                    <a:lnTo>
                      <a:pt x="5166" y="2430"/>
                    </a:lnTo>
                    <a:lnTo>
                      <a:pt x="5122" y="2619"/>
                    </a:lnTo>
                    <a:lnTo>
                      <a:pt x="5055" y="2619"/>
                    </a:lnTo>
                    <a:lnTo>
                      <a:pt x="5055" y="2847"/>
                    </a:lnTo>
                    <a:lnTo>
                      <a:pt x="4832" y="2847"/>
                    </a:lnTo>
                    <a:lnTo>
                      <a:pt x="4788" y="2695"/>
                    </a:lnTo>
                    <a:lnTo>
                      <a:pt x="4008" y="2695"/>
                    </a:lnTo>
                    <a:lnTo>
                      <a:pt x="3941" y="2847"/>
                    </a:lnTo>
                    <a:lnTo>
                      <a:pt x="3385" y="2847"/>
                    </a:lnTo>
                    <a:lnTo>
                      <a:pt x="3340" y="2923"/>
                    </a:lnTo>
                    <a:lnTo>
                      <a:pt x="3162" y="2923"/>
                    </a:lnTo>
                    <a:lnTo>
                      <a:pt x="3118" y="3151"/>
                    </a:lnTo>
                    <a:lnTo>
                      <a:pt x="2939" y="3151"/>
                    </a:lnTo>
                    <a:lnTo>
                      <a:pt x="2895" y="3265"/>
                    </a:lnTo>
                    <a:lnTo>
                      <a:pt x="2828" y="3265"/>
                    </a:lnTo>
                    <a:lnTo>
                      <a:pt x="2717" y="3341"/>
                    </a:lnTo>
                    <a:lnTo>
                      <a:pt x="2672" y="3341"/>
                    </a:lnTo>
                    <a:lnTo>
                      <a:pt x="2605" y="3417"/>
                    </a:lnTo>
                    <a:lnTo>
                      <a:pt x="2494" y="3417"/>
                    </a:lnTo>
                    <a:lnTo>
                      <a:pt x="2449" y="3492"/>
                    </a:lnTo>
                    <a:lnTo>
                      <a:pt x="2383" y="3492"/>
                    </a:lnTo>
                    <a:lnTo>
                      <a:pt x="2338" y="3568"/>
                    </a:lnTo>
                    <a:lnTo>
                      <a:pt x="2271" y="3568"/>
                    </a:lnTo>
                    <a:lnTo>
                      <a:pt x="2227" y="3720"/>
                    </a:lnTo>
                    <a:lnTo>
                      <a:pt x="2182" y="3720"/>
                    </a:lnTo>
                    <a:lnTo>
                      <a:pt x="2071" y="3910"/>
                    </a:lnTo>
                    <a:lnTo>
                      <a:pt x="2071" y="3986"/>
                    </a:lnTo>
                    <a:lnTo>
                      <a:pt x="1960" y="3986"/>
                    </a:lnTo>
                    <a:lnTo>
                      <a:pt x="1893" y="4138"/>
                    </a:lnTo>
                    <a:lnTo>
                      <a:pt x="1848" y="4138"/>
                    </a:lnTo>
                    <a:lnTo>
                      <a:pt x="1781" y="4214"/>
                    </a:lnTo>
                    <a:lnTo>
                      <a:pt x="1670" y="4290"/>
                    </a:lnTo>
                    <a:lnTo>
                      <a:pt x="1670" y="4366"/>
                    </a:lnTo>
                    <a:lnTo>
                      <a:pt x="1559" y="4555"/>
                    </a:lnTo>
                    <a:lnTo>
                      <a:pt x="1559" y="4631"/>
                    </a:lnTo>
                    <a:lnTo>
                      <a:pt x="1447" y="4631"/>
                    </a:lnTo>
                    <a:lnTo>
                      <a:pt x="1403" y="4707"/>
                    </a:lnTo>
                    <a:lnTo>
                      <a:pt x="1336" y="4859"/>
                    </a:lnTo>
                    <a:lnTo>
                      <a:pt x="1292" y="4935"/>
                    </a:lnTo>
                    <a:lnTo>
                      <a:pt x="1225" y="5011"/>
                    </a:lnTo>
                    <a:lnTo>
                      <a:pt x="1225" y="5125"/>
                    </a:lnTo>
                    <a:lnTo>
                      <a:pt x="1180" y="5201"/>
                    </a:lnTo>
                    <a:lnTo>
                      <a:pt x="1069" y="5353"/>
                    </a:lnTo>
                    <a:lnTo>
                      <a:pt x="1002" y="5580"/>
                    </a:lnTo>
                    <a:lnTo>
                      <a:pt x="958" y="5580"/>
                    </a:lnTo>
                    <a:lnTo>
                      <a:pt x="891" y="5770"/>
                    </a:lnTo>
                    <a:lnTo>
                      <a:pt x="846" y="5846"/>
                    </a:lnTo>
                    <a:lnTo>
                      <a:pt x="779" y="6074"/>
                    </a:lnTo>
                    <a:lnTo>
                      <a:pt x="735" y="6074"/>
                    </a:lnTo>
                    <a:lnTo>
                      <a:pt x="624" y="6567"/>
                    </a:lnTo>
                    <a:lnTo>
                      <a:pt x="512" y="6643"/>
                    </a:lnTo>
                    <a:lnTo>
                      <a:pt x="512" y="6795"/>
                    </a:lnTo>
                    <a:lnTo>
                      <a:pt x="445" y="6871"/>
                    </a:lnTo>
                    <a:lnTo>
                      <a:pt x="445" y="7137"/>
                    </a:lnTo>
                    <a:lnTo>
                      <a:pt x="334" y="7289"/>
                    </a:lnTo>
                    <a:lnTo>
                      <a:pt x="334" y="7364"/>
                    </a:lnTo>
                    <a:lnTo>
                      <a:pt x="289" y="7516"/>
                    </a:lnTo>
                    <a:lnTo>
                      <a:pt x="289" y="7706"/>
                    </a:lnTo>
                    <a:lnTo>
                      <a:pt x="223" y="7858"/>
                    </a:lnTo>
                    <a:lnTo>
                      <a:pt x="223" y="8086"/>
                    </a:lnTo>
                    <a:lnTo>
                      <a:pt x="178" y="8238"/>
                    </a:lnTo>
                    <a:lnTo>
                      <a:pt x="178" y="8351"/>
                    </a:lnTo>
                    <a:lnTo>
                      <a:pt x="111" y="8579"/>
                    </a:lnTo>
                    <a:lnTo>
                      <a:pt x="111" y="9073"/>
                    </a:lnTo>
                    <a:lnTo>
                      <a:pt x="67" y="9225"/>
                    </a:lnTo>
                    <a:lnTo>
                      <a:pt x="67" y="9718"/>
                    </a:lnTo>
                    <a:lnTo>
                      <a:pt x="0" y="9794"/>
                    </a:lnTo>
                    <a:lnTo>
                      <a:pt x="0" y="10743"/>
                    </a:lnTo>
                    <a:lnTo>
                      <a:pt x="67" y="10743"/>
                    </a:lnTo>
                    <a:lnTo>
                      <a:pt x="67" y="11312"/>
                    </a:lnTo>
                    <a:lnTo>
                      <a:pt x="111" y="11388"/>
                    </a:lnTo>
                    <a:lnTo>
                      <a:pt x="111" y="11958"/>
                    </a:lnTo>
                    <a:lnTo>
                      <a:pt x="178" y="12148"/>
                    </a:lnTo>
                    <a:lnTo>
                      <a:pt x="178" y="12224"/>
                    </a:lnTo>
                    <a:lnTo>
                      <a:pt x="223" y="12451"/>
                    </a:lnTo>
                    <a:lnTo>
                      <a:pt x="223" y="12527"/>
                    </a:lnTo>
                    <a:lnTo>
                      <a:pt x="289" y="12793"/>
                    </a:lnTo>
                    <a:lnTo>
                      <a:pt x="334" y="13021"/>
                    </a:lnTo>
                    <a:lnTo>
                      <a:pt x="334" y="13173"/>
                    </a:lnTo>
                    <a:lnTo>
                      <a:pt x="445" y="13438"/>
                    </a:lnTo>
                    <a:lnTo>
                      <a:pt x="445" y="13590"/>
                    </a:lnTo>
                    <a:lnTo>
                      <a:pt x="624" y="14084"/>
                    </a:lnTo>
                    <a:lnTo>
                      <a:pt x="846" y="14729"/>
                    </a:lnTo>
                    <a:lnTo>
                      <a:pt x="891" y="14729"/>
                    </a:lnTo>
                    <a:lnTo>
                      <a:pt x="958" y="14881"/>
                    </a:lnTo>
                    <a:lnTo>
                      <a:pt x="1002" y="14957"/>
                    </a:lnTo>
                    <a:lnTo>
                      <a:pt x="1069" y="15109"/>
                    </a:lnTo>
                    <a:lnTo>
                      <a:pt x="1069" y="15185"/>
                    </a:lnTo>
                    <a:lnTo>
                      <a:pt x="1180" y="15298"/>
                    </a:lnTo>
                    <a:lnTo>
                      <a:pt x="1225" y="15374"/>
                    </a:lnTo>
                    <a:lnTo>
                      <a:pt x="1225" y="15450"/>
                    </a:lnTo>
                    <a:lnTo>
                      <a:pt x="1292" y="15602"/>
                    </a:lnTo>
                    <a:lnTo>
                      <a:pt x="1336" y="15678"/>
                    </a:lnTo>
                    <a:lnTo>
                      <a:pt x="1403" y="15754"/>
                    </a:lnTo>
                    <a:lnTo>
                      <a:pt x="1447" y="15830"/>
                    </a:lnTo>
                    <a:lnTo>
                      <a:pt x="1559" y="15944"/>
                    </a:lnTo>
                    <a:lnTo>
                      <a:pt x="1559" y="16020"/>
                    </a:lnTo>
                    <a:lnTo>
                      <a:pt x="1670" y="16096"/>
                    </a:lnTo>
                    <a:lnTo>
                      <a:pt x="1670" y="16172"/>
                    </a:lnTo>
                    <a:lnTo>
                      <a:pt x="1781" y="16247"/>
                    </a:lnTo>
                    <a:lnTo>
                      <a:pt x="1848" y="16247"/>
                    </a:lnTo>
                    <a:lnTo>
                      <a:pt x="1893" y="16399"/>
                    </a:lnTo>
                    <a:lnTo>
                      <a:pt x="1960" y="16589"/>
                    </a:lnTo>
                    <a:lnTo>
                      <a:pt x="2071" y="16589"/>
                    </a:lnTo>
                    <a:lnTo>
                      <a:pt x="2071" y="16665"/>
                    </a:lnTo>
                    <a:lnTo>
                      <a:pt x="2182" y="16665"/>
                    </a:lnTo>
                    <a:lnTo>
                      <a:pt x="2227" y="16817"/>
                    </a:lnTo>
                    <a:lnTo>
                      <a:pt x="2271" y="16817"/>
                    </a:lnTo>
                    <a:lnTo>
                      <a:pt x="2338" y="16893"/>
                    </a:lnTo>
                    <a:lnTo>
                      <a:pt x="2383" y="16893"/>
                    </a:lnTo>
                    <a:lnTo>
                      <a:pt x="2449" y="16969"/>
                    </a:lnTo>
                    <a:lnTo>
                      <a:pt x="2494" y="17159"/>
                    </a:lnTo>
                    <a:lnTo>
                      <a:pt x="2605" y="17159"/>
                    </a:lnTo>
                    <a:lnTo>
                      <a:pt x="2672" y="17234"/>
                    </a:lnTo>
                    <a:lnTo>
                      <a:pt x="2828" y="17234"/>
                    </a:lnTo>
                    <a:lnTo>
                      <a:pt x="2895" y="17386"/>
                    </a:lnTo>
                    <a:lnTo>
                      <a:pt x="2939" y="17386"/>
                    </a:lnTo>
                    <a:lnTo>
                      <a:pt x="3051" y="17462"/>
                    </a:lnTo>
                    <a:lnTo>
                      <a:pt x="3162" y="17462"/>
                    </a:lnTo>
                    <a:lnTo>
                      <a:pt x="3229" y="17538"/>
                    </a:lnTo>
                    <a:lnTo>
                      <a:pt x="3496" y="17538"/>
                    </a:lnTo>
                    <a:lnTo>
                      <a:pt x="3563" y="17614"/>
                    </a:lnTo>
                    <a:lnTo>
                      <a:pt x="3674" y="17614"/>
                    </a:lnTo>
                    <a:lnTo>
                      <a:pt x="3786" y="17804"/>
                    </a:lnTo>
                    <a:lnTo>
                      <a:pt x="4899" y="17804"/>
                    </a:lnTo>
                    <a:lnTo>
                      <a:pt x="4944" y="17614"/>
                    </a:lnTo>
                    <a:lnTo>
                      <a:pt x="4944" y="17880"/>
                    </a:lnTo>
                    <a:lnTo>
                      <a:pt x="5010" y="17880"/>
                    </a:lnTo>
                    <a:lnTo>
                      <a:pt x="5010" y="17956"/>
                    </a:lnTo>
                    <a:lnTo>
                      <a:pt x="5122" y="18335"/>
                    </a:lnTo>
                    <a:lnTo>
                      <a:pt x="5166" y="18335"/>
                    </a:lnTo>
                    <a:lnTo>
                      <a:pt x="5278" y="18753"/>
                    </a:lnTo>
                    <a:lnTo>
                      <a:pt x="5344" y="18753"/>
                    </a:lnTo>
                    <a:lnTo>
                      <a:pt x="5344" y="18981"/>
                    </a:lnTo>
                    <a:lnTo>
                      <a:pt x="5456" y="19095"/>
                    </a:lnTo>
                    <a:lnTo>
                      <a:pt x="5456" y="19170"/>
                    </a:lnTo>
                    <a:lnTo>
                      <a:pt x="5567" y="19322"/>
                    </a:lnTo>
                    <a:lnTo>
                      <a:pt x="5612" y="19398"/>
                    </a:lnTo>
                    <a:lnTo>
                      <a:pt x="5678" y="19740"/>
                    </a:lnTo>
                    <a:lnTo>
                      <a:pt x="5790" y="19740"/>
                    </a:lnTo>
                    <a:lnTo>
                      <a:pt x="5790" y="19816"/>
                    </a:lnTo>
                    <a:lnTo>
                      <a:pt x="5834" y="19892"/>
                    </a:lnTo>
                    <a:lnTo>
                      <a:pt x="5901" y="19968"/>
                    </a:lnTo>
                    <a:lnTo>
                      <a:pt x="5946" y="20044"/>
                    </a:lnTo>
                    <a:lnTo>
                      <a:pt x="6012" y="20044"/>
                    </a:lnTo>
                    <a:lnTo>
                      <a:pt x="6057" y="20120"/>
                    </a:lnTo>
                    <a:lnTo>
                      <a:pt x="6124" y="20120"/>
                    </a:lnTo>
                    <a:lnTo>
                      <a:pt x="6168" y="20385"/>
                    </a:lnTo>
                    <a:lnTo>
                      <a:pt x="6235" y="20385"/>
                    </a:lnTo>
                    <a:lnTo>
                      <a:pt x="6280" y="20461"/>
                    </a:lnTo>
                    <a:lnTo>
                      <a:pt x="6346" y="20537"/>
                    </a:lnTo>
                    <a:lnTo>
                      <a:pt x="6391" y="20613"/>
                    </a:lnTo>
                    <a:lnTo>
                      <a:pt x="6458" y="20613"/>
                    </a:lnTo>
                    <a:lnTo>
                      <a:pt x="6547" y="20765"/>
                    </a:lnTo>
                    <a:lnTo>
                      <a:pt x="6614" y="20841"/>
                    </a:lnTo>
                    <a:lnTo>
                      <a:pt x="6725" y="20841"/>
                    </a:lnTo>
                    <a:lnTo>
                      <a:pt x="6769" y="21031"/>
                    </a:lnTo>
                    <a:lnTo>
                      <a:pt x="6881" y="21031"/>
                    </a:lnTo>
                    <a:lnTo>
                      <a:pt x="6948" y="21107"/>
                    </a:lnTo>
                    <a:lnTo>
                      <a:pt x="7104" y="21107"/>
                    </a:lnTo>
                    <a:lnTo>
                      <a:pt x="7215" y="21258"/>
                    </a:lnTo>
                    <a:lnTo>
                      <a:pt x="7282" y="21334"/>
                    </a:lnTo>
                    <a:lnTo>
                      <a:pt x="7393" y="21334"/>
                    </a:lnTo>
                    <a:lnTo>
                      <a:pt x="7438" y="21486"/>
                    </a:lnTo>
                    <a:lnTo>
                      <a:pt x="7883" y="21486"/>
                    </a:lnTo>
                    <a:lnTo>
                      <a:pt x="7883" y="21600"/>
                    </a:lnTo>
                    <a:lnTo>
                      <a:pt x="9108" y="21600"/>
                    </a:lnTo>
                    <a:lnTo>
                      <a:pt x="9174" y="21486"/>
                    </a:lnTo>
                    <a:lnTo>
                      <a:pt x="9553" y="21486"/>
                    </a:lnTo>
                    <a:lnTo>
                      <a:pt x="9664" y="21334"/>
                    </a:lnTo>
                    <a:lnTo>
                      <a:pt x="9776" y="21334"/>
                    </a:lnTo>
                    <a:lnTo>
                      <a:pt x="9842" y="21258"/>
                    </a:lnTo>
                    <a:lnTo>
                      <a:pt x="9887" y="21258"/>
                    </a:lnTo>
                    <a:lnTo>
                      <a:pt x="9998" y="21107"/>
                    </a:lnTo>
                    <a:lnTo>
                      <a:pt x="10110" y="21107"/>
                    </a:lnTo>
                    <a:lnTo>
                      <a:pt x="10221" y="21031"/>
                    </a:lnTo>
                    <a:lnTo>
                      <a:pt x="10288" y="21031"/>
                    </a:lnTo>
                    <a:lnTo>
                      <a:pt x="10332" y="20841"/>
                    </a:lnTo>
                    <a:lnTo>
                      <a:pt x="10444" y="20841"/>
                    </a:lnTo>
                    <a:lnTo>
                      <a:pt x="10511" y="20765"/>
                    </a:lnTo>
                    <a:lnTo>
                      <a:pt x="10511" y="20689"/>
                    </a:lnTo>
                    <a:lnTo>
                      <a:pt x="10555" y="20689"/>
                    </a:lnTo>
                    <a:lnTo>
                      <a:pt x="10666" y="20613"/>
                    </a:lnTo>
                    <a:lnTo>
                      <a:pt x="10711" y="20613"/>
                    </a:lnTo>
                    <a:lnTo>
                      <a:pt x="10822" y="20385"/>
                    </a:lnTo>
                    <a:lnTo>
                      <a:pt x="10934" y="20271"/>
                    </a:lnTo>
                    <a:lnTo>
                      <a:pt x="10934" y="20120"/>
                    </a:lnTo>
                    <a:lnTo>
                      <a:pt x="11156" y="19968"/>
                    </a:lnTo>
                    <a:lnTo>
                      <a:pt x="11156" y="19892"/>
                    </a:lnTo>
                    <a:lnTo>
                      <a:pt x="11268" y="19816"/>
                    </a:lnTo>
                    <a:lnTo>
                      <a:pt x="11268" y="19740"/>
                    </a:lnTo>
                    <a:lnTo>
                      <a:pt x="11334" y="19740"/>
                    </a:lnTo>
                    <a:lnTo>
                      <a:pt x="11379" y="19550"/>
                    </a:lnTo>
                    <a:lnTo>
                      <a:pt x="11490" y="19398"/>
                    </a:lnTo>
                    <a:lnTo>
                      <a:pt x="11490" y="19322"/>
                    </a:lnTo>
                    <a:lnTo>
                      <a:pt x="11557" y="19170"/>
                    </a:lnTo>
                    <a:lnTo>
                      <a:pt x="11602" y="19170"/>
                    </a:lnTo>
                    <a:lnTo>
                      <a:pt x="11668" y="18981"/>
                    </a:lnTo>
                    <a:lnTo>
                      <a:pt x="11713" y="18905"/>
                    </a:lnTo>
                    <a:lnTo>
                      <a:pt x="11780" y="18753"/>
                    </a:lnTo>
                    <a:lnTo>
                      <a:pt x="11780" y="18601"/>
                    </a:lnTo>
                    <a:lnTo>
                      <a:pt x="11824" y="18601"/>
                    </a:lnTo>
                    <a:lnTo>
                      <a:pt x="11891" y="18753"/>
                    </a:lnTo>
                    <a:lnTo>
                      <a:pt x="12002" y="18753"/>
                    </a:lnTo>
                    <a:lnTo>
                      <a:pt x="12002" y="18829"/>
                    </a:lnTo>
                    <a:lnTo>
                      <a:pt x="12047" y="18905"/>
                    </a:lnTo>
                    <a:lnTo>
                      <a:pt x="12114" y="18981"/>
                    </a:lnTo>
                    <a:lnTo>
                      <a:pt x="12158" y="19095"/>
                    </a:lnTo>
                    <a:lnTo>
                      <a:pt x="12225" y="19095"/>
                    </a:lnTo>
                    <a:lnTo>
                      <a:pt x="12270" y="19170"/>
                    </a:lnTo>
                    <a:lnTo>
                      <a:pt x="12336" y="19170"/>
                    </a:lnTo>
                    <a:lnTo>
                      <a:pt x="12336" y="19322"/>
                    </a:lnTo>
                    <a:lnTo>
                      <a:pt x="12492" y="19322"/>
                    </a:lnTo>
                    <a:lnTo>
                      <a:pt x="12604" y="19398"/>
                    </a:lnTo>
                    <a:lnTo>
                      <a:pt x="12715" y="19398"/>
                    </a:lnTo>
                    <a:lnTo>
                      <a:pt x="12715" y="19550"/>
                    </a:lnTo>
                    <a:lnTo>
                      <a:pt x="12938" y="19550"/>
                    </a:lnTo>
                    <a:lnTo>
                      <a:pt x="12938" y="19740"/>
                    </a:lnTo>
                    <a:lnTo>
                      <a:pt x="13339" y="19740"/>
                    </a:lnTo>
                    <a:lnTo>
                      <a:pt x="13383" y="19816"/>
                    </a:lnTo>
                    <a:lnTo>
                      <a:pt x="13895" y="19816"/>
                    </a:lnTo>
                    <a:lnTo>
                      <a:pt x="13940" y="19740"/>
                    </a:lnTo>
                    <a:lnTo>
                      <a:pt x="14341" y="19740"/>
                    </a:lnTo>
                    <a:lnTo>
                      <a:pt x="14385" y="19550"/>
                    </a:lnTo>
                    <a:lnTo>
                      <a:pt x="14563" y="19550"/>
                    </a:lnTo>
                    <a:lnTo>
                      <a:pt x="14608" y="19398"/>
                    </a:lnTo>
                    <a:lnTo>
                      <a:pt x="14719" y="19398"/>
                    </a:lnTo>
                    <a:lnTo>
                      <a:pt x="14786" y="19322"/>
                    </a:lnTo>
                    <a:lnTo>
                      <a:pt x="14942" y="19322"/>
                    </a:lnTo>
                    <a:lnTo>
                      <a:pt x="14942" y="19170"/>
                    </a:lnTo>
                    <a:lnTo>
                      <a:pt x="15053" y="19170"/>
                    </a:lnTo>
                    <a:lnTo>
                      <a:pt x="15053" y="19095"/>
                    </a:lnTo>
                    <a:lnTo>
                      <a:pt x="15098" y="19095"/>
                    </a:lnTo>
                    <a:lnTo>
                      <a:pt x="15165" y="18981"/>
                    </a:lnTo>
                    <a:lnTo>
                      <a:pt x="15209" y="18981"/>
                    </a:lnTo>
                    <a:lnTo>
                      <a:pt x="15276" y="18905"/>
                    </a:lnTo>
                    <a:lnTo>
                      <a:pt x="15320" y="18753"/>
                    </a:lnTo>
                    <a:lnTo>
                      <a:pt x="15387" y="18753"/>
                    </a:lnTo>
                    <a:lnTo>
                      <a:pt x="15432" y="18601"/>
                    </a:lnTo>
                    <a:lnTo>
                      <a:pt x="15543" y="18601"/>
                    </a:lnTo>
                    <a:lnTo>
                      <a:pt x="15610" y="18449"/>
                    </a:lnTo>
                    <a:lnTo>
                      <a:pt x="15654" y="18335"/>
                    </a:lnTo>
                    <a:lnTo>
                      <a:pt x="15654" y="18259"/>
                    </a:lnTo>
                    <a:lnTo>
                      <a:pt x="15766" y="18183"/>
                    </a:lnTo>
                    <a:lnTo>
                      <a:pt x="15766" y="17956"/>
                    </a:lnTo>
                    <a:lnTo>
                      <a:pt x="15833" y="17880"/>
                    </a:lnTo>
                    <a:lnTo>
                      <a:pt x="15877" y="17880"/>
                    </a:lnTo>
                    <a:lnTo>
                      <a:pt x="15988" y="17538"/>
                    </a:lnTo>
                    <a:lnTo>
                      <a:pt x="15988" y="17462"/>
                    </a:lnTo>
                    <a:lnTo>
                      <a:pt x="16055" y="17462"/>
                    </a:lnTo>
                    <a:lnTo>
                      <a:pt x="16100" y="17386"/>
                    </a:lnTo>
                    <a:lnTo>
                      <a:pt x="16100" y="17234"/>
                    </a:lnTo>
                    <a:lnTo>
                      <a:pt x="16278" y="16817"/>
                    </a:lnTo>
                    <a:lnTo>
                      <a:pt x="16278" y="16665"/>
                    </a:lnTo>
                    <a:lnTo>
                      <a:pt x="16322" y="16589"/>
                    </a:lnTo>
                    <a:lnTo>
                      <a:pt x="16322" y="16399"/>
                    </a:lnTo>
                    <a:lnTo>
                      <a:pt x="16389" y="16399"/>
                    </a:lnTo>
                    <a:lnTo>
                      <a:pt x="16434" y="16589"/>
                    </a:lnTo>
                    <a:lnTo>
                      <a:pt x="16545" y="16589"/>
                    </a:lnTo>
                    <a:lnTo>
                      <a:pt x="16545" y="16665"/>
                    </a:lnTo>
                    <a:lnTo>
                      <a:pt x="16656" y="16665"/>
                    </a:lnTo>
                    <a:lnTo>
                      <a:pt x="16723" y="16817"/>
                    </a:lnTo>
                    <a:lnTo>
                      <a:pt x="16879" y="16817"/>
                    </a:lnTo>
                    <a:lnTo>
                      <a:pt x="16946" y="16893"/>
                    </a:lnTo>
                    <a:lnTo>
                      <a:pt x="17057" y="16893"/>
                    </a:lnTo>
                    <a:lnTo>
                      <a:pt x="17169" y="16969"/>
                    </a:lnTo>
                    <a:lnTo>
                      <a:pt x="17213" y="16969"/>
                    </a:lnTo>
                    <a:lnTo>
                      <a:pt x="17280" y="17159"/>
                    </a:lnTo>
                    <a:lnTo>
                      <a:pt x="17503" y="17159"/>
                    </a:lnTo>
                    <a:lnTo>
                      <a:pt x="17614" y="17234"/>
                    </a:lnTo>
                    <a:lnTo>
                      <a:pt x="18727" y="17234"/>
                    </a:lnTo>
                    <a:lnTo>
                      <a:pt x="18772" y="17159"/>
                    </a:lnTo>
                    <a:lnTo>
                      <a:pt x="18995" y="17159"/>
                    </a:lnTo>
                    <a:lnTo>
                      <a:pt x="19039" y="16969"/>
                    </a:lnTo>
                    <a:lnTo>
                      <a:pt x="19106" y="16969"/>
                    </a:lnTo>
                    <a:lnTo>
                      <a:pt x="19151" y="16893"/>
                    </a:lnTo>
                    <a:lnTo>
                      <a:pt x="19262" y="16893"/>
                    </a:lnTo>
                    <a:lnTo>
                      <a:pt x="19373" y="16817"/>
                    </a:lnTo>
                    <a:lnTo>
                      <a:pt x="19596" y="16817"/>
                    </a:lnTo>
                    <a:lnTo>
                      <a:pt x="19663" y="16665"/>
                    </a:lnTo>
                    <a:lnTo>
                      <a:pt x="19707" y="16665"/>
                    </a:lnTo>
                    <a:lnTo>
                      <a:pt x="19774" y="16589"/>
                    </a:lnTo>
                    <a:lnTo>
                      <a:pt x="19885" y="16399"/>
                    </a:lnTo>
                    <a:lnTo>
                      <a:pt x="19930" y="16399"/>
                    </a:lnTo>
                    <a:lnTo>
                      <a:pt x="19997" y="16247"/>
                    </a:lnTo>
                    <a:lnTo>
                      <a:pt x="20108" y="16247"/>
                    </a:lnTo>
                    <a:lnTo>
                      <a:pt x="20108" y="16172"/>
                    </a:lnTo>
                    <a:lnTo>
                      <a:pt x="20153" y="16172"/>
                    </a:lnTo>
                    <a:lnTo>
                      <a:pt x="20219" y="16020"/>
                    </a:lnTo>
                    <a:lnTo>
                      <a:pt x="20264" y="16020"/>
                    </a:lnTo>
                    <a:lnTo>
                      <a:pt x="20331" y="15944"/>
                    </a:lnTo>
                    <a:lnTo>
                      <a:pt x="20375" y="15944"/>
                    </a:lnTo>
                    <a:lnTo>
                      <a:pt x="20442" y="15830"/>
                    </a:lnTo>
                    <a:lnTo>
                      <a:pt x="20442" y="15754"/>
                    </a:lnTo>
                    <a:lnTo>
                      <a:pt x="20487" y="15754"/>
                    </a:lnTo>
                    <a:lnTo>
                      <a:pt x="20553" y="15602"/>
                    </a:lnTo>
                    <a:lnTo>
                      <a:pt x="20598" y="15450"/>
                    </a:lnTo>
                    <a:lnTo>
                      <a:pt x="20665" y="15450"/>
                    </a:lnTo>
                    <a:lnTo>
                      <a:pt x="20665" y="15374"/>
                    </a:lnTo>
                    <a:lnTo>
                      <a:pt x="20776" y="15298"/>
                    </a:lnTo>
                    <a:lnTo>
                      <a:pt x="20776" y="15109"/>
                    </a:lnTo>
                    <a:lnTo>
                      <a:pt x="20821" y="15109"/>
                    </a:lnTo>
                    <a:lnTo>
                      <a:pt x="20932" y="14881"/>
                    </a:lnTo>
                    <a:lnTo>
                      <a:pt x="21333" y="13742"/>
                    </a:lnTo>
                    <a:lnTo>
                      <a:pt x="21377" y="13590"/>
                    </a:lnTo>
                    <a:lnTo>
                      <a:pt x="21444" y="13514"/>
                    </a:lnTo>
                    <a:lnTo>
                      <a:pt x="21444" y="13173"/>
                    </a:lnTo>
                    <a:lnTo>
                      <a:pt x="21489" y="12945"/>
                    </a:lnTo>
                    <a:lnTo>
                      <a:pt x="21489" y="12869"/>
                    </a:lnTo>
                    <a:lnTo>
                      <a:pt x="21555" y="12793"/>
                    </a:lnTo>
                    <a:lnTo>
                      <a:pt x="21555" y="12679"/>
                    </a:lnTo>
                    <a:lnTo>
                      <a:pt x="21600" y="12527"/>
                    </a:lnTo>
                    <a:lnTo>
                      <a:pt x="21600" y="9870"/>
                    </a:lnTo>
                    <a:lnTo>
                      <a:pt x="21555" y="9870"/>
                    </a:lnTo>
                    <a:lnTo>
                      <a:pt x="21555" y="9794"/>
                    </a:lnTo>
                    <a:lnTo>
                      <a:pt x="21489" y="9642"/>
                    </a:lnTo>
                    <a:lnTo>
                      <a:pt x="21489" y="9566"/>
                    </a:lnTo>
                    <a:lnTo>
                      <a:pt x="21444" y="9301"/>
                    </a:lnTo>
                    <a:lnTo>
                      <a:pt x="21444" y="9073"/>
                    </a:lnTo>
                    <a:lnTo>
                      <a:pt x="21377" y="8997"/>
                    </a:lnTo>
                    <a:lnTo>
                      <a:pt x="21333" y="8807"/>
                    </a:lnTo>
                    <a:lnTo>
                      <a:pt x="21266" y="8731"/>
                    </a:lnTo>
                    <a:lnTo>
                      <a:pt x="21155" y="8238"/>
                    </a:lnTo>
                    <a:lnTo>
                      <a:pt x="21110" y="8238"/>
                    </a:lnTo>
                    <a:lnTo>
                      <a:pt x="21043" y="8086"/>
                    </a:lnTo>
                    <a:lnTo>
                      <a:pt x="21043" y="7858"/>
                    </a:lnTo>
                    <a:lnTo>
                      <a:pt x="20932" y="7592"/>
                    </a:lnTo>
                    <a:lnTo>
                      <a:pt x="20887" y="7592"/>
                    </a:lnTo>
                    <a:lnTo>
                      <a:pt x="20887" y="7516"/>
                    </a:lnTo>
                    <a:lnTo>
                      <a:pt x="20821" y="7516"/>
                    </a:lnTo>
                    <a:lnTo>
                      <a:pt x="20776" y="7289"/>
                    </a:lnTo>
                    <a:lnTo>
                      <a:pt x="20665" y="7137"/>
                    </a:lnTo>
                    <a:lnTo>
                      <a:pt x="20553" y="7061"/>
                    </a:lnTo>
                    <a:lnTo>
                      <a:pt x="20553" y="6871"/>
                    </a:lnTo>
                    <a:lnTo>
                      <a:pt x="20487" y="6795"/>
                    </a:lnTo>
                    <a:lnTo>
                      <a:pt x="20442" y="6719"/>
                    </a:lnTo>
                    <a:lnTo>
                      <a:pt x="20375" y="6643"/>
                    </a:lnTo>
                    <a:lnTo>
                      <a:pt x="20331" y="6567"/>
                    </a:lnTo>
                    <a:lnTo>
                      <a:pt x="20264" y="6491"/>
                    </a:lnTo>
                    <a:lnTo>
                      <a:pt x="20219" y="6491"/>
                    </a:lnTo>
                    <a:lnTo>
                      <a:pt x="20153" y="6415"/>
                    </a:lnTo>
                    <a:lnTo>
                      <a:pt x="20108" y="6415"/>
                    </a:lnTo>
                    <a:lnTo>
                      <a:pt x="20041" y="6302"/>
                    </a:lnTo>
                    <a:lnTo>
                      <a:pt x="19997" y="6150"/>
                    </a:lnTo>
                    <a:lnTo>
                      <a:pt x="19930" y="6074"/>
                    </a:lnTo>
                    <a:lnTo>
                      <a:pt x="19774" y="6074"/>
                    </a:lnTo>
                    <a:lnTo>
                      <a:pt x="19707" y="5922"/>
                    </a:lnTo>
                    <a:lnTo>
                      <a:pt x="19663" y="5846"/>
                    </a:lnTo>
                    <a:lnTo>
                      <a:pt x="19485" y="5846"/>
                    </a:lnTo>
                    <a:lnTo>
                      <a:pt x="19485" y="5770"/>
                    </a:lnTo>
                    <a:lnTo>
                      <a:pt x="19373" y="5770"/>
                    </a:lnTo>
                    <a:lnTo>
                      <a:pt x="19440" y="5656"/>
                    </a:lnTo>
                    <a:lnTo>
                      <a:pt x="19440" y="4631"/>
                    </a:lnTo>
                    <a:lnTo>
                      <a:pt x="19373" y="4366"/>
                    </a:lnTo>
                    <a:lnTo>
                      <a:pt x="19373" y="4214"/>
                    </a:lnTo>
                    <a:lnTo>
                      <a:pt x="19329" y="3986"/>
                    </a:lnTo>
                    <a:lnTo>
                      <a:pt x="19262" y="3720"/>
                    </a:lnTo>
                    <a:lnTo>
                      <a:pt x="19262" y="3492"/>
                    </a:lnTo>
                    <a:lnTo>
                      <a:pt x="19039" y="2923"/>
                    </a:lnTo>
                    <a:lnTo>
                      <a:pt x="18995" y="2847"/>
                    </a:lnTo>
                    <a:lnTo>
                      <a:pt x="18950" y="2695"/>
                    </a:lnTo>
                    <a:lnTo>
                      <a:pt x="18950" y="2619"/>
                    </a:lnTo>
                    <a:lnTo>
                      <a:pt x="18839" y="2619"/>
                    </a:lnTo>
                    <a:lnTo>
                      <a:pt x="18839" y="2430"/>
                    </a:lnTo>
                    <a:lnTo>
                      <a:pt x="18772" y="2430"/>
                    </a:lnTo>
                    <a:lnTo>
                      <a:pt x="18727" y="2354"/>
                    </a:lnTo>
                    <a:lnTo>
                      <a:pt x="18661" y="2126"/>
                    </a:lnTo>
                    <a:lnTo>
                      <a:pt x="18549" y="2050"/>
                    </a:lnTo>
                    <a:lnTo>
                      <a:pt x="18549" y="1974"/>
                    </a:lnTo>
                    <a:lnTo>
                      <a:pt x="18438" y="1974"/>
                    </a:lnTo>
                    <a:lnTo>
                      <a:pt x="18327" y="1784"/>
                    </a:lnTo>
                    <a:lnTo>
                      <a:pt x="18282" y="1784"/>
                    </a:lnTo>
                    <a:lnTo>
                      <a:pt x="18215" y="1708"/>
                    </a:lnTo>
                    <a:lnTo>
                      <a:pt x="18104" y="1708"/>
                    </a:lnTo>
                    <a:lnTo>
                      <a:pt x="18104" y="1632"/>
                    </a:lnTo>
                    <a:lnTo>
                      <a:pt x="18059" y="1632"/>
                    </a:lnTo>
                    <a:lnTo>
                      <a:pt x="17993" y="1480"/>
                    </a:lnTo>
                    <a:lnTo>
                      <a:pt x="17659" y="1480"/>
                    </a:lnTo>
                    <a:lnTo>
                      <a:pt x="17659" y="1329"/>
                    </a:lnTo>
                    <a:lnTo>
                      <a:pt x="17503" y="1329"/>
                    </a:lnTo>
                    <a:lnTo>
                      <a:pt x="17503" y="1215"/>
                    </a:lnTo>
                    <a:lnTo>
                      <a:pt x="16946" y="1215"/>
                    </a:lnTo>
                    <a:lnTo>
                      <a:pt x="16946" y="1329"/>
                    </a:lnTo>
                    <a:lnTo>
                      <a:pt x="16723" y="1329"/>
                    </a:lnTo>
                    <a:lnTo>
                      <a:pt x="16723" y="1480"/>
                    </a:lnTo>
                    <a:lnTo>
                      <a:pt x="16434" y="1480"/>
                    </a:lnTo>
                    <a:lnTo>
                      <a:pt x="16389" y="1632"/>
                    </a:lnTo>
                    <a:lnTo>
                      <a:pt x="16322" y="1632"/>
                    </a:lnTo>
                    <a:lnTo>
                      <a:pt x="16322" y="1708"/>
                    </a:lnTo>
                    <a:lnTo>
                      <a:pt x="16211" y="1708"/>
                    </a:lnTo>
                    <a:lnTo>
                      <a:pt x="16167" y="1784"/>
                    </a:lnTo>
                    <a:lnTo>
                      <a:pt x="16100" y="1784"/>
                    </a:lnTo>
                    <a:lnTo>
                      <a:pt x="16055" y="1860"/>
                    </a:lnTo>
                    <a:lnTo>
                      <a:pt x="15988" y="1860"/>
                    </a:lnTo>
                    <a:lnTo>
                      <a:pt x="15988" y="1974"/>
                    </a:lnTo>
                    <a:lnTo>
                      <a:pt x="15944" y="1974"/>
                    </a:lnTo>
                    <a:lnTo>
                      <a:pt x="15877" y="2050"/>
                    </a:lnTo>
                    <a:lnTo>
                      <a:pt x="15833" y="2050"/>
                    </a:lnTo>
                    <a:lnTo>
                      <a:pt x="15766" y="2126"/>
                    </a:lnTo>
                    <a:lnTo>
                      <a:pt x="15766" y="1974"/>
                    </a:lnTo>
                  </a:path>
                </a:pathLst>
              </a:custGeom>
              <a:solidFill>
                <a:srgbClr val="CCFFCC"/>
              </a:solidFill>
              <a:ln w="12700" cap="flat">
                <a:noFill/>
                <a:miter lim="400000"/>
              </a:ln>
              <a:effectLst/>
            </p:spPr>
            <p:txBody>
              <a:bodyPr wrap="square" lIns="45719" tIns="45719" rIns="45719" bIns="45719" numCol="1" anchor="t">
                <a:noAutofit/>
              </a:bodyPr>
              <a:lstStyle/>
              <a:p>
                <a:pPr/>
              </a:p>
            </p:txBody>
          </p:sp>
        </p:grpSp>
        <p:sp>
          <p:nvSpPr>
            <p:cNvPr id="742" name="Rectangle 11"/>
            <p:cNvSpPr/>
            <p:nvPr/>
          </p:nvSpPr>
          <p:spPr>
            <a:xfrm>
              <a:off x="290513" y="1296988"/>
              <a:ext cx="352426" cy="496888"/>
            </a:xfrm>
            <a:prstGeom prst="rect">
              <a:avLst/>
            </a:prstGeom>
            <a:solidFill>
              <a:schemeClr val="accent1"/>
            </a:solidFill>
            <a:ln w="9525" cap="flat">
              <a:solidFill>
                <a:srgbClr val="808080"/>
              </a:solidFill>
              <a:prstDash val="solid"/>
              <a:miter lim="800000"/>
            </a:ln>
            <a:effectLst/>
          </p:spPr>
          <p:txBody>
            <a:bodyPr wrap="square" lIns="45719" tIns="45719" rIns="45719" bIns="45719" numCol="1" anchor="ctr">
              <a:noAutofit/>
            </a:bodyPr>
            <a:lstStyle/>
            <a:p>
              <a:pPr/>
            </a:p>
          </p:txBody>
        </p:sp>
        <p:sp>
          <p:nvSpPr>
            <p:cNvPr id="743" name="Line 12"/>
            <p:cNvSpPr/>
            <p:nvPr/>
          </p:nvSpPr>
          <p:spPr>
            <a:xfrm flipH="1" flipV="1">
              <a:off x="433388" y="2017713"/>
              <a:ext cx="142876" cy="433388"/>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sp>
          <p:nvSpPr>
            <p:cNvPr id="744" name="Rectangle 13"/>
            <p:cNvSpPr txBox="1"/>
            <p:nvPr/>
          </p:nvSpPr>
          <p:spPr>
            <a:xfrm>
              <a:off x="1201420" y="1296988"/>
              <a:ext cx="1275399" cy="31339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300"/>
                </a:spcBef>
                <a:defRPr sz="1600"/>
              </a:lvl1pPr>
            </a:lstStyle>
            <a:p>
              <a:pPr/>
              <a:r>
                <a:t>Processor </a:t>
              </a:r>
            </a:p>
          </p:txBody>
        </p:sp>
        <p:sp>
          <p:nvSpPr>
            <p:cNvPr id="745" name="Rectangle 14"/>
            <p:cNvSpPr txBox="1"/>
            <p:nvPr/>
          </p:nvSpPr>
          <p:spPr>
            <a:xfrm>
              <a:off x="1203008" y="576263"/>
              <a:ext cx="1421448" cy="31339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300"/>
                </a:spcBef>
                <a:defRPr sz="1600"/>
              </a:lvl1pPr>
            </a:lstStyle>
            <a:p>
              <a:pPr/>
              <a:r>
                <a:t>Storage</a:t>
              </a:r>
            </a:p>
          </p:txBody>
        </p:sp>
        <p:sp>
          <p:nvSpPr>
            <p:cNvPr id="746" name="Rectangle 15"/>
            <p:cNvSpPr txBox="1"/>
            <p:nvPr/>
          </p:nvSpPr>
          <p:spPr>
            <a:xfrm>
              <a:off x="496570" y="2593975"/>
              <a:ext cx="942527" cy="3506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r>
                <a:t>Network</a:t>
              </a:r>
            </a:p>
          </p:txBody>
        </p:sp>
        <p:sp>
          <p:nvSpPr>
            <p:cNvPr id="747" name="Line 16"/>
            <p:cNvSpPr/>
            <p:nvPr/>
          </p:nvSpPr>
          <p:spPr>
            <a:xfrm flipV="1">
              <a:off x="433070" y="865188"/>
              <a:ext cx="1" cy="431801"/>
            </a:xfrm>
            <a:prstGeom prst="line">
              <a:avLst/>
            </a:prstGeom>
            <a:noFill/>
            <a:ln w="9525" cap="flat">
              <a:solidFill>
                <a:srgbClr val="5C6971"/>
              </a:solidFill>
              <a:prstDash val="solid"/>
              <a:round/>
            </a:ln>
            <a:effectLst/>
          </p:spPr>
          <p:txBody>
            <a:bodyPr wrap="square" lIns="45719" tIns="45719" rIns="45719" bIns="45719" numCol="1" anchor="t">
              <a:noAutofit/>
            </a:bodyPr>
            <a:lstStyle/>
            <a:p>
              <a:pPr/>
            </a:p>
          </p:txBody>
        </p:sp>
        <p:sp>
          <p:nvSpPr>
            <p:cNvPr id="748" name="Rectangle 19"/>
            <p:cNvSpPr/>
            <p:nvPr/>
          </p:nvSpPr>
          <p:spPr>
            <a:xfrm>
              <a:off x="0" y="-1"/>
              <a:ext cx="1155701" cy="2017715"/>
            </a:xfrm>
            <a:prstGeom prst="rect">
              <a:avLst/>
            </a:prstGeom>
            <a:noFill/>
            <a:ln w="9525" cap="flat">
              <a:solidFill>
                <a:srgbClr val="5C6971"/>
              </a:solidFill>
              <a:prstDash val="solid"/>
              <a:miter lim="800000"/>
            </a:ln>
            <a:effectLst/>
          </p:spPr>
          <p:txBody>
            <a:bodyPr wrap="square" lIns="45719" tIns="45719" rIns="45719" bIns="45719" numCol="1" anchor="ctr">
              <a:noAutofit/>
            </a:bodyPr>
            <a:lstStyle/>
            <a:p>
              <a:pPr/>
            </a:p>
          </p:txBody>
        </p:sp>
        <p:sp>
          <p:nvSpPr>
            <p:cNvPr id="749" name="Line 20"/>
            <p:cNvSpPr/>
            <p:nvPr/>
          </p:nvSpPr>
          <p:spPr>
            <a:xfrm flipV="1">
              <a:off x="436245" y="1728788"/>
              <a:ext cx="1" cy="288926"/>
            </a:xfrm>
            <a:prstGeom prst="line">
              <a:avLst/>
            </a:prstGeom>
            <a:noFill/>
            <a:ln w="9525" cap="flat">
              <a:solidFill>
                <a:srgbClr val="5C6971"/>
              </a:solidFill>
              <a:prstDash val="solid"/>
              <a:round/>
            </a:ln>
            <a:effectLst/>
          </p:spPr>
          <p:txBody>
            <a:bodyPr wrap="square" lIns="45719" tIns="45719" rIns="45719" bIns="45719" numCol="1" anchor="t">
              <a:noAutofit/>
            </a:bodyPr>
            <a:lstStyle/>
            <a:p>
              <a:pPr/>
            </a:p>
          </p:txBody>
        </p:sp>
        <p:sp>
          <p:nvSpPr>
            <p:cNvPr id="750" name="Rectangle 21"/>
            <p:cNvSpPr txBox="1"/>
            <p:nvPr/>
          </p:nvSpPr>
          <p:spPr>
            <a:xfrm>
              <a:off x="1203008" y="1588"/>
              <a:ext cx="1275398" cy="31339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300"/>
                </a:spcBef>
                <a:defRPr i="1" sz="1600">
                  <a:solidFill>
                    <a:srgbClr val="006BB6"/>
                  </a:solidFill>
                </a:defRPr>
              </a:lvl1pPr>
            </a:lstStyle>
            <a:p>
              <a:pPr/>
              <a:r>
                <a:t>Server</a:t>
              </a:r>
            </a:p>
          </p:txBody>
        </p:sp>
        <p:sp>
          <p:nvSpPr>
            <p:cNvPr id="751" name="Rectangle 22"/>
            <p:cNvSpPr/>
            <p:nvPr/>
          </p:nvSpPr>
          <p:spPr>
            <a:xfrm>
              <a:off x="2379663" y="2809875"/>
              <a:ext cx="866776" cy="433389"/>
            </a:xfrm>
            <a:prstGeom prst="rect">
              <a:avLst/>
            </a:prstGeom>
            <a:noFill/>
            <a:ln w="9525" cap="flat">
              <a:solidFill>
                <a:srgbClr val="5C6971"/>
              </a:solidFill>
              <a:prstDash val="solid"/>
              <a:miter lim="800000"/>
            </a:ln>
            <a:effectLst/>
          </p:spPr>
          <p:txBody>
            <a:bodyPr wrap="square" lIns="45719" tIns="45719" rIns="45719" bIns="45719" numCol="1" anchor="ctr">
              <a:noAutofit/>
            </a:bodyPr>
            <a:lstStyle/>
            <a:p>
              <a:pPr/>
            </a:p>
          </p:txBody>
        </p:sp>
        <p:sp>
          <p:nvSpPr>
            <p:cNvPr id="752" name="Line 23"/>
            <p:cNvSpPr/>
            <p:nvPr/>
          </p:nvSpPr>
          <p:spPr>
            <a:xfrm flipH="1" flipV="1">
              <a:off x="1731963" y="2952750"/>
              <a:ext cx="647701" cy="73026"/>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sp>
          <p:nvSpPr>
            <p:cNvPr id="753" name="Rectangle 24"/>
            <p:cNvSpPr txBox="1"/>
            <p:nvPr/>
          </p:nvSpPr>
          <p:spPr>
            <a:xfrm>
              <a:off x="2496820" y="2881313"/>
              <a:ext cx="700724" cy="31339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300"/>
                </a:spcBef>
                <a:defRPr i="1" sz="1600">
                  <a:solidFill>
                    <a:srgbClr val="006BB6"/>
                  </a:solidFill>
                </a:defRPr>
              </a:lvl1pPr>
            </a:lstStyle>
            <a:p>
              <a:pPr/>
              <a:r>
                <a:t>Client</a:t>
              </a:r>
            </a:p>
          </p:txBody>
        </p:sp>
        <p:grpSp>
          <p:nvGrpSpPr>
            <p:cNvPr id="764" name="Group 25"/>
            <p:cNvGrpSpPr/>
            <p:nvPr/>
          </p:nvGrpSpPr>
          <p:grpSpPr>
            <a:xfrm>
              <a:off x="2306638" y="504825"/>
              <a:ext cx="936626" cy="719138"/>
              <a:chOff x="0" y="0"/>
              <a:chExt cx="936625" cy="719137"/>
            </a:xfrm>
          </p:grpSpPr>
          <p:grpSp>
            <p:nvGrpSpPr>
              <p:cNvPr id="757" name="AutoShape 26"/>
              <p:cNvGrpSpPr/>
              <p:nvPr/>
            </p:nvGrpSpPr>
            <p:grpSpPr>
              <a:xfrm>
                <a:off x="73025" y="287337"/>
                <a:ext cx="336551" cy="385763"/>
                <a:chOff x="0" y="0"/>
                <a:chExt cx="336550" cy="385761"/>
              </a:xfrm>
            </p:grpSpPr>
            <p:sp>
              <p:nvSpPr>
                <p:cNvPr id="754" name="Form"/>
                <p:cNvSpPr/>
                <p:nvPr/>
              </p:nvSpPr>
              <p:spPr>
                <a:xfrm>
                  <a:off x="0" y="0"/>
                  <a:ext cx="336551" cy="3857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700"/>
                      </a:move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close/>
                    </a:path>
                  </a:pathLst>
                </a:custGeom>
                <a:solidFill>
                  <a:srgbClr val="006BB6"/>
                </a:solidFill>
                <a:ln w="12700" cap="flat">
                  <a:noFill/>
                  <a:miter lim="400000"/>
                </a:ln>
                <a:effectLst/>
              </p:spPr>
              <p:txBody>
                <a:bodyPr wrap="square" lIns="45719" tIns="45719" rIns="45719" bIns="45719" numCol="1" anchor="ctr">
                  <a:noAutofit/>
                </a:bodyPr>
                <a:lstStyle/>
                <a:p>
                  <a:pPr/>
                </a:p>
              </p:txBody>
            </p:sp>
            <p:sp>
              <p:nvSpPr>
                <p:cNvPr id="755" name="Oval"/>
                <p:cNvSpPr/>
                <p:nvPr/>
              </p:nvSpPr>
              <p:spPr>
                <a:xfrm>
                  <a:off x="0" y="0"/>
                  <a:ext cx="336550" cy="96443"/>
                </a:xfrm>
                <a:prstGeom prst="ellipse">
                  <a:avLst/>
                </a:prstGeom>
                <a:solidFill>
                  <a:schemeClr val="accent3">
                    <a:lumOff val="44000"/>
                    <a:alpha val="40000"/>
                  </a:schemeClr>
                </a:solidFill>
                <a:ln w="12700" cap="flat">
                  <a:noFill/>
                  <a:miter lim="400000"/>
                </a:ln>
                <a:effectLst/>
              </p:spPr>
              <p:txBody>
                <a:bodyPr wrap="square" lIns="45719" tIns="45719" rIns="45719" bIns="45719" numCol="1" anchor="ctr">
                  <a:noAutofit/>
                </a:bodyPr>
                <a:lstStyle/>
                <a:p>
                  <a:pPr/>
                </a:p>
              </p:txBody>
            </p:sp>
            <p:sp>
              <p:nvSpPr>
                <p:cNvPr id="756" name="Linien"/>
                <p:cNvSpPr/>
                <p:nvPr/>
              </p:nvSpPr>
              <p:spPr>
                <a:xfrm>
                  <a:off x="0" y="0"/>
                  <a:ext cx="336551" cy="3857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700"/>
                      </a:moveTo>
                      <a:cubicBezTo>
                        <a:pt x="21600" y="4191"/>
                        <a:pt x="16765" y="5400"/>
                        <a:pt x="10800" y="5400"/>
                      </a:cubicBezTo>
                      <a:cubicBezTo>
                        <a:pt x="4835" y="5400"/>
                        <a:pt x="0" y="4191"/>
                        <a:pt x="0" y="2700"/>
                      </a:cubicBez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lnTo>
                        <a:pt x="0" y="2700"/>
                      </a:lnTo>
                    </a:path>
                  </a:pathLst>
                </a:custGeom>
                <a:noFill/>
                <a:ln w="9525" cap="flat">
                  <a:solidFill>
                    <a:srgbClr val="808080"/>
                  </a:solidFill>
                  <a:prstDash val="solid"/>
                  <a:round/>
                </a:ln>
                <a:effectLst/>
              </p:spPr>
              <p:txBody>
                <a:bodyPr wrap="square" lIns="45719" tIns="45719" rIns="45719" bIns="45719" numCol="1" anchor="ctr">
                  <a:noAutofit/>
                </a:bodyPr>
                <a:lstStyle/>
                <a:p>
                  <a:pPr/>
                </a:p>
              </p:txBody>
            </p:sp>
          </p:grpSp>
          <p:grpSp>
            <p:nvGrpSpPr>
              <p:cNvPr id="761" name="AutoShape 27"/>
              <p:cNvGrpSpPr/>
              <p:nvPr/>
            </p:nvGrpSpPr>
            <p:grpSpPr>
              <a:xfrm>
                <a:off x="506412" y="287337"/>
                <a:ext cx="336551" cy="385763"/>
                <a:chOff x="0" y="0"/>
                <a:chExt cx="336550" cy="385761"/>
              </a:xfrm>
            </p:grpSpPr>
            <p:sp>
              <p:nvSpPr>
                <p:cNvPr id="758" name="Form"/>
                <p:cNvSpPr/>
                <p:nvPr/>
              </p:nvSpPr>
              <p:spPr>
                <a:xfrm>
                  <a:off x="0" y="0"/>
                  <a:ext cx="336551" cy="3857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700"/>
                      </a:move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close/>
                    </a:path>
                  </a:pathLst>
                </a:custGeom>
                <a:solidFill>
                  <a:srgbClr val="006BB6"/>
                </a:solidFill>
                <a:ln w="12700" cap="flat">
                  <a:noFill/>
                  <a:miter lim="400000"/>
                </a:ln>
                <a:effectLst/>
              </p:spPr>
              <p:txBody>
                <a:bodyPr wrap="square" lIns="45719" tIns="45719" rIns="45719" bIns="45719" numCol="1" anchor="ctr">
                  <a:noAutofit/>
                </a:bodyPr>
                <a:lstStyle/>
                <a:p>
                  <a:pPr/>
                </a:p>
              </p:txBody>
            </p:sp>
            <p:sp>
              <p:nvSpPr>
                <p:cNvPr id="759" name="Oval"/>
                <p:cNvSpPr/>
                <p:nvPr/>
              </p:nvSpPr>
              <p:spPr>
                <a:xfrm>
                  <a:off x="0" y="0"/>
                  <a:ext cx="336550" cy="96443"/>
                </a:xfrm>
                <a:prstGeom prst="ellipse">
                  <a:avLst/>
                </a:prstGeom>
                <a:solidFill>
                  <a:schemeClr val="accent3">
                    <a:lumOff val="44000"/>
                    <a:alpha val="40000"/>
                  </a:schemeClr>
                </a:solidFill>
                <a:ln w="12700" cap="flat">
                  <a:noFill/>
                  <a:miter lim="400000"/>
                </a:ln>
                <a:effectLst/>
              </p:spPr>
              <p:txBody>
                <a:bodyPr wrap="square" lIns="45719" tIns="45719" rIns="45719" bIns="45719" numCol="1" anchor="ctr">
                  <a:noAutofit/>
                </a:bodyPr>
                <a:lstStyle/>
                <a:p>
                  <a:pPr/>
                </a:p>
              </p:txBody>
            </p:sp>
            <p:sp>
              <p:nvSpPr>
                <p:cNvPr id="760" name="Linien"/>
                <p:cNvSpPr/>
                <p:nvPr/>
              </p:nvSpPr>
              <p:spPr>
                <a:xfrm>
                  <a:off x="0" y="0"/>
                  <a:ext cx="336551" cy="3857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700"/>
                      </a:moveTo>
                      <a:cubicBezTo>
                        <a:pt x="21600" y="4191"/>
                        <a:pt x="16765" y="5400"/>
                        <a:pt x="10800" y="5400"/>
                      </a:cubicBezTo>
                      <a:cubicBezTo>
                        <a:pt x="4835" y="5400"/>
                        <a:pt x="0" y="4191"/>
                        <a:pt x="0" y="2700"/>
                      </a:cubicBez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lnTo>
                        <a:pt x="0" y="2700"/>
                      </a:lnTo>
                    </a:path>
                  </a:pathLst>
                </a:custGeom>
                <a:noFill/>
                <a:ln w="9525" cap="flat">
                  <a:solidFill>
                    <a:srgbClr val="808080"/>
                  </a:solidFill>
                  <a:prstDash val="solid"/>
                  <a:round/>
                </a:ln>
                <a:effectLst/>
              </p:spPr>
              <p:txBody>
                <a:bodyPr wrap="square" lIns="45719" tIns="45719" rIns="45719" bIns="45719" numCol="1" anchor="ctr">
                  <a:noAutofit/>
                </a:bodyPr>
                <a:lstStyle/>
                <a:p>
                  <a:pPr/>
                </a:p>
              </p:txBody>
            </p:sp>
          </p:grpSp>
          <p:sp>
            <p:nvSpPr>
              <p:cNvPr id="762" name="Rectangle 28"/>
              <p:cNvSpPr txBox="1"/>
              <p:nvPr/>
            </p:nvSpPr>
            <p:spPr>
              <a:xfrm>
                <a:off x="118744" y="0"/>
                <a:ext cx="629287" cy="31339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marL="385763" indent="-385763">
                  <a:lnSpc>
                    <a:spcPct val="90000"/>
                  </a:lnSpc>
                  <a:spcBef>
                    <a:spcPts val="300"/>
                  </a:spcBef>
                  <a:defRPr sz="1400"/>
                </a:pPr>
                <a:r>
                  <a:t>RAID</a:t>
                </a:r>
                <a:r>
                  <a:rPr sz="1600"/>
                  <a:t> </a:t>
                </a:r>
              </a:p>
            </p:txBody>
          </p:sp>
          <p:sp>
            <p:nvSpPr>
              <p:cNvPr id="763" name="Rectangle 29"/>
              <p:cNvSpPr/>
              <p:nvPr/>
            </p:nvSpPr>
            <p:spPr>
              <a:xfrm>
                <a:off x="0" y="0"/>
                <a:ext cx="936625" cy="719138"/>
              </a:xfrm>
              <a:prstGeom prst="rect">
                <a:avLst/>
              </a:prstGeom>
              <a:noFill/>
              <a:ln w="9525" cap="flat">
                <a:solidFill>
                  <a:srgbClr val="006BB6"/>
                </a:solidFill>
                <a:prstDash val="solid"/>
                <a:miter lim="800000"/>
              </a:ln>
              <a:effectLst/>
            </p:spPr>
            <p:txBody>
              <a:bodyPr wrap="square" lIns="45719" tIns="45719" rIns="45719" bIns="45719" numCol="1" anchor="ctr">
                <a:noAutofit/>
              </a:bodyPr>
              <a:lstStyle/>
              <a:p>
                <a:pPr/>
              </a:p>
            </p:txBody>
          </p:sp>
        </p:grpSp>
        <p:sp>
          <p:nvSpPr>
            <p:cNvPr id="765" name="Line 30"/>
            <p:cNvSpPr/>
            <p:nvPr/>
          </p:nvSpPr>
          <p:spPr>
            <a:xfrm flipV="1">
              <a:off x="1658938" y="1225550"/>
              <a:ext cx="1008063" cy="1295401"/>
            </a:xfrm>
            <a:prstGeom prst="line">
              <a:avLst/>
            </a:prstGeom>
            <a:noFill/>
            <a:ln w="9525" cap="flat">
              <a:solidFill>
                <a:srgbClr val="006BB6"/>
              </a:solidFill>
              <a:prstDash val="solid"/>
              <a:round/>
            </a:ln>
            <a:effectLst/>
          </p:spPr>
          <p:txBody>
            <a:bodyPr wrap="square" lIns="45719" tIns="45719" rIns="45719" bIns="45719" numCol="1" anchor="t">
              <a:noAutofit/>
            </a:bodyPr>
            <a:lstStyle/>
            <a:p>
              <a:pPr/>
            </a:p>
          </p:txBody>
        </p:sp>
        <p:sp>
          <p:nvSpPr>
            <p:cNvPr id="766" name="Rectangle 31"/>
            <p:cNvSpPr txBox="1"/>
            <p:nvPr/>
          </p:nvSpPr>
          <p:spPr>
            <a:xfrm>
              <a:off x="2641283" y="1296988"/>
              <a:ext cx="556261" cy="31339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300"/>
                </a:spcBef>
                <a:defRPr sz="1600"/>
              </a:lvl1pPr>
            </a:lstStyle>
            <a:p>
              <a:pPr/>
              <a:r>
                <a:t>NAS</a:t>
              </a:r>
            </a:p>
          </p:txBody>
        </p:sp>
      </p:grpSp>
      <p:sp>
        <p:nvSpPr>
          <p:cNvPr id="768" name="Rectangle 17"/>
          <p:cNvSpPr txBox="1"/>
          <p:nvPr/>
        </p:nvSpPr>
        <p:spPr>
          <a:xfrm>
            <a:off x="947554" y="4689140"/>
            <a:ext cx="7927204" cy="38539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306388" indent="-304800">
              <a:spcBef>
                <a:spcPts val="700"/>
              </a:spcBef>
              <a:buClr>
                <a:srgbClr val="5C6971"/>
              </a:buClr>
              <a:buSzPct val="100000"/>
              <a:buFont typeface="Arial"/>
              <a:buChar char="•"/>
              <a:defRPr sz="2000">
                <a:solidFill>
                  <a:srgbClr val="5C6971"/>
                </a:solidFill>
              </a:defRPr>
            </a:lvl1pPr>
          </a:lstStyle>
          <a:p>
            <a:pPr/>
            <a:r>
              <a:t>Reicht für kleine Netze (nicht wirklich hochverfügbar)</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 name="Foliennummernplatzhalter 3"/>
          <p:cNvSpPr txBox="1"/>
          <p:nvPr>
            <p:ph type="sldNum" sz="quarter" idx="2"/>
          </p:nvPr>
        </p:nvSpPr>
        <p:spPr>
          <a:xfrm>
            <a:off x="4820612" y="6354324"/>
            <a:ext cx="188899"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1" name="Picture 1" descr="Picture 1"/>
          <p:cNvPicPr>
            <a:picLocks noChangeAspect="1"/>
          </p:cNvPicPr>
          <p:nvPr/>
        </p:nvPicPr>
        <p:blipFill>
          <a:blip r:embed="rId3">
            <a:extLst/>
          </a:blip>
          <a:stretch>
            <a:fillRect/>
          </a:stretch>
        </p:blipFill>
        <p:spPr>
          <a:xfrm>
            <a:off x="6413500" y="287338"/>
            <a:ext cx="2954339" cy="468313"/>
          </a:xfrm>
          <a:prstGeom prst="rect">
            <a:avLst/>
          </a:prstGeom>
          <a:ln w="12700">
            <a:miter lim="400000"/>
          </a:ln>
        </p:spPr>
      </p:pic>
      <p:sp>
        <p:nvSpPr>
          <p:cNvPr id="42" name="Rectangle 4"/>
          <p:cNvSpPr txBox="1"/>
          <p:nvPr>
            <p:ph type="title"/>
          </p:nvPr>
        </p:nvSpPr>
        <p:spPr>
          <a:xfrm>
            <a:off x="722530" y="278649"/>
            <a:ext cx="8573870" cy="521451"/>
          </a:xfrm>
          <a:prstGeom prst="rect">
            <a:avLst/>
          </a:prstGeom>
        </p:spPr>
        <p:txBody>
          <a:bodyPr/>
          <a:lstStyle/>
          <a:p>
            <a:pPr/>
            <a:r>
              <a:t>Sichere Systeme – ganz abstrakt</a:t>
            </a:r>
          </a:p>
        </p:txBody>
      </p:sp>
      <p:sp>
        <p:nvSpPr>
          <p:cNvPr id="43" name="Rectangle 5"/>
          <p:cNvSpPr txBox="1"/>
          <p:nvPr>
            <p:ph type="body" idx="1"/>
          </p:nvPr>
        </p:nvSpPr>
        <p:spPr>
          <a:prstGeom prst="rect">
            <a:avLst/>
          </a:prstGeom>
        </p:spPr>
        <p:txBody>
          <a:bodyPr/>
          <a:lstStyle/>
          <a:p>
            <a:pPr marL="609600" indent="-609600">
              <a:buSzTx/>
              <a:buNone/>
            </a:pPr>
            <a:r>
              <a:t>Verfügbarkeit (Availability):</a:t>
            </a:r>
          </a:p>
          <a:p>
            <a:pPr lvl="1" marL="1033462" indent="-609600">
              <a:spcBef>
                <a:spcPts val="600"/>
              </a:spcBef>
              <a:buClr>
                <a:srgbClr val="0000CC"/>
              </a:buClr>
              <a:defRPr sz="2000"/>
            </a:pPr>
            <a:r>
              <a:t>Anwendungen bzw. Dienste sollten für autorisierte Nutzer jederzeit verfügbar sein</a:t>
            </a:r>
            <a:endParaRPr>
              <a:solidFill>
                <a:srgbClr val="000000"/>
              </a:solidFill>
            </a:endParaRPr>
          </a:p>
          <a:p>
            <a:pPr lvl="1" marL="1033462" indent="-609600">
              <a:spcBef>
                <a:spcPts val="600"/>
              </a:spcBef>
              <a:buClr>
                <a:srgbClr val="0000CC"/>
              </a:buClr>
              <a:defRPr sz="2000"/>
            </a:pPr>
            <a:r>
              <a:t>Angriffe auf die Systemverfügbarkeit müssen verhindert oder abgewehrt können (Lastabwehr, Denial of Service, schädliche Software)</a:t>
            </a:r>
            <a:endParaRPr>
              <a:solidFill>
                <a:srgbClr val="000000"/>
              </a:solidFill>
            </a:endParaRPr>
          </a:p>
          <a:p>
            <a:pPr lvl="1" marL="1033462" indent="-609600">
              <a:spcBef>
                <a:spcPts val="600"/>
              </a:spcBef>
              <a:buClr>
                <a:srgbClr val="0000CC"/>
              </a:buClr>
              <a:defRPr sz="2000"/>
            </a:pPr>
            <a:r>
              <a:t>Nicht jede Software ist vertrauenswürdig!</a:t>
            </a:r>
            <a:endParaRPr>
              <a:solidFill>
                <a:srgbClr val="000000"/>
              </a:solidFill>
            </a:endParaRPr>
          </a:p>
          <a:p>
            <a:pPr lvl="1" marL="1033462" indent="-609600">
              <a:spcBef>
                <a:spcPts val="600"/>
              </a:spcBef>
              <a:buClr>
                <a:srgbClr val="0000CC"/>
              </a:buClr>
              <a:defRPr sz="2000"/>
            </a:pPr>
            <a:r>
              <a:t>Lösungen: Redundanz, Kapselung und Sicherheitsmodell (Rollen, Rechte und Pflichten definieren, umsetzen und einfordern)</a:t>
            </a:r>
          </a:p>
        </p:txBody>
      </p:sp>
      <p:sp>
        <p:nvSpPr>
          <p:cNvPr id="44" name="Rectangle 4"/>
          <p:cNvSpPr txBox="1"/>
          <p:nvPr/>
        </p:nvSpPr>
        <p:spPr>
          <a:xfrm rot="21132231">
            <a:off x="1625489" y="4612762"/>
            <a:ext cx="2158049" cy="84845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b="1" i="1" sz="2400">
                <a:solidFill>
                  <a:srgbClr val="006BB2"/>
                </a:solidFill>
              </a:defRPr>
            </a:pPr>
            <a:r>
              <a:t>CIA </a:t>
            </a:r>
          </a:p>
          <a:p>
            <a:pPr algn="ctr">
              <a:defRPr b="1" i="1" sz="1200">
                <a:solidFill>
                  <a:srgbClr val="006BB2"/>
                </a:solidFill>
              </a:defRPr>
            </a:pPr>
            <a:r>
              <a:t>(für die Fans von Eselsbrücken)</a:t>
            </a:r>
          </a:p>
        </p:txBody>
      </p:sp>
      <p:sp>
        <p:nvSpPr>
          <p:cNvPr id="45" name="Rectangle 4"/>
          <p:cNvSpPr txBox="1"/>
          <p:nvPr/>
        </p:nvSpPr>
        <p:spPr>
          <a:xfrm>
            <a:off x="4458659" y="4464115"/>
            <a:ext cx="4262879" cy="107456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b="1" i="1">
                <a:solidFill>
                  <a:srgbClr val="006BB2"/>
                </a:solidFill>
              </a:defRPr>
            </a:pPr>
            <a:r>
              <a:t>Englisch - Deutsch</a:t>
            </a:r>
          </a:p>
          <a:p>
            <a:pPr algn="ctr">
              <a:defRPr b="1" i="1" sz="2400">
                <a:solidFill>
                  <a:srgbClr val="006BB2"/>
                </a:solidFill>
              </a:defRPr>
            </a:pPr>
            <a:r>
              <a:t>Security = Sicherheit</a:t>
            </a:r>
          </a:p>
          <a:p>
            <a:pPr algn="ctr">
              <a:defRPr b="1" i="1">
                <a:solidFill>
                  <a:srgbClr val="006BB2"/>
                </a:solidFill>
              </a:defRPr>
            </a:pPr>
            <a:r>
              <a:t>Safety = funktionale Sicherheit</a:t>
            </a:r>
          </a:p>
        </p:txBody>
      </p:sp>
    </p:spTree>
  </p:cSld>
  <p:clrMapOvr>
    <a:masterClrMapping/>
  </p:clrMapOvr>
  <p:transition xmlns:p14="http://schemas.microsoft.com/office/powerpoint/2010/main" spd="med" advClick="1"/>
</p:sld>
</file>

<file path=ppt/slides/slide4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70"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771"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772" name="Rectangle 4"/>
          <p:cNvSpPr txBox="1"/>
          <p:nvPr>
            <p:ph type="title"/>
          </p:nvPr>
        </p:nvSpPr>
        <p:spPr>
          <a:xfrm>
            <a:off x="722530" y="278649"/>
            <a:ext cx="8573870" cy="521451"/>
          </a:xfrm>
          <a:prstGeom prst="rect">
            <a:avLst/>
          </a:prstGeom>
        </p:spPr>
        <p:txBody>
          <a:bodyPr/>
          <a:lstStyle/>
          <a:p>
            <a:pPr/>
            <a:r>
              <a:t>Doppelt genäht hält besser </a:t>
            </a:r>
          </a:p>
        </p:txBody>
      </p:sp>
      <p:sp>
        <p:nvSpPr>
          <p:cNvPr id="773" name="Rectangle 5"/>
          <p:cNvSpPr txBox="1"/>
          <p:nvPr>
            <p:ph type="body" sz="half" idx="1"/>
          </p:nvPr>
        </p:nvSpPr>
        <p:spPr>
          <a:xfrm>
            <a:off x="5313040" y="977900"/>
            <a:ext cx="3983361" cy="5410200"/>
          </a:xfrm>
          <a:prstGeom prst="rect">
            <a:avLst/>
          </a:prstGeom>
        </p:spPr>
        <p:txBody>
          <a:bodyPr/>
          <a:lstStyle/>
          <a:p>
            <a:pPr marL="609600" indent="-609600">
              <a:buSzTx/>
              <a:buNone/>
              <a:defRPr sz="1800"/>
            </a:pPr>
            <a:r>
              <a:t>Systemarchitektur </a:t>
            </a:r>
          </a:p>
          <a:p>
            <a:pPr marL="609600" indent="-609600">
              <a:buClr>
                <a:srgbClr val="0000CC"/>
              </a:buClr>
              <a:defRPr sz="1800"/>
            </a:pPr>
            <a:r>
              <a:t>Redundante Switches (Ethernet)</a:t>
            </a:r>
          </a:p>
          <a:p>
            <a:pPr marL="609600" indent="-609600">
              <a:buClr>
                <a:srgbClr val="0000CC"/>
              </a:buClr>
              <a:defRPr sz="1800"/>
            </a:pPr>
            <a:r>
              <a:t>Redundante Prozessoren mit synchronisiertem Arbeitsspeicher</a:t>
            </a:r>
          </a:p>
          <a:p>
            <a:pPr marL="609600" indent="-609600">
              <a:buClr>
                <a:srgbClr val="0000CC"/>
              </a:buClr>
              <a:defRPr sz="1800"/>
            </a:pPr>
            <a:r>
              <a:t>Redundanter Speicher</a:t>
            </a:r>
          </a:p>
          <a:p>
            <a:pPr marL="609600" indent="-609600">
              <a:buClr>
                <a:srgbClr val="0000CC"/>
              </a:buClr>
              <a:defRPr sz="1800"/>
            </a:pPr>
            <a:r>
              <a:t>Gleicher Standort</a:t>
            </a:r>
          </a:p>
          <a:p>
            <a:pPr marL="609600" indent="-609600">
              <a:buClr>
                <a:srgbClr val="0000CC"/>
              </a:buClr>
              <a:defRPr sz="1800"/>
            </a:pPr>
            <a:r>
              <a:t>Erweiterbar mit mehr Prozessoren und Speicher</a:t>
            </a:r>
          </a:p>
        </p:txBody>
      </p:sp>
      <p:grpSp>
        <p:nvGrpSpPr>
          <p:cNvPr id="821" name="Gruppieren 8"/>
          <p:cNvGrpSpPr/>
          <p:nvPr/>
        </p:nvGrpSpPr>
        <p:grpSpPr>
          <a:xfrm>
            <a:off x="857544" y="998730"/>
            <a:ext cx="3843657" cy="3529013"/>
            <a:chOff x="0" y="0"/>
            <a:chExt cx="3843655" cy="3529012"/>
          </a:xfrm>
        </p:grpSpPr>
        <p:grpSp>
          <p:nvGrpSpPr>
            <p:cNvPr id="776" name="Group 4"/>
            <p:cNvGrpSpPr/>
            <p:nvPr/>
          </p:nvGrpSpPr>
          <p:grpSpPr>
            <a:xfrm>
              <a:off x="74612" y="2808287"/>
              <a:ext cx="2046289" cy="720726"/>
              <a:chOff x="0" y="0"/>
              <a:chExt cx="2046287" cy="720725"/>
            </a:xfrm>
          </p:grpSpPr>
          <p:sp>
            <p:nvSpPr>
              <p:cNvPr id="774" name="Freeform 5"/>
              <p:cNvSpPr/>
              <p:nvPr/>
            </p:nvSpPr>
            <p:spPr>
              <a:xfrm>
                <a:off x="-1" y="-1"/>
                <a:ext cx="2046289" cy="7207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766" y="1974"/>
                    </a:moveTo>
                    <a:lnTo>
                      <a:pt x="15654" y="1974"/>
                    </a:lnTo>
                    <a:lnTo>
                      <a:pt x="15610" y="1784"/>
                    </a:lnTo>
                    <a:lnTo>
                      <a:pt x="15543" y="1784"/>
                    </a:lnTo>
                    <a:lnTo>
                      <a:pt x="15499" y="1708"/>
                    </a:lnTo>
                    <a:lnTo>
                      <a:pt x="15432" y="1708"/>
                    </a:lnTo>
                    <a:lnTo>
                      <a:pt x="15387" y="1632"/>
                    </a:lnTo>
                    <a:lnTo>
                      <a:pt x="15276" y="1480"/>
                    </a:lnTo>
                    <a:lnTo>
                      <a:pt x="15165" y="1480"/>
                    </a:lnTo>
                    <a:lnTo>
                      <a:pt x="15098" y="1329"/>
                    </a:lnTo>
                    <a:lnTo>
                      <a:pt x="15053" y="1215"/>
                    </a:lnTo>
                    <a:lnTo>
                      <a:pt x="14986" y="1215"/>
                    </a:lnTo>
                    <a:lnTo>
                      <a:pt x="14942" y="1139"/>
                    </a:lnTo>
                    <a:lnTo>
                      <a:pt x="14831" y="1139"/>
                    </a:lnTo>
                    <a:lnTo>
                      <a:pt x="14786" y="1063"/>
                    </a:lnTo>
                    <a:lnTo>
                      <a:pt x="14719" y="1063"/>
                    </a:lnTo>
                    <a:lnTo>
                      <a:pt x="14608" y="987"/>
                    </a:lnTo>
                    <a:lnTo>
                      <a:pt x="14563" y="987"/>
                    </a:lnTo>
                    <a:lnTo>
                      <a:pt x="14452" y="911"/>
                    </a:lnTo>
                    <a:lnTo>
                      <a:pt x="14341" y="911"/>
                    </a:lnTo>
                    <a:lnTo>
                      <a:pt x="14229" y="759"/>
                    </a:lnTo>
                    <a:lnTo>
                      <a:pt x="13940" y="759"/>
                    </a:lnTo>
                    <a:lnTo>
                      <a:pt x="13895" y="683"/>
                    </a:lnTo>
                    <a:lnTo>
                      <a:pt x="12671" y="683"/>
                    </a:lnTo>
                    <a:lnTo>
                      <a:pt x="12604" y="759"/>
                    </a:lnTo>
                    <a:lnTo>
                      <a:pt x="12336" y="759"/>
                    </a:lnTo>
                    <a:lnTo>
                      <a:pt x="12270" y="911"/>
                    </a:lnTo>
                    <a:lnTo>
                      <a:pt x="12114" y="911"/>
                    </a:lnTo>
                    <a:lnTo>
                      <a:pt x="12047" y="987"/>
                    </a:lnTo>
                    <a:lnTo>
                      <a:pt x="11891" y="987"/>
                    </a:lnTo>
                    <a:lnTo>
                      <a:pt x="11824" y="1063"/>
                    </a:lnTo>
                    <a:lnTo>
                      <a:pt x="11780" y="1139"/>
                    </a:lnTo>
                    <a:lnTo>
                      <a:pt x="11668" y="1139"/>
                    </a:lnTo>
                    <a:lnTo>
                      <a:pt x="11557" y="1215"/>
                    </a:lnTo>
                    <a:lnTo>
                      <a:pt x="11490" y="1215"/>
                    </a:lnTo>
                    <a:lnTo>
                      <a:pt x="11490" y="1329"/>
                    </a:lnTo>
                    <a:lnTo>
                      <a:pt x="11379" y="1480"/>
                    </a:lnTo>
                    <a:lnTo>
                      <a:pt x="11268" y="1480"/>
                    </a:lnTo>
                    <a:lnTo>
                      <a:pt x="11156" y="1632"/>
                    </a:lnTo>
                    <a:lnTo>
                      <a:pt x="11156" y="1708"/>
                    </a:lnTo>
                    <a:lnTo>
                      <a:pt x="11045" y="1708"/>
                    </a:lnTo>
                    <a:lnTo>
                      <a:pt x="11000" y="1784"/>
                    </a:lnTo>
                    <a:lnTo>
                      <a:pt x="10934" y="1860"/>
                    </a:lnTo>
                    <a:lnTo>
                      <a:pt x="10889" y="1974"/>
                    </a:lnTo>
                    <a:lnTo>
                      <a:pt x="10822" y="1974"/>
                    </a:lnTo>
                    <a:lnTo>
                      <a:pt x="10778" y="2050"/>
                    </a:lnTo>
                    <a:lnTo>
                      <a:pt x="10711" y="2126"/>
                    </a:lnTo>
                    <a:lnTo>
                      <a:pt x="10666" y="2126"/>
                    </a:lnTo>
                    <a:lnTo>
                      <a:pt x="10622" y="2202"/>
                    </a:lnTo>
                    <a:lnTo>
                      <a:pt x="10555" y="2430"/>
                    </a:lnTo>
                    <a:lnTo>
                      <a:pt x="10511" y="2430"/>
                    </a:lnTo>
                    <a:lnTo>
                      <a:pt x="10511" y="2505"/>
                    </a:lnTo>
                    <a:lnTo>
                      <a:pt x="10444" y="2430"/>
                    </a:lnTo>
                    <a:lnTo>
                      <a:pt x="10399" y="2430"/>
                    </a:lnTo>
                    <a:lnTo>
                      <a:pt x="10399" y="2354"/>
                    </a:lnTo>
                    <a:lnTo>
                      <a:pt x="10332" y="2126"/>
                    </a:lnTo>
                    <a:lnTo>
                      <a:pt x="10288" y="2050"/>
                    </a:lnTo>
                    <a:lnTo>
                      <a:pt x="10221" y="2050"/>
                    </a:lnTo>
                    <a:lnTo>
                      <a:pt x="10221" y="1784"/>
                    </a:lnTo>
                    <a:lnTo>
                      <a:pt x="10110" y="1784"/>
                    </a:lnTo>
                    <a:lnTo>
                      <a:pt x="10110" y="1708"/>
                    </a:lnTo>
                    <a:lnTo>
                      <a:pt x="10065" y="1708"/>
                    </a:lnTo>
                    <a:lnTo>
                      <a:pt x="9998" y="1480"/>
                    </a:lnTo>
                    <a:lnTo>
                      <a:pt x="9887" y="1480"/>
                    </a:lnTo>
                    <a:lnTo>
                      <a:pt x="9887" y="1215"/>
                    </a:lnTo>
                    <a:lnTo>
                      <a:pt x="9842" y="1215"/>
                    </a:lnTo>
                    <a:lnTo>
                      <a:pt x="9776" y="1139"/>
                    </a:lnTo>
                    <a:lnTo>
                      <a:pt x="9731" y="1139"/>
                    </a:lnTo>
                    <a:lnTo>
                      <a:pt x="9664" y="1063"/>
                    </a:lnTo>
                    <a:lnTo>
                      <a:pt x="9664" y="987"/>
                    </a:lnTo>
                    <a:lnTo>
                      <a:pt x="9620" y="987"/>
                    </a:lnTo>
                    <a:lnTo>
                      <a:pt x="9553" y="911"/>
                    </a:lnTo>
                    <a:lnTo>
                      <a:pt x="9508" y="911"/>
                    </a:lnTo>
                    <a:lnTo>
                      <a:pt x="9442" y="759"/>
                    </a:lnTo>
                    <a:lnTo>
                      <a:pt x="9397" y="759"/>
                    </a:lnTo>
                    <a:lnTo>
                      <a:pt x="9397" y="683"/>
                    </a:lnTo>
                    <a:lnTo>
                      <a:pt x="9286" y="683"/>
                    </a:lnTo>
                    <a:lnTo>
                      <a:pt x="9219" y="493"/>
                    </a:lnTo>
                    <a:lnTo>
                      <a:pt x="9174" y="493"/>
                    </a:lnTo>
                    <a:lnTo>
                      <a:pt x="9108" y="418"/>
                    </a:lnTo>
                    <a:lnTo>
                      <a:pt x="9063" y="418"/>
                    </a:lnTo>
                    <a:lnTo>
                      <a:pt x="8996" y="342"/>
                    </a:lnTo>
                    <a:lnTo>
                      <a:pt x="8885" y="342"/>
                    </a:lnTo>
                    <a:lnTo>
                      <a:pt x="8840" y="266"/>
                    </a:lnTo>
                    <a:lnTo>
                      <a:pt x="8662" y="266"/>
                    </a:lnTo>
                    <a:lnTo>
                      <a:pt x="8618" y="190"/>
                    </a:lnTo>
                    <a:lnTo>
                      <a:pt x="8551" y="190"/>
                    </a:lnTo>
                    <a:lnTo>
                      <a:pt x="8506" y="0"/>
                    </a:lnTo>
                    <a:lnTo>
                      <a:pt x="7104" y="0"/>
                    </a:lnTo>
                    <a:lnTo>
                      <a:pt x="7059" y="190"/>
                    </a:lnTo>
                    <a:lnTo>
                      <a:pt x="6948" y="190"/>
                    </a:lnTo>
                    <a:lnTo>
                      <a:pt x="6881" y="266"/>
                    </a:lnTo>
                    <a:lnTo>
                      <a:pt x="6725" y="266"/>
                    </a:lnTo>
                    <a:lnTo>
                      <a:pt x="6658" y="342"/>
                    </a:lnTo>
                    <a:lnTo>
                      <a:pt x="6547" y="342"/>
                    </a:lnTo>
                    <a:lnTo>
                      <a:pt x="6458" y="493"/>
                    </a:lnTo>
                    <a:lnTo>
                      <a:pt x="6346" y="493"/>
                    </a:lnTo>
                    <a:lnTo>
                      <a:pt x="6280" y="683"/>
                    </a:lnTo>
                    <a:lnTo>
                      <a:pt x="6235" y="683"/>
                    </a:lnTo>
                    <a:lnTo>
                      <a:pt x="6168" y="759"/>
                    </a:lnTo>
                    <a:lnTo>
                      <a:pt x="6124" y="759"/>
                    </a:lnTo>
                    <a:lnTo>
                      <a:pt x="6057" y="911"/>
                    </a:lnTo>
                    <a:lnTo>
                      <a:pt x="6012" y="911"/>
                    </a:lnTo>
                    <a:lnTo>
                      <a:pt x="5946" y="987"/>
                    </a:lnTo>
                    <a:lnTo>
                      <a:pt x="5901" y="987"/>
                    </a:lnTo>
                    <a:lnTo>
                      <a:pt x="5901" y="1063"/>
                    </a:lnTo>
                    <a:lnTo>
                      <a:pt x="5790" y="1139"/>
                    </a:lnTo>
                    <a:lnTo>
                      <a:pt x="5790" y="1215"/>
                    </a:lnTo>
                    <a:lnTo>
                      <a:pt x="5723" y="1215"/>
                    </a:lnTo>
                    <a:lnTo>
                      <a:pt x="5678" y="1329"/>
                    </a:lnTo>
                    <a:lnTo>
                      <a:pt x="5612" y="1480"/>
                    </a:lnTo>
                    <a:lnTo>
                      <a:pt x="5567" y="1480"/>
                    </a:lnTo>
                    <a:lnTo>
                      <a:pt x="5500" y="1632"/>
                    </a:lnTo>
                    <a:lnTo>
                      <a:pt x="5456" y="1708"/>
                    </a:lnTo>
                    <a:lnTo>
                      <a:pt x="5456" y="1784"/>
                    </a:lnTo>
                    <a:lnTo>
                      <a:pt x="5344" y="1974"/>
                    </a:lnTo>
                    <a:lnTo>
                      <a:pt x="5344" y="2050"/>
                    </a:lnTo>
                    <a:lnTo>
                      <a:pt x="5278" y="2050"/>
                    </a:lnTo>
                    <a:lnTo>
                      <a:pt x="5166" y="2354"/>
                    </a:lnTo>
                    <a:lnTo>
                      <a:pt x="5166" y="2430"/>
                    </a:lnTo>
                    <a:lnTo>
                      <a:pt x="5122" y="2619"/>
                    </a:lnTo>
                    <a:lnTo>
                      <a:pt x="5055" y="2619"/>
                    </a:lnTo>
                    <a:lnTo>
                      <a:pt x="5055" y="2847"/>
                    </a:lnTo>
                    <a:lnTo>
                      <a:pt x="4832" y="2847"/>
                    </a:lnTo>
                    <a:lnTo>
                      <a:pt x="4788" y="2695"/>
                    </a:lnTo>
                    <a:lnTo>
                      <a:pt x="4008" y="2695"/>
                    </a:lnTo>
                    <a:lnTo>
                      <a:pt x="3941" y="2847"/>
                    </a:lnTo>
                    <a:lnTo>
                      <a:pt x="3385" y="2847"/>
                    </a:lnTo>
                    <a:lnTo>
                      <a:pt x="3340" y="2923"/>
                    </a:lnTo>
                    <a:lnTo>
                      <a:pt x="3162" y="2923"/>
                    </a:lnTo>
                    <a:lnTo>
                      <a:pt x="3118" y="3151"/>
                    </a:lnTo>
                    <a:lnTo>
                      <a:pt x="2939" y="3151"/>
                    </a:lnTo>
                    <a:lnTo>
                      <a:pt x="2895" y="3265"/>
                    </a:lnTo>
                    <a:lnTo>
                      <a:pt x="2828" y="3265"/>
                    </a:lnTo>
                    <a:lnTo>
                      <a:pt x="2717" y="3341"/>
                    </a:lnTo>
                    <a:lnTo>
                      <a:pt x="2672" y="3341"/>
                    </a:lnTo>
                    <a:lnTo>
                      <a:pt x="2605" y="3417"/>
                    </a:lnTo>
                    <a:lnTo>
                      <a:pt x="2494" y="3417"/>
                    </a:lnTo>
                    <a:lnTo>
                      <a:pt x="2449" y="3492"/>
                    </a:lnTo>
                    <a:lnTo>
                      <a:pt x="2383" y="3492"/>
                    </a:lnTo>
                    <a:lnTo>
                      <a:pt x="2338" y="3568"/>
                    </a:lnTo>
                    <a:lnTo>
                      <a:pt x="2271" y="3568"/>
                    </a:lnTo>
                    <a:lnTo>
                      <a:pt x="2227" y="3720"/>
                    </a:lnTo>
                    <a:lnTo>
                      <a:pt x="2182" y="3720"/>
                    </a:lnTo>
                    <a:lnTo>
                      <a:pt x="2071" y="3910"/>
                    </a:lnTo>
                    <a:lnTo>
                      <a:pt x="2071" y="3986"/>
                    </a:lnTo>
                    <a:lnTo>
                      <a:pt x="1960" y="3986"/>
                    </a:lnTo>
                    <a:lnTo>
                      <a:pt x="1893" y="4138"/>
                    </a:lnTo>
                    <a:lnTo>
                      <a:pt x="1848" y="4138"/>
                    </a:lnTo>
                    <a:lnTo>
                      <a:pt x="1781" y="4214"/>
                    </a:lnTo>
                    <a:lnTo>
                      <a:pt x="1670" y="4290"/>
                    </a:lnTo>
                    <a:lnTo>
                      <a:pt x="1670" y="4366"/>
                    </a:lnTo>
                    <a:lnTo>
                      <a:pt x="1559" y="4555"/>
                    </a:lnTo>
                    <a:lnTo>
                      <a:pt x="1559" y="4631"/>
                    </a:lnTo>
                    <a:lnTo>
                      <a:pt x="1447" y="4631"/>
                    </a:lnTo>
                    <a:lnTo>
                      <a:pt x="1403" y="4707"/>
                    </a:lnTo>
                    <a:lnTo>
                      <a:pt x="1336" y="4859"/>
                    </a:lnTo>
                    <a:lnTo>
                      <a:pt x="1292" y="4935"/>
                    </a:lnTo>
                    <a:lnTo>
                      <a:pt x="1225" y="5011"/>
                    </a:lnTo>
                    <a:lnTo>
                      <a:pt x="1225" y="5125"/>
                    </a:lnTo>
                    <a:lnTo>
                      <a:pt x="1180" y="5201"/>
                    </a:lnTo>
                    <a:lnTo>
                      <a:pt x="1069" y="5353"/>
                    </a:lnTo>
                    <a:lnTo>
                      <a:pt x="1002" y="5580"/>
                    </a:lnTo>
                    <a:lnTo>
                      <a:pt x="958" y="5580"/>
                    </a:lnTo>
                    <a:lnTo>
                      <a:pt x="891" y="5770"/>
                    </a:lnTo>
                    <a:lnTo>
                      <a:pt x="846" y="5846"/>
                    </a:lnTo>
                    <a:lnTo>
                      <a:pt x="779" y="6074"/>
                    </a:lnTo>
                    <a:lnTo>
                      <a:pt x="735" y="6074"/>
                    </a:lnTo>
                    <a:lnTo>
                      <a:pt x="624" y="6567"/>
                    </a:lnTo>
                    <a:lnTo>
                      <a:pt x="512" y="6643"/>
                    </a:lnTo>
                    <a:lnTo>
                      <a:pt x="512" y="6795"/>
                    </a:lnTo>
                    <a:lnTo>
                      <a:pt x="445" y="6871"/>
                    </a:lnTo>
                    <a:lnTo>
                      <a:pt x="445" y="7137"/>
                    </a:lnTo>
                    <a:lnTo>
                      <a:pt x="334" y="7289"/>
                    </a:lnTo>
                    <a:lnTo>
                      <a:pt x="334" y="7364"/>
                    </a:lnTo>
                    <a:lnTo>
                      <a:pt x="289" y="7516"/>
                    </a:lnTo>
                    <a:lnTo>
                      <a:pt x="289" y="7706"/>
                    </a:lnTo>
                    <a:lnTo>
                      <a:pt x="223" y="7858"/>
                    </a:lnTo>
                    <a:lnTo>
                      <a:pt x="223" y="8086"/>
                    </a:lnTo>
                    <a:lnTo>
                      <a:pt x="178" y="8238"/>
                    </a:lnTo>
                    <a:lnTo>
                      <a:pt x="178" y="8351"/>
                    </a:lnTo>
                    <a:lnTo>
                      <a:pt x="111" y="8579"/>
                    </a:lnTo>
                    <a:lnTo>
                      <a:pt x="111" y="9073"/>
                    </a:lnTo>
                    <a:lnTo>
                      <a:pt x="67" y="9225"/>
                    </a:lnTo>
                    <a:lnTo>
                      <a:pt x="67" y="9718"/>
                    </a:lnTo>
                    <a:lnTo>
                      <a:pt x="0" y="9794"/>
                    </a:lnTo>
                    <a:lnTo>
                      <a:pt x="0" y="10743"/>
                    </a:lnTo>
                    <a:lnTo>
                      <a:pt x="67" y="10743"/>
                    </a:lnTo>
                    <a:lnTo>
                      <a:pt x="67" y="11312"/>
                    </a:lnTo>
                    <a:lnTo>
                      <a:pt x="111" y="11388"/>
                    </a:lnTo>
                    <a:lnTo>
                      <a:pt x="111" y="11958"/>
                    </a:lnTo>
                    <a:lnTo>
                      <a:pt x="178" y="12148"/>
                    </a:lnTo>
                    <a:lnTo>
                      <a:pt x="178" y="12224"/>
                    </a:lnTo>
                    <a:lnTo>
                      <a:pt x="223" y="12451"/>
                    </a:lnTo>
                    <a:lnTo>
                      <a:pt x="223" y="12527"/>
                    </a:lnTo>
                    <a:lnTo>
                      <a:pt x="289" y="12793"/>
                    </a:lnTo>
                    <a:lnTo>
                      <a:pt x="334" y="13021"/>
                    </a:lnTo>
                    <a:lnTo>
                      <a:pt x="334" y="13173"/>
                    </a:lnTo>
                    <a:lnTo>
                      <a:pt x="445" y="13438"/>
                    </a:lnTo>
                    <a:lnTo>
                      <a:pt x="445" y="13590"/>
                    </a:lnTo>
                    <a:lnTo>
                      <a:pt x="624" y="14084"/>
                    </a:lnTo>
                    <a:lnTo>
                      <a:pt x="846" y="14729"/>
                    </a:lnTo>
                    <a:lnTo>
                      <a:pt x="891" y="14729"/>
                    </a:lnTo>
                    <a:lnTo>
                      <a:pt x="958" y="14881"/>
                    </a:lnTo>
                    <a:lnTo>
                      <a:pt x="1002" y="14957"/>
                    </a:lnTo>
                    <a:lnTo>
                      <a:pt x="1069" y="15109"/>
                    </a:lnTo>
                    <a:lnTo>
                      <a:pt x="1069" y="15185"/>
                    </a:lnTo>
                    <a:lnTo>
                      <a:pt x="1180" y="15298"/>
                    </a:lnTo>
                    <a:lnTo>
                      <a:pt x="1225" y="15374"/>
                    </a:lnTo>
                    <a:lnTo>
                      <a:pt x="1225" y="15450"/>
                    </a:lnTo>
                    <a:lnTo>
                      <a:pt x="1292" y="15602"/>
                    </a:lnTo>
                    <a:lnTo>
                      <a:pt x="1336" y="15678"/>
                    </a:lnTo>
                    <a:lnTo>
                      <a:pt x="1403" y="15754"/>
                    </a:lnTo>
                    <a:lnTo>
                      <a:pt x="1447" y="15830"/>
                    </a:lnTo>
                    <a:lnTo>
                      <a:pt x="1559" y="15944"/>
                    </a:lnTo>
                    <a:lnTo>
                      <a:pt x="1559" y="16020"/>
                    </a:lnTo>
                    <a:lnTo>
                      <a:pt x="1670" y="16096"/>
                    </a:lnTo>
                    <a:lnTo>
                      <a:pt x="1670" y="16172"/>
                    </a:lnTo>
                    <a:lnTo>
                      <a:pt x="1781" y="16247"/>
                    </a:lnTo>
                    <a:lnTo>
                      <a:pt x="1848" y="16247"/>
                    </a:lnTo>
                    <a:lnTo>
                      <a:pt x="1893" y="16399"/>
                    </a:lnTo>
                    <a:lnTo>
                      <a:pt x="1960" y="16589"/>
                    </a:lnTo>
                    <a:lnTo>
                      <a:pt x="2071" y="16589"/>
                    </a:lnTo>
                    <a:lnTo>
                      <a:pt x="2071" y="16665"/>
                    </a:lnTo>
                    <a:lnTo>
                      <a:pt x="2182" y="16665"/>
                    </a:lnTo>
                    <a:lnTo>
                      <a:pt x="2227" y="16817"/>
                    </a:lnTo>
                    <a:lnTo>
                      <a:pt x="2271" y="16817"/>
                    </a:lnTo>
                    <a:lnTo>
                      <a:pt x="2338" y="16893"/>
                    </a:lnTo>
                    <a:lnTo>
                      <a:pt x="2383" y="16893"/>
                    </a:lnTo>
                    <a:lnTo>
                      <a:pt x="2449" y="16969"/>
                    </a:lnTo>
                    <a:lnTo>
                      <a:pt x="2494" y="17159"/>
                    </a:lnTo>
                    <a:lnTo>
                      <a:pt x="2605" y="17159"/>
                    </a:lnTo>
                    <a:lnTo>
                      <a:pt x="2672" y="17234"/>
                    </a:lnTo>
                    <a:lnTo>
                      <a:pt x="2828" y="17234"/>
                    </a:lnTo>
                    <a:lnTo>
                      <a:pt x="2895" y="17386"/>
                    </a:lnTo>
                    <a:lnTo>
                      <a:pt x="2939" y="17386"/>
                    </a:lnTo>
                    <a:lnTo>
                      <a:pt x="3051" y="17462"/>
                    </a:lnTo>
                    <a:lnTo>
                      <a:pt x="3162" y="17462"/>
                    </a:lnTo>
                    <a:lnTo>
                      <a:pt x="3229" y="17538"/>
                    </a:lnTo>
                    <a:lnTo>
                      <a:pt x="3496" y="17538"/>
                    </a:lnTo>
                    <a:lnTo>
                      <a:pt x="3563" y="17614"/>
                    </a:lnTo>
                    <a:lnTo>
                      <a:pt x="3674" y="17614"/>
                    </a:lnTo>
                    <a:lnTo>
                      <a:pt x="3786" y="17804"/>
                    </a:lnTo>
                    <a:lnTo>
                      <a:pt x="4899" y="17804"/>
                    </a:lnTo>
                    <a:lnTo>
                      <a:pt x="4944" y="17614"/>
                    </a:lnTo>
                    <a:lnTo>
                      <a:pt x="4944" y="17880"/>
                    </a:lnTo>
                    <a:lnTo>
                      <a:pt x="5010" y="17880"/>
                    </a:lnTo>
                    <a:lnTo>
                      <a:pt x="5010" y="17956"/>
                    </a:lnTo>
                    <a:lnTo>
                      <a:pt x="5122" y="18335"/>
                    </a:lnTo>
                    <a:lnTo>
                      <a:pt x="5166" y="18335"/>
                    </a:lnTo>
                    <a:lnTo>
                      <a:pt x="5278" y="18753"/>
                    </a:lnTo>
                    <a:lnTo>
                      <a:pt x="5344" y="18753"/>
                    </a:lnTo>
                    <a:lnTo>
                      <a:pt x="5344" y="18981"/>
                    </a:lnTo>
                    <a:lnTo>
                      <a:pt x="5456" y="19095"/>
                    </a:lnTo>
                    <a:lnTo>
                      <a:pt x="5456" y="19170"/>
                    </a:lnTo>
                    <a:lnTo>
                      <a:pt x="5567" y="19322"/>
                    </a:lnTo>
                    <a:lnTo>
                      <a:pt x="5612" y="19398"/>
                    </a:lnTo>
                    <a:lnTo>
                      <a:pt x="5678" y="19740"/>
                    </a:lnTo>
                    <a:lnTo>
                      <a:pt x="5790" y="19740"/>
                    </a:lnTo>
                    <a:lnTo>
                      <a:pt x="5790" y="19816"/>
                    </a:lnTo>
                    <a:lnTo>
                      <a:pt x="5834" y="19892"/>
                    </a:lnTo>
                    <a:lnTo>
                      <a:pt x="5901" y="19968"/>
                    </a:lnTo>
                    <a:lnTo>
                      <a:pt x="5946" y="20044"/>
                    </a:lnTo>
                    <a:lnTo>
                      <a:pt x="6012" y="20044"/>
                    </a:lnTo>
                    <a:lnTo>
                      <a:pt x="6057" y="20120"/>
                    </a:lnTo>
                    <a:lnTo>
                      <a:pt x="6124" y="20120"/>
                    </a:lnTo>
                    <a:lnTo>
                      <a:pt x="6168" y="20385"/>
                    </a:lnTo>
                    <a:lnTo>
                      <a:pt x="6235" y="20385"/>
                    </a:lnTo>
                    <a:lnTo>
                      <a:pt x="6280" y="20461"/>
                    </a:lnTo>
                    <a:lnTo>
                      <a:pt x="6346" y="20537"/>
                    </a:lnTo>
                    <a:lnTo>
                      <a:pt x="6391" y="20613"/>
                    </a:lnTo>
                    <a:lnTo>
                      <a:pt x="6458" y="20613"/>
                    </a:lnTo>
                    <a:lnTo>
                      <a:pt x="6547" y="20765"/>
                    </a:lnTo>
                    <a:lnTo>
                      <a:pt x="6614" y="20841"/>
                    </a:lnTo>
                    <a:lnTo>
                      <a:pt x="6725" y="20841"/>
                    </a:lnTo>
                    <a:lnTo>
                      <a:pt x="6769" y="21031"/>
                    </a:lnTo>
                    <a:lnTo>
                      <a:pt x="6881" y="21031"/>
                    </a:lnTo>
                    <a:lnTo>
                      <a:pt x="6948" y="21107"/>
                    </a:lnTo>
                    <a:lnTo>
                      <a:pt x="7104" y="21107"/>
                    </a:lnTo>
                    <a:lnTo>
                      <a:pt x="7215" y="21258"/>
                    </a:lnTo>
                    <a:lnTo>
                      <a:pt x="7282" y="21334"/>
                    </a:lnTo>
                    <a:lnTo>
                      <a:pt x="7393" y="21334"/>
                    </a:lnTo>
                    <a:lnTo>
                      <a:pt x="7438" y="21486"/>
                    </a:lnTo>
                    <a:lnTo>
                      <a:pt x="7883" y="21486"/>
                    </a:lnTo>
                    <a:lnTo>
                      <a:pt x="7883" y="21600"/>
                    </a:lnTo>
                    <a:lnTo>
                      <a:pt x="9108" y="21600"/>
                    </a:lnTo>
                    <a:lnTo>
                      <a:pt x="9174" y="21486"/>
                    </a:lnTo>
                    <a:lnTo>
                      <a:pt x="9553" y="21486"/>
                    </a:lnTo>
                    <a:lnTo>
                      <a:pt x="9664" y="21334"/>
                    </a:lnTo>
                    <a:lnTo>
                      <a:pt x="9776" y="21334"/>
                    </a:lnTo>
                    <a:lnTo>
                      <a:pt x="9842" y="21258"/>
                    </a:lnTo>
                    <a:lnTo>
                      <a:pt x="9887" y="21258"/>
                    </a:lnTo>
                    <a:lnTo>
                      <a:pt x="9998" y="21107"/>
                    </a:lnTo>
                    <a:lnTo>
                      <a:pt x="10110" y="21107"/>
                    </a:lnTo>
                    <a:lnTo>
                      <a:pt x="10221" y="21031"/>
                    </a:lnTo>
                    <a:lnTo>
                      <a:pt x="10288" y="21031"/>
                    </a:lnTo>
                    <a:lnTo>
                      <a:pt x="10332" y="20841"/>
                    </a:lnTo>
                    <a:lnTo>
                      <a:pt x="10444" y="20841"/>
                    </a:lnTo>
                    <a:lnTo>
                      <a:pt x="10511" y="20765"/>
                    </a:lnTo>
                    <a:lnTo>
                      <a:pt x="10511" y="20689"/>
                    </a:lnTo>
                    <a:lnTo>
                      <a:pt x="10555" y="20689"/>
                    </a:lnTo>
                    <a:lnTo>
                      <a:pt x="10666" y="20613"/>
                    </a:lnTo>
                    <a:lnTo>
                      <a:pt x="10711" y="20613"/>
                    </a:lnTo>
                    <a:lnTo>
                      <a:pt x="10822" y="20385"/>
                    </a:lnTo>
                    <a:lnTo>
                      <a:pt x="10934" y="20271"/>
                    </a:lnTo>
                    <a:lnTo>
                      <a:pt x="10934" y="20120"/>
                    </a:lnTo>
                    <a:lnTo>
                      <a:pt x="11156" y="19968"/>
                    </a:lnTo>
                    <a:lnTo>
                      <a:pt x="11156" y="19892"/>
                    </a:lnTo>
                    <a:lnTo>
                      <a:pt x="11268" y="19816"/>
                    </a:lnTo>
                    <a:lnTo>
                      <a:pt x="11268" y="19740"/>
                    </a:lnTo>
                    <a:lnTo>
                      <a:pt x="11334" y="19740"/>
                    </a:lnTo>
                    <a:lnTo>
                      <a:pt x="11379" y="19550"/>
                    </a:lnTo>
                    <a:lnTo>
                      <a:pt x="11490" y="19398"/>
                    </a:lnTo>
                    <a:lnTo>
                      <a:pt x="11490" y="19322"/>
                    </a:lnTo>
                    <a:lnTo>
                      <a:pt x="11557" y="19170"/>
                    </a:lnTo>
                    <a:lnTo>
                      <a:pt x="11602" y="19170"/>
                    </a:lnTo>
                    <a:lnTo>
                      <a:pt x="11668" y="18981"/>
                    </a:lnTo>
                    <a:lnTo>
                      <a:pt x="11713" y="18905"/>
                    </a:lnTo>
                    <a:lnTo>
                      <a:pt x="11780" y="18753"/>
                    </a:lnTo>
                    <a:lnTo>
                      <a:pt x="11780" y="18601"/>
                    </a:lnTo>
                    <a:lnTo>
                      <a:pt x="11824" y="18601"/>
                    </a:lnTo>
                    <a:lnTo>
                      <a:pt x="11891" y="18753"/>
                    </a:lnTo>
                    <a:lnTo>
                      <a:pt x="12002" y="18753"/>
                    </a:lnTo>
                    <a:lnTo>
                      <a:pt x="12002" y="18829"/>
                    </a:lnTo>
                    <a:lnTo>
                      <a:pt x="12047" y="18905"/>
                    </a:lnTo>
                    <a:lnTo>
                      <a:pt x="12114" y="18981"/>
                    </a:lnTo>
                    <a:lnTo>
                      <a:pt x="12158" y="19095"/>
                    </a:lnTo>
                    <a:lnTo>
                      <a:pt x="12225" y="19095"/>
                    </a:lnTo>
                    <a:lnTo>
                      <a:pt x="12270" y="19170"/>
                    </a:lnTo>
                    <a:lnTo>
                      <a:pt x="12336" y="19170"/>
                    </a:lnTo>
                    <a:lnTo>
                      <a:pt x="12336" y="19322"/>
                    </a:lnTo>
                    <a:lnTo>
                      <a:pt x="12492" y="19322"/>
                    </a:lnTo>
                    <a:lnTo>
                      <a:pt x="12604" y="19398"/>
                    </a:lnTo>
                    <a:lnTo>
                      <a:pt x="12715" y="19398"/>
                    </a:lnTo>
                    <a:lnTo>
                      <a:pt x="12715" y="19550"/>
                    </a:lnTo>
                    <a:lnTo>
                      <a:pt x="12938" y="19550"/>
                    </a:lnTo>
                    <a:lnTo>
                      <a:pt x="12938" y="19740"/>
                    </a:lnTo>
                    <a:lnTo>
                      <a:pt x="13339" y="19740"/>
                    </a:lnTo>
                    <a:lnTo>
                      <a:pt x="13383" y="19816"/>
                    </a:lnTo>
                    <a:lnTo>
                      <a:pt x="13895" y="19816"/>
                    </a:lnTo>
                    <a:lnTo>
                      <a:pt x="13940" y="19740"/>
                    </a:lnTo>
                    <a:lnTo>
                      <a:pt x="14341" y="19740"/>
                    </a:lnTo>
                    <a:lnTo>
                      <a:pt x="14385" y="19550"/>
                    </a:lnTo>
                    <a:lnTo>
                      <a:pt x="14563" y="19550"/>
                    </a:lnTo>
                    <a:lnTo>
                      <a:pt x="14608" y="19398"/>
                    </a:lnTo>
                    <a:lnTo>
                      <a:pt x="14719" y="19398"/>
                    </a:lnTo>
                    <a:lnTo>
                      <a:pt x="14786" y="19322"/>
                    </a:lnTo>
                    <a:lnTo>
                      <a:pt x="14942" y="19322"/>
                    </a:lnTo>
                    <a:lnTo>
                      <a:pt x="14942" y="19170"/>
                    </a:lnTo>
                    <a:lnTo>
                      <a:pt x="15053" y="19170"/>
                    </a:lnTo>
                    <a:lnTo>
                      <a:pt x="15053" y="19095"/>
                    </a:lnTo>
                    <a:lnTo>
                      <a:pt x="15098" y="19095"/>
                    </a:lnTo>
                    <a:lnTo>
                      <a:pt x="15165" y="18981"/>
                    </a:lnTo>
                    <a:lnTo>
                      <a:pt x="15209" y="18981"/>
                    </a:lnTo>
                    <a:lnTo>
                      <a:pt x="15276" y="18905"/>
                    </a:lnTo>
                    <a:lnTo>
                      <a:pt x="15320" y="18753"/>
                    </a:lnTo>
                    <a:lnTo>
                      <a:pt x="15387" y="18753"/>
                    </a:lnTo>
                    <a:lnTo>
                      <a:pt x="15432" y="18601"/>
                    </a:lnTo>
                    <a:lnTo>
                      <a:pt x="15543" y="18601"/>
                    </a:lnTo>
                    <a:lnTo>
                      <a:pt x="15610" y="18449"/>
                    </a:lnTo>
                    <a:lnTo>
                      <a:pt x="15654" y="18335"/>
                    </a:lnTo>
                    <a:lnTo>
                      <a:pt x="15654" y="18259"/>
                    </a:lnTo>
                    <a:lnTo>
                      <a:pt x="15766" y="18183"/>
                    </a:lnTo>
                    <a:lnTo>
                      <a:pt x="15766" y="17956"/>
                    </a:lnTo>
                    <a:lnTo>
                      <a:pt x="15833" y="17880"/>
                    </a:lnTo>
                    <a:lnTo>
                      <a:pt x="15877" y="17880"/>
                    </a:lnTo>
                    <a:lnTo>
                      <a:pt x="15988" y="17538"/>
                    </a:lnTo>
                    <a:lnTo>
                      <a:pt x="15988" y="17462"/>
                    </a:lnTo>
                    <a:lnTo>
                      <a:pt x="16055" y="17462"/>
                    </a:lnTo>
                    <a:lnTo>
                      <a:pt x="16100" y="17386"/>
                    </a:lnTo>
                    <a:lnTo>
                      <a:pt x="16100" y="17234"/>
                    </a:lnTo>
                    <a:lnTo>
                      <a:pt x="16278" y="16817"/>
                    </a:lnTo>
                    <a:lnTo>
                      <a:pt x="16278" y="16665"/>
                    </a:lnTo>
                    <a:lnTo>
                      <a:pt x="16322" y="16589"/>
                    </a:lnTo>
                    <a:lnTo>
                      <a:pt x="16322" y="16399"/>
                    </a:lnTo>
                    <a:lnTo>
                      <a:pt x="16389" y="16399"/>
                    </a:lnTo>
                    <a:lnTo>
                      <a:pt x="16434" y="16589"/>
                    </a:lnTo>
                    <a:lnTo>
                      <a:pt x="16545" y="16589"/>
                    </a:lnTo>
                    <a:lnTo>
                      <a:pt x="16545" y="16665"/>
                    </a:lnTo>
                    <a:lnTo>
                      <a:pt x="16656" y="16665"/>
                    </a:lnTo>
                    <a:lnTo>
                      <a:pt x="16723" y="16817"/>
                    </a:lnTo>
                    <a:lnTo>
                      <a:pt x="16879" y="16817"/>
                    </a:lnTo>
                    <a:lnTo>
                      <a:pt x="16946" y="16893"/>
                    </a:lnTo>
                    <a:lnTo>
                      <a:pt x="17057" y="16893"/>
                    </a:lnTo>
                    <a:lnTo>
                      <a:pt x="17169" y="16969"/>
                    </a:lnTo>
                    <a:lnTo>
                      <a:pt x="17213" y="16969"/>
                    </a:lnTo>
                    <a:lnTo>
                      <a:pt x="17280" y="17159"/>
                    </a:lnTo>
                    <a:lnTo>
                      <a:pt x="17503" y="17159"/>
                    </a:lnTo>
                    <a:lnTo>
                      <a:pt x="17614" y="17234"/>
                    </a:lnTo>
                    <a:lnTo>
                      <a:pt x="18727" y="17234"/>
                    </a:lnTo>
                    <a:lnTo>
                      <a:pt x="18772" y="17159"/>
                    </a:lnTo>
                    <a:lnTo>
                      <a:pt x="18995" y="17159"/>
                    </a:lnTo>
                    <a:lnTo>
                      <a:pt x="19039" y="16969"/>
                    </a:lnTo>
                    <a:lnTo>
                      <a:pt x="19106" y="16969"/>
                    </a:lnTo>
                    <a:lnTo>
                      <a:pt x="19151" y="16893"/>
                    </a:lnTo>
                    <a:lnTo>
                      <a:pt x="19262" y="16893"/>
                    </a:lnTo>
                    <a:lnTo>
                      <a:pt x="19373" y="16817"/>
                    </a:lnTo>
                    <a:lnTo>
                      <a:pt x="19596" y="16817"/>
                    </a:lnTo>
                    <a:lnTo>
                      <a:pt x="19663" y="16665"/>
                    </a:lnTo>
                    <a:lnTo>
                      <a:pt x="19707" y="16665"/>
                    </a:lnTo>
                    <a:lnTo>
                      <a:pt x="19774" y="16589"/>
                    </a:lnTo>
                    <a:lnTo>
                      <a:pt x="19885" y="16399"/>
                    </a:lnTo>
                    <a:lnTo>
                      <a:pt x="19930" y="16399"/>
                    </a:lnTo>
                    <a:lnTo>
                      <a:pt x="19997" y="16247"/>
                    </a:lnTo>
                    <a:lnTo>
                      <a:pt x="20108" y="16247"/>
                    </a:lnTo>
                    <a:lnTo>
                      <a:pt x="20108" y="16172"/>
                    </a:lnTo>
                    <a:lnTo>
                      <a:pt x="20153" y="16172"/>
                    </a:lnTo>
                    <a:lnTo>
                      <a:pt x="20219" y="16020"/>
                    </a:lnTo>
                    <a:lnTo>
                      <a:pt x="20264" y="16020"/>
                    </a:lnTo>
                    <a:lnTo>
                      <a:pt x="20331" y="15944"/>
                    </a:lnTo>
                    <a:lnTo>
                      <a:pt x="20375" y="15944"/>
                    </a:lnTo>
                    <a:lnTo>
                      <a:pt x="20442" y="15830"/>
                    </a:lnTo>
                    <a:lnTo>
                      <a:pt x="20442" y="15754"/>
                    </a:lnTo>
                    <a:lnTo>
                      <a:pt x="20487" y="15754"/>
                    </a:lnTo>
                    <a:lnTo>
                      <a:pt x="20553" y="15602"/>
                    </a:lnTo>
                    <a:lnTo>
                      <a:pt x="20598" y="15450"/>
                    </a:lnTo>
                    <a:lnTo>
                      <a:pt x="20665" y="15450"/>
                    </a:lnTo>
                    <a:lnTo>
                      <a:pt x="20665" y="15374"/>
                    </a:lnTo>
                    <a:lnTo>
                      <a:pt x="20776" y="15298"/>
                    </a:lnTo>
                    <a:lnTo>
                      <a:pt x="20776" y="15109"/>
                    </a:lnTo>
                    <a:lnTo>
                      <a:pt x="20821" y="15109"/>
                    </a:lnTo>
                    <a:lnTo>
                      <a:pt x="20932" y="14881"/>
                    </a:lnTo>
                    <a:lnTo>
                      <a:pt x="21333" y="13742"/>
                    </a:lnTo>
                    <a:lnTo>
                      <a:pt x="21377" y="13590"/>
                    </a:lnTo>
                    <a:lnTo>
                      <a:pt x="21444" y="13514"/>
                    </a:lnTo>
                    <a:lnTo>
                      <a:pt x="21444" y="13173"/>
                    </a:lnTo>
                    <a:lnTo>
                      <a:pt x="21489" y="12945"/>
                    </a:lnTo>
                    <a:lnTo>
                      <a:pt x="21489" y="12869"/>
                    </a:lnTo>
                    <a:lnTo>
                      <a:pt x="21555" y="12793"/>
                    </a:lnTo>
                    <a:lnTo>
                      <a:pt x="21555" y="12679"/>
                    </a:lnTo>
                    <a:lnTo>
                      <a:pt x="21600" y="12527"/>
                    </a:lnTo>
                    <a:lnTo>
                      <a:pt x="21600" y="9870"/>
                    </a:lnTo>
                    <a:lnTo>
                      <a:pt x="21555" y="9870"/>
                    </a:lnTo>
                    <a:lnTo>
                      <a:pt x="21555" y="9794"/>
                    </a:lnTo>
                    <a:lnTo>
                      <a:pt x="21489" y="9642"/>
                    </a:lnTo>
                    <a:lnTo>
                      <a:pt x="21489" y="9566"/>
                    </a:lnTo>
                    <a:lnTo>
                      <a:pt x="21444" y="9301"/>
                    </a:lnTo>
                    <a:lnTo>
                      <a:pt x="21444" y="9073"/>
                    </a:lnTo>
                    <a:lnTo>
                      <a:pt x="21377" y="8997"/>
                    </a:lnTo>
                    <a:lnTo>
                      <a:pt x="21333" y="8807"/>
                    </a:lnTo>
                    <a:lnTo>
                      <a:pt x="21266" y="8731"/>
                    </a:lnTo>
                    <a:lnTo>
                      <a:pt x="21155" y="8238"/>
                    </a:lnTo>
                    <a:lnTo>
                      <a:pt x="21110" y="8238"/>
                    </a:lnTo>
                    <a:lnTo>
                      <a:pt x="21043" y="8086"/>
                    </a:lnTo>
                    <a:lnTo>
                      <a:pt x="21043" y="7858"/>
                    </a:lnTo>
                    <a:lnTo>
                      <a:pt x="20932" y="7592"/>
                    </a:lnTo>
                    <a:lnTo>
                      <a:pt x="20887" y="7592"/>
                    </a:lnTo>
                    <a:lnTo>
                      <a:pt x="20887" y="7516"/>
                    </a:lnTo>
                    <a:lnTo>
                      <a:pt x="20821" y="7516"/>
                    </a:lnTo>
                    <a:lnTo>
                      <a:pt x="20776" y="7289"/>
                    </a:lnTo>
                    <a:lnTo>
                      <a:pt x="20665" y="7137"/>
                    </a:lnTo>
                    <a:lnTo>
                      <a:pt x="20553" y="7061"/>
                    </a:lnTo>
                    <a:lnTo>
                      <a:pt x="20553" y="6871"/>
                    </a:lnTo>
                    <a:lnTo>
                      <a:pt x="20487" y="6795"/>
                    </a:lnTo>
                    <a:lnTo>
                      <a:pt x="20442" y="6719"/>
                    </a:lnTo>
                    <a:lnTo>
                      <a:pt x="20375" y="6643"/>
                    </a:lnTo>
                    <a:lnTo>
                      <a:pt x="20331" y="6567"/>
                    </a:lnTo>
                    <a:lnTo>
                      <a:pt x="20264" y="6491"/>
                    </a:lnTo>
                    <a:lnTo>
                      <a:pt x="20219" y="6491"/>
                    </a:lnTo>
                    <a:lnTo>
                      <a:pt x="20153" y="6415"/>
                    </a:lnTo>
                    <a:lnTo>
                      <a:pt x="20108" y="6415"/>
                    </a:lnTo>
                    <a:lnTo>
                      <a:pt x="20041" y="6302"/>
                    </a:lnTo>
                    <a:lnTo>
                      <a:pt x="19997" y="6150"/>
                    </a:lnTo>
                    <a:lnTo>
                      <a:pt x="19930" y="6074"/>
                    </a:lnTo>
                    <a:lnTo>
                      <a:pt x="19774" y="6074"/>
                    </a:lnTo>
                    <a:lnTo>
                      <a:pt x="19707" y="5922"/>
                    </a:lnTo>
                    <a:lnTo>
                      <a:pt x="19663" y="5846"/>
                    </a:lnTo>
                    <a:lnTo>
                      <a:pt x="19485" y="5846"/>
                    </a:lnTo>
                    <a:lnTo>
                      <a:pt x="19485" y="5770"/>
                    </a:lnTo>
                    <a:lnTo>
                      <a:pt x="19373" y="5770"/>
                    </a:lnTo>
                    <a:lnTo>
                      <a:pt x="19440" y="5656"/>
                    </a:lnTo>
                    <a:lnTo>
                      <a:pt x="19440" y="4631"/>
                    </a:lnTo>
                    <a:lnTo>
                      <a:pt x="19373" y="4366"/>
                    </a:lnTo>
                    <a:lnTo>
                      <a:pt x="19373" y="4214"/>
                    </a:lnTo>
                    <a:lnTo>
                      <a:pt x="19329" y="3986"/>
                    </a:lnTo>
                    <a:lnTo>
                      <a:pt x="19262" y="3720"/>
                    </a:lnTo>
                    <a:lnTo>
                      <a:pt x="19262" y="3492"/>
                    </a:lnTo>
                    <a:lnTo>
                      <a:pt x="19039" y="2923"/>
                    </a:lnTo>
                    <a:lnTo>
                      <a:pt x="18995" y="2847"/>
                    </a:lnTo>
                    <a:lnTo>
                      <a:pt x="18950" y="2695"/>
                    </a:lnTo>
                    <a:lnTo>
                      <a:pt x="18950" y="2619"/>
                    </a:lnTo>
                    <a:lnTo>
                      <a:pt x="18839" y="2619"/>
                    </a:lnTo>
                    <a:lnTo>
                      <a:pt x="18839" y="2430"/>
                    </a:lnTo>
                    <a:lnTo>
                      <a:pt x="18772" y="2430"/>
                    </a:lnTo>
                    <a:lnTo>
                      <a:pt x="18727" y="2354"/>
                    </a:lnTo>
                    <a:lnTo>
                      <a:pt x="18661" y="2126"/>
                    </a:lnTo>
                    <a:lnTo>
                      <a:pt x="18549" y="2050"/>
                    </a:lnTo>
                    <a:lnTo>
                      <a:pt x="18549" y="1974"/>
                    </a:lnTo>
                    <a:lnTo>
                      <a:pt x="18438" y="1974"/>
                    </a:lnTo>
                    <a:lnTo>
                      <a:pt x="18327" y="1784"/>
                    </a:lnTo>
                    <a:lnTo>
                      <a:pt x="18282" y="1784"/>
                    </a:lnTo>
                    <a:lnTo>
                      <a:pt x="18215" y="1708"/>
                    </a:lnTo>
                    <a:lnTo>
                      <a:pt x="18104" y="1708"/>
                    </a:lnTo>
                    <a:lnTo>
                      <a:pt x="18104" y="1632"/>
                    </a:lnTo>
                    <a:lnTo>
                      <a:pt x="18059" y="1632"/>
                    </a:lnTo>
                    <a:lnTo>
                      <a:pt x="17993" y="1480"/>
                    </a:lnTo>
                    <a:lnTo>
                      <a:pt x="17659" y="1480"/>
                    </a:lnTo>
                    <a:lnTo>
                      <a:pt x="17659" y="1329"/>
                    </a:lnTo>
                    <a:lnTo>
                      <a:pt x="17503" y="1329"/>
                    </a:lnTo>
                    <a:lnTo>
                      <a:pt x="17503" y="1215"/>
                    </a:lnTo>
                    <a:lnTo>
                      <a:pt x="16946" y="1215"/>
                    </a:lnTo>
                    <a:lnTo>
                      <a:pt x="16946" y="1329"/>
                    </a:lnTo>
                    <a:lnTo>
                      <a:pt x="16723" y="1329"/>
                    </a:lnTo>
                    <a:lnTo>
                      <a:pt x="16723" y="1480"/>
                    </a:lnTo>
                    <a:lnTo>
                      <a:pt x="16434" y="1480"/>
                    </a:lnTo>
                    <a:lnTo>
                      <a:pt x="16389" y="1632"/>
                    </a:lnTo>
                    <a:lnTo>
                      <a:pt x="16322" y="1632"/>
                    </a:lnTo>
                    <a:lnTo>
                      <a:pt x="16322" y="1708"/>
                    </a:lnTo>
                    <a:lnTo>
                      <a:pt x="16211" y="1708"/>
                    </a:lnTo>
                    <a:lnTo>
                      <a:pt x="16167" y="1784"/>
                    </a:lnTo>
                    <a:lnTo>
                      <a:pt x="16100" y="1784"/>
                    </a:lnTo>
                    <a:lnTo>
                      <a:pt x="16055" y="1860"/>
                    </a:lnTo>
                    <a:lnTo>
                      <a:pt x="15988" y="1860"/>
                    </a:lnTo>
                    <a:lnTo>
                      <a:pt x="15988" y="1974"/>
                    </a:lnTo>
                    <a:lnTo>
                      <a:pt x="15944" y="1974"/>
                    </a:lnTo>
                    <a:lnTo>
                      <a:pt x="15877" y="2050"/>
                    </a:lnTo>
                    <a:lnTo>
                      <a:pt x="15833" y="2050"/>
                    </a:lnTo>
                    <a:lnTo>
                      <a:pt x="15766" y="2126"/>
                    </a:lnTo>
                    <a:lnTo>
                      <a:pt x="15766" y="1974"/>
                    </a:lnTo>
                    <a:close/>
                  </a:path>
                </a:pathLst>
              </a:custGeom>
              <a:solidFill>
                <a:srgbClr val="CCFFCC"/>
              </a:solidFill>
              <a:ln w="12700" cap="flat">
                <a:noFill/>
                <a:miter lim="400000"/>
              </a:ln>
              <a:effectLst/>
            </p:spPr>
            <p:txBody>
              <a:bodyPr wrap="square" lIns="45719" tIns="45719" rIns="45719" bIns="45719" numCol="1" anchor="t">
                <a:noAutofit/>
              </a:bodyPr>
              <a:lstStyle/>
              <a:p>
                <a:pPr/>
              </a:p>
            </p:txBody>
          </p:sp>
          <p:sp>
            <p:nvSpPr>
              <p:cNvPr id="775" name="Freeform 6"/>
              <p:cNvSpPr/>
              <p:nvPr/>
            </p:nvSpPr>
            <p:spPr>
              <a:xfrm>
                <a:off x="-1" y="-1"/>
                <a:ext cx="2046289" cy="7207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766" y="1974"/>
                    </a:moveTo>
                    <a:lnTo>
                      <a:pt x="15654" y="1974"/>
                    </a:lnTo>
                    <a:lnTo>
                      <a:pt x="15610" y="1784"/>
                    </a:lnTo>
                    <a:lnTo>
                      <a:pt x="15543" y="1784"/>
                    </a:lnTo>
                    <a:lnTo>
                      <a:pt x="15499" y="1708"/>
                    </a:lnTo>
                    <a:lnTo>
                      <a:pt x="15432" y="1708"/>
                    </a:lnTo>
                    <a:lnTo>
                      <a:pt x="15387" y="1632"/>
                    </a:lnTo>
                    <a:lnTo>
                      <a:pt x="15276" y="1480"/>
                    </a:lnTo>
                    <a:lnTo>
                      <a:pt x="15165" y="1480"/>
                    </a:lnTo>
                    <a:lnTo>
                      <a:pt x="15098" y="1329"/>
                    </a:lnTo>
                    <a:lnTo>
                      <a:pt x="15053" y="1215"/>
                    </a:lnTo>
                    <a:lnTo>
                      <a:pt x="14986" y="1215"/>
                    </a:lnTo>
                    <a:lnTo>
                      <a:pt x="14942" y="1139"/>
                    </a:lnTo>
                    <a:lnTo>
                      <a:pt x="14831" y="1139"/>
                    </a:lnTo>
                    <a:lnTo>
                      <a:pt x="14786" y="1063"/>
                    </a:lnTo>
                    <a:lnTo>
                      <a:pt x="14719" y="1063"/>
                    </a:lnTo>
                    <a:lnTo>
                      <a:pt x="14608" y="987"/>
                    </a:lnTo>
                    <a:lnTo>
                      <a:pt x="14563" y="987"/>
                    </a:lnTo>
                    <a:lnTo>
                      <a:pt x="14452" y="911"/>
                    </a:lnTo>
                    <a:lnTo>
                      <a:pt x="14341" y="911"/>
                    </a:lnTo>
                    <a:lnTo>
                      <a:pt x="14229" y="759"/>
                    </a:lnTo>
                    <a:lnTo>
                      <a:pt x="13940" y="759"/>
                    </a:lnTo>
                    <a:lnTo>
                      <a:pt x="13895" y="683"/>
                    </a:lnTo>
                    <a:lnTo>
                      <a:pt x="12671" y="683"/>
                    </a:lnTo>
                    <a:lnTo>
                      <a:pt x="12604" y="759"/>
                    </a:lnTo>
                    <a:lnTo>
                      <a:pt x="12336" y="759"/>
                    </a:lnTo>
                    <a:lnTo>
                      <a:pt x="12270" y="911"/>
                    </a:lnTo>
                    <a:lnTo>
                      <a:pt x="12114" y="911"/>
                    </a:lnTo>
                    <a:lnTo>
                      <a:pt x="12047" y="987"/>
                    </a:lnTo>
                    <a:lnTo>
                      <a:pt x="11891" y="987"/>
                    </a:lnTo>
                    <a:lnTo>
                      <a:pt x="11824" y="1063"/>
                    </a:lnTo>
                    <a:lnTo>
                      <a:pt x="11780" y="1139"/>
                    </a:lnTo>
                    <a:lnTo>
                      <a:pt x="11668" y="1139"/>
                    </a:lnTo>
                    <a:lnTo>
                      <a:pt x="11557" y="1215"/>
                    </a:lnTo>
                    <a:lnTo>
                      <a:pt x="11490" y="1215"/>
                    </a:lnTo>
                    <a:lnTo>
                      <a:pt x="11490" y="1329"/>
                    </a:lnTo>
                    <a:lnTo>
                      <a:pt x="11379" y="1480"/>
                    </a:lnTo>
                    <a:lnTo>
                      <a:pt x="11268" y="1480"/>
                    </a:lnTo>
                    <a:lnTo>
                      <a:pt x="11156" y="1632"/>
                    </a:lnTo>
                    <a:lnTo>
                      <a:pt x="11156" y="1708"/>
                    </a:lnTo>
                    <a:lnTo>
                      <a:pt x="11045" y="1708"/>
                    </a:lnTo>
                    <a:lnTo>
                      <a:pt x="11000" y="1784"/>
                    </a:lnTo>
                    <a:lnTo>
                      <a:pt x="10934" y="1860"/>
                    </a:lnTo>
                    <a:lnTo>
                      <a:pt x="10889" y="1974"/>
                    </a:lnTo>
                    <a:lnTo>
                      <a:pt x="10822" y="1974"/>
                    </a:lnTo>
                    <a:lnTo>
                      <a:pt x="10778" y="2050"/>
                    </a:lnTo>
                    <a:lnTo>
                      <a:pt x="10711" y="2126"/>
                    </a:lnTo>
                    <a:lnTo>
                      <a:pt x="10666" y="2126"/>
                    </a:lnTo>
                    <a:lnTo>
                      <a:pt x="10622" y="2202"/>
                    </a:lnTo>
                    <a:lnTo>
                      <a:pt x="10555" y="2430"/>
                    </a:lnTo>
                    <a:lnTo>
                      <a:pt x="10511" y="2430"/>
                    </a:lnTo>
                    <a:lnTo>
                      <a:pt x="10511" y="2505"/>
                    </a:lnTo>
                    <a:lnTo>
                      <a:pt x="10444" y="2430"/>
                    </a:lnTo>
                    <a:lnTo>
                      <a:pt x="10399" y="2430"/>
                    </a:lnTo>
                    <a:lnTo>
                      <a:pt x="10399" y="2354"/>
                    </a:lnTo>
                    <a:lnTo>
                      <a:pt x="10332" y="2126"/>
                    </a:lnTo>
                    <a:lnTo>
                      <a:pt x="10288" y="2050"/>
                    </a:lnTo>
                    <a:lnTo>
                      <a:pt x="10221" y="2050"/>
                    </a:lnTo>
                    <a:lnTo>
                      <a:pt x="10221" y="1784"/>
                    </a:lnTo>
                    <a:lnTo>
                      <a:pt x="10110" y="1784"/>
                    </a:lnTo>
                    <a:lnTo>
                      <a:pt x="10110" y="1708"/>
                    </a:lnTo>
                    <a:lnTo>
                      <a:pt x="10065" y="1708"/>
                    </a:lnTo>
                    <a:lnTo>
                      <a:pt x="9998" y="1480"/>
                    </a:lnTo>
                    <a:lnTo>
                      <a:pt x="9887" y="1480"/>
                    </a:lnTo>
                    <a:lnTo>
                      <a:pt x="9887" y="1215"/>
                    </a:lnTo>
                    <a:lnTo>
                      <a:pt x="9842" y="1215"/>
                    </a:lnTo>
                    <a:lnTo>
                      <a:pt x="9776" y="1139"/>
                    </a:lnTo>
                    <a:lnTo>
                      <a:pt x="9731" y="1139"/>
                    </a:lnTo>
                    <a:lnTo>
                      <a:pt x="9664" y="1063"/>
                    </a:lnTo>
                    <a:lnTo>
                      <a:pt x="9664" y="987"/>
                    </a:lnTo>
                    <a:lnTo>
                      <a:pt x="9620" y="987"/>
                    </a:lnTo>
                    <a:lnTo>
                      <a:pt x="9553" y="911"/>
                    </a:lnTo>
                    <a:lnTo>
                      <a:pt x="9508" y="911"/>
                    </a:lnTo>
                    <a:lnTo>
                      <a:pt x="9442" y="759"/>
                    </a:lnTo>
                    <a:lnTo>
                      <a:pt x="9397" y="759"/>
                    </a:lnTo>
                    <a:lnTo>
                      <a:pt x="9397" y="683"/>
                    </a:lnTo>
                    <a:lnTo>
                      <a:pt x="9286" y="683"/>
                    </a:lnTo>
                    <a:lnTo>
                      <a:pt x="9219" y="493"/>
                    </a:lnTo>
                    <a:lnTo>
                      <a:pt x="9174" y="493"/>
                    </a:lnTo>
                    <a:lnTo>
                      <a:pt x="9108" y="418"/>
                    </a:lnTo>
                    <a:lnTo>
                      <a:pt x="9063" y="418"/>
                    </a:lnTo>
                    <a:lnTo>
                      <a:pt x="8996" y="342"/>
                    </a:lnTo>
                    <a:lnTo>
                      <a:pt x="8885" y="342"/>
                    </a:lnTo>
                    <a:lnTo>
                      <a:pt x="8840" y="266"/>
                    </a:lnTo>
                    <a:lnTo>
                      <a:pt x="8662" y="266"/>
                    </a:lnTo>
                    <a:lnTo>
                      <a:pt x="8618" y="190"/>
                    </a:lnTo>
                    <a:lnTo>
                      <a:pt x="8551" y="190"/>
                    </a:lnTo>
                    <a:lnTo>
                      <a:pt x="8506" y="0"/>
                    </a:lnTo>
                    <a:lnTo>
                      <a:pt x="7104" y="0"/>
                    </a:lnTo>
                    <a:lnTo>
                      <a:pt x="7059" y="190"/>
                    </a:lnTo>
                    <a:lnTo>
                      <a:pt x="6948" y="190"/>
                    </a:lnTo>
                    <a:lnTo>
                      <a:pt x="6881" y="266"/>
                    </a:lnTo>
                    <a:lnTo>
                      <a:pt x="6725" y="266"/>
                    </a:lnTo>
                    <a:lnTo>
                      <a:pt x="6658" y="342"/>
                    </a:lnTo>
                    <a:lnTo>
                      <a:pt x="6547" y="342"/>
                    </a:lnTo>
                    <a:lnTo>
                      <a:pt x="6458" y="493"/>
                    </a:lnTo>
                    <a:lnTo>
                      <a:pt x="6346" y="493"/>
                    </a:lnTo>
                    <a:lnTo>
                      <a:pt x="6280" y="683"/>
                    </a:lnTo>
                    <a:lnTo>
                      <a:pt x="6235" y="683"/>
                    </a:lnTo>
                    <a:lnTo>
                      <a:pt x="6168" y="759"/>
                    </a:lnTo>
                    <a:lnTo>
                      <a:pt x="6124" y="759"/>
                    </a:lnTo>
                    <a:lnTo>
                      <a:pt x="6057" y="911"/>
                    </a:lnTo>
                    <a:lnTo>
                      <a:pt x="6012" y="911"/>
                    </a:lnTo>
                    <a:lnTo>
                      <a:pt x="5946" y="987"/>
                    </a:lnTo>
                    <a:lnTo>
                      <a:pt x="5901" y="987"/>
                    </a:lnTo>
                    <a:lnTo>
                      <a:pt x="5901" y="1063"/>
                    </a:lnTo>
                    <a:lnTo>
                      <a:pt x="5790" y="1139"/>
                    </a:lnTo>
                    <a:lnTo>
                      <a:pt x="5790" y="1215"/>
                    </a:lnTo>
                    <a:lnTo>
                      <a:pt x="5723" y="1215"/>
                    </a:lnTo>
                    <a:lnTo>
                      <a:pt x="5678" y="1329"/>
                    </a:lnTo>
                    <a:lnTo>
                      <a:pt x="5612" y="1480"/>
                    </a:lnTo>
                    <a:lnTo>
                      <a:pt x="5567" y="1480"/>
                    </a:lnTo>
                    <a:lnTo>
                      <a:pt x="5500" y="1632"/>
                    </a:lnTo>
                    <a:lnTo>
                      <a:pt x="5456" y="1708"/>
                    </a:lnTo>
                    <a:lnTo>
                      <a:pt x="5456" y="1784"/>
                    </a:lnTo>
                    <a:lnTo>
                      <a:pt x="5344" y="1974"/>
                    </a:lnTo>
                    <a:lnTo>
                      <a:pt x="5344" y="2050"/>
                    </a:lnTo>
                    <a:lnTo>
                      <a:pt x="5278" y="2050"/>
                    </a:lnTo>
                    <a:lnTo>
                      <a:pt x="5166" y="2354"/>
                    </a:lnTo>
                    <a:lnTo>
                      <a:pt x="5166" y="2430"/>
                    </a:lnTo>
                    <a:lnTo>
                      <a:pt x="5122" y="2619"/>
                    </a:lnTo>
                    <a:lnTo>
                      <a:pt x="5055" y="2619"/>
                    </a:lnTo>
                    <a:lnTo>
                      <a:pt x="5055" y="2847"/>
                    </a:lnTo>
                    <a:lnTo>
                      <a:pt x="4832" y="2847"/>
                    </a:lnTo>
                    <a:lnTo>
                      <a:pt x="4788" y="2695"/>
                    </a:lnTo>
                    <a:lnTo>
                      <a:pt x="4008" y="2695"/>
                    </a:lnTo>
                    <a:lnTo>
                      <a:pt x="3941" y="2847"/>
                    </a:lnTo>
                    <a:lnTo>
                      <a:pt x="3385" y="2847"/>
                    </a:lnTo>
                    <a:lnTo>
                      <a:pt x="3340" y="2923"/>
                    </a:lnTo>
                    <a:lnTo>
                      <a:pt x="3162" y="2923"/>
                    </a:lnTo>
                    <a:lnTo>
                      <a:pt x="3118" y="3151"/>
                    </a:lnTo>
                    <a:lnTo>
                      <a:pt x="2939" y="3151"/>
                    </a:lnTo>
                    <a:lnTo>
                      <a:pt x="2895" y="3265"/>
                    </a:lnTo>
                    <a:lnTo>
                      <a:pt x="2828" y="3265"/>
                    </a:lnTo>
                    <a:lnTo>
                      <a:pt x="2717" y="3341"/>
                    </a:lnTo>
                    <a:lnTo>
                      <a:pt x="2672" y="3341"/>
                    </a:lnTo>
                    <a:lnTo>
                      <a:pt x="2605" y="3417"/>
                    </a:lnTo>
                    <a:lnTo>
                      <a:pt x="2494" y="3417"/>
                    </a:lnTo>
                    <a:lnTo>
                      <a:pt x="2449" y="3492"/>
                    </a:lnTo>
                    <a:lnTo>
                      <a:pt x="2383" y="3492"/>
                    </a:lnTo>
                    <a:lnTo>
                      <a:pt x="2338" y="3568"/>
                    </a:lnTo>
                    <a:lnTo>
                      <a:pt x="2271" y="3568"/>
                    </a:lnTo>
                    <a:lnTo>
                      <a:pt x="2227" y="3720"/>
                    </a:lnTo>
                    <a:lnTo>
                      <a:pt x="2182" y="3720"/>
                    </a:lnTo>
                    <a:lnTo>
                      <a:pt x="2071" y="3910"/>
                    </a:lnTo>
                    <a:lnTo>
                      <a:pt x="2071" y="3986"/>
                    </a:lnTo>
                    <a:lnTo>
                      <a:pt x="1960" y="3986"/>
                    </a:lnTo>
                    <a:lnTo>
                      <a:pt x="1893" y="4138"/>
                    </a:lnTo>
                    <a:lnTo>
                      <a:pt x="1848" y="4138"/>
                    </a:lnTo>
                    <a:lnTo>
                      <a:pt x="1781" y="4214"/>
                    </a:lnTo>
                    <a:lnTo>
                      <a:pt x="1670" y="4290"/>
                    </a:lnTo>
                    <a:lnTo>
                      <a:pt x="1670" y="4366"/>
                    </a:lnTo>
                    <a:lnTo>
                      <a:pt x="1559" y="4555"/>
                    </a:lnTo>
                    <a:lnTo>
                      <a:pt x="1559" y="4631"/>
                    </a:lnTo>
                    <a:lnTo>
                      <a:pt x="1447" y="4631"/>
                    </a:lnTo>
                    <a:lnTo>
                      <a:pt x="1403" y="4707"/>
                    </a:lnTo>
                    <a:lnTo>
                      <a:pt x="1336" y="4859"/>
                    </a:lnTo>
                    <a:lnTo>
                      <a:pt x="1292" y="4935"/>
                    </a:lnTo>
                    <a:lnTo>
                      <a:pt x="1225" y="5011"/>
                    </a:lnTo>
                    <a:lnTo>
                      <a:pt x="1225" y="5125"/>
                    </a:lnTo>
                    <a:lnTo>
                      <a:pt x="1180" y="5201"/>
                    </a:lnTo>
                    <a:lnTo>
                      <a:pt x="1069" y="5353"/>
                    </a:lnTo>
                    <a:lnTo>
                      <a:pt x="1002" y="5580"/>
                    </a:lnTo>
                    <a:lnTo>
                      <a:pt x="958" y="5580"/>
                    </a:lnTo>
                    <a:lnTo>
                      <a:pt x="891" y="5770"/>
                    </a:lnTo>
                    <a:lnTo>
                      <a:pt x="846" y="5846"/>
                    </a:lnTo>
                    <a:lnTo>
                      <a:pt x="779" y="6074"/>
                    </a:lnTo>
                    <a:lnTo>
                      <a:pt x="735" y="6074"/>
                    </a:lnTo>
                    <a:lnTo>
                      <a:pt x="624" y="6567"/>
                    </a:lnTo>
                    <a:lnTo>
                      <a:pt x="512" y="6643"/>
                    </a:lnTo>
                    <a:lnTo>
                      <a:pt x="512" y="6795"/>
                    </a:lnTo>
                    <a:lnTo>
                      <a:pt x="445" y="6871"/>
                    </a:lnTo>
                    <a:lnTo>
                      <a:pt x="445" y="7137"/>
                    </a:lnTo>
                    <a:lnTo>
                      <a:pt x="334" y="7289"/>
                    </a:lnTo>
                    <a:lnTo>
                      <a:pt x="334" y="7364"/>
                    </a:lnTo>
                    <a:lnTo>
                      <a:pt x="289" y="7516"/>
                    </a:lnTo>
                    <a:lnTo>
                      <a:pt x="289" y="7706"/>
                    </a:lnTo>
                    <a:lnTo>
                      <a:pt x="223" y="7858"/>
                    </a:lnTo>
                    <a:lnTo>
                      <a:pt x="223" y="8086"/>
                    </a:lnTo>
                    <a:lnTo>
                      <a:pt x="178" y="8238"/>
                    </a:lnTo>
                    <a:lnTo>
                      <a:pt x="178" y="8351"/>
                    </a:lnTo>
                    <a:lnTo>
                      <a:pt x="111" y="8579"/>
                    </a:lnTo>
                    <a:lnTo>
                      <a:pt x="111" y="9073"/>
                    </a:lnTo>
                    <a:lnTo>
                      <a:pt x="67" y="9225"/>
                    </a:lnTo>
                    <a:lnTo>
                      <a:pt x="67" y="9718"/>
                    </a:lnTo>
                    <a:lnTo>
                      <a:pt x="0" y="9794"/>
                    </a:lnTo>
                    <a:lnTo>
                      <a:pt x="0" y="10743"/>
                    </a:lnTo>
                    <a:lnTo>
                      <a:pt x="67" y="10743"/>
                    </a:lnTo>
                    <a:lnTo>
                      <a:pt x="67" y="11312"/>
                    </a:lnTo>
                    <a:lnTo>
                      <a:pt x="111" y="11388"/>
                    </a:lnTo>
                    <a:lnTo>
                      <a:pt x="111" y="11958"/>
                    </a:lnTo>
                    <a:lnTo>
                      <a:pt x="178" y="12148"/>
                    </a:lnTo>
                    <a:lnTo>
                      <a:pt x="178" y="12224"/>
                    </a:lnTo>
                    <a:lnTo>
                      <a:pt x="223" y="12451"/>
                    </a:lnTo>
                    <a:lnTo>
                      <a:pt x="223" y="12527"/>
                    </a:lnTo>
                    <a:lnTo>
                      <a:pt x="289" y="12793"/>
                    </a:lnTo>
                    <a:lnTo>
                      <a:pt x="334" y="13021"/>
                    </a:lnTo>
                    <a:lnTo>
                      <a:pt x="334" y="13173"/>
                    </a:lnTo>
                    <a:lnTo>
                      <a:pt x="445" y="13438"/>
                    </a:lnTo>
                    <a:lnTo>
                      <a:pt x="445" y="13590"/>
                    </a:lnTo>
                    <a:lnTo>
                      <a:pt x="624" y="14084"/>
                    </a:lnTo>
                    <a:lnTo>
                      <a:pt x="846" y="14729"/>
                    </a:lnTo>
                    <a:lnTo>
                      <a:pt x="891" y="14729"/>
                    </a:lnTo>
                    <a:lnTo>
                      <a:pt x="958" y="14881"/>
                    </a:lnTo>
                    <a:lnTo>
                      <a:pt x="1002" y="14957"/>
                    </a:lnTo>
                    <a:lnTo>
                      <a:pt x="1069" y="15109"/>
                    </a:lnTo>
                    <a:lnTo>
                      <a:pt x="1069" y="15185"/>
                    </a:lnTo>
                    <a:lnTo>
                      <a:pt x="1180" y="15298"/>
                    </a:lnTo>
                    <a:lnTo>
                      <a:pt x="1225" y="15374"/>
                    </a:lnTo>
                    <a:lnTo>
                      <a:pt x="1225" y="15450"/>
                    </a:lnTo>
                    <a:lnTo>
                      <a:pt x="1292" y="15602"/>
                    </a:lnTo>
                    <a:lnTo>
                      <a:pt x="1336" y="15678"/>
                    </a:lnTo>
                    <a:lnTo>
                      <a:pt x="1403" y="15754"/>
                    </a:lnTo>
                    <a:lnTo>
                      <a:pt x="1447" y="15830"/>
                    </a:lnTo>
                    <a:lnTo>
                      <a:pt x="1559" y="15944"/>
                    </a:lnTo>
                    <a:lnTo>
                      <a:pt x="1559" y="16020"/>
                    </a:lnTo>
                    <a:lnTo>
                      <a:pt x="1670" y="16096"/>
                    </a:lnTo>
                    <a:lnTo>
                      <a:pt x="1670" y="16172"/>
                    </a:lnTo>
                    <a:lnTo>
                      <a:pt x="1781" y="16247"/>
                    </a:lnTo>
                    <a:lnTo>
                      <a:pt x="1848" y="16247"/>
                    </a:lnTo>
                    <a:lnTo>
                      <a:pt x="1893" y="16399"/>
                    </a:lnTo>
                    <a:lnTo>
                      <a:pt x="1960" y="16589"/>
                    </a:lnTo>
                    <a:lnTo>
                      <a:pt x="2071" y="16589"/>
                    </a:lnTo>
                    <a:lnTo>
                      <a:pt x="2071" y="16665"/>
                    </a:lnTo>
                    <a:lnTo>
                      <a:pt x="2182" y="16665"/>
                    </a:lnTo>
                    <a:lnTo>
                      <a:pt x="2227" y="16817"/>
                    </a:lnTo>
                    <a:lnTo>
                      <a:pt x="2271" y="16817"/>
                    </a:lnTo>
                    <a:lnTo>
                      <a:pt x="2338" y="16893"/>
                    </a:lnTo>
                    <a:lnTo>
                      <a:pt x="2383" y="16893"/>
                    </a:lnTo>
                    <a:lnTo>
                      <a:pt x="2449" y="16969"/>
                    </a:lnTo>
                    <a:lnTo>
                      <a:pt x="2494" y="17159"/>
                    </a:lnTo>
                    <a:lnTo>
                      <a:pt x="2605" y="17159"/>
                    </a:lnTo>
                    <a:lnTo>
                      <a:pt x="2672" y="17234"/>
                    </a:lnTo>
                    <a:lnTo>
                      <a:pt x="2828" y="17234"/>
                    </a:lnTo>
                    <a:lnTo>
                      <a:pt x="2895" y="17386"/>
                    </a:lnTo>
                    <a:lnTo>
                      <a:pt x="2939" y="17386"/>
                    </a:lnTo>
                    <a:lnTo>
                      <a:pt x="3051" y="17462"/>
                    </a:lnTo>
                    <a:lnTo>
                      <a:pt x="3162" y="17462"/>
                    </a:lnTo>
                    <a:lnTo>
                      <a:pt x="3229" y="17538"/>
                    </a:lnTo>
                    <a:lnTo>
                      <a:pt x="3496" y="17538"/>
                    </a:lnTo>
                    <a:lnTo>
                      <a:pt x="3563" y="17614"/>
                    </a:lnTo>
                    <a:lnTo>
                      <a:pt x="3674" y="17614"/>
                    </a:lnTo>
                    <a:lnTo>
                      <a:pt x="3786" y="17804"/>
                    </a:lnTo>
                    <a:lnTo>
                      <a:pt x="4899" y="17804"/>
                    </a:lnTo>
                    <a:lnTo>
                      <a:pt x="4944" y="17614"/>
                    </a:lnTo>
                    <a:lnTo>
                      <a:pt x="4944" y="17880"/>
                    </a:lnTo>
                    <a:lnTo>
                      <a:pt x="5010" y="17880"/>
                    </a:lnTo>
                    <a:lnTo>
                      <a:pt x="5010" y="17956"/>
                    </a:lnTo>
                    <a:lnTo>
                      <a:pt x="5122" y="18335"/>
                    </a:lnTo>
                    <a:lnTo>
                      <a:pt x="5166" y="18335"/>
                    </a:lnTo>
                    <a:lnTo>
                      <a:pt x="5278" y="18753"/>
                    </a:lnTo>
                    <a:lnTo>
                      <a:pt x="5344" y="18753"/>
                    </a:lnTo>
                    <a:lnTo>
                      <a:pt x="5344" y="18981"/>
                    </a:lnTo>
                    <a:lnTo>
                      <a:pt x="5456" y="19095"/>
                    </a:lnTo>
                    <a:lnTo>
                      <a:pt x="5456" y="19170"/>
                    </a:lnTo>
                    <a:lnTo>
                      <a:pt x="5567" y="19322"/>
                    </a:lnTo>
                    <a:lnTo>
                      <a:pt x="5612" y="19398"/>
                    </a:lnTo>
                    <a:lnTo>
                      <a:pt x="5678" y="19740"/>
                    </a:lnTo>
                    <a:lnTo>
                      <a:pt x="5790" y="19740"/>
                    </a:lnTo>
                    <a:lnTo>
                      <a:pt x="5790" y="19816"/>
                    </a:lnTo>
                    <a:lnTo>
                      <a:pt x="5834" y="19892"/>
                    </a:lnTo>
                    <a:lnTo>
                      <a:pt x="5901" y="19968"/>
                    </a:lnTo>
                    <a:lnTo>
                      <a:pt x="5946" y="20044"/>
                    </a:lnTo>
                    <a:lnTo>
                      <a:pt x="6012" y="20044"/>
                    </a:lnTo>
                    <a:lnTo>
                      <a:pt x="6057" y="20120"/>
                    </a:lnTo>
                    <a:lnTo>
                      <a:pt x="6124" y="20120"/>
                    </a:lnTo>
                    <a:lnTo>
                      <a:pt x="6168" y="20385"/>
                    </a:lnTo>
                    <a:lnTo>
                      <a:pt x="6235" y="20385"/>
                    </a:lnTo>
                    <a:lnTo>
                      <a:pt x="6280" y="20461"/>
                    </a:lnTo>
                    <a:lnTo>
                      <a:pt x="6346" y="20537"/>
                    </a:lnTo>
                    <a:lnTo>
                      <a:pt x="6391" y="20613"/>
                    </a:lnTo>
                    <a:lnTo>
                      <a:pt x="6458" y="20613"/>
                    </a:lnTo>
                    <a:lnTo>
                      <a:pt x="6547" y="20765"/>
                    </a:lnTo>
                    <a:lnTo>
                      <a:pt x="6614" y="20841"/>
                    </a:lnTo>
                    <a:lnTo>
                      <a:pt x="6725" y="20841"/>
                    </a:lnTo>
                    <a:lnTo>
                      <a:pt x="6769" y="21031"/>
                    </a:lnTo>
                    <a:lnTo>
                      <a:pt x="6881" y="21031"/>
                    </a:lnTo>
                    <a:lnTo>
                      <a:pt x="6948" y="21107"/>
                    </a:lnTo>
                    <a:lnTo>
                      <a:pt x="7104" y="21107"/>
                    </a:lnTo>
                    <a:lnTo>
                      <a:pt x="7215" y="21258"/>
                    </a:lnTo>
                    <a:lnTo>
                      <a:pt x="7282" y="21334"/>
                    </a:lnTo>
                    <a:lnTo>
                      <a:pt x="7393" y="21334"/>
                    </a:lnTo>
                    <a:lnTo>
                      <a:pt x="7438" y="21486"/>
                    </a:lnTo>
                    <a:lnTo>
                      <a:pt x="7883" y="21486"/>
                    </a:lnTo>
                    <a:lnTo>
                      <a:pt x="7883" y="21600"/>
                    </a:lnTo>
                    <a:lnTo>
                      <a:pt x="9108" y="21600"/>
                    </a:lnTo>
                    <a:lnTo>
                      <a:pt x="9174" y="21486"/>
                    </a:lnTo>
                    <a:lnTo>
                      <a:pt x="9553" y="21486"/>
                    </a:lnTo>
                    <a:lnTo>
                      <a:pt x="9664" y="21334"/>
                    </a:lnTo>
                    <a:lnTo>
                      <a:pt x="9776" y="21334"/>
                    </a:lnTo>
                    <a:lnTo>
                      <a:pt x="9842" y="21258"/>
                    </a:lnTo>
                    <a:lnTo>
                      <a:pt x="9887" y="21258"/>
                    </a:lnTo>
                    <a:lnTo>
                      <a:pt x="9998" y="21107"/>
                    </a:lnTo>
                    <a:lnTo>
                      <a:pt x="10110" y="21107"/>
                    </a:lnTo>
                    <a:lnTo>
                      <a:pt x="10221" y="21031"/>
                    </a:lnTo>
                    <a:lnTo>
                      <a:pt x="10288" y="21031"/>
                    </a:lnTo>
                    <a:lnTo>
                      <a:pt x="10332" y="20841"/>
                    </a:lnTo>
                    <a:lnTo>
                      <a:pt x="10444" y="20841"/>
                    </a:lnTo>
                    <a:lnTo>
                      <a:pt x="10511" y="20765"/>
                    </a:lnTo>
                    <a:lnTo>
                      <a:pt x="10511" y="20689"/>
                    </a:lnTo>
                    <a:lnTo>
                      <a:pt x="10555" y="20689"/>
                    </a:lnTo>
                    <a:lnTo>
                      <a:pt x="10666" y="20613"/>
                    </a:lnTo>
                    <a:lnTo>
                      <a:pt x="10711" y="20613"/>
                    </a:lnTo>
                    <a:lnTo>
                      <a:pt x="10822" y="20385"/>
                    </a:lnTo>
                    <a:lnTo>
                      <a:pt x="10934" y="20271"/>
                    </a:lnTo>
                    <a:lnTo>
                      <a:pt x="10934" y="20120"/>
                    </a:lnTo>
                    <a:lnTo>
                      <a:pt x="11156" y="19968"/>
                    </a:lnTo>
                    <a:lnTo>
                      <a:pt x="11156" y="19892"/>
                    </a:lnTo>
                    <a:lnTo>
                      <a:pt x="11268" y="19816"/>
                    </a:lnTo>
                    <a:lnTo>
                      <a:pt x="11268" y="19740"/>
                    </a:lnTo>
                    <a:lnTo>
                      <a:pt x="11334" y="19740"/>
                    </a:lnTo>
                    <a:lnTo>
                      <a:pt x="11379" y="19550"/>
                    </a:lnTo>
                    <a:lnTo>
                      <a:pt x="11490" y="19398"/>
                    </a:lnTo>
                    <a:lnTo>
                      <a:pt x="11490" y="19322"/>
                    </a:lnTo>
                    <a:lnTo>
                      <a:pt x="11557" y="19170"/>
                    </a:lnTo>
                    <a:lnTo>
                      <a:pt x="11602" y="19170"/>
                    </a:lnTo>
                    <a:lnTo>
                      <a:pt x="11668" y="18981"/>
                    </a:lnTo>
                    <a:lnTo>
                      <a:pt x="11713" y="18905"/>
                    </a:lnTo>
                    <a:lnTo>
                      <a:pt x="11780" y="18753"/>
                    </a:lnTo>
                    <a:lnTo>
                      <a:pt x="11780" y="18601"/>
                    </a:lnTo>
                    <a:lnTo>
                      <a:pt x="11824" y="18601"/>
                    </a:lnTo>
                    <a:lnTo>
                      <a:pt x="11891" y="18753"/>
                    </a:lnTo>
                    <a:lnTo>
                      <a:pt x="12002" y="18753"/>
                    </a:lnTo>
                    <a:lnTo>
                      <a:pt x="12002" y="18829"/>
                    </a:lnTo>
                    <a:lnTo>
                      <a:pt x="12047" y="18905"/>
                    </a:lnTo>
                    <a:lnTo>
                      <a:pt x="12114" y="18981"/>
                    </a:lnTo>
                    <a:lnTo>
                      <a:pt x="12158" y="19095"/>
                    </a:lnTo>
                    <a:lnTo>
                      <a:pt x="12225" y="19095"/>
                    </a:lnTo>
                    <a:lnTo>
                      <a:pt x="12270" y="19170"/>
                    </a:lnTo>
                    <a:lnTo>
                      <a:pt x="12336" y="19170"/>
                    </a:lnTo>
                    <a:lnTo>
                      <a:pt x="12336" y="19322"/>
                    </a:lnTo>
                    <a:lnTo>
                      <a:pt x="12492" y="19322"/>
                    </a:lnTo>
                    <a:lnTo>
                      <a:pt x="12604" y="19398"/>
                    </a:lnTo>
                    <a:lnTo>
                      <a:pt x="12715" y="19398"/>
                    </a:lnTo>
                    <a:lnTo>
                      <a:pt x="12715" y="19550"/>
                    </a:lnTo>
                    <a:lnTo>
                      <a:pt x="12938" y="19550"/>
                    </a:lnTo>
                    <a:lnTo>
                      <a:pt x="12938" y="19740"/>
                    </a:lnTo>
                    <a:lnTo>
                      <a:pt x="13339" y="19740"/>
                    </a:lnTo>
                    <a:lnTo>
                      <a:pt x="13383" y="19816"/>
                    </a:lnTo>
                    <a:lnTo>
                      <a:pt x="13895" y="19816"/>
                    </a:lnTo>
                    <a:lnTo>
                      <a:pt x="13940" y="19740"/>
                    </a:lnTo>
                    <a:lnTo>
                      <a:pt x="14341" y="19740"/>
                    </a:lnTo>
                    <a:lnTo>
                      <a:pt x="14385" y="19550"/>
                    </a:lnTo>
                    <a:lnTo>
                      <a:pt x="14563" y="19550"/>
                    </a:lnTo>
                    <a:lnTo>
                      <a:pt x="14608" y="19398"/>
                    </a:lnTo>
                    <a:lnTo>
                      <a:pt x="14719" y="19398"/>
                    </a:lnTo>
                    <a:lnTo>
                      <a:pt x="14786" y="19322"/>
                    </a:lnTo>
                    <a:lnTo>
                      <a:pt x="14942" y="19322"/>
                    </a:lnTo>
                    <a:lnTo>
                      <a:pt x="14942" y="19170"/>
                    </a:lnTo>
                    <a:lnTo>
                      <a:pt x="15053" y="19170"/>
                    </a:lnTo>
                    <a:lnTo>
                      <a:pt x="15053" y="19095"/>
                    </a:lnTo>
                    <a:lnTo>
                      <a:pt x="15098" y="19095"/>
                    </a:lnTo>
                    <a:lnTo>
                      <a:pt x="15165" y="18981"/>
                    </a:lnTo>
                    <a:lnTo>
                      <a:pt x="15209" y="18981"/>
                    </a:lnTo>
                    <a:lnTo>
                      <a:pt x="15276" y="18905"/>
                    </a:lnTo>
                    <a:lnTo>
                      <a:pt x="15320" y="18753"/>
                    </a:lnTo>
                    <a:lnTo>
                      <a:pt x="15387" y="18753"/>
                    </a:lnTo>
                    <a:lnTo>
                      <a:pt x="15432" y="18601"/>
                    </a:lnTo>
                    <a:lnTo>
                      <a:pt x="15543" y="18601"/>
                    </a:lnTo>
                    <a:lnTo>
                      <a:pt x="15610" y="18449"/>
                    </a:lnTo>
                    <a:lnTo>
                      <a:pt x="15654" y="18335"/>
                    </a:lnTo>
                    <a:lnTo>
                      <a:pt x="15654" y="18259"/>
                    </a:lnTo>
                    <a:lnTo>
                      <a:pt x="15766" y="18183"/>
                    </a:lnTo>
                    <a:lnTo>
                      <a:pt x="15766" y="17956"/>
                    </a:lnTo>
                    <a:lnTo>
                      <a:pt x="15833" y="17880"/>
                    </a:lnTo>
                    <a:lnTo>
                      <a:pt x="15877" y="17880"/>
                    </a:lnTo>
                    <a:lnTo>
                      <a:pt x="15988" y="17538"/>
                    </a:lnTo>
                    <a:lnTo>
                      <a:pt x="15988" y="17462"/>
                    </a:lnTo>
                    <a:lnTo>
                      <a:pt x="16055" y="17462"/>
                    </a:lnTo>
                    <a:lnTo>
                      <a:pt x="16100" y="17386"/>
                    </a:lnTo>
                    <a:lnTo>
                      <a:pt x="16100" y="17234"/>
                    </a:lnTo>
                    <a:lnTo>
                      <a:pt x="16278" y="16817"/>
                    </a:lnTo>
                    <a:lnTo>
                      <a:pt x="16278" y="16665"/>
                    </a:lnTo>
                    <a:lnTo>
                      <a:pt x="16322" y="16589"/>
                    </a:lnTo>
                    <a:lnTo>
                      <a:pt x="16322" y="16399"/>
                    </a:lnTo>
                    <a:lnTo>
                      <a:pt x="16389" y="16399"/>
                    </a:lnTo>
                    <a:lnTo>
                      <a:pt x="16434" y="16589"/>
                    </a:lnTo>
                    <a:lnTo>
                      <a:pt x="16545" y="16589"/>
                    </a:lnTo>
                    <a:lnTo>
                      <a:pt x="16545" y="16665"/>
                    </a:lnTo>
                    <a:lnTo>
                      <a:pt x="16656" y="16665"/>
                    </a:lnTo>
                    <a:lnTo>
                      <a:pt x="16723" y="16817"/>
                    </a:lnTo>
                    <a:lnTo>
                      <a:pt x="16879" y="16817"/>
                    </a:lnTo>
                    <a:lnTo>
                      <a:pt x="16946" y="16893"/>
                    </a:lnTo>
                    <a:lnTo>
                      <a:pt x="17057" y="16893"/>
                    </a:lnTo>
                    <a:lnTo>
                      <a:pt x="17169" y="16969"/>
                    </a:lnTo>
                    <a:lnTo>
                      <a:pt x="17213" y="16969"/>
                    </a:lnTo>
                    <a:lnTo>
                      <a:pt x="17280" y="17159"/>
                    </a:lnTo>
                    <a:lnTo>
                      <a:pt x="17503" y="17159"/>
                    </a:lnTo>
                    <a:lnTo>
                      <a:pt x="17614" y="17234"/>
                    </a:lnTo>
                    <a:lnTo>
                      <a:pt x="18727" y="17234"/>
                    </a:lnTo>
                    <a:lnTo>
                      <a:pt x="18772" y="17159"/>
                    </a:lnTo>
                    <a:lnTo>
                      <a:pt x="18995" y="17159"/>
                    </a:lnTo>
                    <a:lnTo>
                      <a:pt x="19039" y="16969"/>
                    </a:lnTo>
                    <a:lnTo>
                      <a:pt x="19106" y="16969"/>
                    </a:lnTo>
                    <a:lnTo>
                      <a:pt x="19151" y="16893"/>
                    </a:lnTo>
                    <a:lnTo>
                      <a:pt x="19262" y="16893"/>
                    </a:lnTo>
                    <a:lnTo>
                      <a:pt x="19373" y="16817"/>
                    </a:lnTo>
                    <a:lnTo>
                      <a:pt x="19596" y="16817"/>
                    </a:lnTo>
                    <a:lnTo>
                      <a:pt x="19663" y="16665"/>
                    </a:lnTo>
                    <a:lnTo>
                      <a:pt x="19707" y="16665"/>
                    </a:lnTo>
                    <a:lnTo>
                      <a:pt x="19774" y="16589"/>
                    </a:lnTo>
                    <a:lnTo>
                      <a:pt x="19885" y="16399"/>
                    </a:lnTo>
                    <a:lnTo>
                      <a:pt x="19930" y="16399"/>
                    </a:lnTo>
                    <a:lnTo>
                      <a:pt x="19997" y="16247"/>
                    </a:lnTo>
                    <a:lnTo>
                      <a:pt x="20108" y="16247"/>
                    </a:lnTo>
                    <a:lnTo>
                      <a:pt x="20108" y="16172"/>
                    </a:lnTo>
                    <a:lnTo>
                      <a:pt x="20153" y="16172"/>
                    </a:lnTo>
                    <a:lnTo>
                      <a:pt x="20219" y="16020"/>
                    </a:lnTo>
                    <a:lnTo>
                      <a:pt x="20264" y="16020"/>
                    </a:lnTo>
                    <a:lnTo>
                      <a:pt x="20331" y="15944"/>
                    </a:lnTo>
                    <a:lnTo>
                      <a:pt x="20375" y="15944"/>
                    </a:lnTo>
                    <a:lnTo>
                      <a:pt x="20442" y="15830"/>
                    </a:lnTo>
                    <a:lnTo>
                      <a:pt x="20442" y="15754"/>
                    </a:lnTo>
                    <a:lnTo>
                      <a:pt x="20487" y="15754"/>
                    </a:lnTo>
                    <a:lnTo>
                      <a:pt x="20553" y="15602"/>
                    </a:lnTo>
                    <a:lnTo>
                      <a:pt x="20598" y="15450"/>
                    </a:lnTo>
                    <a:lnTo>
                      <a:pt x="20665" y="15450"/>
                    </a:lnTo>
                    <a:lnTo>
                      <a:pt x="20665" y="15374"/>
                    </a:lnTo>
                    <a:lnTo>
                      <a:pt x="20776" y="15298"/>
                    </a:lnTo>
                    <a:lnTo>
                      <a:pt x="20776" y="15109"/>
                    </a:lnTo>
                    <a:lnTo>
                      <a:pt x="20821" y="15109"/>
                    </a:lnTo>
                    <a:lnTo>
                      <a:pt x="20932" y="14881"/>
                    </a:lnTo>
                    <a:lnTo>
                      <a:pt x="21333" y="13742"/>
                    </a:lnTo>
                    <a:lnTo>
                      <a:pt x="21377" y="13590"/>
                    </a:lnTo>
                    <a:lnTo>
                      <a:pt x="21444" y="13514"/>
                    </a:lnTo>
                    <a:lnTo>
                      <a:pt x="21444" y="13173"/>
                    </a:lnTo>
                    <a:lnTo>
                      <a:pt x="21489" y="12945"/>
                    </a:lnTo>
                    <a:lnTo>
                      <a:pt x="21489" y="12869"/>
                    </a:lnTo>
                    <a:lnTo>
                      <a:pt x="21555" y="12793"/>
                    </a:lnTo>
                    <a:lnTo>
                      <a:pt x="21555" y="12679"/>
                    </a:lnTo>
                    <a:lnTo>
                      <a:pt x="21600" y="12527"/>
                    </a:lnTo>
                    <a:lnTo>
                      <a:pt x="21600" y="9870"/>
                    </a:lnTo>
                    <a:lnTo>
                      <a:pt x="21555" y="9870"/>
                    </a:lnTo>
                    <a:lnTo>
                      <a:pt x="21555" y="9794"/>
                    </a:lnTo>
                    <a:lnTo>
                      <a:pt x="21489" y="9642"/>
                    </a:lnTo>
                    <a:lnTo>
                      <a:pt x="21489" y="9566"/>
                    </a:lnTo>
                    <a:lnTo>
                      <a:pt x="21444" y="9301"/>
                    </a:lnTo>
                    <a:lnTo>
                      <a:pt x="21444" y="9073"/>
                    </a:lnTo>
                    <a:lnTo>
                      <a:pt x="21377" y="8997"/>
                    </a:lnTo>
                    <a:lnTo>
                      <a:pt x="21333" y="8807"/>
                    </a:lnTo>
                    <a:lnTo>
                      <a:pt x="21266" y="8731"/>
                    </a:lnTo>
                    <a:lnTo>
                      <a:pt x="21155" y="8238"/>
                    </a:lnTo>
                    <a:lnTo>
                      <a:pt x="21110" y="8238"/>
                    </a:lnTo>
                    <a:lnTo>
                      <a:pt x="21043" y="8086"/>
                    </a:lnTo>
                    <a:lnTo>
                      <a:pt x="21043" y="7858"/>
                    </a:lnTo>
                    <a:lnTo>
                      <a:pt x="20932" y="7592"/>
                    </a:lnTo>
                    <a:lnTo>
                      <a:pt x="20887" y="7592"/>
                    </a:lnTo>
                    <a:lnTo>
                      <a:pt x="20887" y="7516"/>
                    </a:lnTo>
                    <a:lnTo>
                      <a:pt x="20821" y="7516"/>
                    </a:lnTo>
                    <a:lnTo>
                      <a:pt x="20776" y="7289"/>
                    </a:lnTo>
                    <a:lnTo>
                      <a:pt x="20665" y="7137"/>
                    </a:lnTo>
                    <a:lnTo>
                      <a:pt x="20553" y="7061"/>
                    </a:lnTo>
                    <a:lnTo>
                      <a:pt x="20553" y="6871"/>
                    </a:lnTo>
                    <a:lnTo>
                      <a:pt x="20487" y="6795"/>
                    </a:lnTo>
                    <a:lnTo>
                      <a:pt x="20442" y="6719"/>
                    </a:lnTo>
                    <a:lnTo>
                      <a:pt x="20375" y="6643"/>
                    </a:lnTo>
                    <a:lnTo>
                      <a:pt x="20331" y="6567"/>
                    </a:lnTo>
                    <a:lnTo>
                      <a:pt x="20264" y="6491"/>
                    </a:lnTo>
                    <a:lnTo>
                      <a:pt x="20219" y="6491"/>
                    </a:lnTo>
                    <a:lnTo>
                      <a:pt x="20153" y="6415"/>
                    </a:lnTo>
                    <a:lnTo>
                      <a:pt x="20108" y="6415"/>
                    </a:lnTo>
                    <a:lnTo>
                      <a:pt x="20041" y="6302"/>
                    </a:lnTo>
                    <a:lnTo>
                      <a:pt x="19997" y="6150"/>
                    </a:lnTo>
                    <a:lnTo>
                      <a:pt x="19930" y="6074"/>
                    </a:lnTo>
                    <a:lnTo>
                      <a:pt x="19774" y="6074"/>
                    </a:lnTo>
                    <a:lnTo>
                      <a:pt x="19707" y="5922"/>
                    </a:lnTo>
                    <a:lnTo>
                      <a:pt x="19663" y="5846"/>
                    </a:lnTo>
                    <a:lnTo>
                      <a:pt x="19485" y="5846"/>
                    </a:lnTo>
                    <a:lnTo>
                      <a:pt x="19485" y="5770"/>
                    </a:lnTo>
                    <a:lnTo>
                      <a:pt x="19373" y="5770"/>
                    </a:lnTo>
                    <a:lnTo>
                      <a:pt x="19440" y="5656"/>
                    </a:lnTo>
                    <a:lnTo>
                      <a:pt x="19440" y="4631"/>
                    </a:lnTo>
                    <a:lnTo>
                      <a:pt x="19373" y="4366"/>
                    </a:lnTo>
                    <a:lnTo>
                      <a:pt x="19373" y="4214"/>
                    </a:lnTo>
                    <a:lnTo>
                      <a:pt x="19329" y="3986"/>
                    </a:lnTo>
                    <a:lnTo>
                      <a:pt x="19262" y="3720"/>
                    </a:lnTo>
                    <a:lnTo>
                      <a:pt x="19262" y="3492"/>
                    </a:lnTo>
                    <a:lnTo>
                      <a:pt x="19039" y="2923"/>
                    </a:lnTo>
                    <a:lnTo>
                      <a:pt x="18995" y="2847"/>
                    </a:lnTo>
                    <a:lnTo>
                      <a:pt x="18950" y="2695"/>
                    </a:lnTo>
                    <a:lnTo>
                      <a:pt x="18950" y="2619"/>
                    </a:lnTo>
                    <a:lnTo>
                      <a:pt x="18839" y="2619"/>
                    </a:lnTo>
                    <a:lnTo>
                      <a:pt x="18839" y="2430"/>
                    </a:lnTo>
                    <a:lnTo>
                      <a:pt x="18772" y="2430"/>
                    </a:lnTo>
                    <a:lnTo>
                      <a:pt x="18727" y="2354"/>
                    </a:lnTo>
                    <a:lnTo>
                      <a:pt x="18661" y="2126"/>
                    </a:lnTo>
                    <a:lnTo>
                      <a:pt x="18549" y="2050"/>
                    </a:lnTo>
                    <a:lnTo>
                      <a:pt x="18549" y="1974"/>
                    </a:lnTo>
                    <a:lnTo>
                      <a:pt x="18438" y="1974"/>
                    </a:lnTo>
                    <a:lnTo>
                      <a:pt x="18327" y="1784"/>
                    </a:lnTo>
                    <a:lnTo>
                      <a:pt x="18282" y="1784"/>
                    </a:lnTo>
                    <a:lnTo>
                      <a:pt x="18215" y="1708"/>
                    </a:lnTo>
                    <a:lnTo>
                      <a:pt x="18104" y="1708"/>
                    </a:lnTo>
                    <a:lnTo>
                      <a:pt x="18104" y="1632"/>
                    </a:lnTo>
                    <a:lnTo>
                      <a:pt x="18059" y="1632"/>
                    </a:lnTo>
                    <a:lnTo>
                      <a:pt x="17993" y="1480"/>
                    </a:lnTo>
                    <a:lnTo>
                      <a:pt x="17659" y="1480"/>
                    </a:lnTo>
                    <a:lnTo>
                      <a:pt x="17659" y="1329"/>
                    </a:lnTo>
                    <a:lnTo>
                      <a:pt x="17503" y="1329"/>
                    </a:lnTo>
                    <a:lnTo>
                      <a:pt x="17503" y="1215"/>
                    </a:lnTo>
                    <a:lnTo>
                      <a:pt x="16946" y="1215"/>
                    </a:lnTo>
                    <a:lnTo>
                      <a:pt x="16946" y="1329"/>
                    </a:lnTo>
                    <a:lnTo>
                      <a:pt x="16723" y="1329"/>
                    </a:lnTo>
                    <a:lnTo>
                      <a:pt x="16723" y="1480"/>
                    </a:lnTo>
                    <a:lnTo>
                      <a:pt x="16434" y="1480"/>
                    </a:lnTo>
                    <a:lnTo>
                      <a:pt x="16389" y="1632"/>
                    </a:lnTo>
                    <a:lnTo>
                      <a:pt x="16322" y="1632"/>
                    </a:lnTo>
                    <a:lnTo>
                      <a:pt x="16322" y="1708"/>
                    </a:lnTo>
                    <a:lnTo>
                      <a:pt x="16211" y="1708"/>
                    </a:lnTo>
                    <a:lnTo>
                      <a:pt x="16167" y="1784"/>
                    </a:lnTo>
                    <a:lnTo>
                      <a:pt x="16100" y="1784"/>
                    </a:lnTo>
                    <a:lnTo>
                      <a:pt x="16055" y="1860"/>
                    </a:lnTo>
                    <a:lnTo>
                      <a:pt x="15988" y="1860"/>
                    </a:lnTo>
                    <a:lnTo>
                      <a:pt x="15988" y="1974"/>
                    </a:lnTo>
                    <a:lnTo>
                      <a:pt x="15944" y="1974"/>
                    </a:lnTo>
                    <a:lnTo>
                      <a:pt x="15877" y="2050"/>
                    </a:lnTo>
                    <a:lnTo>
                      <a:pt x="15833" y="2050"/>
                    </a:lnTo>
                    <a:lnTo>
                      <a:pt x="15766" y="2126"/>
                    </a:lnTo>
                    <a:lnTo>
                      <a:pt x="15766" y="1974"/>
                    </a:lnTo>
                  </a:path>
                </a:pathLst>
              </a:custGeom>
              <a:solidFill>
                <a:srgbClr val="CCFFCC"/>
              </a:solidFill>
              <a:ln w="12700" cap="flat">
                <a:noFill/>
                <a:miter lim="400000"/>
              </a:ln>
              <a:effectLst/>
            </p:spPr>
            <p:txBody>
              <a:bodyPr wrap="square" lIns="45719" tIns="45719" rIns="45719" bIns="45719" numCol="1" anchor="t">
                <a:noAutofit/>
              </a:bodyPr>
              <a:lstStyle/>
              <a:p>
                <a:pPr/>
              </a:p>
            </p:txBody>
          </p:sp>
        </p:grpSp>
        <p:sp>
          <p:nvSpPr>
            <p:cNvPr id="777" name="Rectangle 7"/>
            <p:cNvSpPr/>
            <p:nvPr/>
          </p:nvSpPr>
          <p:spPr>
            <a:xfrm>
              <a:off x="290513" y="1296987"/>
              <a:ext cx="352426" cy="496887"/>
            </a:xfrm>
            <a:prstGeom prst="rect">
              <a:avLst/>
            </a:prstGeom>
            <a:solidFill>
              <a:srgbClr val="FF9933"/>
            </a:solidFill>
            <a:ln w="9525" cap="flat">
              <a:solidFill>
                <a:srgbClr val="808080"/>
              </a:solidFill>
              <a:prstDash val="solid"/>
              <a:miter lim="800000"/>
            </a:ln>
            <a:effectLst/>
          </p:spPr>
          <p:txBody>
            <a:bodyPr wrap="square" lIns="45719" tIns="45719" rIns="45719" bIns="45719" numCol="1" anchor="ctr">
              <a:noAutofit/>
            </a:bodyPr>
            <a:lstStyle/>
            <a:p>
              <a:pPr/>
            </a:p>
          </p:txBody>
        </p:sp>
        <p:grpSp>
          <p:nvGrpSpPr>
            <p:cNvPr id="781" name="AutoShape 8"/>
            <p:cNvGrpSpPr/>
            <p:nvPr/>
          </p:nvGrpSpPr>
          <p:grpSpPr>
            <a:xfrm>
              <a:off x="144463" y="431799"/>
              <a:ext cx="336551" cy="385763"/>
              <a:chOff x="0" y="0"/>
              <a:chExt cx="336550" cy="385762"/>
            </a:xfrm>
          </p:grpSpPr>
          <p:sp>
            <p:nvSpPr>
              <p:cNvPr id="778" name="Form"/>
              <p:cNvSpPr/>
              <p:nvPr/>
            </p:nvSpPr>
            <p:spPr>
              <a:xfrm>
                <a:off x="0" y="-1"/>
                <a:ext cx="336551" cy="3857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700"/>
                    </a:move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close/>
                  </a:path>
                </a:pathLst>
              </a:custGeom>
              <a:solidFill>
                <a:srgbClr val="006BB6"/>
              </a:solidFill>
              <a:ln w="12700" cap="flat">
                <a:noFill/>
                <a:miter lim="400000"/>
              </a:ln>
              <a:effectLst/>
            </p:spPr>
            <p:txBody>
              <a:bodyPr wrap="square" lIns="45719" tIns="45719" rIns="45719" bIns="45719" numCol="1" anchor="ctr">
                <a:noAutofit/>
              </a:bodyPr>
              <a:lstStyle/>
              <a:p>
                <a:pPr/>
              </a:p>
            </p:txBody>
          </p:sp>
          <p:sp>
            <p:nvSpPr>
              <p:cNvPr id="779" name="Oval"/>
              <p:cNvSpPr/>
              <p:nvPr/>
            </p:nvSpPr>
            <p:spPr>
              <a:xfrm>
                <a:off x="0" y="-1"/>
                <a:ext cx="336550" cy="96443"/>
              </a:xfrm>
              <a:prstGeom prst="ellipse">
                <a:avLst/>
              </a:prstGeom>
              <a:solidFill>
                <a:schemeClr val="accent3">
                  <a:lumOff val="44000"/>
                  <a:alpha val="40000"/>
                </a:schemeClr>
              </a:solidFill>
              <a:ln w="12700" cap="flat">
                <a:noFill/>
                <a:miter lim="400000"/>
              </a:ln>
              <a:effectLst/>
            </p:spPr>
            <p:txBody>
              <a:bodyPr wrap="square" lIns="45719" tIns="45719" rIns="45719" bIns="45719" numCol="1" anchor="ctr">
                <a:noAutofit/>
              </a:bodyPr>
              <a:lstStyle/>
              <a:p>
                <a:pPr/>
              </a:p>
            </p:txBody>
          </p:sp>
          <p:sp>
            <p:nvSpPr>
              <p:cNvPr id="780" name="Linien"/>
              <p:cNvSpPr/>
              <p:nvPr/>
            </p:nvSpPr>
            <p:spPr>
              <a:xfrm>
                <a:off x="0" y="-1"/>
                <a:ext cx="336551" cy="3857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700"/>
                    </a:moveTo>
                    <a:cubicBezTo>
                      <a:pt x="21600" y="4191"/>
                      <a:pt x="16765" y="5400"/>
                      <a:pt x="10800" y="5400"/>
                    </a:cubicBezTo>
                    <a:cubicBezTo>
                      <a:pt x="4835" y="5400"/>
                      <a:pt x="0" y="4191"/>
                      <a:pt x="0" y="2700"/>
                    </a:cubicBez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lnTo>
                      <a:pt x="0" y="2700"/>
                    </a:lnTo>
                  </a:path>
                </a:pathLst>
              </a:custGeom>
              <a:noFill/>
              <a:ln w="9525" cap="flat">
                <a:solidFill>
                  <a:srgbClr val="808080"/>
                </a:solidFill>
                <a:prstDash val="solid"/>
                <a:round/>
              </a:ln>
              <a:effectLst/>
            </p:spPr>
            <p:txBody>
              <a:bodyPr wrap="square" lIns="45719" tIns="45719" rIns="45719" bIns="45719" numCol="1" anchor="ctr">
                <a:noAutofit/>
              </a:bodyPr>
              <a:lstStyle/>
              <a:p>
                <a:pPr/>
              </a:p>
            </p:txBody>
          </p:sp>
        </p:grpSp>
        <p:grpSp>
          <p:nvGrpSpPr>
            <p:cNvPr id="785" name="AutoShape 9"/>
            <p:cNvGrpSpPr/>
            <p:nvPr/>
          </p:nvGrpSpPr>
          <p:grpSpPr>
            <a:xfrm>
              <a:off x="577850" y="431799"/>
              <a:ext cx="336551" cy="385763"/>
              <a:chOff x="0" y="0"/>
              <a:chExt cx="336550" cy="385762"/>
            </a:xfrm>
          </p:grpSpPr>
          <p:sp>
            <p:nvSpPr>
              <p:cNvPr id="782" name="Form"/>
              <p:cNvSpPr/>
              <p:nvPr/>
            </p:nvSpPr>
            <p:spPr>
              <a:xfrm>
                <a:off x="0" y="-1"/>
                <a:ext cx="336551" cy="3857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700"/>
                    </a:move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close/>
                  </a:path>
                </a:pathLst>
              </a:custGeom>
              <a:solidFill>
                <a:srgbClr val="006BB6"/>
              </a:solidFill>
              <a:ln w="12700" cap="flat">
                <a:noFill/>
                <a:miter lim="400000"/>
              </a:ln>
              <a:effectLst/>
            </p:spPr>
            <p:txBody>
              <a:bodyPr wrap="square" lIns="45719" tIns="45719" rIns="45719" bIns="45719" numCol="1" anchor="ctr">
                <a:noAutofit/>
              </a:bodyPr>
              <a:lstStyle/>
              <a:p>
                <a:pPr/>
              </a:p>
            </p:txBody>
          </p:sp>
          <p:sp>
            <p:nvSpPr>
              <p:cNvPr id="783" name="Oval"/>
              <p:cNvSpPr/>
              <p:nvPr/>
            </p:nvSpPr>
            <p:spPr>
              <a:xfrm>
                <a:off x="0" y="-1"/>
                <a:ext cx="336550" cy="96443"/>
              </a:xfrm>
              <a:prstGeom prst="ellipse">
                <a:avLst/>
              </a:prstGeom>
              <a:solidFill>
                <a:schemeClr val="accent3">
                  <a:lumOff val="44000"/>
                  <a:alpha val="40000"/>
                </a:schemeClr>
              </a:solidFill>
              <a:ln w="12700" cap="flat">
                <a:noFill/>
                <a:miter lim="400000"/>
              </a:ln>
              <a:effectLst/>
            </p:spPr>
            <p:txBody>
              <a:bodyPr wrap="square" lIns="45719" tIns="45719" rIns="45719" bIns="45719" numCol="1" anchor="ctr">
                <a:noAutofit/>
              </a:bodyPr>
              <a:lstStyle/>
              <a:p>
                <a:pPr/>
              </a:p>
            </p:txBody>
          </p:sp>
          <p:sp>
            <p:nvSpPr>
              <p:cNvPr id="784" name="Linien"/>
              <p:cNvSpPr/>
              <p:nvPr/>
            </p:nvSpPr>
            <p:spPr>
              <a:xfrm>
                <a:off x="0" y="-1"/>
                <a:ext cx="336551" cy="3857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700"/>
                    </a:moveTo>
                    <a:cubicBezTo>
                      <a:pt x="21600" y="4191"/>
                      <a:pt x="16765" y="5400"/>
                      <a:pt x="10800" y="5400"/>
                    </a:cubicBezTo>
                    <a:cubicBezTo>
                      <a:pt x="4835" y="5400"/>
                      <a:pt x="0" y="4191"/>
                      <a:pt x="0" y="2700"/>
                    </a:cubicBez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lnTo>
                      <a:pt x="0" y="2700"/>
                    </a:lnTo>
                  </a:path>
                </a:pathLst>
              </a:custGeom>
              <a:noFill/>
              <a:ln w="9525" cap="flat">
                <a:solidFill>
                  <a:srgbClr val="808080"/>
                </a:solidFill>
                <a:prstDash val="solid"/>
                <a:round/>
              </a:ln>
              <a:effectLst/>
            </p:spPr>
            <p:txBody>
              <a:bodyPr wrap="square" lIns="45719" tIns="45719" rIns="45719" bIns="45719" numCol="1" anchor="ctr">
                <a:noAutofit/>
              </a:bodyPr>
              <a:lstStyle/>
              <a:p>
                <a:pPr/>
              </a:p>
            </p:txBody>
          </p:sp>
        </p:grpSp>
        <p:sp>
          <p:nvSpPr>
            <p:cNvPr id="786" name="Rectangle 10"/>
            <p:cNvSpPr/>
            <p:nvPr/>
          </p:nvSpPr>
          <p:spPr>
            <a:xfrm rot="16200000">
              <a:off x="344488" y="2019300"/>
              <a:ext cx="255588" cy="496888"/>
            </a:xfrm>
            <a:prstGeom prst="rect">
              <a:avLst/>
            </a:prstGeom>
            <a:solidFill>
              <a:schemeClr val="accent2"/>
            </a:solidFill>
            <a:ln w="9525" cap="flat">
              <a:solidFill>
                <a:srgbClr val="808080"/>
              </a:solidFill>
              <a:prstDash val="solid"/>
              <a:miter lim="800000"/>
            </a:ln>
            <a:effectLst/>
          </p:spPr>
          <p:txBody>
            <a:bodyPr wrap="square" lIns="45719" tIns="45719" rIns="45719" bIns="45719" numCol="1" anchor="ctr">
              <a:noAutofit/>
            </a:bodyPr>
            <a:lstStyle/>
            <a:p>
              <a:pPr/>
            </a:p>
          </p:txBody>
        </p:sp>
        <p:sp>
          <p:nvSpPr>
            <p:cNvPr id="787" name="Rectangle 11"/>
            <p:cNvSpPr/>
            <p:nvPr/>
          </p:nvSpPr>
          <p:spPr>
            <a:xfrm>
              <a:off x="1443038" y="1296987"/>
              <a:ext cx="352426" cy="496887"/>
            </a:xfrm>
            <a:prstGeom prst="rect">
              <a:avLst/>
            </a:prstGeom>
            <a:solidFill>
              <a:schemeClr val="accent1"/>
            </a:solidFill>
            <a:ln w="9525" cap="flat">
              <a:solidFill>
                <a:srgbClr val="808080"/>
              </a:solidFill>
              <a:prstDash val="solid"/>
              <a:miter lim="800000"/>
            </a:ln>
            <a:effectLst/>
          </p:spPr>
          <p:txBody>
            <a:bodyPr wrap="square" lIns="45719" tIns="45719" rIns="45719" bIns="45719" numCol="1" anchor="ctr">
              <a:noAutofit/>
            </a:bodyPr>
            <a:lstStyle/>
            <a:p>
              <a:pPr/>
            </a:p>
          </p:txBody>
        </p:sp>
        <p:sp>
          <p:nvSpPr>
            <p:cNvPr id="788" name="Rectangle 12"/>
            <p:cNvSpPr/>
            <p:nvPr/>
          </p:nvSpPr>
          <p:spPr>
            <a:xfrm rot="16200000">
              <a:off x="1497013" y="2019300"/>
              <a:ext cx="255588" cy="496888"/>
            </a:xfrm>
            <a:prstGeom prst="rect">
              <a:avLst/>
            </a:prstGeom>
            <a:solidFill>
              <a:schemeClr val="accent2"/>
            </a:solidFill>
            <a:ln w="9525" cap="flat">
              <a:solidFill>
                <a:srgbClr val="808080"/>
              </a:solidFill>
              <a:prstDash val="solid"/>
              <a:miter lim="800000"/>
            </a:ln>
            <a:effectLst/>
          </p:spPr>
          <p:txBody>
            <a:bodyPr wrap="square" lIns="45719" tIns="45719" rIns="45719" bIns="45719" numCol="1" anchor="ctr">
              <a:noAutofit/>
            </a:bodyPr>
            <a:lstStyle/>
            <a:p>
              <a:pPr/>
            </a:p>
          </p:txBody>
        </p:sp>
        <p:sp>
          <p:nvSpPr>
            <p:cNvPr id="789" name="Line 13"/>
            <p:cNvSpPr/>
            <p:nvPr/>
          </p:nvSpPr>
          <p:spPr>
            <a:xfrm flipH="1" flipV="1">
              <a:off x="504825" y="2376488"/>
              <a:ext cx="142876" cy="433387"/>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sp>
          <p:nvSpPr>
            <p:cNvPr id="790" name="Line 14"/>
            <p:cNvSpPr/>
            <p:nvPr/>
          </p:nvSpPr>
          <p:spPr>
            <a:xfrm flipV="1">
              <a:off x="1368425" y="2376488"/>
              <a:ext cx="215901" cy="433387"/>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sp>
          <p:nvSpPr>
            <p:cNvPr id="791" name="Line 15"/>
            <p:cNvSpPr/>
            <p:nvPr/>
          </p:nvSpPr>
          <p:spPr>
            <a:xfrm flipV="1">
              <a:off x="504825" y="1800225"/>
              <a:ext cx="1079501" cy="360363"/>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sp>
          <p:nvSpPr>
            <p:cNvPr id="792" name="Line 16"/>
            <p:cNvSpPr/>
            <p:nvPr/>
          </p:nvSpPr>
          <p:spPr>
            <a:xfrm>
              <a:off x="504825" y="1800224"/>
              <a:ext cx="1150939" cy="360363"/>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sp>
          <p:nvSpPr>
            <p:cNvPr id="793" name="Line 17"/>
            <p:cNvSpPr/>
            <p:nvPr/>
          </p:nvSpPr>
          <p:spPr>
            <a:xfrm flipV="1">
              <a:off x="433070" y="1800225"/>
              <a:ext cx="1" cy="360363"/>
            </a:xfrm>
            <a:prstGeom prst="line">
              <a:avLst/>
            </a:prstGeom>
            <a:noFill/>
            <a:ln w="9525" cap="flat">
              <a:solidFill>
                <a:srgbClr val="006BB6"/>
              </a:solidFill>
              <a:prstDash val="solid"/>
              <a:round/>
            </a:ln>
            <a:effectLst/>
          </p:spPr>
          <p:txBody>
            <a:bodyPr wrap="square" lIns="45719" tIns="45719" rIns="45719" bIns="45719" numCol="1" anchor="t">
              <a:noAutofit/>
            </a:bodyPr>
            <a:lstStyle/>
            <a:p>
              <a:pPr/>
            </a:p>
          </p:txBody>
        </p:sp>
        <p:sp>
          <p:nvSpPr>
            <p:cNvPr id="794" name="Line 18"/>
            <p:cNvSpPr/>
            <p:nvPr/>
          </p:nvSpPr>
          <p:spPr>
            <a:xfrm flipV="1">
              <a:off x="1657033" y="1800225"/>
              <a:ext cx="1" cy="360363"/>
            </a:xfrm>
            <a:prstGeom prst="line">
              <a:avLst/>
            </a:prstGeom>
            <a:noFill/>
            <a:ln w="9525" cap="flat">
              <a:solidFill>
                <a:srgbClr val="006BB6"/>
              </a:solidFill>
              <a:prstDash val="solid"/>
              <a:round/>
            </a:ln>
            <a:effectLst/>
          </p:spPr>
          <p:txBody>
            <a:bodyPr wrap="square" lIns="45719" tIns="45719" rIns="45719" bIns="45719" numCol="1" anchor="t">
              <a:noAutofit/>
            </a:bodyPr>
            <a:lstStyle/>
            <a:p>
              <a:pPr/>
            </a:p>
          </p:txBody>
        </p:sp>
        <p:sp>
          <p:nvSpPr>
            <p:cNvPr id="795" name="Rectangle 19"/>
            <p:cNvSpPr txBox="1"/>
            <p:nvPr/>
          </p:nvSpPr>
          <p:spPr>
            <a:xfrm>
              <a:off x="2206308" y="1368424"/>
              <a:ext cx="1275398" cy="31339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300"/>
                </a:spcBef>
                <a:defRPr sz="1600"/>
              </a:lvl1pPr>
            </a:lstStyle>
            <a:p>
              <a:pPr/>
              <a:r>
                <a:t>Processor </a:t>
              </a:r>
            </a:p>
          </p:txBody>
        </p:sp>
        <p:sp>
          <p:nvSpPr>
            <p:cNvPr id="796" name="Rectangle 20"/>
            <p:cNvSpPr txBox="1"/>
            <p:nvPr/>
          </p:nvSpPr>
          <p:spPr>
            <a:xfrm>
              <a:off x="2206308" y="720724"/>
              <a:ext cx="1421448" cy="31339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300"/>
                </a:spcBef>
                <a:defRPr sz="1600"/>
              </a:lvl1pPr>
            </a:lstStyle>
            <a:p>
              <a:pPr/>
              <a:r>
                <a:t>Storage</a:t>
              </a:r>
            </a:p>
          </p:txBody>
        </p:sp>
        <p:sp>
          <p:nvSpPr>
            <p:cNvPr id="797" name="Rectangle 21"/>
            <p:cNvSpPr txBox="1"/>
            <p:nvPr/>
          </p:nvSpPr>
          <p:spPr>
            <a:xfrm>
              <a:off x="2206307" y="2017712"/>
              <a:ext cx="1637349" cy="31339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300"/>
                </a:spcBef>
                <a:defRPr sz="1600"/>
              </a:lvl1pPr>
            </a:lstStyle>
            <a:p>
              <a:pPr/>
              <a:r>
                <a:t>Switch</a:t>
              </a:r>
            </a:p>
          </p:txBody>
        </p:sp>
        <p:sp>
          <p:nvSpPr>
            <p:cNvPr id="798" name="Rectangle 22"/>
            <p:cNvSpPr txBox="1"/>
            <p:nvPr/>
          </p:nvSpPr>
          <p:spPr>
            <a:xfrm>
              <a:off x="568008" y="2952749"/>
              <a:ext cx="942527" cy="35066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r>
                <a:t>Network</a:t>
              </a:r>
            </a:p>
          </p:txBody>
        </p:sp>
        <p:sp>
          <p:nvSpPr>
            <p:cNvPr id="799" name="Rectangle 23"/>
            <p:cNvSpPr/>
            <p:nvPr/>
          </p:nvSpPr>
          <p:spPr>
            <a:xfrm>
              <a:off x="0" y="0"/>
              <a:ext cx="2160589" cy="2592388"/>
            </a:xfrm>
            <a:prstGeom prst="rect">
              <a:avLst/>
            </a:prstGeom>
            <a:noFill/>
            <a:ln w="9525" cap="flat">
              <a:solidFill>
                <a:schemeClr val="accent1"/>
              </a:solidFill>
              <a:prstDash val="solid"/>
              <a:miter lim="800000"/>
            </a:ln>
            <a:effectLst/>
          </p:spPr>
          <p:txBody>
            <a:bodyPr wrap="square" lIns="45719" tIns="45719" rIns="45719" bIns="45719" numCol="1" anchor="ctr">
              <a:noAutofit/>
            </a:bodyPr>
            <a:lstStyle/>
            <a:p>
              <a:pPr/>
            </a:p>
          </p:txBody>
        </p:sp>
        <p:sp>
          <p:nvSpPr>
            <p:cNvPr id="800" name="Rectangle 24"/>
            <p:cNvSpPr txBox="1"/>
            <p:nvPr/>
          </p:nvSpPr>
          <p:spPr>
            <a:xfrm>
              <a:off x="190183" y="144462"/>
              <a:ext cx="629286" cy="31339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marL="385763" indent="-385763">
                <a:lnSpc>
                  <a:spcPct val="90000"/>
                </a:lnSpc>
                <a:spcBef>
                  <a:spcPts val="300"/>
                </a:spcBef>
                <a:defRPr sz="1400"/>
              </a:pPr>
              <a:r>
                <a:t>RAID</a:t>
              </a:r>
              <a:r>
                <a:rPr sz="1600"/>
                <a:t> </a:t>
              </a:r>
            </a:p>
          </p:txBody>
        </p:sp>
        <p:sp>
          <p:nvSpPr>
            <p:cNvPr id="801" name="Line 25"/>
            <p:cNvSpPr/>
            <p:nvPr/>
          </p:nvSpPr>
          <p:spPr>
            <a:xfrm flipV="1">
              <a:off x="433070" y="865188"/>
              <a:ext cx="1" cy="431800"/>
            </a:xfrm>
            <a:prstGeom prst="line">
              <a:avLst/>
            </a:prstGeom>
            <a:noFill/>
            <a:ln w="9525" cap="flat">
              <a:solidFill>
                <a:srgbClr val="006BB6"/>
              </a:solidFill>
              <a:prstDash val="solid"/>
              <a:round/>
            </a:ln>
            <a:effectLst/>
          </p:spPr>
          <p:txBody>
            <a:bodyPr wrap="square" lIns="45719" tIns="45719" rIns="45719" bIns="45719" numCol="1" anchor="t">
              <a:noAutofit/>
            </a:bodyPr>
            <a:lstStyle/>
            <a:p>
              <a:pPr/>
            </a:p>
          </p:txBody>
        </p:sp>
        <p:sp>
          <p:nvSpPr>
            <p:cNvPr id="802" name="Rectangle 26"/>
            <p:cNvSpPr/>
            <p:nvPr/>
          </p:nvSpPr>
          <p:spPr>
            <a:xfrm>
              <a:off x="71438" y="144462"/>
              <a:ext cx="936626" cy="719137"/>
            </a:xfrm>
            <a:prstGeom prst="rect">
              <a:avLst/>
            </a:prstGeom>
            <a:noFill/>
            <a:ln w="9525" cap="flat">
              <a:solidFill>
                <a:srgbClr val="006BB6"/>
              </a:solidFill>
              <a:prstDash val="solid"/>
              <a:miter lim="800000"/>
            </a:ln>
            <a:effectLst/>
          </p:spPr>
          <p:txBody>
            <a:bodyPr wrap="square" lIns="45719" tIns="45719" rIns="45719" bIns="45719" numCol="1" anchor="ctr">
              <a:noAutofit/>
            </a:bodyPr>
            <a:lstStyle/>
            <a:p>
              <a:pPr/>
            </a:p>
          </p:txBody>
        </p:sp>
        <p:grpSp>
          <p:nvGrpSpPr>
            <p:cNvPr id="806" name="AutoShape 27"/>
            <p:cNvGrpSpPr/>
            <p:nvPr/>
          </p:nvGrpSpPr>
          <p:grpSpPr>
            <a:xfrm>
              <a:off x="1223963" y="431799"/>
              <a:ext cx="336551" cy="385763"/>
              <a:chOff x="0" y="0"/>
              <a:chExt cx="336550" cy="385762"/>
            </a:xfrm>
          </p:grpSpPr>
          <p:sp>
            <p:nvSpPr>
              <p:cNvPr id="803" name="Form"/>
              <p:cNvSpPr/>
              <p:nvPr/>
            </p:nvSpPr>
            <p:spPr>
              <a:xfrm>
                <a:off x="0" y="-1"/>
                <a:ext cx="336551" cy="3857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700"/>
                    </a:move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close/>
                  </a:path>
                </a:pathLst>
              </a:custGeom>
              <a:solidFill>
                <a:srgbClr val="006BB6"/>
              </a:solidFill>
              <a:ln w="12700" cap="flat">
                <a:noFill/>
                <a:miter lim="400000"/>
              </a:ln>
              <a:effectLst/>
            </p:spPr>
            <p:txBody>
              <a:bodyPr wrap="square" lIns="45719" tIns="45719" rIns="45719" bIns="45719" numCol="1" anchor="ctr">
                <a:noAutofit/>
              </a:bodyPr>
              <a:lstStyle/>
              <a:p>
                <a:pPr/>
              </a:p>
            </p:txBody>
          </p:sp>
          <p:sp>
            <p:nvSpPr>
              <p:cNvPr id="804" name="Oval"/>
              <p:cNvSpPr/>
              <p:nvPr/>
            </p:nvSpPr>
            <p:spPr>
              <a:xfrm>
                <a:off x="0" y="-1"/>
                <a:ext cx="336550" cy="96443"/>
              </a:xfrm>
              <a:prstGeom prst="ellipse">
                <a:avLst/>
              </a:prstGeom>
              <a:solidFill>
                <a:schemeClr val="accent3">
                  <a:lumOff val="44000"/>
                  <a:alpha val="40000"/>
                </a:schemeClr>
              </a:solidFill>
              <a:ln w="12700" cap="flat">
                <a:noFill/>
                <a:miter lim="400000"/>
              </a:ln>
              <a:effectLst/>
            </p:spPr>
            <p:txBody>
              <a:bodyPr wrap="square" lIns="45719" tIns="45719" rIns="45719" bIns="45719" numCol="1" anchor="ctr">
                <a:noAutofit/>
              </a:bodyPr>
              <a:lstStyle/>
              <a:p>
                <a:pPr/>
              </a:p>
            </p:txBody>
          </p:sp>
          <p:sp>
            <p:nvSpPr>
              <p:cNvPr id="805" name="Linien"/>
              <p:cNvSpPr/>
              <p:nvPr/>
            </p:nvSpPr>
            <p:spPr>
              <a:xfrm>
                <a:off x="0" y="-1"/>
                <a:ext cx="336551" cy="3857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700"/>
                    </a:moveTo>
                    <a:cubicBezTo>
                      <a:pt x="21600" y="4191"/>
                      <a:pt x="16765" y="5400"/>
                      <a:pt x="10800" y="5400"/>
                    </a:cubicBezTo>
                    <a:cubicBezTo>
                      <a:pt x="4835" y="5400"/>
                      <a:pt x="0" y="4191"/>
                      <a:pt x="0" y="2700"/>
                    </a:cubicBez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lnTo>
                      <a:pt x="0" y="2700"/>
                    </a:lnTo>
                  </a:path>
                </a:pathLst>
              </a:custGeom>
              <a:noFill/>
              <a:ln w="9525" cap="flat">
                <a:solidFill>
                  <a:srgbClr val="808080"/>
                </a:solidFill>
                <a:prstDash val="solid"/>
                <a:round/>
              </a:ln>
              <a:effectLst/>
            </p:spPr>
            <p:txBody>
              <a:bodyPr wrap="square" lIns="45719" tIns="45719" rIns="45719" bIns="45719" numCol="1" anchor="ctr">
                <a:noAutofit/>
              </a:bodyPr>
              <a:lstStyle/>
              <a:p>
                <a:pPr/>
              </a:p>
            </p:txBody>
          </p:sp>
        </p:grpSp>
        <p:grpSp>
          <p:nvGrpSpPr>
            <p:cNvPr id="810" name="AutoShape 28"/>
            <p:cNvGrpSpPr/>
            <p:nvPr/>
          </p:nvGrpSpPr>
          <p:grpSpPr>
            <a:xfrm>
              <a:off x="1657350" y="431799"/>
              <a:ext cx="336551" cy="385763"/>
              <a:chOff x="0" y="0"/>
              <a:chExt cx="336550" cy="385762"/>
            </a:xfrm>
          </p:grpSpPr>
          <p:sp>
            <p:nvSpPr>
              <p:cNvPr id="807" name="Form"/>
              <p:cNvSpPr/>
              <p:nvPr/>
            </p:nvSpPr>
            <p:spPr>
              <a:xfrm>
                <a:off x="0" y="-1"/>
                <a:ext cx="336551" cy="3857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700"/>
                    </a:move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close/>
                  </a:path>
                </a:pathLst>
              </a:custGeom>
              <a:solidFill>
                <a:srgbClr val="006BB6"/>
              </a:solidFill>
              <a:ln w="12700" cap="flat">
                <a:noFill/>
                <a:miter lim="400000"/>
              </a:ln>
              <a:effectLst/>
            </p:spPr>
            <p:txBody>
              <a:bodyPr wrap="square" lIns="45719" tIns="45719" rIns="45719" bIns="45719" numCol="1" anchor="ctr">
                <a:noAutofit/>
              </a:bodyPr>
              <a:lstStyle/>
              <a:p>
                <a:pPr/>
              </a:p>
            </p:txBody>
          </p:sp>
          <p:sp>
            <p:nvSpPr>
              <p:cNvPr id="808" name="Oval"/>
              <p:cNvSpPr/>
              <p:nvPr/>
            </p:nvSpPr>
            <p:spPr>
              <a:xfrm>
                <a:off x="0" y="-1"/>
                <a:ext cx="336550" cy="96443"/>
              </a:xfrm>
              <a:prstGeom prst="ellipse">
                <a:avLst/>
              </a:prstGeom>
              <a:solidFill>
                <a:schemeClr val="accent3">
                  <a:lumOff val="44000"/>
                  <a:alpha val="40000"/>
                </a:schemeClr>
              </a:solidFill>
              <a:ln w="12700" cap="flat">
                <a:noFill/>
                <a:miter lim="400000"/>
              </a:ln>
              <a:effectLst/>
            </p:spPr>
            <p:txBody>
              <a:bodyPr wrap="square" lIns="45719" tIns="45719" rIns="45719" bIns="45719" numCol="1" anchor="ctr">
                <a:noAutofit/>
              </a:bodyPr>
              <a:lstStyle/>
              <a:p>
                <a:pPr/>
              </a:p>
            </p:txBody>
          </p:sp>
          <p:sp>
            <p:nvSpPr>
              <p:cNvPr id="809" name="Linien"/>
              <p:cNvSpPr/>
              <p:nvPr/>
            </p:nvSpPr>
            <p:spPr>
              <a:xfrm>
                <a:off x="0" y="-1"/>
                <a:ext cx="336551" cy="3857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700"/>
                    </a:moveTo>
                    <a:cubicBezTo>
                      <a:pt x="21600" y="4191"/>
                      <a:pt x="16765" y="5400"/>
                      <a:pt x="10800" y="5400"/>
                    </a:cubicBezTo>
                    <a:cubicBezTo>
                      <a:pt x="4835" y="5400"/>
                      <a:pt x="0" y="4191"/>
                      <a:pt x="0" y="2700"/>
                    </a:cubicBez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lnTo>
                      <a:pt x="0" y="2700"/>
                    </a:lnTo>
                  </a:path>
                </a:pathLst>
              </a:custGeom>
              <a:noFill/>
              <a:ln w="9525" cap="flat">
                <a:solidFill>
                  <a:srgbClr val="808080"/>
                </a:solidFill>
                <a:prstDash val="solid"/>
                <a:round/>
              </a:ln>
              <a:effectLst/>
            </p:spPr>
            <p:txBody>
              <a:bodyPr wrap="square" lIns="45719" tIns="45719" rIns="45719" bIns="45719" numCol="1" anchor="ctr">
                <a:noAutofit/>
              </a:bodyPr>
              <a:lstStyle/>
              <a:p>
                <a:pPr/>
              </a:p>
            </p:txBody>
          </p:sp>
        </p:grpSp>
        <p:sp>
          <p:nvSpPr>
            <p:cNvPr id="811" name="Rectangle 29"/>
            <p:cNvSpPr txBox="1"/>
            <p:nvPr/>
          </p:nvSpPr>
          <p:spPr>
            <a:xfrm>
              <a:off x="1269683" y="144462"/>
              <a:ext cx="629286" cy="31339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marL="385763" indent="-385763">
                <a:lnSpc>
                  <a:spcPct val="90000"/>
                </a:lnSpc>
                <a:spcBef>
                  <a:spcPts val="300"/>
                </a:spcBef>
                <a:defRPr sz="1400"/>
              </a:pPr>
              <a:r>
                <a:t>RAID</a:t>
              </a:r>
              <a:r>
                <a:rPr sz="1600"/>
                <a:t> </a:t>
              </a:r>
            </a:p>
          </p:txBody>
        </p:sp>
        <p:sp>
          <p:nvSpPr>
            <p:cNvPr id="812" name="Rectangle 30"/>
            <p:cNvSpPr/>
            <p:nvPr/>
          </p:nvSpPr>
          <p:spPr>
            <a:xfrm>
              <a:off x="1150938" y="144462"/>
              <a:ext cx="936626" cy="719137"/>
            </a:xfrm>
            <a:prstGeom prst="rect">
              <a:avLst/>
            </a:prstGeom>
            <a:noFill/>
            <a:ln w="9525" cap="flat">
              <a:solidFill>
                <a:srgbClr val="006BB6"/>
              </a:solidFill>
              <a:prstDash val="solid"/>
              <a:miter lim="800000"/>
            </a:ln>
            <a:effectLst/>
          </p:spPr>
          <p:txBody>
            <a:bodyPr wrap="square" lIns="45719" tIns="45719" rIns="45719" bIns="45719" numCol="1" anchor="ctr">
              <a:noAutofit/>
            </a:bodyPr>
            <a:lstStyle/>
            <a:p>
              <a:pPr/>
            </a:p>
          </p:txBody>
        </p:sp>
        <p:sp>
          <p:nvSpPr>
            <p:cNvPr id="813" name="Line 31"/>
            <p:cNvSpPr/>
            <p:nvPr/>
          </p:nvSpPr>
          <p:spPr>
            <a:xfrm flipV="1">
              <a:off x="1657033" y="865188"/>
              <a:ext cx="1" cy="431800"/>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sp>
          <p:nvSpPr>
            <p:cNvPr id="814" name="Line 32"/>
            <p:cNvSpPr/>
            <p:nvPr/>
          </p:nvSpPr>
          <p:spPr>
            <a:xfrm flipV="1">
              <a:off x="576263" y="865188"/>
              <a:ext cx="863601" cy="431800"/>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sp>
          <p:nvSpPr>
            <p:cNvPr id="815" name="Line 33"/>
            <p:cNvSpPr/>
            <p:nvPr/>
          </p:nvSpPr>
          <p:spPr>
            <a:xfrm>
              <a:off x="576263" y="865187"/>
              <a:ext cx="1008063" cy="431800"/>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sp>
          <p:nvSpPr>
            <p:cNvPr id="816" name="Rectangle 35"/>
            <p:cNvSpPr/>
            <p:nvPr/>
          </p:nvSpPr>
          <p:spPr>
            <a:xfrm>
              <a:off x="2668588" y="2881312"/>
              <a:ext cx="866776" cy="433387"/>
            </a:xfrm>
            <a:prstGeom prst="rect">
              <a:avLst/>
            </a:prstGeom>
            <a:noFill/>
            <a:ln w="9525" cap="flat">
              <a:solidFill>
                <a:srgbClr val="5C6971"/>
              </a:solidFill>
              <a:prstDash val="solid"/>
              <a:miter lim="800000"/>
            </a:ln>
            <a:effectLst/>
          </p:spPr>
          <p:txBody>
            <a:bodyPr wrap="square" lIns="45719" tIns="45719" rIns="45719" bIns="45719" numCol="1" anchor="ctr">
              <a:noAutofit/>
            </a:bodyPr>
            <a:lstStyle/>
            <a:p>
              <a:pPr/>
            </a:p>
          </p:txBody>
        </p:sp>
        <p:sp>
          <p:nvSpPr>
            <p:cNvPr id="817" name="Line 36"/>
            <p:cNvSpPr/>
            <p:nvPr/>
          </p:nvSpPr>
          <p:spPr>
            <a:xfrm flipH="1" flipV="1">
              <a:off x="2020888" y="3024188"/>
              <a:ext cx="647701" cy="73025"/>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sp>
          <p:nvSpPr>
            <p:cNvPr id="818" name="Rectangle 37"/>
            <p:cNvSpPr txBox="1"/>
            <p:nvPr/>
          </p:nvSpPr>
          <p:spPr>
            <a:xfrm>
              <a:off x="2785745" y="2952749"/>
              <a:ext cx="700724" cy="31339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300"/>
                </a:spcBef>
                <a:defRPr i="1" sz="1600">
                  <a:solidFill>
                    <a:srgbClr val="006BB6"/>
                  </a:solidFill>
                </a:defRPr>
              </a:lvl1pPr>
            </a:lstStyle>
            <a:p>
              <a:pPr/>
              <a:r>
                <a:t>Client</a:t>
              </a:r>
            </a:p>
          </p:txBody>
        </p:sp>
        <p:sp>
          <p:nvSpPr>
            <p:cNvPr id="819" name="Line 38"/>
            <p:cNvSpPr/>
            <p:nvPr/>
          </p:nvSpPr>
          <p:spPr>
            <a:xfrm>
              <a:off x="723900" y="1512887"/>
              <a:ext cx="574676" cy="1"/>
            </a:xfrm>
            <a:prstGeom prst="line">
              <a:avLst/>
            </a:prstGeom>
            <a:noFill/>
            <a:ln w="9525" cap="flat">
              <a:solidFill>
                <a:srgbClr val="FF9933"/>
              </a:solidFill>
              <a:prstDash val="solid"/>
              <a:round/>
              <a:tailEnd type="triangle" w="med" len="med"/>
            </a:ln>
            <a:effectLst/>
          </p:spPr>
          <p:txBody>
            <a:bodyPr wrap="square" lIns="45719" tIns="45719" rIns="45719" bIns="45719" numCol="1" anchor="t">
              <a:noAutofit/>
            </a:bodyPr>
            <a:lstStyle/>
            <a:p>
              <a:pPr/>
            </a:p>
          </p:txBody>
        </p:sp>
        <p:sp>
          <p:nvSpPr>
            <p:cNvPr id="820" name="Rectangle 39"/>
            <p:cNvSpPr txBox="1"/>
            <p:nvPr/>
          </p:nvSpPr>
          <p:spPr>
            <a:xfrm>
              <a:off x="696595" y="1441449"/>
              <a:ext cx="556261" cy="26425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125000"/>
                </a:lnSpc>
                <a:spcBef>
                  <a:spcPts val="200"/>
                </a:spcBef>
                <a:defRPr sz="1200"/>
              </a:lvl1pPr>
            </a:lstStyle>
            <a:p>
              <a:pPr/>
              <a:r>
                <a:t>synch </a:t>
              </a:r>
            </a:p>
          </p:txBody>
        </p:sp>
      </p:grpSp>
      <p:sp>
        <p:nvSpPr>
          <p:cNvPr id="822" name="Rectangle 34"/>
          <p:cNvSpPr txBox="1"/>
          <p:nvPr/>
        </p:nvSpPr>
        <p:spPr>
          <a:xfrm>
            <a:off x="902550" y="4689140"/>
            <a:ext cx="7972209" cy="135435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306388" indent="-304800">
              <a:lnSpc>
                <a:spcPct val="90000"/>
              </a:lnSpc>
              <a:spcBef>
                <a:spcPts val="700"/>
              </a:spcBef>
              <a:buClr>
                <a:srgbClr val="5C6971"/>
              </a:buClr>
              <a:buSzPct val="100000"/>
              <a:buFont typeface="Arial"/>
              <a:buChar char="•"/>
              <a:defRPr sz="2000">
                <a:solidFill>
                  <a:srgbClr val="5C6971"/>
                </a:solidFill>
              </a:defRPr>
            </a:pPr>
            <a:r>
              <a:t>Reicht für Systeme mittlerer Grösse ohne Disaster-Recovery</a:t>
            </a:r>
          </a:p>
          <a:p>
            <a:pPr marL="306388" indent="-304800">
              <a:lnSpc>
                <a:spcPct val="90000"/>
              </a:lnSpc>
              <a:spcBef>
                <a:spcPts val="700"/>
              </a:spcBef>
              <a:buClr>
                <a:srgbClr val="5C6971"/>
              </a:buClr>
              <a:buSzPct val="100000"/>
              <a:buFont typeface="Arial"/>
              <a:buChar char="•"/>
              <a:defRPr sz="2000">
                <a:solidFill>
                  <a:srgbClr val="5C6971"/>
                </a:solidFill>
              </a:defRPr>
            </a:pPr>
            <a:r>
              <a:t>Fail-Over bzw. Switch-Over für Wartung/Updates</a:t>
            </a:r>
          </a:p>
          <a:p>
            <a:pPr marL="306388" indent="-304800">
              <a:lnSpc>
                <a:spcPct val="90000"/>
              </a:lnSpc>
              <a:spcBef>
                <a:spcPts val="700"/>
              </a:spcBef>
              <a:buClr>
                <a:srgbClr val="5C6971"/>
              </a:buClr>
              <a:buSzPct val="100000"/>
              <a:buFont typeface="Arial"/>
              <a:buChar char="•"/>
              <a:defRPr sz="2000">
                <a:solidFill>
                  <a:srgbClr val="5C6971"/>
                </a:solidFill>
              </a:defRPr>
            </a:pPr>
            <a:r>
              <a:t>Schutz vor instabiler bzw. bösartiger Software (Anwendung, OS, Middleware)?</a:t>
            </a:r>
          </a:p>
        </p:txBody>
      </p:sp>
    </p:spTree>
  </p:cSld>
  <p:clrMapOvr>
    <a:masterClrMapping/>
  </p:clrMapOvr>
  <p:transition xmlns:p14="http://schemas.microsoft.com/office/powerpoint/2010/main" spd="med" advClick="1"/>
</p:sld>
</file>

<file path=ppt/slides/slide4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24"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825"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826" name="Rectangle 4"/>
          <p:cNvSpPr txBox="1"/>
          <p:nvPr>
            <p:ph type="title"/>
          </p:nvPr>
        </p:nvSpPr>
        <p:spPr>
          <a:xfrm>
            <a:off x="722530" y="278649"/>
            <a:ext cx="8573870" cy="521451"/>
          </a:xfrm>
          <a:prstGeom prst="rect">
            <a:avLst/>
          </a:prstGeom>
        </p:spPr>
        <p:txBody>
          <a:bodyPr/>
          <a:lstStyle/>
          <a:p>
            <a:pPr/>
            <a:r>
              <a:t>„Mated-Pairs“ in TK-Netzen</a:t>
            </a:r>
          </a:p>
        </p:txBody>
      </p:sp>
      <p:sp>
        <p:nvSpPr>
          <p:cNvPr id="827" name="Rectangle 5"/>
          <p:cNvSpPr txBox="1"/>
          <p:nvPr>
            <p:ph type="body" sz="half" idx="1"/>
          </p:nvPr>
        </p:nvSpPr>
        <p:spPr>
          <a:xfrm>
            <a:off x="4953000" y="977900"/>
            <a:ext cx="4343400" cy="5410200"/>
          </a:xfrm>
          <a:prstGeom prst="rect">
            <a:avLst/>
          </a:prstGeom>
        </p:spPr>
        <p:txBody>
          <a:bodyPr/>
          <a:lstStyle/>
          <a:p>
            <a:pPr marL="609600" indent="-609600">
              <a:buSzTx/>
              <a:buNone/>
              <a:defRPr sz="1800"/>
            </a:pPr>
            <a:r>
              <a:t>Systemarchitektur </a:t>
            </a:r>
          </a:p>
          <a:p>
            <a:pPr marL="609600" indent="-609600">
              <a:buClr>
                <a:srgbClr val="0000CC"/>
              </a:buClr>
              <a:defRPr sz="1800"/>
            </a:pPr>
            <a:r>
              <a:t>Redundante Prozessoren mit redundantem Speicher</a:t>
            </a:r>
          </a:p>
          <a:p>
            <a:pPr marL="609600" indent="-609600">
              <a:buClr>
                <a:srgbClr val="0000CC"/>
              </a:buClr>
              <a:defRPr sz="1800"/>
            </a:pPr>
            <a:r>
              <a:t>Netz unterstützt Fail-Over (Felhlerpfad wird vorkonfiguriert)</a:t>
            </a:r>
          </a:p>
          <a:p>
            <a:pPr marL="609600" indent="-609600">
              <a:buClr>
                <a:srgbClr val="0000CC"/>
              </a:buClr>
              <a:defRPr sz="1800"/>
            </a:pPr>
            <a:r>
              <a:t>Spezialfall der 2N Redundanz </a:t>
            </a:r>
          </a:p>
          <a:p>
            <a:pPr marL="609600" indent="-609600">
              <a:buClr>
                <a:srgbClr val="0000CC"/>
              </a:buClr>
              <a:defRPr sz="1800"/>
            </a:pPr>
            <a:r>
              <a:t>Wird teuer für viele Systeme (2N)</a:t>
            </a:r>
          </a:p>
        </p:txBody>
      </p:sp>
      <p:grpSp>
        <p:nvGrpSpPr>
          <p:cNvPr id="860" name="Gruppieren 8"/>
          <p:cNvGrpSpPr/>
          <p:nvPr/>
        </p:nvGrpSpPr>
        <p:grpSpPr>
          <a:xfrm>
            <a:off x="947554" y="998730"/>
            <a:ext cx="3627757" cy="3529013"/>
            <a:chOff x="0" y="0"/>
            <a:chExt cx="3627755" cy="3529012"/>
          </a:xfrm>
        </p:grpSpPr>
        <p:grpSp>
          <p:nvGrpSpPr>
            <p:cNvPr id="830" name="Group 4"/>
            <p:cNvGrpSpPr/>
            <p:nvPr/>
          </p:nvGrpSpPr>
          <p:grpSpPr>
            <a:xfrm>
              <a:off x="74612" y="2808287"/>
              <a:ext cx="2046289" cy="720726"/>
              <a:chOff x="0" y="0"/>
              <a:chExt cx="2046287" cy="720725"/>
            </a:xfrm>
          </p:grpSpPr>
          <p:sp>
            <p:nvSpPr>
              <p:cNvPr id="828" name="Freeform 5"/>
              <p:cNvSpPr/>
              <p:nvPr/>
            </p:nvSpPr>
            <p:spPr>
              <a:xfrm>
                <a:off x="-1" y="-1"/>
                <a:ext cx="2046289" cy="7207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766" y="1974"/>
                    </a:moveTo>
                    <a:lnTo>
                      <a:pt x="15654" y="1974"/>
                    </a:lnTo>
                    <a:lnTo>
                      <a:pt x="15610" y="1784"/>
                    </a:lnTo>
                    <a:lnTo>
                      <a:pt x="15543" y="1784"/>
                    </a:lnTo>
                    <a:lnTo>
                      <a:pt x="15499" y="1708"/>
                    </a:lnTo>
                    <a:lnTo>
                      <a:pt x="15432" y="1708"/>
                    </a:lnTo>
                    <a:lnTo>
                      <a:pt x="15387" y="1632"/>
                    </a:lnTo>
                    <a:lnTo>
                      <a:pt x="15276" y="1480"/>
                    </a:lnTo>
                    <a:lnTo>
                      <a:pt x="15165" y="1480"/>
                    </a:lnTo>
                    <a:lnTo>
                      <a:pt x="15098" y="1329"/>
                    </a:lnTo>
                    <a:lnTo>
                      <a:pt x="15053" y="1215"/>
                    </a:lnTo>
                    <a:lnTo>
                      <a:pt x="14986" y="1215"/>
                    </a:lnTo>
                    <a:lnTo>
                      <a:pt x="14942" y="1139"/>
                    </a:lnTo>
                    <a:lnTo>
                      <a:pt x="14831" y="1139"/>
                    </a:lnTo>
                    <a:lnTo>
                      <a:pt x="14786" y="1063"/>
                    </a:lnTo>
                    <a:lnTo>
                      <a:pt x="14719" y="1063"/>
                    </a:lnTo>
                    <a:lnTo>
                      <a:pt x="14608" y="987"/>
                    </a:lnTo>
                    <a:lnTo>
                      <a:pt x="14563" y="987"/>
                    </a:lnTo>
                    <a:lnTo>
                      <a:pt x="14452" y="911"/>
                    </a:lnTo>
                    <a:lnTo>
                      <a:pt x="14341" y="911"/>
                    </a:lnTo>
                    <a:lnTo>
                      <a:pt x="14229" y="759"/>
                    </a:lnTo>
                    <a:lnTo>
                      <a:pt x="13940" y="759"/>
                    </a:lnTo>
                    <a:lnTo>
                      <a:pt x="13895" y="683"/>
                    </a:lnTo>
                    <a:lnTo>
                      <a:pt x="12671" y="683"/>
                    </a:lnTo>
                    <a:lnTo>
                      <a:pt x="12604" y="759"/>
                    </a:lnTo>
                    <a:lnTo>
                      <a:pt x="12336" y="759"/>
                    </a:lnTo>
                    <a:lnTo>
                      <a:pt x="12270" y="911"/>
                    </a:lnTo>
                    <a:lnTo>
                      <a:pt x="12114" y="911"/>
                    </a:lnTo>
                    <a:lnTo>
                      <a:pt x="12047" y="987"/>
                    </a:lnTo>
                    <a:lnTo>
                      <a:pt x="11891" y="987"/>
                    </a:lnTo>
                    <a:lnTo>
                      <a:pt x="11824" y="1063"/>
                    </a:lnTo>
                    <a:lnTo>
                      <a:pt x="11780" y="1139"/>
                    </a:lnTo>
                    <a:lnTo>
                      <a:pt x="11668" y="1139"/>
                    </a:lnTo>
                    <a:lnTo>
                      <a:pt x="11557" y="1215"/>
                    </a:lnTo>
                    <a:lnTo>
                      <a:pt x="11490" y="1215"/>
                    </a:lnTo>
                    <a:lnTo>
                      <a:pt x="11490" y="1329"/>
                    </a:lnTo>
                    <a:lnTo>
                      <a:pt x="11379" y="1480"/>
                    </a:lnTo>
                    <a:lnTo>
                      <a:pt x="11268" y="1480"/>
                    </a:lnTo>
                    <a:lnTo>
                      <a:pt x="11156" y="1632"/>
                    </a:lnTo>
                    <a:lnTo>
                      <a:pt x="11156" y="1708"/>
                    </a:lnTo>
                    <a:lnTo>
                      <a:pt x="11045" y="1708"/>
                    </a:lnTo>
                    <a:lnTo>
                      <a:pt x="11000" y="1784"/>
                    </a:lnTo>
                    <a:lnTo>
                      <a:pt x="10934" y="1860"/>
                    </a:lnTo>
                    <a:lnTo>
                      <a:pt x="10889" y="1974"/>
                    </a:lnTo>
                    <a:lnTo>
                      <a:pt x="10822" y="1974"/>
                    </a:lnTo>
                    <a:lnTo>
                      <a:pt x="10778" y="2050"/>
                    </a:lnTo>
                    <a:lnTo>
                      <a:pt x="10711" y="2126"/>
                    </a:lnTo>
                    <a:lnTo>
                      <a:pt x="10666" y="2126"/>
                    </a:lnTo>
                    <a:lnTo>
                      <a:pt x="10622" y="2202"/>
                    </a:lnTo>
                    <a:lnTo>
                      <a:pt x="10555" y="2430"/>
                    </a:lnTo>
                    <a:lnTo>
                      <a:pt x="10511" y="2430"/>
                    </a:lnTo>
                    <a:lnTo>
                      <a:pt x="10511" y="2505"/>
                    </a:lnTo>
                    <a:lnTo>
                      <a:pt x="10444" y="2430"/>
                    </a:lnTo>
                    <a:lnTo>
                      <a:pt x="10399" y="2430"/>
                    </a:lnTo>
                    <a:lnTo>
                      <a:pt x="10399" y="2354"/>
                    </a:lnTo>
                    <a:lnTo>
                      <a:pt x="10332" y="2126"/>
                    </a:lnTo>
                    <a:lnTo>
                      <a:pt x="10288" y="2050"/>
                    </a:lnTo>
                    <a:lnTo>
                      <a:pt x="10221" y="2050"/>
                    </a:lnTo>
                    <a:lnTo>
                      <a:pt x="10221" y="1784"/>
                    </a:lnTo>
                    <a:lnTo>
                      <a:pt x="10110" y="1784"/>
                    </a:lnTo>
                    <a:lnTo>
                      <a:pt x="10110" y="1708"/>
                    </a:lnTo>
                    <a:lnTo>
                      <a:pt x="10065" y="1708"/>
                    </a:lnTo>
                    <a:lnTo>
                      <a:pt x="9998" y="1480"/>
                    </a:lnTo>
                    <a:lnTo>
                      <a:pt x="9887" y="1480"/>
                    </a:lnTo>
                    <a:lnTo>
                      <a:pt x="9887" y="1215"/>
                    </a:lnTo>
                    <a:lnTo>
                      <a:pt x="9842" y="1215"/>
                    </a:lnTo>
                    <a:lnTo>
                      <a:pt x="9776" y="1139"/>
                    </a:lnTo>
                    <a:lnTo>
                      <a:pt x="9731" y="1139"/>
                    </a:lnTo>
                    <a:lnTo>
                      <a:pt x="9664" y="1063"/>
                    </a:lnTo>
                    <a:lnTo>
                      <a:pt x="9664" y="987"/>
                    </a:lnTo>
                    <a:lnTo>
                      <a:pt x="9620" y="987"/>
                    </a:lnTo>
                    <a:lnTo>
                      <a:pt x="9553" y="911"/>
                    </a:lnTo>
                    <a:lnTo>
                      <a:pt x="9508" y="911"/>
                    </a:lnTo>
                    <a:lnTo>
                      <a:pt x="9442" y="759"/>
                    </a:lnTo>
                    <a:lnTo>
                      <a:pt x="9397" y="759"/>
                    </a:lnTo>
                    <a:lnTo>
                      <a:pt x="9397" y="683"/>
                    </a:lnTo>
                    <a:lnTo>
                      <a:pt x="9286" y="683"/>
                    </a:lnTo>
                    <a:lnTo>
                      <a:pt x="9219" y="493"/>
                    </a:lnTo>
                    <a:lnTo>
                      <a:pt x="9174" y="493"/>
                    </a:lnTo>
                    <a:lnTo>
                      <a:pt x="9108" y="418"/>
                    </a:lnTo>
                    <a:lnTo>
                      <a:pt x="9063" y="418"/>
                    </a:lnTo>
                    <a:lnTo>
                      <a:pt x="8996" y="342"/>
                    </a:lnTo>
                    <a:lnTo>
                      <a:pt x="8885" y="342"/>
                    </a:lnTo>
                    <a:lnTo>
                      <a:pt x="8840" y="266"/>
                    </a:lnTo>
                    <a:lnTo>
                      <a:pt x="8662" y="266"/>
                    </a:lnTo>
                    <a:lnTo>
                      <a:pt x="8618" y="190"/>
                    </a:lnTo>
                    <a:lnTo>
                      <a:pt x="8551" y="190"/>
                    </a:lnTo>
                    <a:lnTo>
                      <a:pt x="8506" y="0"/>
                    </a:lnTo>
                    <a:lnTo>
                      <a:pt x="7104" y="0"/>
                    </a:lnTo>
                    <a:lnTo>
                      <a:pt x="7059" y="190"/>
                    </a:lnTo>
                    <a:lnTo>
                      <a:pt x="6948" y="190"/>
                    </a:lnTo>
                    <a:lnTo>
                      <a:pt x="6881" y="266"/>
                    </a:lnTo>
                    <a:lnTo>
                      <a:pt x="6725" y="266"/>
                    </a:lnTo>
                    <a:lnTo>
                      <a:pt x="6658" y="342"/>
                    </a:lnTo>
                    <a:lnTo>
                      <a:pt x="6547" y="342"/>
                    </a:lnTo>
                    <a:lnTo>
                      <a:pt x="6458" y="493"/>
                    </a:lnTo>
                    <a:lnTo>
                      <a:pt x="6346" y="493"/>
                    </a:lnTo>
                    <a:lnTo>
                      <a:pt x="6280" y="683"/>
                    </a:lnTo>
                    <a:lnTo>
                      <a:pt x="6235" y="683"/>
                    </a:lnTo>
                    <a:lnTo>
                      <a:pt x="6168" y="759"/>
                    </a:lnTo>
                    <a:lnTo>
                      <a:pt x="6124" y="759"/>
                    </a:lnTo>
                    <a:lnTo>
                      <a:pt x="6057" y="911"/>
                    </a:lnTo>
                    <a:lnTo>
                      <a:pt x="6012" y="911"/>
                    </a:lnTo>
                    <a:lnTo>
                      <a:pt x="5946" y="987"/>
                    </a:lnTo>
                    <a:lnTo>
                      <a:pt x="5901" y="987"/>
                    </a:lnTo>
                    <a:lnTo>
                      <a:pt x="5901" y="1063"/>
                    </a:lnTo>
                    <a:lnTo>
                      <a:pt x="5790" y="1139"/>
                    </a:lnTo>
                    <a:lnTo>
                      <a:pt x="5790" y="1215"/>
                    </a:lnTo>
                    <a:lnTo>
                      <a:pt x="5723" y="1215"/>
                    </a:lnTo>
                    <a:lnTo>
                      <a:pt x="5678" y="1329"/>
                    </a:lnTo>
                    <a:lnTo>
                      <a:pt x="5612" y="1480"/>
                    </a:lnTo>
                    <a:lnTo>
                      <a:pt x="5567" y="1480"/>
                    </a:lnTo>
                    <a:lnTo>
                      <a:pt x="5500" y="1632"/>
                    </a:lnTo>
                    <a:lnTo>
                      <a:pt x="5456" y="1708"/>
                    </a:lnTo>
                    <a:lnTo>
                      <a:pt x="5456" y="1784"/>
                    </a:lnTo>
                    <a:lnTo>
                      <a:pt x="5344" y="1974"/>
                    </a:lnTo>
                    <a:lnTo>
                      <a:pt x="5344" y="2050"/>
                    </a:lnTo>
                    <a:lnTo>
                      <a:pt x="5278" y="2050"/>
                    </a:lnTo>
                    <a:lnTo>
                      <a:pt x="5166" y="2354"/>
                    </a:lnTo>
                    <a:lnTo>
                      <a:pt x="5166" y="2430"/>
                    </a:lnTo>
                    <a:lnTo>
                      <a:pt x="5122" y="2619"/>
                    </a:lnTo>
                    <a:lnTo>
                      <a:pt x="5055" y="2619"/>
                    </a:lnTo>
                    <a:lnTo>
                      <a:pt x="5055" y="2847"/>
                    </a:lnTo>
                    <a:lnTo>
                      <a:pt x="4832" y="2847"/>
                    </a:lnTo>
                    <a:lnTo>
                      <a:pt x="4788" y="2695"/>
                    </a:lnTo>
                    <a:lnTo>
                      <a:pt x="4008" y="2695"/>
                    </a:lnTo>
                    <a:lnTo>
                      <a:pt x="3941" y="2847"/>
                    </a:lnTo>
                    <a:lnTo>
                      <a:pt x="3385" y="2847"/>
                    </a:lnTo>
                    <a:lnTo>
                      <a:pt x="3340" y="2923"/>
                    </a:lnTo>
                    <a:lnTo>
                      <a:pt x="3162" y="2923"/>
                    </a:lnTo>
                    <a:lnTo>
                      <a:pt x="3118" y="3151"/>
                    </a:lnTo>
                    <a:lnTo>
                      <a:pt x="2939" y="3151"/>
                    </a:lnTo>
                    <a:lnTo>
                      <a:pt x="2895" y="3265"/>
                    </a:lnTo>
                    <a:lnTo>
                      <a:pt x="2828" y="3265"/>
                    </a:lnTo>
                    <a:lnTo>
                      <a:pt x="2717" y="3341"/>
                    </a:lnTo>
                    <a:lnTo>
                      <a:pt x="2672" y="3341"/>
                    </a:lnTo>
                    <a:lnTo>
                      <a:pt x="2605" y="3417"/>
                    </a:lnTo>
                    <a:lnTo>
                      <a:pt x="2494" y="3417"/>
                    </a:lnTo>
                    <a:lnTo>
                      <a:pt x="2449" y="3492"/>
                    </a:lnTo>
                    <a:lnTo>
                      <a:pt x="2383" y="3492"/>
                    </a:lnTo>
                    <a:lnTo>
                      <a:pt x="2338" y="3568"/>
                    </a:lnTo>
                    <a:lnTo>
                      <a:pt x="2271" y="3568"/>
                    </a:lnTo>
                    <a:lnTo>
                      <a:pt x="2227" y="3720"/>
                    </a:lnTo>
                    <a:lnTo>
                      <a:pt x="2182" y="3720"/>
                    </a:lnTo>
                    <a:lnTo>
                      <a:pt x="2071" y="3910"/>
                    </a:lnTo>
                    <a:lnTo>
                      <a:pt x="2071" y="3986"/>
                    </a:lnTo>
                    <a:lnTo>
                      <a:pt x="1960" y="3986"/>
                    </a:lnTo>
                    <a:lnTo>
                      <a:pt x="1893" y="4138"/>
                    </a:lnTo>
                    <a:lnTo>
                      <a:pt x="1848" y="4138"/>
                    </a:lnTo>
                    <a:lnTo>
                      <a:pt x="1781" y="4214"/>
                    </a:lnTo>
                    <a:lnTo>
                      <a:pt x="1670" y="4290"/>
                    </a:lnTo>
                    <a:lnTo>
                      <a:pt x="1670" y="4366"/>
                    </a:lnTo>
                    <a:lnTo>
                      <a:pt x="1559" y="4555"/>
                    </a:lnTo>
                    <a:lnTo>
                      <a:pt x="1559" y="4631"/>
                    </a:lnTo>
                    <a:lnTo>
                      <a:pt x="1447" y="4631"/>
                    </a:lnTo>
                    <a:lnTo>
                      <a:pt x="1403" y="4707"/>
                    </a:lnTo>
                    <a:lnTo>
                      <a:pt x="1336" y="4859"/>
                    </a:lnTo>
                    <a:lnTo>
                      <a:pt x="1292" y="4935"/>
                    </a:lnTo>
                    <a:lnTo>
                      <a:pt x="1225" y="5011"/>
                    </a:lnTo>
                    <a:lnTo>
                      <a:pt x="1225" y="5125"/>
                    </a:lnTo>
                    <a:lnTo>
                      <a:pt x="1180" y="5201"/>
                    </a:lnTo>
                    <a:lnTo>
                      <a:pt x="1069" y="5353"/>
                    </a:lnTo>
                    <a:lnTo>
                      <a:pt x="1002" y="5580"/>
                    </a:lnTo>
                    <a:lnTo>
                      <a:pt x="958" y="5580"/>
                    </a:lnTo>
                    <a:lnTo>
                      <a:pt x="891" y="5770"/>
                    </a:lnTo>
                    <a:lnTo>
                      <a:pt x="846" y="5846"/>
                    </a:lnTo>
                    <a:lnTo>
                      <a:pt x="779" y="6074"/>
                    </a:lnTo>
                    <a:lnTo>
                      <a:pt x="735" y="6074"/>
                    </a:lnTo>
                    <a:lnTo>
                      <a:pt x="624" y="6567"/>
                    </a:lnTo>
                    <a:lnTo>
                      <a:pt x="512" y="6643"/>
                    </a:lnTo>
                    <a:lnTo>
                      <a:pt x="512" y="6795"/>
                    </a:lnTo>
                    <a:lnTo>
                      <a:pt x="445" y="6871"/>
                    </a:lnTo>
                    <a:lnTo>
                      <a:pt x="445" y="7137"/>
                    </a:lnTo>
                    <a:lnTo>
                      <a:pt x="334" y="7289"/>
                    </a:lnTo>
                    <a:lnTo>
                      <a:pt x="334" y="7364"/>
                    </a:lnTo>
                    <a:lnTo>
                      <a:pt x="289" y="7516"/>
                    </a:lnTo>
                    <a:lnTo>
                      <a:pt x="289" y="7706"/>
                    </a:lnTo>
                    <a:lnTo>
                      <a:pt x="223" y="7858"/>
                    </a:lnTo>
                    <a:lnTo>
                      <a:pt x="223" y="8086"/>
                    </a:lnTo>
                    <a:lnTo>
                      <a:pt x="178" y="8238"/>
                    </a:lnTo>
                    <a:lnTo>
                      <a:pt x="178" y="8351"/>
                    </a:lnTo>
                    <a:lnTo>
                      <a:pt x="111" y="8579"/>
                    </a:lnTo>
                    <a:lnTo>
                      <a:pt x="111" y="9073"/>
                    </a:lnTo>
                    <a:lnTo>
                      <a:pt x="67" y="9225"/>
                    </a:lnTo>
                    <a:lnTo>
                      <a:pt x="67" y="9718"/>
                    </a:lnTo>
                    <a:lnTo>
                      <a:pt x="0" y="9794"/>
                    </a:lnTo>
                    <a:lnTo>
                      <a:pt x="0" y="10743"/>
                    </a:lnTo>
                    <a:lnTo>
                      <a:pt x="67" y="10743"/>
                    </a:lnTo>
                    <a:lnTo>
                      <a:pt x="67" y="11312"/>
                    </a:lnTo>
                    <a:lnTo>
                      <a:pt x="111" y="11388"/>
                    </a:lnTo>
                    <a:lnTo>
                      <a:pt x="111" y="11958"/>
                    </a:lnTo>
                    <a:lnTo>
                      <a:pt x="178" y="12148"/>
                    </a:lnTo>
                    <a:lnTo>
                      <a:pt x="178" y="12224"/>
                    </a:lnTo>
                    <a:lnTo>
                      <a:pt x="223" y="12451"/>
                    </a:lnTo>
                    <a:lnTo>
                      <a:pt x="223" y="12527"/>
                    </a:lnTo>
                    <a:lnTo>
                      <a:pt x="289" y="12793"/>
                    </a:lnTo>
                    <a:lnTo>
                      <a:pt x="334" y="13021"/>
                    </a:lnTo>
                    <a:lnTo>
                      <a:pt x="334" y="13173"/>
                    </a:lnTo>
                    <a:lnTo>
                      <a:pt x="445" y="13438"/>
                    </a:lnTo>
                    <a:lnTo>
                      <a:pt x="445" y="13590"/>
                    </a:lnTo>
                    <a:lnTo>
                      <a:pt x="624" y="14084"/>
                    </a:lnTo>
                    <a:lnTo>
                      <a:pt x="846" y="14729"/>
                    </a:lnTo>
                    <a:lnTo>
                      <a:pt x="891" y="14729"/>
                    </a:lnTo>
                    <a:lnTo>
                      <a:pt x="958" y="14881"/>
                    </a:lnTo>
                    <a:lnTo>
                      <a:pt x="1002" y="14957"/>
                    </a:lnTo>
                    <a:lnTo>
                      <a:pt x="1069" y="15109"/>
                    </a:lnTo>
                    <a:lnTo>
                      <a:pt x="1069" y="15185"/>
                    </a:lnTo>
                    <a:lnTo>
                      <a:pt x="1180" y="15298"/>
                    </a:lnTo>
                    <a:lnTo>
                      <a:pt x="1225" y="15374"/>
                    </a:lnTo>
                    <a:lnTo>
                      <a:pt x="1225" y="15450"/>
                    </a:lnTo>
                    <a:lnTo>
                      <a:pt x="1292" y="15602"/>
                    </a:lnTo>
                    <a:lnTo>
                      <a:pt x="1336" y="15678"/>
                    </a:lnTo>
                    <a:lnTo>
                      <a:pt x="1403" y="15754"/>
                    </a:lnTo>
                    <a:lnTo>
                      <a:pt x="1447" y="15830"/>
                    </a:lnTo>
                    <a:lnTo>
                      <a:pt x="1559" y="15944"/>
                    </a:lnTo>
                    <a:lnTo>
                      <a:pt x="1559" y="16020"/>
                    </a:lnTo>
                    <a:lnTo>
                      <a:pt x="1670" y="16096"/>
                    </a:lnTo>
                    <a:lnTo>
                      <a:pt x="1670" y="16172"/>
                    </a:lnTo>
                    <a:lnTo>
                      <a:pt x="1781" y="16247"/>
                    </a:lnTo>
                    <a:lnTo>
                      <a:pt x="1848" y="16247"/>
                    </a:lnTo>
                    <a:lnTo>
                      <a:pt x="1893" y="16399"/>
                    </a:lnTo>
                    <a:lnTo>
                      <a:pt x="1960" y="16589"/>
                    </a:lnTo>
                    <a:lnTo>
                      <a:pt x="2071" y="16589"/>
                    </a:lnTo>
                    <a:lnTo>
                      <a:pt x="2071" y="16665"/>
                    </a:lnTo>
                    <a:lnTo>
                      <a:pt x="2182" y="16665"/>
                    </a:lnTo>
                    <a:lnTo>
                      <a:pt x="2227" y="16817"/>
                    </a:lnTo>
                    <a:lnTo>
                      <a:pt x="2271" y="16817"/>
                    </a:lnTo>
                    <a:lnTo>
                      <a:pt x="2338" y="16893"/>
                    </a:lnTo>
                    <a:lnTo>
                      <a:pt x="2383" y="16893"/>
                    </a:lnTo>
                    <a:lnTo>
                      <a:pt x="2449" y="16969"/>
                    </a:lnTo>
                    <a:lnTo>
                      <a:pt x="2494" y="17159"/>
                    </a:lnTo>
                    <a:lnTo>
                      <a:pt x="2605" y="17159"/>
                    </a:lnTo>
                    <a:lnTo>
                      <a:pt x="2672" y="17234"/>
                    </a:lnTo>
                    <a:lnTo>
                      <a:pt x="2828" y="17234"/>
                    </a:lnTo>
                    <a:lnTo>
                      <a:pt x="2895" y="17386"/>
                    </a:lnTo>
                    <a:lnTo>
                      <a:pt x="2939" y="17386"/>
                    </a:lnTo>
                    <a:lnTo>
                      <a:pt x="3051" y="17462"/>
                    </a:lnTo>
                    <a:lnTo>
                      <a:pt x="3162" y="17462"/>
                    </a:lnTo>
                    <a:lnTo>
                      <a:pt x="3229" y="17538"/>
                    </a:lnTo>
                    <a:lnTo>
                      <a:pt x="3496" y="17538"/>
                    </a:lnTo>
                    <a:lnTo>
                      <a:pt x="3563" y="17614"/>
                    </a:lnTo>
                    <a:lnTo>
                      <a:pt x="3674" y="17614"/>
                    </a:lnTo>
                    <a:lnTo>
                      <a:pt x="3786" y="17804"/>
                    </a:lnTo>
                    <a:lnTo>
                      <a:pt x="4899" y="17804"/>
                    </a:lnTo>
                    <a:lnTo>
                      <a:pt x="4944" y="17614"/>
                    </a:lnTo>
                    <a:lnTo>
                      <a:pt x="4944" y="17880"/>
                    </a:lnTo>
                    <a:lnTo>
                      <a:pt x="5010" y="17880"/>
                    </a:lnTo>
                    <a:lnTo>
                      <a:pt x="5010" y="17956"/>
                    </a:lnTo>
                    <a:lnTo>
                      <a:pt x="5122" y="18335"/>
                    </a:lnTo>
                    <a:lnTo>
                      <a:pt x="5166" y="18335"/>
                    </a:lnTo>
                    <a:lnTo>
                      <a:pt x="5278" y="18753"/>
                    </a:lnTo>
                    <a:lnTo>
                      <a:pt x="5344" y="18753"/>
                    </a:lnTo>
                    <a:lnTo>
                      <a:pt x="5344" y="18981"/>
                    </a:lnTo>
                    <a:lnTo>
                      <a:pt x="5456" y="19095"/>
                    </a:lnTo>
                    <a:lnTo>
                      <a:pt x="5456" y="19170"/>
                    </a:lnTo>
                    <a:lnTo>
                      <a:pt x="5567" y="19322"/>
                    </a:lnTo>
                    <a:lnTo>
                      <a:pt x="5612" y="19398"/>
                    </a:lnTo>
                    <a:lnTo>
                      <a:pt x="5678" y="19740"/>
                    </a:lnTo>
                    <a:lnTo>
                      <a:pt x="5790" y="19740"/>
                    </a:lnTo>
                    <a:lnTo>
                      <a:pt x="5790" y="19816"/>
                    </a:lnTo>
                    <a:lnTo>
                      <a:pt x="5834" y="19892"/>
                    </a:lnTo>
                    <a:lnTo>
                      <a:pt x="5901" y="19968"/>
                    </a:lnTo>
                    <a:lnTo>
                      <a:pt x="5946" y="20044"/>
                    </a:lnTo>
                    <a:lnTo>
                      <a:pt x="6012" y="20044"/>
                    </a:lnTo>
                    <a:lnTo>
                      <a:pt x="6057" y="20120"/>
                    </a:lnTo>
                    <a:lnTo>
                      <a:pt x="6124" y="20120"/>
                    </a:lnTo>
                    <a:lnTo>
                      <a:pt x="6168" y="20385"/>
                    </a:lnTo>
                    <a:lnTo>
                      <a:pt x="6235" y="20385"/>
                    </a:lnTo>
                    <a:lnTo>
                      <a:pt x="6280" y="20461"/>
                    </a:lnTo>
                    <a:lnTo>
                      <a:pt x="6346" y="20537"/>
                    </a:lnTo>
                    <a:lnTo>
                      <a:pt x="6391" y="20613"/>
                    </a:lnTo>
                    <a:lnTo>
                      <a:pt x="6458" y="20613"/>
                    </a:lnTo>
                    <a:lnTo>
                      <a:pt x="6547" y="20765"/>
                    </a:lnTo>
                    <a:lnTo>
                      <a:pt x="6614" y="20841"/>
                    </a:lnTo>
                    <a:lnTo>
                      <a:pt x="6725" y="20841"/>
                    </a:lnTo>
                    <a:lnTo>
                      <a:pt x="6769" y="21031"/>
                    </a:lnTo>
                    <a:lnTo>
                      <a:pt x="6881" y="21031"/>
                    </a:lnTo>
                    <a:lnTo>
                      <a:pt x="6948" y="21107"/>
                    </a:lnTo>
                    <a:lnTo>
                      <a:pt x="7104" y="21107"/>
                    </a:lnTo>
                    <a:lnTo>
                      <a:pt x="7215" y="21258"/>
                    </a:lnTo>
                    <a:lnTo>
                      <a:pt x="7282" y="21334"/>
                    </a:lnTo>
                    <a:lnTo>
                      <a:pt x="7393" y="21334"/>
                    </a:lnTo>
                    <a:lnTo>
                      <a:pt x="7438" y="21486"/>
                    </a:lnTo>
                    <a:lnTo>
                      <a:pt x="7883" y="21486"/>
                    </a:lnTo>
                    <a:lnTo>
                      <a:pt x="7883" y="21600"/>
                    </a:lnTo>
                    <a:lnTo>
                      <a:pt x="9108" y="21600"/>
                    </a:lnTo>
                    <a:lnTo>
                      <a:pt x="9174" y="21486"/>
                    </a:lnTo>
                    <a:lnTo>
                      <a:pt x="9553" y="21486"/>
                    </a:lnTo>
                    <a:lnTo>
                      <a:pt x="9664" y="21334"/>
                    </a:lnTo>
                    <a:lnTo>
                      <a:pt x="9776" y="21334"/>
                    </a:lnTo>
                    <a:lnTo>
                      <a:pt x="9842" y="21258"/>
                    </a:lnTo>
                    <a:lnTo>
                      <a:pt x="9887" y="21258"/>
                    </a:lnTo>
                    <a:lnTo>
                      <a:pt x="9998" y="21107"/>
                    </a:lnTo>
                    <a:lnTo>
                      <a:pt x="10110" y="21107"/>
                    </a:lnTo>
                    <a:lnTo>
                      <a:pt x="10221" y="21031"/>
                    </a:lnTo>
                    <a:lnTo>
                      <a:pt x="10288" y="21031"/>
                    </a:lnTo>
                    <a:lnTo>
                      <a:pt x="10332" y="20841"/>
                    </a:lnTo>
                    <a:lnTo>
                      <a:pt x="10444" y="20841"/>
                    </a:lnTo>
                    <a:lnTo>
                      <a:pt x="10511" y="20765"/>
                    </a:lnTo>
                    <a:lnTo>
                      <a:pt x="10511" y="20689"/>
                    </a:lnTo>
                    <a:lnTo>
                      <a:pt x="10555" y="20689"/>
                    </a:lnTo>
                    <a:lnTo>
                      <a:pt x="10666" y="20613"/>
                    </a:lnTo>
                    <a:lnTo>
                      <a:pt x="10711" y="20613"/>
                    </a:lnTo>
                    <a:lnTo>
                      <a:pt x="10822" y="20385"/>
                    </a:lnTo>
                    <a:lnTo>
                      <a:pt x="10934" y="20271"/>
                    </a:lnTo>
                    <a:lnTo>
                      <a:pt x="10934" y="20120"/>
                    </a:lnTo>
                    <a:lnTo>
                      <a:pt x="11156" y="19968"/>
                    </a:lnTo>
                    <a:lnTo>
                      <a:pt x="11156" y="19892"/>
                    </a:lnTo>
                    <a:lnTo>
                      <a:pt x="11268" y="19816"/>
                    </a:lnTo>
                    <a:lnTo>
                      <a:pt x="11268" y="19740"/>
                    </a:lnTo>
                    <a:lnTo>
                      <a:pt x="11334" y="19740"/>
                    </a:lnTo>
                    <a:lnTo>
                      <a:pt x="11379" y="19550"/>
                    </a:lnTo>
                    <a:lnTo>
                      <a:pt x="11490" y="19398"/>
                    </a:lnTo>
                    <a:lnTo>
                      <a:pt x="11490" y="19322"/>
                    </a:lnTo>
                    <a:lnTo>
                      <a:pt x="11557" y="19170"/>
                    </a:lnTo>
                    <a:lnTo>
                      <a:pt x="11602" y="19170"/>
                    </a:lnTo>
                    <a:lnTo>
                      <a:pt x="11668" y="18981"/>
                    </a:lnTo>
                    <a:lnTo>
                      <a:pt x="11713" y="18905"/>
                    </a:lnTo>
                    <a:lnTo>
                      <a:pt x="11780" y="18753"/>
                    </a:lnTo>
                    <a:lnTo>
                      <a:pt x="11780" y="18601"/>
                    </a:lnTo>
                    <a:lnTo>
                      <a:pt x="11824" y="18601"/>
                    </a:lnTo>
                    <a:lnTo>
                      <a:pt x="11891" y="18753"/>
                    </a:lnTo>
                    <a:lnTo>
                      <a:pt x="12002" y="18753"/>
                    </a:lnTo>
                    <a:lnTo>
                      <a:pt x="12002" y="18829"/>
                    </a:lnTo>
                    <a:lnTo>
                      <a:pt x="12047" y="18905"/>
                    </a:lnTo>
                    <a:lnTo>
                      <a:pt x="12114" y="18981"/>
                    </a:lnTo>
                    <a:lnTo>
                      <a:pt x="12158" y="19095"/>
                    </a:lnTo>
                    <a:lnTo>
                      <a:pt x="12225" y="19095"/>
                    </a:lnTo>
                    <a:lnTo>
                      <a:pt x="12270" y="19170"/>
                    </a:lnTo>
                    <a:lnTo>
                      <a:pt x="12336" y="19170"/>
                    </a:lnTo>
                    <a:lnTo>
                      <a:pt x="12336" y="19322"/>
                    </a:lnTo>
                    <a:lnTo>
                      <a:pt x="12492" y="19322"/>
                    </a:lnTo>
                    <a:lnTo>
                      <a:pt x="12604" y="19398"/>
                    </a:lnTo>
                    <a:lnTo>
                      <a:pt x="12715" y="19398"/>
                    </a:lnTo>
                    <a:lnTo>
                      <a:pt x="12715" y="19550"/>
                    </a:lnTo>
                    <a:lnTo>
                      <a:pt x="12938" y="19550"/>
                    </a:lnTo>
                    <a:lnTo>
                      <a:pt x="12938" y="19740"/>
                    </a:lnTo>
                    <a:lnTo>
                      <a:pt x="13339" y="19740"/>
                    </a:lnTo>
                    <a:lnTo>
                      <a:pt x="13383" y="19816"/>
                    </a:lnTo>
                    <a:lnTo>
                      <a:pt x="13895" y="19816"/>
                    </a:lnTo>
                    <a:lnTo>
                      <a:pt x="13940" y="19740"/>
                    </a:lnTo>
                    <a:lnTo>
                      <a:pt x="14341" y="19740"/>
                    </a:lnTo>
                    <a:lnTo>
                      <a:pt x="14385" y="19550"/>
                    </a:lnTo>
                    <a:lnTo>
                      <a:pt x="14563" y="19550"/>
                    </a:lnTo>
                    <a:lnTo>
                      <a:pt x="14608" y="19398"/>
                    </a:lnTo>
                    <a:lnTo>
                      <a:pt x="14719" y="19398"/>
                    </a:lnTo>
                    <a:lnTo>
                      <a:pt x="14786" y="19322"/>
                    </a:lnTo>
                    <a:lnTo>
                      <a:pt x="14942" y="19322"/>
                    </a:lnTo>
                    <a:lnTo>
                      <a:pt x="14942" y="19170"/>
                    </a:lnTo>
                    <a:lnTo>
                      <a:pt x="15053" y="19170"/>
                    </a:lnTo>
                    <a:lnTo>
                      <a:pt x="15053" y="19095"/>
                    </a:lnTo>
                    <a:lnTo>
                      <a:pt x="15098" y="19095"/>
                    </a:lnTo>
                    <a:lnTo>
                      <a:pt x="15165" y="18981"/>
                    </a:lnTo>
                    <a:lnTo>
                      <a:pt x="15209" y="18981"/>
                    </a:lnTo>
                    <a:lnTo>
                      <a:pt x="15276" y="18905"/>
                    </a:lnTo>
                    <a:lnTo>
                      <a:pt x="15320" y="18753"/>
                    </a:lnTo>
                    <a:lnTo>
                      <a:pt x="15387" y="18753"/>
                    </a:lnTo>
                    <a:lnTo>
                      <a:pt x="15432" y="18601"/>
                    </a:lnTo>
                    <a:lnTo>
                      <a:pt x="15543" y="18601"/>
                    </a:lnTo>
                    <a:lnTo>
                      <a:pt x="15610" y="18449"/>
                    </a:lnTo>
                    <a:lnTo>
                      <a:pt x="15654" y="18335"/>
                    </a:lnTo>
                    <a:lnTo>
                      <a:pt x="15654" y="18259"/>
                    </a:lnTo>
                    <a:lnTo>
                      <a:pt x="15766" y="18183"/>
                    </a:lnTo>
                    <a:lnTo>
                      <a:pt x="15766" y="17956"/>
                    </a:lnTo>
                    <a:lnTo>
                      <a:pt x="15833" y="17880"/>
                    </a:lnTo>
                    <a:lnTo>
                      <a:pt x="15877" y="17880"/>
                    </a:lnTo>
                    <a:lnTo>
                      <a:pt x="15988" y="17538"/>
                    </a:lnTo>
                    <a:lnTo>
                      <a:pt x="15988" y="17462"/>
                    </a:lnTo>
                    <a:lnTo>
                      <a:pt x="16055" y="17462"/>
                    </a:lnTo>
                    <a:lnTo>
                      <a:pt x="16100" y="17386"/>
                    </a:lnTo>
                    <a:lnTo>
                      <a:pt x="16100" y="17234"/>
                    </a:lnTo>
                    <a:lnTo>
                      <a:pt x="16278" y="16817"/>
                    </a:lnTo>
                    <a:lnTo>
                      <a:pt x="16278" y="16665"/>
                    </a:lnTo>
                    <a:lnTo>
                      <a:pt x="16322" y="16589"/>
                    </a:lnTo>
                    <a:lnTo>
                      <a:pt x="16322" y="16399"/>
                    </a:lnTo>
                    <a:lnTo>
                      <a:pt x="16389" y="16399"/>
                    </a:lnTo>
                    <a:lnTo>
                      <a:pt x="16434" y="16589"/>
                    </a:lnTo>
                    <a:lnTo>
                      <a:pt x="16545" y="16589"/>
                    </a:lnTo>
                    <a:lnTo>
                      <a:pt x="16545" y="16665"/>
                    </a:lnTo>
                    <a:lnTo>
                      <a:pt x="16656" y="16665"/>
                    </a:lnTo>
                    <a:lnTo>
                      <a:pt x="16723" y="16817"/>
                    </a:lnTo>
                    <a:lnTo>
                      <a:pt x="16879" y="16817"/>
                    </a:lnTo>
                    <a:lnTo>
                      <a:pt x="16946" y="16893"/>
                    </a:lnTo>
                    <a:lnTo>
                      <a:pt x="17057" y="16893"/>
                    </a:lnTo>
                    <a:lnTo>
                      <a:pt x="17169" y="16969"/>
                    </a:lnTo>
                    <a:lnTo>
                      <a:pt x="17213" y="16969"/>
                    </a:lnTo>
                    <a:lnTo>
                      <a:pt x="17280" y="17159"/>
                    </a:lnTo>
                    <a:lnTo>
                      <a:pt x="17503" y="17159"/>
                    </a:lnTo>
                    <a:lnTo>
                      <a:pt x="17614" y="17234"/>
                    </a:lnTo>
                    <a:lnTo>
                      <a:pt x="18727" y="17234"/>
                    </a:lnTo>
                    <a:lnTo>
                      <a:pt x="18772" y="17159"/>
                    </a:lnTo>
                    <a:lnTo>
                      <a:pt x="18995" y="17159"/>
                    </a:lnTo>
                    <a:lnTo>
                      <a:pt x="19039" y="16969"/>
                    </a:lnTo>
                    <a:lnTo>
                      <a:pt x="19106" y="16969"/>
                    </a:lnTo>
                    <a:lnTo>
                      <a:pt x="19151" y="16893"/>
                    </a:lnTo>
                    <a:lnTo>
                      <a:pt x="19262" y="16893"/>
                    </a:lnTo>
                    <a:lnTo>
                      <a:pt x="19373" y="16817"/>
                    </a:lnTo>
                    <a:lnTo>
                      <a:pt x="19596" y="16817"/>
                    </a:lnTo>
                    <a:lnTo>
                      <a:pt x="19663" y="16665"/>
                    </a:lnTo>
                    <a:lnTo>
                      <a:pt x="19707" y="16665"/>
                    </a:lnTo>
                    <a:lnTo>
                      <a:pt x="19774" y="16589"/>
                    </a:lnTo>
                    <a:lnTo>
                      <a:pt x="19885" y="16399"/>
                    </a:lnTo>
                    <a:lnTo>
                      <a:pt x="19930" y="16399"/>
                    </a:lnTo>
                    <a:lnTo>
                      <a:pt x="19997" y="16247"/>
                    </a:lnTo>
                    <a:lnTo>
                      <a:pt x="20108" y="16247"/>
                    </a:lnTo>
                    <a:lnTo>
                      <a:pt x="20108" y="16172"/>
                    </a:lnTo>
                    <a:lnTo>
                      <a:pt x="20153" y="16172"/>
                    </a:lnTo>
                    <a:lnTo>
                      <a:pt x="20219" y="16020"/>
                    </a:lnTo>
                    <a:lnTo>
                      <a:pt x="20264" y="16020"/>
                    </a:lnTo>
                    <a:lnTo>
                      <a:pt x="20331" y="15944"/>
                    </a:lnTo>
                    <a:lnTo>
                      <a:pt x="20375" y="15944"/>
                    </a:lnTo>
                    <a:lnTo>
                      <a:pt x="20442" y="15830"/>
                    </a:lnTo>
                    <a:lnTo>
                      <a:pt x="20442" y="15754"/>
                    </a:lnTo>
                    <a:lnTo>
                      <a:pt x="20487" y="15754"/>
                    </a:lnTo>
                    <a:lnTo>
                      <a:pt x="20553" y="15602"/>
                    </a:lnTo>
                    <a:lnTo>
                      <a:pt x="20598" y="15450"/>
                    </a:lnTo>
                    <a:lnTo>
                      <a:pt x="20665" y="15450"/>
                    </a:lnTo>
                    <a:lnTo>
                      <a:pt x="20665" y="15374"/>
                    </a:lnTo>
                    <a:lnTo>
                      <a:pt x="20776" y="15298"/>
                    </a:lnTo>
                    <a:lnTo>
                      <a:pt x="20776" y="15109"/>
                    </a:lnTo>
                    <a:lnTo>
                      <a:pt x="20821" y="15109"/>
                    </a:lnTo>
                    <a:lnTo>
                      <a:pt x="20932" y="14881"/>
                    </a:lnTo>
                    <a:lnTo>
                      <a:pt x="21333" y="13742"/>
                    </a:lnTo>
                    <a:lnTo>
                      <a:pt x="21377" y="13590"/>
                    </a:lnTo>
                    <a:lnTo>
                      <a:pt x="21444" y="13514"/>
                    </a:lnTo>
                    <a:lnTo>
                      <a:pt x="21444" y="13173"/>
                    </a:lnTo>
                    <a:lnTo>
                      <a:pt x="21489" y="12945"/>
                    </a:lnTo>
                    <a:lnTo>
                      <a:pt x="21489" y="12869"/>
                    </a:lnTo>
                    <a:lnTo>
                      <a:pt x="21555" y="12793"/>
                    </a:lnTo>
                    <a:lnTo>
                      <a:pt x="21555" y="12679"/>
                    </a:lnTo>
                    <a:lnTo>
                      <a:pt x="21600" y="12527"/>
                    </a:lnTo>
                    <a:lnTo>
                      <a:pt x="21600" y="9870"/>
                    </a:lnTo>
                    <a:lnTo>
                      <a:pt x="21555" y="9870"/>
                    </a:lnTo>
                    <a:lnTo>
                      <a:pt x="21555" y="9794"/>
                    </a:lnTo>
                    <a:lnTo>
                      <a:pt x="21489" y="9642"/>
                    </a:lnTo>
                    <a:lnTo>
                      <a:pt x="21489" y="9566"/>
                    </a:lnTo>
                    <a:lnTo>
                      <a:pt x="21444" y="9301"/>
                    </a:lnTo>
                    <a:lnTo>
                      <a:pt x="21444" y="9073"/>
                    </a:lnTo>
                    <a:lnTo>
                      <a:pt x="21377" y="8997"/>
                    </a:lnTo>
                    <a:lnTo>
                      <a:pt x="21333" y="8807"/>
                    </a:lnTo>
                    <a:lnTo>
                      <a:pt x="21266" y="8731"/>
                    </a:lnTo>
                    <a:lnTo>
                      <a:pt x="21155" y="8238"/>
                    </a:lnTo>
                    <a:lnTo>
                      <a:pt x="21110" y="8238"/>
                    </a:lnTo>
                    <a:lnTo>
                      <a:pt x="21043" y="8086"/>
                    </a:lnTo>
                    <a:lnTo>
                      <a:pt x="21043" y="7858"/>
                    </a:lnTo>
                    <a:lnTo>
                      <a:pt x="20932" y="7592"/>
                    </a:lnTo>
                    <a:lnTo>
                      <a:pt x="20887" y="7592"/>
                    </a:lnTo>
                    <a:lnTo>
                      <a:pt x="20887" y="7516"/>
                    </a:lnTo>
                    <a:lnTo>
                      <a:pt x="20821" y="7516"/>
                    </a:lnTo>
                    <a:lnTo>
                      <a:pt x="20776" y="7289"/>
                    </a:lnTo>
                    <a:lnTo>
                      <a:pt x="20665" y="7137"/>
                    </a:lnTo>
                    <a:lnTo>
                      <a:pt x="20553" y="7061"/>
                    </a:lnTo>
                    <a:lnTo>
                      <a:pt x="20553" y="6871"/>
                    </a:lnTo>
                    <a:lnTo>
                      <a:pt x="20487" y="6795"/>
                    </a:lnTo>
                    <a:lnTo>
                      <a:pt x="20442" y="6719"/>
                    </a:lnTo>
                    <a:lnTo>
                      <a:pt x="20375" y="6643"/>
                    </a:lnTo>
                    <a:lnTo>
                      <a:pt x="20331" y="6567"/>
                    </a:lnTo>
                    <a:lnTo>
                      <a:pt x="20264" y="6491"/>
                    </a:lnTo>
                    <a:lnTo>
                      <a:pt x="20219" y="6491"/>
                    </a:lnTo>
                    <a:lnTo>
                      <a:pt x="20153" y="6415"/>
                    </a:lnTo>
                    <a:lnTo>
                      <a:pt x="20108" y="6415"/>
                    </a:lnTo>
                    <a:lnTo>
                      <a:pt x="20041" y="6302"/>
                    </a:lnTo>
                    <a:lnTo>
                      <a:pt x="19997" y="6150"/>
                    </a:lnTo>
                    <a:lnTo>
                      <a:pt x="19930" y="6074"/>
                    </a:lnTo>
                    <a:lnTo>
                      <a:pt x="19774" y="6074"/>
                    </a:lnTo>
                    <a:lnTo>
                      <a:pt x="19707" y="5922"/>
                    </a:lnTo>
                    <a:lnTo>
                      <a:pt x="19663" y="5846"/>
                    </a:lnTo>
                    <a:lnTo>
                      <a:pt x="19485" y="5846"/>
                    </a:lnTo>
                    <a:lnTo>
                      <a:pt x="19485" y="5770"/>
                    </a:lnTo>
                    <a:lnTo>
                      <a:pt x="19373" y="5770"/>
                    </a:lnTo>
                    <a:lnTo>
                      <a:pt x="19440" y="5656"/>
                    </a:lnTo>
                    <a:lnTo>
                      <a:pt x="19440" y="4631"/>
                    </a:lnTo>
                    <a:lnTo>
                      <a:pt x="19373" y="4366"/>
                    </a:lnTo>
                    <a:lnTo>
                      <a:pt x="19373" y="4214"/>
                    </a:lnTo>
                    <a:lnTo>
                      <a:pt x="19329" y="3986"/>
                    </a:lnTo>
                    <a:lnTo>
                      <a:pt x="19262" y="3720"/>
                    </a:lnTo>
                    <a:lnTo>
                      <a:pt x="19262" y="3492"/>
                    </a:lnTo>
                    <a:lnTo>
                      <a:pt x="19039" y="2923"/>
                    </a:lnTo>
                    <a:lnTo>
                      <a:pt x="18995" y="2847"/>
                    </a:lnTo>
                    <a:lnTo>
                      <a:pt x="18950" y="2695"/>
                    </a:lnTo>
                    <a:lnTo>
                      <a:pt x="18950" y="2619"/>
                    </a:lnTo>
                    <a:lnTo>
                      <a:pt x="18839" y="2619"/>
                    </a:lnTo>
                    <a:lnTo>
                      <a:pt x="18839" y="2430"/>
                    </a:lnTo>
                    <a:lnTo>
                      <a:pt x="18772" y="2430"/>
                    </a:lnTo>
                    <a:lnTo>
                      <a:pt x="18727" y="2354"/>
                    </a:lnTo>
                    <a:lnTo>
                      <a:pt x="18661" y="2126"/>
                    </a:lnTo>
                    <a:lnTo>
                      <a:pt x="18549" y="2050"/>
                    </a:lnTo>
                    <a:lnTo>
                      <a:pt x="18549" y="1974"/>
                    </a:lnTo>
                    <a:lnTo>
                      <a:pt x="18438" y="1974"/>
                    </a:lnTo>
                    <a:lnTo>
                      <a:pt x="18327" y="1784"/>
                    </a:lnTo>
                    <a:lnTo>
                      <a:pt x="18282" y="1784"/>
                    </a:lnTo>
                    <a:lnTo>
                      <a:pt x="18215" y="1708"/>
                    </a:lnTo>
                    <a:lnTo>
                      <a:pt x="18104" y="1708"/>
                    </a:lnTo>
                    <a:lnTo>
                      <a:pt x="18104" y="1632"/>
                    </a:lnTo>
                    <a:lnTo>
                      <a:pt x="18059" y="1632"/>
                    </a:lnTo>
                    <a:lnTo>
                      <a:pt x="17993" y="1480"/>
                    </a:lnTo>
                    <a:lnTo>
                      <a:pt x="17659" y="1480"/>
                    </a:lnTo>
                    <a:lnTo>
                      <a:pt x="17659" y="1329"/>
                    </a:lnTo>
                    <a:lnTo>
                      <a:pt x="17503" y="1329"/>
                    </a:lnTo>
                    <a:lnTo>
                      <a:pt x="17503" y="1215"/>
                    </a:lnTo>
                    <a:lnTo>
                      <a:pt x="16946" y="1215"/>
                    </a:lnTo>
                    <a:lnTo>
                      <a:pt x="16946" y="1329"/>
                    </a:lnTo>
                    <a:lnTo>
                      <a:pt x="16723" y="1329"/>
                    </a:lnTo>
                    <a:lnTo>
                      <a:pt x="16723" y="1480"/>
                    </a:lnTo>
                    <a:lnTo>
                      <a:pt x="16434" y="1480"/>
                    </a:lnTo>
                    <a:lnTo>
                      <a:pt x="16389" y="1632"/>
                    </a:lnTo>
                    <a:lnTo>
                      <a:pt x="16322" y="1632"/>
                    </a:lnTo>
                    <a:lnTo>
                      <a:pt x="16322" y="1708"/>
                    </a:lnTo>
                    <a:lnTo>
                      <a:pt x="16211" y="1708"/>
                    </a:lnTo>
                    <a:lnTo>
                      <a:pt x="16167" y="1784"/>
                    </a:lnTo>
                    <a:lnTo>
                      <a:pt x="16100" y="1784"/>
                    </a:lnTo>
                    <a:lnTo>
                      <a:pt x="16055" y="1860"/>
                    </a:lnTo>
                    <a:lnTo>
                      <a:pt x="15988" y="1860"/>
                    </a:lnTo>
                    <a:lnTo>
                      <a:pt x="15988" y="1974"/>
                    </a:lnTo>
                    <a:lnTo>
                      <a:pt x="15944" y="1974"/>
                    </a:lnTo>
                    <a:lnTo>
                      <a:pt x="15877" y="2050"/>
                    </a:lnTo>
                    <a:lnTo>
                      <a:pt x="15833" y="2050"/>
                    </a:lnTo>
                    <a:lnTo>
                      <a:pt x="15766" y="2126"/>
                    </a:lnTo>
                    <a:lnTo>
                      <a:pt x="15766" y="1974"/>
                    </a:lnTo>
                    <a:close/>
                  </a:path>
                </a:pathLst>
              </a:custGeom>
              <a:solidFill>
                <a:srgbClr val="CCFFCC"/>
              </a:solidFill>
              <a:ln w="12700" cap="flat">
                <a:noFill/>
                <a:miter lim="400000"/>
              </a:ln>
              <a:effectLst/>
            </p:spPr>
            <p:txBody>
              <a:bodyPr wrap="square" lIns="45719" tIns="45719" rIns="45719" bIns="45719" numCol="1" anchor="t">
                <a:noAutofit/>
              </a:bodyPr>
              <a:lstStyle/>
              <a:p>
                <a:pPr/>
              </a:p>
            </p:txBody>
          </p:sp>
          <p:sp>
            <p:nvSpPr>
              <p:cNvPr id="829" name="Freeform 6"/>
              <p:cNvSpPr/>
              <p:nvPr/>
            </p:nvSpPr>
            <p:spPr>
              <a:xfrm>
                <a:off x="-1" y="-1"/>
                <a:ext cx="2046289" cy="7207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766" y="1974"/>
                    </a:moveTo>
                    <a:lnTo>
                      <a:pt x="15654" y="1974"/>
                    </a:lnTo>
                    <a:lnTo>
                      <a:pt x="15610" y="1784"/>
                    </a:lnTo>
                    <a:lnTo>
                      <a:pt x="15543" y="1784"/>
                    </a:lnTo>
                    <a:lnTo>
                      <a:pt x="15499" y="1708"/>
                    </a:lnTo>
                    <a:lnTo>
                      <a:pt x="15432" y="1708"/>
                    </a:lnTo>
                    <a:lnTo>
                      <a:pt x="15387" y="1632"/>
                    </a:lnTo>
                    <a:lnTo>
                      <a:pt x="15276" y="1480"/>
                    </a:lnTo>
                    <a:lnTo>
                      <a:pt x="15165" y="1480"/>
                    </a:lnTo>
                    <a:lnTo>
                      <a:pt x="15098" y="1329"/>
                    </a:lnTo>
                    <a:lnTo>
                      <a:pt x="15053" y="1215"/>
                    </a:lnTo>
                    <a:lnTo>
                      <a:pt x="14986" y="1215"/>
                    </a:lnTo>
                    <a:lnTo>
                      <a:pt x="14942" y="1139"/>
                    </a:lnTo>
                    <a:lnTo>
                      <a:pt x="14831" y="1139"/>
                    </a:lnTo>
                    <a:lnTo>
                      <a:pt x="14786" y="1063"/>
                    </a:lnTo>
                    <a:lnTo>
                      <a:pt x="14719" y="1063"/>
                    </a:lnTo>
                    <a:lnTo>
                      <a:pt x="14608" y="987"/>
                    </a:lnTo>
                    <a:lnTo>
                      <a:pt x="14563" y="987"/>
                    </a:lnTo>
                    <a:lnTo>
                      <a:pt x="14452" y="911"/>
                    </a:lnTo>
                    <a:lnTo>
                      <a:pt x="14341" y="911"/>
                    </a:lnTo>
                    <a:lnTo>
                      <a:pt x="14229" y="759"/>
                    </a:lnTo>
                    <a:lnTo>
                      <a:pt x="13940" y="759"/>
                    </a:lnTo>
                    <a:lnTo>
                      <a:pt x="13895" y="683"/>
                    </a:lnTo>
                    <a:lnTo>
                      <a:pt x="12671" y="683"/>
                    </a:lnTo>
                    <a:lnTo>
                      <a:pt x="12604" y="759"/>
                    </a:lnTo>
                    <a:lnTo>
                      <a:pt x="12336" y="759"/>
                    </a:lnTo>
                    <a:lnTo>
                      <a:pt x="12270" y="911"/>
                    </a:lnTo>
                    <a:lnTo>
                      <a:pt x="12114" y="911"/>
                    </a:lnTo>
                    <a:lnTo>
                      <a:pt x="12047" y="987"/>
                    </a:lnTo>
                    <a:lnTo>
                      <a:pt x="11891" y="987"/>
                    </a:lnTo>
                    <a:lnTo>
                      <a:pt x="11824" y="1063"/>
                    </a:lnTo>
                    <a:lnTo>
                      <a:pt x="11780" y="1139"/>
                    </a:lnTo>
                    <a:lnTo>
                      <a:pt x="11668" y="1139"/>
                    </a:lnTo>
                    <a:lnTo>
                      <a:pt x="11557" y="1215"/>
                    </a:lnTo>
                    <a:lnTo>
                      <a:pt x="11490" y="1215"/>
                    </a:lnTo>
                    <a:lnTo>
                      <a:pt x="11490" y="1329"/>
                    </a:lnTo>
                    <a:lnTo>
                      <a:pt x="11379" y="1480"/>
                    </a:lnTo>
                    <a:lnTo>
                      <a:pt x="11268" y="1480"/>
                    </a:lnTo>
                    <a:lnTo>
                      <a:pt x="11156" y="1632"/>
                    </a:lnTo>
                    <a:lnTo>
                      <a:pt x="11156" y="1708"/>
                    </a:lnTo>
                    <a:lnTo>
                      <a:pt x="11045" y="1708"/>
                    </a:lnTo>
                    <a:lnTo>
                      <a:pt x="11000" y="1784"/>
                    </a:lnTo>
                    <a:lnTo>
                      <a:pt x="10934" y="1860"/>
                    </a:lnTo>
                    <a:lnTo>
                      <a:pt x="10889" y="1974"/>
                    </a:lnTo>
                    <a:lnTo>
                      <a:pt x="10822" y="1974"/>
                    </a:lnTo>
                    <a:lnTo>
                      <a:pt x="10778" y="2050"/>
                    </a:lnTo>
                    <a:lnTo>
                      <a:pt x="10711" y="2126"/>
                    </a:lnTo>
                    <a:lnTo>
                      <a:pt x="10666" y="2126"/>
                    </a:lnTo>
                    <a:lnTo>
                      <a:pt x="10622" y="2202"/>
                    </a:lnTo>
                    <a:lnTo>
                      <a:pt x="10555" y="2430"/>
                    </a:lnTo>
                    <a:lnTo>
                      <a:pt x="10511" y="2430"/>
                    </a:lnTo>
                    <a:lnTo>
                      <a:pt x="10511" y="2505"/>
                    </a:lnTo>
                    <a:lnTo>
                      <a:pt x="10444" y="2430"/>
                    </a:lnTo>
                    <a:lnTo>
                      <a:pt x="10399" y="2430"/>
                    </a:lnTo>
                    <a:lnTo>
                      <a:pt x="10399" y="2354"/>
                    </a:lnTo>
                    <a:lnTo>
                      <a:pt x="10332" y="2126"/>
                    </a:lnTo>
                    <a:lnTo>
                      <a:pt x="10288" y="2050"/>
                    </a:lnTo>
                    <a:lnTo>
                      <a:pt x="10221" y="2050"/>
                    </a:lnTo>
                    <a:lnTo>
                      <a:pt x="10221" y="1784"/>
                    </a:lnTo>
                    <a:lnTo>
                      <a:pt x="10110" y="1784"/>
                    </a:lnTo>
                    <a:lnTo>
                      <a:pt x="10110" y="1708"/>
                    </a:lnTo>
                    <a:lnTo>
                      <a:pt x="10065" y="1708"/>
                    </a:lnTo>
                    <a:lnTo>
                      <a:pt x="9998" y="1480"/>
                    </a:lnTo>
                    <a:lnTo>
                      <a:pt x="9887" y="1480"/>
                    </a:lnTo>
                    <a:lnTo>
                      <a:pt x="9887" y="1215"/>
                    </a:lnTo>
                    <a:lnTo>
                      <a:pt x="9842" y="1215"/>
                    </a:lnTo>
                    <a:lnTo>
                      <a:pt x="9776" y="1139"/>
                    </a:lnTo>
                    <a:lnTo>
                      <a:pt x="9731" y="1139"/>
                    </a:lnTo>
                    <a:lnTo>
                      <a:pt x="9664" y="1063"/>
                    </a:lnTo>
                    <a:lnTo>
                      <a:pt x="9664" y="987"/>
                    </a:lnTo>
                    <a:lnTo>
                      <a:pt x="9620" y="987"/>
                    </a:lnTo>
                    <a:lnTo>
                      <a:pt x="9553" y="911"/>
                    </a:lnTo>
                    <a:lnTo>
                      <a:pt x="9508" y="911"/>
                    </a:lnTo>
                    <a:lnTo>
                      <a:pt x="9442" y="759"/>
                    </a:lnTo>
                    <a:lnTo>
                      <a:pt x="9397" y="759"/>
                    </a:lnTo>
                    <a:lnTo>
                      <a:pt x="9397" y="683"/>
                    </a:lnTo>
                    <a:lnTo>
                      <a:pt x="9286" y="683"/>
                    </a:lnTo>
                    <a:lnTo>
                      <a:pt x="9219" y="493"/>
                    </a:lnTo>
                    <a:lnTo>
                      <a:pt x="9174" y="493"/>
                    </a:lnTo>
                    <a:lnTo>
                      <a:pt x="9108" y="418"/>
                    </a:lnTo>
                    <a:lnTo>
                      <a:pt x="9063" y="418"/>
                    </a:lnTo>
                    <a:lnTo>
                      <a:pt x="8996" y="342"/>
                    </a:lnTo>
                    <a:lnTo>
                      <a:pt x="8885" y="342"/>
                    </a:lnTo>
                    <a:lnTo>
                      <a:pt x="8840" y="266"/>
                    </a:lnTo>
                    <a:lnTo>
                      <a:pt x="8662" y="266"/>
                    </a:lnTo>
                    <a:lnTo>
                      <a:pt x="8618" y="190"/>
                    </a:lnTo>
                    <a:lnTo>
                      <a:pt x="8551" y="190"/>
                    </a:lnTo>
                    <a:lnTo>
                      <a:pt x="8506" y="0"/>
                    </a:lnTo>
                    <a:lnTo>
                      <a:pt x="7104" y="0"/>
                    </a:lnTo>
                    <a:lnTo>
                      <a:pt x="7059" y="190"/>
                    </a:lnTo>
                    <a:lnTo>
                      <a:pt x="6948" y="190"/>
                    </a:lnTo>
                    <a:lnTo>
                      <a:pt x="6881" y="266"/>
                    </a:lnTo>
                    <a:lnTo>
                      <a:pt x="6725" y="266"/>
                    </a:lnTo>
                    <a:lnTo>
                      <a:pt x="6658" y="342"/>
                    </a:lnTo>
                    <a:lnTo>
                      <a:pt x="6547" y="342"/>
                    </a:lnTo>
                    <a:lnTo>
                      <a:pt x="6458" y="493"/>
                    </a:lnTo>
                    <a:lnTo>
                      <a:pt x="6346" y="493"/>
                    </a:lnTo>
                    <a:lnTo>
                      <a:pt x="6280" y="683"/>
                    </a:lnTo>
                    <a:lnTo>
                      <a:pt x="6235" y="683"/>
                    </a:lnTo>
                    <a:lnTo>
                      <a:pt x="6168" y="759"/>
                    </a:lnTo>
                    <a:lnTo>
                      <a:pt x="6124" y="759"/>
                    </a:lnTo>
                    <a:lnTo>
                      <a:pt x="6057" y="911"/>
                    </a:lnTo>
                    <a:lnTo>
                      <a:pt x="6012" y="911"/>
                    </a:lnTo>
                    <a:lnTo>
                      <a:pt x="5946" y="987"/>
                    </a:lnTo>
                    <a:lnTo>
                      <a:pt x="5901" y="987"/>
                    </a:lnTo>
                    <a:lnTo>
                      <a:pt x="5901" y="1063"/>
                    </a:lnTo>
                    <a:lnTo>
                      <a:pt x="5790" y="1139"/>
                    </a:lnTo>
                    <a:lnTo>
                      <a:pt x="5790" y="1215"/>
                    </a:lnTo>
                    <a:lnTo>
                      <a:pt x="5723" y="1215"/>
                    </a:lnTo>
                    <a:lnTo>
                      <a:pt x="5678" y="1329"/>
                    </a:lnTo>
                    <a:lnTo>
                      <a:pt x="5612" y="1480"/>
                    </a:lnTo>
                    <a:lnTo>
                      <a:pt x="5567" y="1480"/>
                    </a:lnTo>
                    <a:lnTo>
                      <a:pt x="5500" y="1632"/>
                    </a:lnTo>
                    <a:lnTo>
                      <a:pt x="5456" y="1708"/>
                    </a:lnTo>
                    <a:lnTo>
                      <a:pt x="5456" y="1784"/>
                    </a:lnTo>
                    <a:lnTo>
                      <a:pt x="5344" y="1974"/>
                    </a:lnTo>
                    <a:lnTo>
                      <a:pt x="5344" y="2050"/>
                    </a:lnTo>
                    <a:lnTo>
                      <a:pt x="5278" y="2050"/>
                    </a:lnTo>
                    <a:lnTo>
                      <a:pt x="5166" y="2354"/>
                    </a:lnTo>
                    <a:lnTo>
                      <a:pt x="5166" y="2430"/>
                    </a:lnTo>
                    <a:lnTo>
                      <a:pt x="5122" y="2619"/>
                    </a:lnTo>
                    <a:lnTo>
                      <a:pt x="5055" y="2619"/>
                    </a:lnTo>
                    <a:lnTo>
                      <a:pt x="5055" y="2847"/>
                    </a:lnTo>
                    <a:lnTo>
                      <a:pt x="4832" y="2847"/>
                    </a:lnTo>
                    <a:lnTo>
                      <a:pt x="4788" y="2695"/>
                    </a:lnTo>
                    <a:lnTo>
                      <a:pt x="4008" y="2695"/>
                    </a:lnTo>
                    <a:lnTo>
                      <a:pt x="3941" y="2847"/>
                    </a:lnTo>
                    <a:lnTo>
                      <a:pt x="3385" y="2847"/>
                    </a:lnTo>
                    <a:lnTo>
                      <a:pt x="3340" y="2923"/>
                    </a:lnTo>
                    <a:lnTo>
                      <a:pt x="3162" y="2923"/>
                    </a:lnTo>
                    <a:lnTo>
                      <a:pt x="3118" y="3151"/>
                    </a:lnTo>
                    <a:lnTo>
                      <a:pt x="2939" y="3151"/>
                    </a:lnTo>
                    <a:lnTo>
                      <a:pt x="2895" y="3265"/>
                    </a:lnTo>
                    <a:lnTo>
                      <a:pt x="2828" y="3265"/>
                    </a:lnTo>
                    <a:lnTo>
                      <a:pt x="2717" y="3341"/>
                    </a:lnTo>
                    <a:lnTo>
                      <a:pt x="2672" y="3341"/>
                    </a:lnTo>
                    <a:lnTo>
                      <a:pt x="2605" y="3417"/>
                    </a:lnTo>
                    <a:lnTo>
                      <a:pt x="2494" y="3417"/>
                    </a:lnTo>
                    <a:lnTo>
                      <a:pt x="2449" y="3492"/>
                    </a:lnTo>
                    <a:lnTo>
                      <a:pt x="2383" y="3492"/>
                    </a:lnTo>
                    <a:lnTo>
                      <a:pt x="2338" y="3568"/>
                    </a:lnTo>
                    <a:lnTo>
                      <a:pt x="2271" y="3568"/>
                    </a:lnTo>
                    <a:lnTo>
                      <a:pt x="2227" y="3720"/>
                    </a:lnTo>
                    <a:lnTo>
                      <a:pt x="2182" y="3720"/>
                    </a:lnTo>
                    <a:lnTo>
                      <a:pt x="2071" y="3910"/>
                    </a:lnTo>
                    <a:lnTo>
                      <a:pt x="2071" y="3986"/>
                    </a:lnTo>
                    <a:lnTo>
                      <a:pt x="1960" y="3986"/>
                    </a:lnTo>
                    <a:lnTo>
                      <a:pt x="1893" y="4138"/>
                    </a:lnTo>
                    <a:lnTo>
                      <a:pt x="1848" y="4138"/>
                    </a:lnTo>
                    <a:lnTo>
                      <a:pt x="1781" y="4214"/>
                    </a:lnTo>
                    <a:lnTo>
                      <a:pt x="1670" y="4290"/>
                    </a:lnTo>
                    <a:lnTo>
                      <a:pt x="1670" y="4366"/>
                    </a:lnTo>
                    <a:lnTo>
                      <a:pt x="1559" y="4555"/>
                    </a:lnTo>
                    <a:lnTo>
                      <a:pt x="1559" y="4631"/>
                    </a:lnTo>
                    <a:lnTo>
                      <a:pt x="1447" y="4631"/>
                    </a:lnTo>
                    <a:lnTo>
                      <a:pt x="1403" y="4707"/>
                    </a:lnTo>
                    <a:lnTo>
                      <a:pt x="1336" y="4859"/>
                    </a:lnTo>
                    <a:lnTo>
                      <a:pt x="1292" y="4935"/>
                    </a:lnTo>
                    <a:lnTo>
                      <a:pt x="1225" y="5011"/>
                    </a:lnTo>
                    <a:lnTo>
                      <a:pt x="1225" y="5125"/>
                    </a:lnTo>
                    <a:lnTo>
                      <a:pt x="1180" y="5201"/>
                    </a:lnTo>
                    <a:lnTo>
                      <a:pt x="1069" y="5353"/>
                    </a:lnTo>
                    <a:lnTo>
                      <a:pt x="1002" y="5580"/>
                    </a:lnTo>
                    <a:lnTo>
                      <a:pt x="958" y="5580"/>
                    </a:lnTo>
                    <a:lnTo>
                      <a:pt x="891" y="5770"/>
                    </a:lnTo>
                    <a:lnTo>
                      <a:pt x="846" y="5846"/>
                    </a:lnTo>
                    <a:lnTo>
                      <a:pt x="779" y="6074"/>
                    </a:lnTo>
                    <a:lnTo>
                      <a:pt x="735" y="6074"/>
                    </a:lnTo>
                    <a:lnTo>
                      <a:pt x="624" y="6567"/>
                    </a:lnTo>
                    <a:lnTo>
                      <a:pt x="512" y="6643"/>
                    </a:lnTo>
                    <a:lnTo>
                      <a:pt x="512" y="6795"/>
                    </a:lnTo>
                    <a:lnTo>
                      <a:pt x="445" y="6871"/>
                    </a:lnTo>
                    <a:lnTo>
                      <a:pt x="445" y="7137"/>
                    </a:lnTo>
                    <a:lnTo>
                      <a:pt x="334" y="7289"/>
                    </a:lnTo>
                    <a:lnTo>
                      <a:pt x="334" y="7364"/>
                    </a:lnTo>
                    <a:lnTo>
                      <a:pt x="289" y="7516"/>
                    </a:lnTo>
                    <a:lnTo>
                      <a:pt x="289" y="7706"/>
                    </a:lnTo>
                    <a:lnTo>
                      <a:pt x="223" y="7858"/>
                    </a:lnTo>
                    <a:lnTo>
                      <a:pt x="223" y="8086"/>
                    </a:lnTo>
                    <a:lnTo>
                      <a:pt x="178" y="8238"/>
                    </a:lnTo>
                    <a:lnTo>
                      <a:pt x="178" y="8351"/>
                    </a:lnTo>
                    <a:lnTo>
                      <a:pt x="111" y="8579"/>
                    </a:lnTo>
                    <a:lnTo>
                      <a:pt x="111" y="9073"/>
                    </a:lnTo>
                    <a:lnTo>
                      <a:pt x="67" y="9225"/>
                    </a:lnTo>
                    <a:lnTo>
                      <a:pt x="67" y="9718"/>
                    </a:lnTo>
                    <a:lnTo>
                      <a:pt x="0" y="9794"/>
                    </a:lnTo>
                    <a:lnTo>
                      <a:pt x="0" y="10743"/>
                    </a:lnTo>
                    <a:lnTo>
                      <a:pt x="67" y="10743"/>
                    </a:lnTo>
                    <a:lnTo>
                      <a:pt x="67" y="11312"/>
                    </a:lnTo>
                    <a:lnTo>
                      <a:pt x="111" y="11388"/>
                    </a:lnTo>
                    <a:lnTo>
                      <a:pt x="111" y="11958"/>
                    </a:lnTo>
                    <a:lnTo>
                      <a:pt x="178" y="12148"/>
                    </a:lnTo>
                    <a:lnTo>
                      <a:pt x="178" y="12224"/>
                    </a:lnTo>
                    <a:lnTo>
                      <a:pt x="223" y="12451"/>
                    </a:lnTo>
                    <a:lnTo>
                      <a:pt x="223" y="12527"/>
                    </a:lnTo>
                    <a:lnTo>
                      <a:pt x="289" y="12793"/>
                    </a:lnTo>
                    <a:lnTo>
                      <a:pt x="334" y="13021"/>
                    </a:lnTo>
                    <a:lnTo>
                      <a:pt x="334" y="13173"/>
                    </a:lnTo>
                    <a:lnTo>
                      <a:pt x="445" y="13438"/>
                    </a:lnTo>
                    <a:lnTo>
                      <a:pt x="445" y="13590"/>
                    </a:lnTo>
                    <a:lnTo>
                      <a:pt x="624" y="14084"/>
                    </a:lnTo>
                    <a:lnTo>
                      <a:pt x="846" y="14729"/>
                    </a:lnTo>
                    <a:lnTo>
                      <a:pt x="891" y="14729"/>
                    </a:lnTo>
                    <a:lnTo>
                      <a:pt x="958" y="14881"/>
                    </a:lnTo>
                    <a:lnTo>
                      <a:pt x="1002" y="14957"/>
                    </a:lnTo>
                    <a:lnTo>
                      <a:pt x="1069" y="15109"/>
                    </a:lnTo>
                    <a:lnTo>
                      <a:pt x="1069" y="15185"/>
                    </a:lnTo>
                    <a:lnTo>
                      <a:pt x="1180" y="15298"/>
                    </a:lnTo>
                    <a:lnTo>
                      <a:pt x="1225" y="15374"/>
                    </a:lnTo>
                    <a:lnTo>
                      <a:pt x="1225" y="15450"/>
                    </a:lnTo>
                    <a:lnTo>
                      <a:pt x="1292" y="15602"/>
                    </a:lnTo>
                    <a:lnTo>
                      <a:pt x="1336" y="15678"/>
                    </a:lnTo>
                    <a:lnTo>
                      <a:pt x="1403" y="15754"/>
                    </a:lnTo>
                    <a:lnTo>
                      <a:pt x="1447" y="15830"/>
                    </a:lnTo>
                    <a:lnTo>
                      <a:pt x="1559" y="15944"/>
                    </a:lnTo>
                    <a:lnTo>
                      <a:pt x="1559" y="16020"/>
                    </a:lnTo>
                    <a:lnTo>
                      <a:pt x="1670" y="16096"/>
                    </a:lnTo>
                    <a:lnTo>
                      <a:pt x="1670" y="16172"/>
                    </a:lnTo>
                    <a:lnTo>
                      <a:pt x="1781" y="16247"/>
                    </a:lnTo>
                    <a:lnTo>
                      <a:pt x="1848" y="16247"/>
                    </a:lnTo>
                    <a:lnTo>
                      <a:pt x="1893" y="16399"/>
                    </a:lnTo>
                    <a:lnTo>
                      <a:pt x="1960" y="16589"/>
                    </a:lnTo>
                    <a:lnTo>
                      <a:pt x="2071" y="16589"/>
                    </a:lnTo>
                    <a:lnTo>
                      <a:pt x="2071" y="16665"/>
                    </a:lnTo>
                    <a:lnTo>
                      <a:pt x="2182" y="16665"/>
                    </a:lnTo>
                    <a:lnTo>
                      <a:pt x="2227" y="16817"/>
                    </a:lnTo>
                    <a:lnTo>
                      <a:pt x="2271" y="16817"/>
                    </a:lnTo>
                    <a:lnTo>
                      <a:pt x="2338" y="16893"/>
                    </a:lnTo>
                    <a:lnTo>
                      <a:pt x="2383" y="16893"/>
                    </a:lnTo>
                    <a:lnTo>
                      <a:pt x="2449" y="16969"/>
                    </a:lnTo>
                    <a:lnTo>
                      <a:pt x="2494" y="17159"/>
                    </a:lnTo>
                    <a:lnTo>
                      <a:pt x="2605" y="17159"/>
                    </a:lnTo>
                    <a:lnTo>
                      <a:pt x="2672" y="17234"/>
                    </a:lnTo>
                    <a:lnTo>
                      <a:pt x="2828" y="17234"/>
                    </a:lnTo>
                    <a:lnTo>
                      <a:pt x="2895" y="17386"/>
                    </a:lnTo>
                    <a:lnTo>
                      <a:pt x="2939" y="17386"/>
                    </a:lnTo>
                    <a:lnTo>
                      <a:pt x="3051" y="17462"/>
                    </a:lnTo>
                    <a:lnTo>
                      <a:pt x="3162" y="17462"/>
                    </a:lnTo>
                    <a:lnTo>
                      <a:pt x="3229" y="17538"/>
                    </a:lnTo>
                    <a:lnTo>
                      <a:pt x="3496" y="17538"/>
                    </a:lnTo>
                    <a:lnTo>
                      <a:pt x="3563" y="17614"/>
                    </a:lnTo>
                    <a:lnTo>
                      <a:pt x="3674" y="17614"/>
                    </a:lnTo>
                    <a:lnTo>
                      <a:pt x="3786" y="17804"/>
                    </a:lnTo>
                    <a:lnTo>
                      <a:pt x="4899" y="17804"/>
                    </a:lnTo>
                    <a:lnTo>
                      <a:pt x="4944" y="17614"/>
                    </a:lnTo>
                    <a:lnTo>
                      <a:pt x="4944" y="17880"/>
                    </a:lnTo>
                    <a:lnTo>
                      <a:pt x="5010" y="17880"/>
                    </a:lnTo>
                    <a:lnTo>
                      <a:pt x="5010" y="17956"/>
                    </a:lnTo>
                    <a:lnTo>
                      <a:pt x="5122" y="18335"/>
                    </a:lnTo>
                    <a:lnTo>
                      <a:pt x="5166" y="18335"/>
                    </a:lnTo>
                    <a:lnTo>
                      <a:pt x="5278" y="18753"/>
                    </a:lnTo>
                    <a:lnTo>
                      <a:pt x="5344" y="18753"/>
                    </a:lnTo>
                    <a:lnTo>
                      <a:pt x="5344" y="18981"/>
                    </a:lnTo>
                    <a:lnTo>
                      <a:pt x="5456" y="19095"/>
                    </a:lnTo>
                    <a:lnTo>
                      <a:pt x="5456" y="19170"/>
                    </a:lnTo>
                    <a:lnTo>
                      <a:pt x="5567" y="19322"/>
                    </a:lnTo>
                    <a:lnTo>
                      <a:pt x="5612" y="19398"/>
                    </a:lnTo>
                    <a:lnTo>
                      <a:pt x="5678" y="19740"/>
                    </a:lnTo>
                    <a:lnTo>
                      <a:pt x="5790" y="19740"/>
                    </a:lnTo>
                    <a:lnTo>
                      <a:pt x="5790" y="19816"/>
                    </a:lnTo>
                    <a:lnTo>
                      <a:pt x="5834" y="19892"/>
                    </a:lnTo>
                    <a:lnTo>
                      <a:pt x="5901" y="19968"/>
                    </a:lnTo>
                    <a:lnTo>
                      <a:pt x="5946" y="20044"/>
                    </a:lnTo>
                    <a:lnTo>
                      <a:pt x="6012" y="20044"/>
                    </a:lnTo>
                    <a:lnTo>
                      <a:pt x="6057" y="20120"/>
                    </a:lnTo>
                    <a:lnTo>
                      <a:pt x="6124" y="20120"/>
                    </a:lnTo>
                    <a:lnTo>
                      <a:pt x="6168" y="20385"/>
                    </a:lnTo>
                    <a:lnTo>
                      <a:pt x="6235" y="20385"/>
                    </a:lnTo>
                    <a:lnTo>
                      <a:pt x="6280" y="20461"/>
                    </a:lnTo>
                    <a:lnTo>
                      <a:pt x="6346" y="20537"/>
                    </a:lnTo>
                    <a:lnTo>
                      <a:pt x="6391" y="20613"/>
                    </a:lnTo>
                    <a:lnTo>
                      <a:pt x="6458" y="20613"/>
                    </a:lnTo>
                    <a:lnTo>
                      <a:pt x="6547" y="20765"/>
                    </a:lnTo>
                    <a:lnTo>
                      <a:pt x="6614" y="20841"/>
                    </a:lnTo>
                    <a:lnTo>
                      <a:pt x="6725" y="20841"/>
                    </a:lnTo>
                    <a:lnTo>
                      <a:pt x="6769" y="21031"/>
                    </a:lnTo>
                    <a:lnTo>
                      <a:pt x="6881" y="21031"/>
                    </a:lnTo>
                    <a:lnTo>
                      <a:pt x="6948" y="21107"/>
                    </a:lnTo>
                    <a:lnTo>
                      <a:pt x="7104" y="21107"/>
                    </a:lnTo>
                    <a:lnTo>
                      <a:pt x="7215" y="21258"/>
                    </a:lnTo>
                    <a:lnTo>
                      <a:pt x="7282" y="21334"/>
                    </a:lnTo>
                    <a:lnTo>
                      <a:pt x="7393" y="21334"/>
                    </a:lnTo>
                    <a:lnTo>
                      <a:pt x="7438" y="21486"/>
                    </a:lnTo>
                    <a:lnTo>
                      <a:pt x="7883" y="21486"/>
                    </a:lnTo>
                    <a:lnTo>
                      <a:pt x="7883" y="21600"/>
                    </a:lnTo>
                    <a:lnTo>
                      <a:pt x="9108" y="21600"/>
                    </a:lnTo>
                    <a:lnTo>
                      <a:pt x="9174" y="21486"/>
                    </a:lnTo>
                    <a:lnTo>
                      <a:pt x="9553" y="21486"/>
                    </a:lnTo>
                    <a:lnTo>
                      <a:pt x="9664" y="21334"/>
                    </a:lnTo>
                    <a:lnTo>
                      <a:pt x="9776" y="21334"/>
                    </a:lnTo>
                    <a:lnTo>
                      <a:pt x="9842" y="21258"/>
                    </a:lnTo>
                    <a:lnTo>
                      <a:pt x="9887" y="21258"/>
                    </a:lnTo>
                    <a:lnTo>
                      <a:pt x="9998" y="21107"/>
                    </a:lnTo>
                    <a:lnTo>
                      <a:pt x="10110" y="21107"/>
                    </a:lnTo>
                    <a:lnTo>
                      <a:pt x="10221" y="21031"/>
                    </a:lnTo>
                    <a:lnTo>
                      <a:pt x="10288" y="21031"/>
                    </a:lnTo>
                    <a:lnTo>
                      <a:pt x="10332" y="20841"/>
                    </a:lnTo>
                    <a:lnTo>
                      <a:pt x="10444" y="20841"/>
                    </a:lnTo>
                    <a:lnTo>
                      <a:pt x="10511" y="20765"/>
                    </a:lnTo>
                    <a:lnTo>
                      <a:pt x="10511" y="20689"/>
                    </a:lnTo>
                    <a:lnTo>
                      <a:pt x="10555" y="20689"/>
                    </a:lnTo>
                    <a:lnTo>
                      <a:pt x="10666" y="20613"/>
                    </a:lnTo>
                    <a:lnTo>
                      <a:pt x="10711" y="20613"/>
                    </a:lnTo>
                    <a:lnTo>
                      <a:pt x="10822" y="20385"/>
                    </a:lnTo>
                    <a:lnTo>
                      <a:pt x="10934" y="20271"/>
                    </a:lnTo>
                    <a:lnTo>
                      <a:pt x="10934" y="20120"/>
                    </a:lnTo>
                    <a:lnTo>
                      <a:pt x="11156" y="19968"/>
                    </a:lnTo>
                    <a:lnTo>
                      <a:pt x="11156" y="19892"/>
                    </a:lnTo>
                    <a:lnTo>
                      <a:pt x="11268" y="19816"/>
                    </a:lnTo>
                    <a:lnTo>
                      <a:pt x="11268" y="19740"/>
                    </a:lnTo>
                    <a:lnTo>
                      <a:pt x="11334" y="19740"/>
                    </a:lnTo>
                    <a:lnTo>
                      <a:pt x="11379" y="19550"/>
                    </a:lnTo>
                    <a:lnTo>
                      <a:pt x="11490" y="19398"/>
                    </a:lnTo>
                    <a:lnTo>
                      <a:pt x="11490" y="19322"/>
                    </a:lnTo>
                    <a:lnTo>
                      <a:pt x="11557" y="19170"/>
                    </a:lnTo>
                    <a:lnTo>
                      <a:pt x="11602" y="19170"/>
                    </a:lnTo>
                    <a:lnTo>
                      <a:pt x="11668" y="18981"/>
                    </a:lnTo>
                    <a:lnTo>
                      <a:pt x="11713" y="18905"/>
                    </a:lnTo>
                    <a:lnTo>
                      <a:pt x="11780" y="18753"/>
                    </a:lnTo>
                    <a:lnTo>
                      <a:pt x="11780" y="18601"/>
                    </a:lnTo>
                    <a:lnTo>
                      <a:pt x="11824" y="18601"/>
                    </a:lnTo>
                    <a:lnTo>
                      <a:pt x="11891" y="18753"/>
                    </a:lnTo>
                    <a:lnTo>
                      <a:pt x="12002" y="18753"/>
                    </a:lnTo>
                    <a:lnTo>
                      <a:pt x="12002" y="18829"/>
                    </a:lnTo>
                    <a:lnTo>
                      <a:pt x="12047" y="18905"/>
                    </a:lnTo>
                    <a:lnTo>
                      <a:pt x="12114" y="18981"/>
                    </a:lnTo>
                    <a:lnTo>
                      <a:pt x="12158" y="19095"/>
                    </a:lnTo>
                    <a:lnTo>
                      <a:pt x="12225" y="19095"/>
                    </a:lnTo>
                    <a:lnTo>
                      <a:pt x="12270" y="19170"/>
                    </a:lnTo>
                    <a:lnTo>
                      <a:pt x="12336" y="19170"/>
                    </a:lnTo>
                    <a:lnTo>
                      <a:pt x="12336" y="19322"/>
                    </a:lnTo>
                    <a:lnTo>
                      <a:pt x="12492" y="19322"/>
                    </a:lnTo>
                    <a:lnTo>
                      <a:pt x="12604" y="19398"/>
                    </a:lnTo>
                    <a:lnTo>
                      <a:pt x="12715" y="19398"/>
                    </a:lnTo>
                    <a:lnTo>
                      <a:pt x="12715" y="19550"/>
                    </a:lnTo>
                    <a:lnTo>
                      <a:pt x="12938" y="19550"/>
                    </a:lnTo>
                    <a:lnTo>
                      <a:pt x="12938" y="19740"/>
                    </a:lnTo>
                    <a:lnTo>
                      <a:pt x="13339" y="19740"/>
                    </a:lnTo>
                    <a:lnTo>
                      <a:pt x="13383" y="19816"/>
                    </a:lnTo>
                    <a:lnTo>
                      <a:pt x="13895" y="19816"/>
                    </a:lnTo>
                    <a:lnTo>
                      <a:pt x="13940" y="19740"/>
                    </a:lnTo>
                    <a:lnTo>
                      <a:pt x="14341" y="19740"/>
                    </a:lnTo>
                    <a:lnTo>
                      <a:pt x="14385" y="19550"/>
                    </a:lnTo>
                    <a:lnTo>
                      <a:pt x="14563" y="19550"/>
                    </a:lnTo>
                    <a:lnTo>
                      <a:pt x="14608" y="19398"/>
                    </a:lnTo>
                    <a:lnTo>
                      <a:pt x="14719" y="19398"/>
                    </a:lnTo>
                    <a:lnTo>
                      <a:pt x="14786" y="19322"/>
                    </a:lnTo>
                    <a:lnTo>
                      <a:pt x="14942" y="19322"/>
                    </a:lnTo>
                    <a:lnTo>
                      <a:pt x="14942" y="19170"/>
                    </a:lnTo>
                    <a:lnTo>
                      <a:pt x="15053" y="19170"/>
                    </a:lnTo>
                    <a:lnTo>
                      <a:pt x="15053" y="19095"/>
                    </a:lnTo>
                    <a:lnTo>
                      <a:pt x="15098" y="19095"/>
                    </a:lnTo>
                    <a:lnTo>
                      <a:pt x="15165" y="18981"/>
                    </a:lnTo>
                    <a:lnTo>
                      <a:pt x="15209" y="18981"/>
                    </a:lnTo>
                    <a:lnTo>
                      <a:pt x="15276" y="18905"/>
                    </a:lnTo>
                    <a:lnTo>
                      <a:pt x="15320" y="18753"/>
                    </a:lnTo>
                    <a:lnTo>
                      <a:pt x="15387" y="18753"/>
                    </a:lnTo>
                    <a:lnTo>
                      <a:pt x="15432" y="18601"/>
                    </a:lnTo>
                    <a:lnTo>
                      <a:pt x="15543" y="18601"/>
                    </a:lnTo>
                    <a:lnTo>
                      <a:pt x="15610" y="18449"/>
                    </a:lnTo>
                    <a:lnTo>
                      <a:pt x="15654" y="18335"/>
                    </a:lnTo>
                    <a:lnTo>
                      <a:pt x="15654" y="18259"/>
                    </a:lnTo>
                    <a:lnTo>
                      <a:pt x="15766" y="18183"/>
                    </a:lnTo>
                    <a:lnTo>
                      <a:pt x="15766" y="17956"/>
                    </a:lnTo>
                    <a:lnTo>
                      <a:pt x="15833" y="17880"/>
                    </a:lnTo>
                    <a:lnTo>
                      <a:pt x="15877" y="17880"/>
                    </a:lnTo>
                    <a:lnTo>
                      <a:pt x="15988" y="17538"/>
                    </a:lnTo>
                    <a:lnTo>
                      <a:pt x="15988" y="17462"/>
                    </a:lnTo>
                    <a:lnTo>
                      <a:pt x="16055" y="17462"/>
                    </a:lnTo>
                    <a:lnTo>
                      <a:pt x="16100" y="17386"/>
                    </a:lnTo>
                    <a:lnTo>
                      <a:pt x="16100" y="17234"/>
                    </a:lnTo>
                    <a:lnTo>
                      <a:pt x="16278" y="16817"/>
                    </a:lnTo>
                    <a:lnTo>
                      <a:pt x="16278" y="16665"/>
                    </a:lnTo>
                    <a:lnTo>
                      <a:pt x="16322" y="16589"/>
                    </a:lnTo>
                    <a:lnTo>
                      <a:pt x="16322" y="16399"/>
                    </a:lnTo>
                    <a:lnTo>
                      <a:pt x="16389" y="16399"/>
                    </a:lnTo>
                    <a:lnTo>
                      <a:pt x="16434" y="16589"/>
                    </a:lnTo>
                    <a:lnTo>
                      <a:pt x="16545" y="16589"/>
                    </a:lnTo>
                    <a:lnTo>
                      <a:pt x="16545" y="16665"/>
                    </a:lnTo>
                    <a:lnTo>
                      <a:pt x="16656" y="16665"/>
                    </a:lnTo>
                    <a:lnTo>
                      <a:pt x="16723" y="16817"/>
                    </a:lnTo>
                    <a:lnTo>
                      <a:pt x="16879" y="16817"/>
                    </a:lnTo>
                    <a:lnTo>
                      <a:pt x="16946" y="16893"/>
                    </a:lnTo>
                    <a:lnTo>
                      <a:pt x="17057" y="16893"/>
                    </a:lnTo>
                    <a:lnTo>
                      <a:pt x="17169" y="16969"/>
                    </a:lnTo>
                    <a:lnTo>
                      <a:pt x="17213" y="16969"/>
                    </a:lnTo>
                    <a:lnTo>
                      <a:pt x="17280" y="17159"/>
                    </a:lnTo>
                    <a:lnTo>
                      <a:pt x="17503" y="17159"/>
                    </a:lnTo>
                    <a:lnTo>
                      <a:pt x="17614" y="17234"/>
                    </a:lnTo>
                    <a:lnTo>
                      <a:pt x="18727" y="17234"/>
                    </a:lnTo>
                    <a:lnTo>
                      <a:pt x="18772" y="17159"/>
                    </a:lnTo>
                    <a:lnTo>
                      <a:pt x="18995" y="17159"/>
                    </a:lnTo>
                    <a:lnTo>
                      <a:pt x="19039" y="16969"/>
                    </a:lnTo>
                    <a:lnTo>
                      <a:pt x="19106" y="16969"/>
                    </a:lnTo>
                    <a:lnTo>
                      <a:pt x="19151" y="16893"/>
                    </a:lnTo>
                    <a:lnTo>
                      <a:pt x="19262" y="16893"/>
                    </a:lnTo>
                    <a:lnTo>
                      <a:pt x="19373" y="16817"/>
                    </a:lnTo>
                    <a:lnTo>
                      <a:pt x="19596" y="16817"/>
                    </a:lnTo>
                    <a:lnTo>
                      <a:pt x="19663" y="16665"/>
                    </a:lnTo>
                    <a:lnTo>
                      <a:pt x="19707" y="16665"/>
                    </a:lnTo>
                    <a:lnTo>
                      <a:pt x="19774" y="16589"/>
                    </a:lnTo>
                    <a:lnTo>
                      <a:pt x="19885" y="16399"/>
                    </a:lnTo>
                    <a:lnTo>
                      <a:pt x="19930" y="16399"/>
                    </a:lnTo>
                    <a:lnTo>
                      <a:pt x="19997" y="16247"/>
                    </a:lnTo>
                    <a:lnTo>
                      <a:pt x="20108" y="16247"/>
                    </a:lnTo>
                    <a:lnTo>
                      <a:pt x="20108" y="16172"/>
                    </a:lnTo>
                    <a:lnTo>
                      <a:pt x="20153" y="16172"/>
                    </a:lnTo>
                    <a:lnTo>
                      <a:pt x="20219" y="16020"/>
                    </a:lnTo>
                    <a:lnTo>
                      <a:pt x="20264" y="16020"/>
                    </a:lnTo>
                    <a:lnTo>
                      <a:pt x="20331" y="15944"/>
                    </a:lnTo>
                    <a:lnTo>
                      <a:pt x="20375" y="15944"/>
                    </a:lnTo>
                    <a:lnTo>
                      <a:pt x="20442" y="15830"/>
                    </a:lnTo>
                    <a:lnTo>
                      <a:pt x="20442" y="15754"/>
                    </a:lnTo>
                    <a:lnTo>
                      <a:pt x="20487" y="15754"/>
                    </a:lnTo>
                    <a:lnTo>
                      <a:pt x="20553" y="15602"/>
                    </a:lnTo>
                    <a:lnTo>
                      <a:pt x="20598" y="15450"/>
                    </a:lnTo>
                    <a:lnTo>
                      <a:pt x="20665" y="15450"/>
                    </a:lnTo>
                    <a:lnTo>
                      <a:pt x="20665" y="15374"/>
                    </a:lnTo>
                    <a:lnTo>
                      <a:pt x="20776" y="15298"/>
                    </a:lnTo>
                    <a:lnTo>
                      <a:pt x="20776" y="15109"/>
                    </a:lnTo>
                    <a:lnTo>
                      <a:pt x="20821" y="15109"/>
                    </a:lnTo>
                    <a:lnTo>
                      <a:pt x="20932" y="14881"/>
                    </a:lnTo>
                    <a:lnTo>
                      <a:pt x="21333" y="13742"/>
                    </a:lnTo>
                    <a:lnTo>
                      <a:pt x="21377" y="13590"/>
                    </a:lnTo>
                    <a:lnTo>
                      <a:pt x="21444" y="13514"/>
                    </a:lnTo>
                    <a:lnTo>
                      <a:pt x="21444" y="13173"/>
                    </a:lnTo>
                    <a:lnTo>
                      <a:pt x="21489" y="12945"/>
                    </a:lnTo>
                    <a:lnTo>
                      <a:pt x="21489" y="12869"/>
                    </a:lnTo>
                    <a:lnTo>
                      <a:pt x="21555" y="12793"/>
                    </a:lnTo>
                    <a:lnTo>
                      <a:pt x="21555" y="12679"/>
                    </a:lnTo>
                    <a:lnTo>
                      <a:pt x="21600" y="12527"/>
                    </a:lnTo>
                    <a:lnTo>
                      <a:pt x="21600" y="9870"/>
                    </a:lnTo>
                    <a:lnTo>
                      <a:pt x="21555" y="9870"/>
                    </a:lnTo>
                    <a:lnTo>
                      <a:pt x="21555" y="9794"/>
                    </a:lnTo>
                    <a:lnTo>
                      <a:pt x="21489" y="9642"/>
                    </a:lnTo>
                    <a:lnTo>
                      <a:pt x="21489" y="9566"/>
                    </a:lnTo>
                    <a:lnTo>
                      <a:pt x="21444" y="9301"/>
                    </a:lnTo>
                    <a:lnTo>
                      <a:pt x="21444" y="9073"/>
                    </a:lnTo>
                    <a:lnTo>
                      <a:pt x="21377" y="8997"/>
                    </a:lnTo>
                    <a:lnTo>
                      <a:pt x="21333" y="8807"/>
                    </a:lnTo>
                    <a:lnTo>
                      <a:pt x="21266" y="8731"/>
                    </a:lnTo>
                    <a:lnTo>
                      <a:pt x="21155" y="8238"/>
                    </a:lnTo>
                    <a:lnTo>
                      <a:pt x="21110" y="8238"/>
                    </a:lnTo>
                    <a:lnTo>
                      <a:pt x="21043" y="8086"/>
                    </a:lnTo>
                    <a:lnTo>
                      <a:pt x="21043" y="7858"/>
                    </a:lnTo>
                    <a:lnTo>
                      <a:pt x="20932" y="7592"/>
                    </a:lnTo>
                    <a:lnTo>
                      <a:pt x="20887" y="7592"/>
                    </a:lnTo>
                    <a:lnTo>
                      <a:pt x="20887" y="7516"/>
                    </a:lnTo>
                    <a:lnTo>
                      <a:pt x="20821" y="7516"/>
                    </a:lnTo>
                    <a:lnTo>
                      <a:pt x="20776" y="7289"/>
                    </a:lnTo>
                    <a:lnTo>
                      <a:pt x="20665" y="7137"/>
                    </a:lnTo>
                    <a:lnTo>
                      <a:pt x="20553" y="7061"/>
                    </a:lnTo>
                    <a:lnTo>
                      <a:pt x="20553" y="6871"/>
                    </a:lnTo>
                    <a:lnTo>
                      <a:pt x="20487" y="6795"/>
                    </a:lnTo>
                    <a:lnTo>
                      <a:pt x="20442" y="6719"/>
                    </a:lnTo>
                    <a:lnTo>
                      <a:pt x="20375" y="6643"/>
                    </a:lnTo>
                    <a:lnTo>
                      <a:pt x="20331" y="6567"/>
                    </a:lnTo>
                    <a:lnTo>
                      <a:pt x="20264" y="6491"/>
                    </a:lnTo>
                    <a:lnTo>
                      <a:pt x="20219" y="6491"/>
                    </a:lnTo>
                    <a:lnTo>
                      <a:pt x="20153" y="6415"/>
                    </a:lnTo>
                    <a:lnTo>
                      <a:pt x="20108" y="6415"/>
                    </a:lnTo>
                    <a:lnTo>
                      <a:pt x="20041" y="6302"/>
                    </a:lnTo>
                    <a:lnTo>
                      <a:pt x="19997" y="6150"/>
                    </a:lnTo>
                    <a:lnTo>
                      <a:pt x="19930" y="6074"/>
                    </a:lnTo>
                    <a:lnTo>
                      <a:pt x="19774" y="6074"/>
                    </a:lnTo>
                    <a:lnTo>
                      <a:pt x="19707" y="5922"/>
                    </a:lnTo>
                    <a:lnTo>
                      <a:pt x="19663" y="5846"/>
                    </a:lnTo>
                    <a:lnTo>
                      <a:pt x="19485" y="5846"/>
                    </a:lnTo>
                    <a:lnTo>
                      <a:pt x="19485" y="5770"/>
                    </a:lnTo>
                    <a:lnTo>
                      <a:pt x="19373" y="5770"/>
                    </a:lnTo>
                    <a:lnTo>
                      <a:pt x="19440" y="5656"/>
                    </a:lnTo>
                    <a:lnTo>
                      <a:pt x="19440" y="4631"/>
                    </a:lnTo>
                    <a:lnTo>
                      <a:pt x="19373" y="4366"/>
                    </a:lnTo>
                    <a:lnTo>
                      <a:pt x="19373" y="4214"/>
                    </a:lnTo>
                    <a:lnTo>
                      <a:pt x="19329" y="3986"/>
                    </a:lnTo>
                    <a:lnTo>
                      <a:pt x="19262" y="3720"/>
                    </a:lnTo>
                    <a:lnTo>
                      <a:pt x="19262" y="3492"/>
                    </a:lnTo>
                    <a:lnTo>
                      <a:pt x="19039" y="2923"/>
                    </a:lnTo>
                    <a:lnTo>
                      <a:pt x="18995" y="2847"/>
                    </a:lnTo>
                    <a:lnTo>
                      <a:pt x="18950" y="2695"/>
                    </a:lnTo>
                    <a:lnTo>
                      <a:pt x="18950" y="2619"/>
                    </a:lnTo>
                    <a:lnTo>
                      <a:pt x="18839" y="2619"/>
                    </a:lnTo>
                    <a:lnTo>
                      <a:pt x="18839" y="2430"/>
                    </a:lnTo>
                    <a:lnTo>
                      <a:pt x="18772" y="2430"/>
                    </a:lnTo>
                    <a:lnTo>
                      <a:pt x="18727" y="2354"/>
                    </a:lnTo>
                    <a:lnTo>
                      <a:pt x="18661" y="2126"/>
                    </a:lnTo>
                    <a:lnTo>
                      <a:pt x="18549" y="2050"/>
                    </a:lnTo>
                    <a:lnTo>
                      <a:pt x="18549" y="1974"/>
                    </a:lnTo>
                    <a:lnTo>
                      <a:pt x="18438" y="1974"/>
                    </a:lnTo>
                    <a:lnTo>
                      <a:pt x="18327" y="1784"/>
                    </a:lnTo>
                    <a:lnTo>
                      <a:pt x="18282" y="1784"/>
                    </a:lnTo>
                    <a:lnTo>
                      <a:pt x="18215" y="1708"/>
                    </a:lnTo>
                    <a:lnTo>
                      <a:pt x="18104" y="1708"/>
                    </a:lnTo>
                    <a:lnTo>
                      <a:pt x="18104" y="1632"/>
                    </a:lnTo>
                    <a:lnTo>
                      <a:pt x="18059" y="1632"/>
                    </a:lnTo>
                    <a:lnTo>
                      <a:pt x="17993" y="1480"/>
                    </a:lnTo>
                    <a:lnTo>
                      <a:pt x="17659" y="1480"/>
                    </a:lnTo>
                    <a:lnTo>
                      <a:pt x="17659" y="1329"/>
                    </a:lnTo>
                    <a:lnTo>
                      <a:pt x="17503" y="1329"/>
                    </a:lnTo>
                    <a:lnTo>
                      <a:pt x="17503" y="1215"/>
                    </a:lnTo>
                    <a:lnTo>
                      <a:pt x="16946" y="1215"/>
                    </a:lnTo>
                    <a:lnTo>
                      <a:pt x="16946" y="1329"/>
                    </a:lnTo>
                    <a:lnTo>
                      <a:pt x="16723" y="1329"/>
                    </a:lnTo>
                    <a:lnTo>
                      <a:pt x="16723" y="1480"/>
                    </a:lnTo>
                    <a:lnTo>
                      <a:pt x="16434" y="1480"/>
                    </a:lnTo>
                    <a:lnTo>
                      <a:pt x="16389" y="1632"/>
                    </a:lnTo>
                    <a:lnTo>
                      <a:pt x="16322" y="1632"/>
                    </a:lnTo>
                    <a:lnTo>
                      <a:pt x="16322" y="1708"/>
                    </a:lnTo>
                    <a:lnTo>
                      <a:pt x="16211" y="1708"/>
                    </a:lnTo>
                    <a:lnTo>
                      <a:pt x="16167" y="1784"/>
                    </a:lnTo>
                    <a:lnTo>
                      <a:pt x="16100" y="1784"/>
                    </a:lnTo>
                    <a:lnTo>
                      <a:pt x="16055" y="1860"/>
                    </a:lnTo>
                    <a:lnTo>
                      <a:pt x="15988" y="1860"/>
                    </a:lnTo>
                    <a:lnTo>
                      <a:pt x="15988" y="1974"/>
                    </a:lnTo>
                    <a:lnTo>
                      <a:pt x="15944" y="1974"/>
                    </a:lnTo>
                    <a:lnTo>
                      <a:pt x="15877" y="2050"/>
                    </a:lnTo>
                    <a:lnTo>
                      <a:pt x="15833" y="2050"/>
                    </a:lnTo>
                    <a:lnTo>
                      <a:pt x="15766" y="2126"/>
                    </a:lnTo>
                    <a:lnTo>
                      <a:pt x="15766" y="1974"/>
                    </a:lnTo>
                  </a:path>
                </a:pathLst>
              </a:custGeom>
              <a:solidFill>
                <a:srgbClr val="CCFFCC"/>
              </a:solidFill>
              <a:ln w="12700" cap="flat">
                <a:noFill/>
                <a:miter lim="400000"/>
              </a:ln>
              <a:effectLst/>
            </p:spPr>
            <p:txBody>
              <a:bodyPr wrap="square" lIns="45719" tIns="45719" rIns="45719" bIns="45719" numCol="1" anchor="t">
                <a:noAutofit/>
              </a:bodyPr>
              <a:lstStyle/>
              <a:p>
                <a:pPr/>
              </a:p>
            </p:txBody>
          </p:sp>
        </p:grpSp>
        <p:sp>
          <p:nvSpPr>
            <p:cNvPr id="831" name="Rectangle 7"/>
            <p:cNvSpPr/>
            <p:nvPr/>
          </p:nvSpPr>
          <p:spPr>
            <a:xfrm>
              <a:off x="290513" y="1296987"/>
              <a:ext cx="352426" cy="496887"/>
            </a:xfrm>
            <a:prstGeom prst="rect">
              <a:avLst/>
            </a:prstGeom>
            <a:solidFill>
              <a:schemeClr val="accent1"/>
            </a:solidFill>
            <a:ln w="9525" cap="flat">
              <a:solidFill>
                <a:srgbClr val="808080"/>
              </a:solidFill>
              <a:prstDash val="solid"/>
              <a:miter lim="800000"/>
            </a:ln>
            <a:effectLst/>
          </p:spPr>
          <p:txBody>
            <a:bodyPr wrap="square" lIns="45719" tIns="45719" rIns="45719" bIns="45719" numCol="1" anchor="ctr">
              <a:noAutofit/>
            </a:bodyPr>
            <a:lstStyle/>
            <a:p>
              <a:pPr/>
            </a:p>
          </p:txBody>
        </p:sp>
        <p:grpSp>
          <p:nvGrpSpPr>
            <p:cNvPr id="835" name="AutoShape 8"/>
            <p:cNvGrpSpPr/>
            <p:nvPr/>
          </p:nvGrpSpPr>
          <p:grpSpPr>
            <a:xfrm>
              <a:off x="295275" y="434974"/>
              <a:ext cx="336551" cy="385763"/>
              <a:chOff x="0" y="0"/>
              <a:chExt cx="336550" cy="385762"/>
            </a:xfrm>
          </p:grpSpPr>
          <p:sp>
            <p:nvSpPr>
              <p:cNvPr id="832" name="Form"/>
              <p:cNvSpPr/>
              <p:nvPr/>
            </p:nvSpPr>
            <p:spPr>
              <a:xfrm>
                <a:off x="0" y="-1"/>
                <a:ext cx="336551" cy="3857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700"/>
                    </a:move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close/>
                  </a:path>
                </a:pathLst>
              </a:custGeom>
              <a:solidFill>
                <a:srgbClr val="006BB6"/>
              </a:solidFill>
              <a:ln w="12700" cap="flat">
                <a:noFill/>
                <a:miter lim="400000"/>
              </a:ln>
              <a:effectLst/>
            </p:spPr>
            <p:txBody>
              <a:bodyPr wrap="square" lIns="45719" tIns="45719" rIns="45719" bIns="45719" numCol="1" anchor="ctr">
                <a:noAutofit/>
              </a:bodyPr>
              <a:lstStyle/>
              <a:p>
                <a:pPr/>
              </a:p>
            </p:txBody>
          </p:sp>
          <p:sp>
            <p:nvSpPr>
              <p:cNvPr id="833" name="Oval"/>
              <p:cNvSpPr/>
              <p:nvPr/>
            </p:nvSpPr>
            <p:spPr>
              <a:xfrm>
                <a:off x="0" y="-1"/>
                <a:ext cx="336550" cy="96443"/>
              </a:xfrm>
              <a:prstGeom prst="ellipse">
                <a:avLst/>
              </a:prstGeom>
              <a:solidFill>
                <a:schemeClr val="accent3">
                  <a:lumOff val="44000"/>
                  <a:alpha val="40000"/>
                </a:schemeClr>
              </a:solidFill>
              <a:ln w="12700" cap="flat">
                <a:noFill/>
                <a:miter lim="400000"/>
              </a:ln>
              <a:effectLst/>
            </p:spPr>
            <p:txBody>
              <a:bodyPr wrap="square" lIns="45719" tIns="45719" rIns="45719" bIns="45719" numCol="1" anchor="ctr">
                <a:noAutofit/>
              </a:bodyPr>
              <a:lstStyle/>
              <a:p>
                <a:pPr/>
              </a:p>
            </p:txBody>
          </p:sp>
          <p:sp>
            <p:nvSpPr>
              <p:cNvPr id="834" name="Linien"/>
              <p:cNvSpPr/>
              <p:nvPr/>
            </p:nvSpPr>
            <p:spPr>
              <a:xfrm>
                <a:off x="0" y="-1"/>
                <a:ext cx="336551" cy="3857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700"/>
                    </a:moveTo>
                    <a:cubicBezTo>
                      <a:pt x="21600" y="4191"/>
                      <a:pt x="16765" y="5400"/>
                      <a:pt x="10800" y="5400"/>
                    </a:cubicBezTo>
                    <a:cubicBezTo>
                      <a:pt x="4835" y="5400"/>
                      <a:pt x="0" y="4191"/>
                      <a:pt x="0" y="2700"/>
                    </a:cubicBez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lnTo>
                      <a:pt x="0" y="2700"/>
                    </a:lnTo>
                  </a:path>
                </a:pathLst>
              </a:custGeom>
              <a:noFill/>
              <a:ln w="9525" cap="flat">
                <a:solidFill>
                  <a:srgbClr val="808080"/>
                </a:solidFill>
                <a:prstDash val="solid"/>
                <a:round/>
              </a:ln>
              <a:effectLst/>
            </p:spPr>
            <p:txBody>
              <a:bodyPr wrap="square" lIns="45719" tIns="45719" rIns="45719" bIns="45719" numCol="1" anchor="ctr">
                <a:noAutofit/>
              </a:bodyPr>
              <a:lstStyle/>
              <a:p>
                <a:pPr/>
              </a:p>
            </p:txBody>
          </p:sp>
        </p:grpSp>
        <p:sp>
          <p:nvSpPr>
            <p:cNvPr id="836" name="Rectangle 9"/>
            <p:cNvSpPr/>
            <p:nvPr/>
          </p:nvSpPr>
          <p:spPr>
            <a:xfrm>
              <a:off x="1443038" y="1296987"/>
              <a:ext cx="352426" cy="496887"/>
            </a:xfrm>
            <a:prstGeom prst="rect">
              <a:avLst/>
            </a:prstGeom>
            <a:solidFill>
              <a:schemeClr val="accent1"/>
            </a:solidFill>
            <a:ln w="9525" cap="flat">
              <a:solidFill>
                <a:srgbClr val="808080"/>
              </a:solidFill>
              <a:prstDash val="solid"/>
              <a:miter lim="800000"/>
            </a:ln>
            <a:effectLst/>
          </p:spPr>
          <p:txBody>
            <a:bodyPr wrap="square" lIns="45719" tIns="45719" rIns="45719" bIns="45719" numCol="1" anchor="ctr">
              <a:noAutofit/>
            </a:bodyPr>
            <a:lstStyle/>
            <a:p>
              <a:pPr/>
            </a:p>
          </p:txBody>
        </p:sp>
        <p:sp>
          <p:nvSpPr>
            <p:cNvPr id="837" name="Line 10"/>
            <p:cNvSpPr/>
            <p:nvPr/>
          </p:nvSpPr>
          <p:spPr>
            <a:xfrm flipH="1" flipV="1">
              <a:off x="434975" y="1801813"/>
              <a:ext cx="212726" cy="1008062"/>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sp>
          <p:nvSpPr>
            <p:cNvPr id="838" name="Line 11"/>
            <p:cNvSpPr/>
            <p:nvPr/>
          </p:nvSpPr>
          <p:spPr>
            <a:xfrm flipV="1">
              <a:off x="1368425" y="1801813"/>
              <a:ext cx="290514" cy="1008062"/>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sp>
          <p:nvSpPr>
            <p:cNvPr id="839" name="Rectangle 12"/>
            <p:cNvSpPr txBox="1"/>
            <p:nvPr/>
          </p:nvSpPr>
          <p:spPr>
            <a:xfrm>
              <a:off x="2206308" y="1368424"/>
              <a:ext cx="1275398" cy="31339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300"/>
                </a:spcBef>
                <a:defRPr sz="1600"/>
              </a:lvl1pPr>
            </a:lstStyle>
            <a:p>
              <a:pPr/>
              <a:r>
                <a:t>Processor </a:t>
              </a:r>
            </a:p>
          </p:txBody>
        </p:sp>
        <p:sp>
          <p:nvSpPr>
            <p:cNvPr id="840" name="Rectangle 13"/>
            <p:cNvSpPr txBox="1"/>
            <p:nvPr/>
          </p:nvSpPr>
          <p:spPr>
            <a:xfrm>
              <a:off x="2206308" y="720724"/>
              <a:ext cx="1421448" cy="31339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300"/>
                </a:spcBef>
                <a:defRPr sz="1600"/>
              </a:lvl1pPr>
            </a:lstStyle>
            <a:p>
              <a:pPr/>
              <a:r>
                <a:t>Storage</a:t>
              </a:r>
            </a:p>
          </p:txBody>
        </p:sp>
        <p:sp>
          <p:nvSpPr>
            <p:cNvPr id="841" name="Rectangle 14"/>
            <p:cNvSpPr txBox="1"/>
            <p:nvPr/>
          </p:nvSpPr>
          <p:spPr>
            <a:xfrm>
              <a:off x="244158" y="2952749"/>
              <a:ext cx="1590375" cy="35066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r>
                <a:t>Network (SS7)</a:t>
              </a:r>
            </a:p>
          </p:txBody>
        </p:sp>
        <p:sp>
          <p:nvSpPr>
            <p:cNvPr id="842" name="Rectangle 15"/>
            <p:cNvSpPr/>
            <p:nvPr/>
          </p:nvSpPr>
          <p:spPr>
            <a:xfrm>
              <a:off x="0" y="0"/>
              <a:ext cx="2160589" cy="2089150"/>
            </a:xfrm>
            <a:prstGeom prst="rect">
              <a:avLst/>
            </a:prstGeom>
            <a:noFill/>
            <a:ln w="9525" cap="flat">
              <a:solidFill>
                <a:srgbClr val="5C6971"/>
              </a:solidFill>
              <a:prstDash val="solid"/>
              <a:miter lim="800000"/>
            </a:ln>
            <a:effectLst/>
          </p:spPr>
          <p:txBody>
            <a:bodyPr wrap="square" lIns="45719" tIns="45719" rIns="45719" bIns="45719" numCol="1" anchor="ctr">
              <a:noAutofit/>
            </a:bodyPr>
            <a:lstStyle/>
            <a:p>
              <a:pPr/>
            </a:p>
          </p:txBody>
        </p:sp>
        <p:sp>
          <p:nvSpPr>
            <p:cNvPr id="843" name="Line 16"/>
            <p:cNvSpPr/>
            <p:nvPr/>
          </p:nvSpPr>
          <p:spPr>
            <a:xfrm flipV="1">
              <a:off x="433070" y="865188"/>
              <a:ext cx="1" cy="431800"/>
            </a:xfrm>
            <a:prstGeom prst="line">
              <a:avLst/>
            </a:prstGeom>
            <a:noFill/>
            <a:ln w="9525" cap="flat">
              <a:solidFill>
                <a:srgbClr val="006BB6"/>
              </a:solidFill>
              <a:prstDash val="solid"/>
              <a:round/>
            </a:ln>
            <a:effectLst/>
          </p:spPr>
          <p:txBody>
            <a:bodyPr wrap="square" lIns="45719" tIns="45719" rIns="45719" bIns="45719" numCol="1" anchor="t">
              <a:noAutofit/>
            </a:bodyPr>
            <a:lstStyle/>
            <a:p>
              <a:pPr/>
            </a:p>
          </p:txBody>
        </p:sp>
        <p:sp>
          <p:nvSpPr>
            <p:cNvPr id="844" name="Rectangle 17"/>
            <p:cNvSpPr/>
            <p:nvPr/>
          </p:nvSpPr>
          <p:spPr>
            <a:xfrm>
              <a:off x="219075" y="290512"/>
              <a:ext cx="508001" cy="574675"/>
            </a:xfrm>
            <a:prstGeom prst="rect">
              <a:avLst/>
            </a:prstGeom>
            <a:noFill/>
            <a:ln w="9525" cap="flat">
              <a:solidFill>
                <a:srgbClr val="006BB6"/>
              </a:solidFill>
              <a:prstDash val="solid"/>
              <a:miter lim="800000"/>
            </a:ln>
            <a:effectLst/>
          </p:spPr>
          <p:txBody>
            <a:bodyPr wrap="square" lIns="45719" tIns="45719" rIns="45719" bIns="45719" numCol="1" anchor="ctr">
              <a:noAutofit/>
            </a:bodyPr>
            <a:lstStyle/>
            <a:p>
              <a:pPr/>
            </a:p>
          </p:txBody>
        </p:sp>
        <p:grpSp>
          <p:nvGrpSpPr>
            <p:cNvPr id="848" name="AutoShape 18"/>
            <p:cNvGrpSpPr/>
            <p:nvPr/>
          </p:nvGrpSpPr>
          <p:grpSpPr>
            <a:xfrm>
              <a:off x="1443038" y="433387"/>
              <a:ext cx="336551" cy="385762"/>
              <a:chOff x="0" y="0"/>
              <a:chExt cx="336550" cy="385761"/>
            </a:xfrm>
          </p:grpSpPr>
          <p:sp>
            <p:nvSpPr>
              <p:cNvPr id="845" name="Form"/>
              <p:cNvSpPr/>
              <p:nvPr/>
            </p:nvSpPr>
            <p:spPr>
              <a:xfrm>
                <a:off x="0" y="0"/>
                <a:ext cx="336551" cy="3857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700"/>
                    </a:move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close/>
                  </a:path>
                </a:pathLst>
              </a:custGeom>
              <a:solidFill>
                <a:srgbClr val="006BB6"/>
              </a:solidFill>
              <a:ln w="12700" cap="flat">
                <a:noFill/>
                <a:miter lim="400000"/>
              </a:ln>
              <a:effectLst/>
            </p:spPr>
            <p:txBody>
              <a:bodyPr wrap="square" lIns="45719" tIns="45719" rIns="45719" bIns="45719" numCol="1" anchor="ctr">
                <a:noAutofit/>
              </a:bodyPr>
              <a:lstStyle/>
              <a:p>
                <a:pPr/>
              </a:p>
            </p:txBody>
          </p:sp>
          <p:sp>
            <p:nvSpPr>
              <p:cNvPr id="846" name="Oval"/>
              <p:cNvSpPr/>
              <p:nvPr/>
            </p:nvSpPr>
            <p:spPr>
              <a:xfrm>
                <a:off x="0" y="-1"/>
                <a:ext cx="336550" cy="96443"/>
              </a:xfrm>
              <a:prstGeom prst="ellipse">
                <a:avLst/>
              </a:prstGeom>
              <a:solidFill>
                <a:schemeClr val="accent3">
                  <a:lumOff val="44000"/>
                  <a:alpha val="40000"/>
                </a:schemeClr>
              </a:solidFill>
              <a:ln w="12700" cap="flat">
                <a:noFill/>
                <a:miter lim="400000"/>
              </a:ln>
              <a:effectLst/>
            </p:spPr>
            <p:txBody>
              <a:bodyPr wrap="square" lIns="45719" tIns="45719" rIns="45719" bIns="45719" numCol="1" anchor="ctr">
                <a:noAutofit/>
              </a:bodyPr>
              <a:lstStyle/>
              <a:p>
                <a:pPr/>
              </a:p>
            </p:txBody>
          </p:sp>
          <p:sp>
            <p:nvSpPr>
              <p:cNvPr id="847" name="Linien"/>
              <p:cNvSpPr/>
              <p:nvPr/>
            </p:nvSpPr>
            <p:spPr>
              <a:xfrm>
                <a:off x="0" y="0"/>
                <a:ext cx="336551" cy="3857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700"/>
                    </a:moveTo>
                    <a:cubicBezTo>
                      <a:pt x="21600" y="4191"/>
                      <a:pt x="16765" y="5400"/>
                      <a:pt x="10800" y="5400"/>
                    </a:cubicBezTo>
                    <a:cubicBezTo>
                      <a:pt x="4835" y="5400"/>
                      <a:pt x="0" y="4191"/>
                      <a:pt x="0" y="2700"/>
                    </a:cubicBez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lnTo>
                      <a:pt x="0" y="2700"/>
                    </a:lnTo>
                  </a:path>
                </a:pathLst>
              </a:custGeom>
              <a:noFill/>
              <a:ln w="9525" cap="flat">
                <a:solidFill>
                  <a:srgbClr val="808080"/>
                </a:solidFill>
                <a:prstDash val="solid"/>
                <a:round/>
              </a:ln>
              <a:effectLst/>
            </p:spPr>
            <p:txBody>
              <a:bodyPr wrap="square" lIns="45719" tIns="45719" rIns="45719" bIns="45719" numCol="1" anchor="ctr">
                <a:noAutofit/>
              </a:bodyPr>
              <a:lstStyle/>
              <a:p>
                <a:pPr/>
              </a:p>
            </p:txBody>
          </p:sp>
        </p:grpSp>
        <p:sp>
          <p:nvSpPr>
            <p:cNvPr id="849" name="Rectangle 19"/>
            <p:cNvSpPr/>
            <p:nvPr/>
          </p:nvSpPr>
          <p:spPr>
            <a:xfrm>
              <a:off x="1370013" y="290512"/>
              <a:ext cx="508001" cy="574675"/>
            </a:xfrm>
            <a:prstGeom prst="rect">
              <a:avLst/>
            </a:prstGeom>
            <a:noFill/>
            <a:ln w="9525" cap="flat">
              <a:solidFill>
                <a:srgbClr val="006BB6"/>
              </a:solidFill>
              <a:prstDash val="solid"/>
              <a:miter lim="800000"/>
            </a:ln>
            <a:effectLst/>
          </p:spPr>
          <p:txBody>
            <a:bodyPr wrap="square" lIns="45719" tIns="45719" rIns="45719" bIns="45719" numCol="1" anchor="ctr">
              <a:noAutofit/>
            </a:bodyPr>
            <a:lstStyle/>
            <a:p>
              <a:pPr/>
            </a:p>
          </p:txBody>
        </p:sp>
        <p:sp>
          <p:nvSpPr>
            <p:cNvPr id="850" name="Line 20"/>
            <p:cNvSpPr/>
            <p:nvPr/>
          </p:nvSpPr>
          <p:spPr>
            <a:xfrm flipV="1">
              <a:off x="1657033" y="865188"/>
              <a:ext cx="1" cy="431800"/>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sp>
          <p:nvSpPr>
            <p:cNvPr id="851" name="Line 22"/>
            <p:cNvSpPr/>
            <p:nvPr/>
          </p:nvSpPr>
          <p:spPr>
            <a:xfrm flipH="1" flipV="1">
              <a:off x="506413" y="1801813"/>
              <a:ext cx="863601" cy="1008062"/>
            </a:xfrm>
            <a:prstGeom prst="line">
              <a:avLst/>
            </a:prstGeom>
            <a:noFill/>
            <a:ln w="9525" cap="flat">
              <a:solidFill>
                <a:srgbClr val="FF3300"/>
              </a:solidFill>
              <a:prstDash val="solid"/>
              <a:round/>
            </a:ln>
            <a:effectLst/>
          </p:spPr>
          <p:txBody>
            <a:bodyPr wrap="square" lIns="45719" tIns="45719" rIns="45719" bIns="45719" numCol="1" anchor="t">
              <a:noAutofit/>
            </a:bodyPr>
            <a:lstStyle/>
            <a:p>
              <a:pPr/>
            </a:p>
          </p:txBody>
        </p:sp>
        <p:sp>
          <p:nvSpPr>
            <p:cNvPr id="852" name="Line 23"/>
            <p:cNvSpPr/>
            <p:nvPr/>
          </p:nvSpPr>
          <p:spPr>
            <a:xfrm flipV="1">
              <a:off x="650875" y="1801813"/>
              <a:ext cx="1008064" cy="1079500"/>
            </a:xfrm>
            <a:prstGeom prst="line">
              <a:avLst/>
            </a:prstGeom>
            <a:noFill/>
            <a:ln w="9525" cap="flat">
              <a:solidFill>
                <a:srgbClr val="FF3300"/>
              </a:solidFill>
              <a:prstDash val="solid"/>
              <a:round/>
            </a:ln>
            <a:effectLst/>
          </p:spPr>
          <p:txBody>
            <a:bodyPr wrap="square" lIns="45719" tIns="45719" rIns="45719" bIns="45719" numCol="1" anchor="t">
              <a:noAutofit/>
            </a:bodyPr>
            <a:lstStyle/>
            <a:p>
              <a:pPr/>
            </a:p>
          </p:txBody>
        </p:sp>
        <p:sp>
          <p:nvSpPr>
            <p:cNvPr id="853" name="Line 24"/>
            <p:cNvSpPr/>
            <p:nvPr/>
          </p:nvSpPr>
          <p:spPr>
            <a:xfrm flipV="1">
              <a:off x="433070" y="865188"/>
              <a:ext cx="1" cy="431800"/>
            </a:xfrm>
            <a:prstGeom prst="line">
              <a:avLst/>
            </a:prstGeom>
            <a:noFill/>
            <a:ln w="9525" cap="flat">
              <a:solidFill>
                <a:srgbClr val="006BB6"/>
              </a:solidFill>
              <a:prstDash val="solid"/>
              <a:round/>
            </a:ln>
            <a:effectLst/>
          </p:spPr>
          <p:txBody>
            <a:bodyPr wrap="square" lIns="45719" tIns="45719" rIns="45719" bIns="45719" numCol="1" anchor="t">
              <a:noAutofit/>
            </a:bodyPr>
            <a:lstStyle/>
            <a:p>
              <a:pPr/>
            </a:p>
          </p:txBody>
        </p:sp>
        <p:sp>
          <p:nvSpPr>
            <p:cNvPr id="854" name="Line 25"/>
            <p:cNvSpPr/>
            <p:nvPr/>
          </p:nvSpPr>
          <p:spPr>
            <a:xfrm flipV="1">
              <a:off x="1657033" y="865188"/>
              <a:ext cx="1" cy="431800"/>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sp>
          <p:nvSpPr>
            <p:cNvPr id="855" name="Line 26"/>
            <p:cNvSpPr/>
            <p:nvPr/>
          </p:nvSpPr>
          <p:spPr>
            <a:xfrm flipV="1">
              <a:off x="576263" y="865188"/>
              <a:ext cx="863601" cy="431800"/>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sp>
          <p:nvSpPr>
            <p:cNvPr id="856" name="Line 27"/>
            <p:cNvSpPr/>
            <p:nvPr/>
          </p:nvSpPr>
          <p:spPr>
            <a:xfrm>
              <a:off x="576263" y="865187"/>
              <a:ext cx="1008063" cy="431800"/>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sp>
          <p:nvSpPr>
            <p:cNvPr id="857" name="Rectangle 28"/>
            <p:cNvSpPr/>
            <p:nvPr/>
          </p:nvSpPr>
          <p:spPr>
            <a:xfrm>
              <a:off x="2740025" y="3025774"/>
              <a:ext cx="866776" cy="433389"/>
            </a:xfrm>
            <a:prstGeom prst="rect">
              <a:avLst/>
            </a:prstGeom>
            <a:noFill/>
            <a:ln w="9525" cap="flat">
              <a:solidFill>
                <a:srgbClr val="5C6971"/>
              </a:solidFill>
              <a:prstDash val="solid"/>
              <a:miter lim="800000"/>
            </a:ln>
            <a:effectLst/>
          </p:spPr>
          <p:txBody>
            <a:bodyPr wrap="square" lIns="45719" tIns="45719" rIns="45719" bIns="45719" numCol="1" anchor="ctr">
              <a:noAutofit/>
            </a:bodyPr>
            <a:lstStyle/>
            <a:p>
              <a:pPr/>
            </a:p>
          </p:txBody>
        </p:sp>
        <p:sp>
          <p:nvSpPr>
            <p:cNvPr id="858" name="Line 29"/>
            <p:cNvSpPr/>
            <p:nvPr/>
          </p:nvSpPr>
          <p:spPr>
            <a:xfrm flipH="1" flipV="1">
              <a:off x="2092325" y="3168650"/>
              <a:ext cx="647701" cy="73025"/>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sp>
          <p:nvSpPr>
            <p:cNvPr id="859" name="Rectangle 30"/>
            <p:cNvSpPr txBox="1"/>
            <p:nvPr/>
          </p:nvSpPr>
          <p:spPr>
            <a:xfrm>
              <a:off x="2857183" y="3097212"/>
              <a:ext cx="700723" cy="31339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300"/>
                </a:spcBef>
                <a:defRPr i="1" sz="1600">
                  <a:solidFill>
                    <a:srgbClr val="006BB6"/>
                  </a:solidFill>
                </a:defRPr>
              </a:lvl1pPr>
            </a:lstStyle>
            <a:p>
              <a:pPr/>
              <a:r>
                <a:t>Client</a:t>
              </a:r>
            </a:p>
          </p:txBody>
        </p:sp>
      </p:grpSp>
      <p:sp>
        <p:nvSpPr>
          <p:cNvPr id="861" name="Rectangle 21"/>
          <p:cNvSpPr txBox="1"/>
          <p:nvPr/>
        </p:nvSpPr>
        <p:spPr>
          <a:xfrm>
            <a:off x="1037564" y="4824155"/>
            <a:ext cx="7837194" cy="103387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306388" indent="-304800">
              <a:lnSpc>
                <a:spcPct val="80000"/>
              </a:lnSpc>
              <a:spcBef>
                <a:spcPts val="700"/>
              </a:spcBef>
              <a:buClr>
                <a:srgbClr val="5C6971"/>
              </a:buClr>
              <a:buSzPct val="100000"/>
              <a:buFont typeface="Arial"/>
              <a:buChar char="•"/>
              <a:defRPr sz="2000">
                <a:solidFill>
                  <a:srgbClr val="5C6971"/>
                </a:solidFill>
              </a:defRPr>
            </a:pPr>
            <a:r>
              <a:t>Reicht für Systeme mittlerer Grösse ohne Disaster-Recovery</a:t>
            </a:r>
          </a:p>
          <a:p>
            <a:pPr marL="306388" indent="-304800">
              <a:lnSpc>
                <a:spcPct val="80000"/>
              </a:lnSpc>
              <a:spcBef>
                <a:spcPts val="700"/>
              </a:spcBef>
              <a:buClr>
                <a:srgbClr val="5C6971"/>
              </a:buClr>
              <a:buSzPct val="100000"/>
              <a:buFont typeface="Arial"/>
              <a:buChar char="•"/>
              <a:defRPr sz="2000">
                <a:solidFill>
                  <a:srgbClr val="5C6971"/>
                </a:solidFill>
              </a:defRPr>
            </a:pPr>
            <a:r>
              <a:t>Netz muss Fehlerpfade unterstützen</a:t>
            </a:r>
          </a:p>
          <a:p>
            <a:pPr marL="306388" indent="-304800">
              <a:lnSpc>
                <a:spcPct val="80000"/>
              </a:lnSpc>
              <a:spcBef>
                <a:spcPts val="700"/>
              </a:spcBef>
              <a:buClr>
                <a:srgbClr val="5C6971"/>
              </a:buClr>
              <a:buSzPct val="100000"/>
              <a:buFont typeface="Arial"/>
              <a:buChar char="•"/>
              <a:defRPr sz="2000">
                <a:solidFill>
                  <a:srgbClr val="5C6971"/>
                </a:solidFill>
              </a:defRPr>
            </a:pPr>
            <a:r>
              <a:t>Schutz vor instabiler bzw. bösartiger Software?</a:t>
            </a:r>
          </a:p>
        </p:txBody>
      </p:sp>
    </p:spTree>
  </p:cSld>
  <p:clrMapOvr>
    <a:masterClrMapping/>
  </p:clrMapOvr>
  <p:transition xmlns:p14="http://schemas.microsoft.com/office/powerpoint/2010/main" spd="med" advClick="1"/>
</p:sld>
</file>

<file path=ppt/slides/slide4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63"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864"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865" name="Rectangle 4"/>
          <p:cNvSpPr txBox="1"/>
          <p:nvPr>
            <p:ph type="title"/>
          </p:nvPr>
        </p:nvSpPr>
        <p:spPr>
          <a:xfrm>
            <a:off x="722530" y="278649"/>
            <a:ext cx="8573870" cy="521451"/>
          </a:xfrm>
          <a:prstGeom prst="rect">
            <a:avLst/>
          </a:prstGeom>
        </p:spPr>
        <p:txBody>
          <a:bodyPr/>
          <a:lstStyle/>
          <a:p>
            <a:pPr/>
            <a:r>
              <a:t>Einer Extra: N+1 Redundanz</a:t>
            </a:r>
          </a:p>
        </p:txBody>
      </p:sp>
      <p:sp>
        <p:nvSpPr>
          <p:cNvPr id="866" name="Rectangle 5"/>
          <p:cNvSpPr txBox="1"/>
          <p:nvPr>
            <p:ph type="body" sz="half" idx="1"/>
          </p:nvPr>
        </p:nvSpPr>
        <p:spPr>
          <a:xfrm>
            <a:off x="4817985" y="977900"/>
            <a:ext cx="4478414" cy="5410200"/>
          </a:xfrm>
          <a:prstGeom prst="rect">
            <a:avLst/>
          </a:prstGeom>
        </p:spPr>
        <p:txBody>
          <a:bodyPr/>
          <a:lstStyle/>
          <a:p>
            <a:pPr marL="609600" indent="-609600">
              <a:buSzTx/>
              <a:buNone/>
              <a:defRPr sz="1800"/>
            </a:pPr>
            <a:r>
              <a:t>Systemarchitektur </a:t>
            </a:r>
          </a:p>
          <a:p>
            <a:pPr marL="609600" indent="-609600">
              <a:buClr>
                <a:srgbClr val="0000CC"/>
              </a:buClr>
              <a:defRPr sz="1800"/>
            </a:pPr>
            <a:r>
              <a:t>Redundanter Speicher (RAID, persistente Daten)</a:t>
            </a:r>
          </a:p>
          <a:p>
            <a:pPr marL="609600" indent="-609600">
              <a:buClr>
                <a:srgbClr val="0000CC"/>
              </a:buClr>
              <a:defRPr sz="1800"/>
            </a:pPr>
            <a:r>
              <a:t>M+1 redundante Datenbank-Server mit synchronisiertem Arbeitsspeicher </a:t>
            </a:r>
          </a:p>
          <a:p>
            <a:pPr marL="609600" indent="-609600">
              <a:buClr>
                <a:srgbClr val="0000CC"/>
              </a:buClr>
              <a:defRPr sz="1800"/>
            </a:pPr>
            <a:r>
              <a:t>N+1 redundante Prozessoren</a:t>
            </a:r>
          </a:p>
          <a:p>
            <a:pPr marL="609600" indent="-609600">
              <a:buClr>
                <a:srgbClr val="0000CC"/>
              </a:buClr>
              <a:defRPr sz="1800"/>
            </a:pPr>
            <a:r>
              <a:t>SW-Architektur auswärts skalierbar für grosse, verteilte Systeme </a:t>
            </a:r>
          </a:p>
        </p:txBody>
      </p:sp>
      <p:sp>
        <p:nvSpPr>
          <p:cNvPr id="867" name="Rectangle 5"/>
          <p:cNvSpPr txBox="1"/>
          <p:nvPr/>
        </p:nvSpPr>
        <p:spPr>
          <a:xfrm>
            <a:off x="3131819" y="3278187"/>
            <a:ext cx="1637350" cy="56856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385763" indent="-385763">
              <a:lnSpc>
                <a:spcPct val="90000"/>
              </a:lnSpc>
              <a:spcBef>
                <a:spcPts val="300"/>
              </a:spcBef>
              <a:defRPr sz="1600"/>
            </a:pPr>
            <a:r>
              <a:t>Processor</a:t>
            </a:r>
          </a:p>
          <a:p>
            <a:pPr marL="385763" indent="-385763">
              <a:lnSpc>
                <a:spcPct val="90000"/>
              </a:lnSpc>
              <a:spcBef>
                <a:spcPts val="300"/>
              </a:spcBef>
              <a:defRPr sz="1600"/>
            </a:pPr>
            <a:r>
              <a:t>(GbE/WAN)</a:t>
            </a:r>
          </a:p>
        </p:txBody>
      </p:sp>
      <p:grpSp>
        <p:nvGrpSpPr>
          <p:cNvPr id="921" name="Group 6"/>
          <p:cNvGrpSpPr/>
          <p:nvPr/>
        </p:nvGrpSpPr>
        <p:grpSpPr>
          <a:xfrm>
            <a:off x="857544" y="1088739"/>
            <a:ext cx="3670619" cy="4246564"/>
            <a:chOff x="0" y="0"/>
            <a:chExt cx="3670617" cy="4246562"/>
          </a:xfrm>
        </p:grpSpPr>
        <p:sp>
          <p:nvSpPr>
            <p:cNvPr id="868" name="Line 7"/>
            <p:cNvSpPr/>
            <p:nvPr/>
          </p:nvSpPr>
          <p:spPr>
            <a:xfrm flipH="1">
              <a:off x="1539875" y="3300412"/>
              <a:ext cx="269876" cy="360363"/>
            </a:xfrm>
            <a:prstGeom prst="line">
              <a:avLst/>
            </a:prstGeom>
            <a:noFill/>
            <a:ln w="9525" cap="flat">
              <a:solidFill>
                <a:srgbClr val="5C6971"/>
              </a:solidFill>
              <a:prstDash val="solid"/>
              <a:round/>
            </a:ln>
            <a:effectLst/>
          </p:spPr>
          <p:txBody>
            <a:bodyPr wrap="square" lIns="45719" tIns="45719" rIns="45719" bIns="45719" numCol="1" anchor="t">
              <a:noAutofit/>
            </a:bodyPr>
            <a:lstStyle/>
            <a:p>
              <a:pPr/>
            </a:p>
          </p:txBody>
        </p:sp>
        <p:sp>
          <p:nvSpPr>
            <p:cNvPr id="869" name="Line 8"/>
            <p:cNvSpPr/>
            <p:nvPr/>
          </p:nvSpPr>
          <p:spPr>
            <a:xfrm>
              <a:off x="639762" y="3255962"/>
              <a:ext cx="269876" cy="449263"/>
            </a:xfrm>
            <a:prstGeom prst="line">
              <a:avLst/>
            </a:prstGeom>
            <a:noFill/>
            <a:ln w="9525" cap="flat">
              <a:solidFill>
                <a:srgbClr val="5C6971"/>
              </a:solidFill>
              <a:prstDash val="solid"/>
              <a:round/>
            </a:ln>
            <a:effectLst/>
          </p:spPr>
          <p:txBody>
            <a:bodyPr wrap="square" lIns="45719" tIns="45719" rIns="45719" bIns="45719" numCol="1" anchor="t">
              <a:noAutofit/>
            </a:bodyPr>
            <a:lstStyle/>
            <a:p>
              <a:pPr/>
            </a:p>
          </p:txBody>
        </p:sp>
        <p:grpSp>
          <p:nvGrpSpPr>
            <p:cNvPr id="872" name="Group 9"/>
            <p:cNvGrpSpPr/>
            <p:nvPr/>
          </p:nvGrpSpPr>
          <p:grpSpPr>
            <a:xfrm>
              <a:off x="234950" y="3525837"/>
              <a:ext cx="2046288" cy="720726"/>
              <a:chOff x="0" y="0"/>
              <a:chExt cx="2046287" cy="720724"/>
            </a:xfrm>
          </p:grpSpPr>
          <p:sp>
            <p:nvSpPr>
              <p:cNvPr id="870" name="Freeform 10"/>
              <p:cNvSpPr/>
              <p:nvPr/>
            </p:nvSpPr>
            <p:spPr>
              <a:xfrm>
                <a:off x="0" y="0"/>
                <a:ext cx="2046288" cy="7207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766" y="1974"/>
                    </a:moveTo>
                    <a:lnTo>
                      <a:pt x="15654" y="1974"/>
                    </a:lnTo>
                    <a:lnTo>
                      <a:pt x="15610" y="1784"/>
                    </a:lnTo>
                    <a:lnTo>
                      <a:pt x="15543" y="1784"/>
                    </a:lnTo>
                    <a:lnTo>
                      <a:pt x="15499" y="1708"/>
                    </a:lnTo>
                    <a:lnTo>
                      <a:pt x="15432" y="1708"/>
                    </a:lnTo>
                    <a:lnTo>
                      <a:pt x="15387" y="1632"/>
                    </a:lnTo>
                    <a:lnTo>
                      <a:pt x="15276" y="1480"/>
                    </a:lnTo>
                    <a:lnTo>
                      <a:pt x="15165" y="1480"/>
                    </a:lnTo>
                    <a:lnTo>
                      <a:pt x="15098" y="1329"/>
                    </a:lnTo>
                    <a:lnTo>
                      <a:pt x="15053" y="1215"/>
                    </a:lnTo>
                    <a:lnTo>
                      <a:pt x="14986" y="1215"/>
                    </a:lnTo>
                    <a:lnTo>
                      <a:pt x="14942" y="1139"/>
                    </a:lnTo>
                    <a:lnTo>
                      <a:pt x="14831" y="1139"/>
                    </a:lnTo>
                    <a:lnTo>
                      <a:pt x="14786" y="1063"/>
                    </a:lnTo>
                    <a:lnTo>
                      <a:pt x="14719" y="1063"/>
                    </a:lnTo>
                    <a:lnTo>
                      <a:pt x="14608" y="987"/>
                    </a:lnTo>
                    <a:lnTo>
                      <a:pt x="14563" y="987"/>
                    </a:lnTo>
                    <a:lnTo>
                      <a:pt x="14452" y="911"/>
                    </a:lnTo>
                    <a:lnTo>
                      <a:pt x="14341" y="911"/>
                    </a:lnTo>
                    <a:lnTo>
                      <a:pt x="14229" y="759"/>
                    </a:lnTo>
                    <a:lnTo>
                      <a:pt x="13940" y="759"/>
                    </a:lnTo>
                    <a:lnTo>
                      <a:pt x="13895" y="683"/>
                    </a:lnTo>
                    <a:lnTo>
                      <a:pt x="12671" y="683"/>
                    </a:lnTo>
                    <a:lnTo>
                      <a:pt x="12604" y="759"/>
                    </a:lnTo>
                    <a:lnTo>
                      <a:pt x="12336" y="759"/>
                    </a:lnTo>
                    <a:lnTo>
                      <a:pt x="12270" y="911"/>
                    </a:lnTo>
                    <a:lnTo>
                      <a:pt x="12114" y="911"/>
                    </a:lnTo>
                    <a:lnTo>
                      <a:pt x="12047" y="987"/>
                    </a:lnTo>
                    <a:lnTo>
                      <a:pt x="11891" y="987"/>
                    </a:lnTo>
                    <a:lnTo>
                      <a:pt x="11824" y="1063"/>
                    </a:lnTo>
                    <a:lnTo>
                      <a:pt x="11780" y="1139"/>
                    </a:lnTo>
                    <a:lnTo>
                      <a:pt x="11668" y="1139"/>
                    </a:lnTo>
                    <a:lnTo>
                      <a:pt x="11557" y="1215"/>
                    </a:lnTo>
                    <a:lnTo>
                      <a:pt x="11490" y="1215"/>
                    </a:lnTo>
                    <a:lnTo>
                      <a:pt x="11490" y="1329"/>
                    </a:lnTo>
                    <a:lnTo>
                      <a:pt x="11379" y="1480"/>
                    </a:lnTo>
                    <a:lnTo>
                      <a:pt x="11268" y="1480"/>
                    </a:lnTo>
                    <a:lnTo>
                      <a:pt x="11156" y="1632"/>
                    </a:lnTo>
                    <a:lnTo>
                      <a:pt x="11156" y="1708"/>
                    </a:lnTo>
                    <a:lnTo>
                      <a:pt x="11045" y="1708"/>
                    </a:lnTo>
                    <a:lnTo>
                      <a:pt x="11000" y="1784"/>
                    </a:lnTo>
                    <a:lnTo>
                      <a:pt x="10934" y="1860"/>
                    </a:lnTo>
                    <a:lnTo>
                      <a:pt x="10889" y="1974"/>
                    </a:lnTo>
                    <a:lnTo>
                      <a:pt x="10822" y="1974"/>
                    </a:lnTo>
                    <a:lnTo>
                      <a:pt x="10778" y="2050"/>
                    </a:lnTo>
                    <a:lnTo>
                      <a:pt x="10711" y="2126"/>
                    </a:lnTo>
                    <a:lnTo>
                      <a:pt x="10666" y="2126"/>
                    </a:lnTo>
                    <a:lnTo>
                      <a:pt x="10622" y="2202"/>
                    </a:lnTo>
                    <a:lnTo>
                      <a:pt x="10555" y="2430"/>
                    </a:lnTo>
                    <a:lnTo>
                      <a:pt x="10511" y="2430"/>
                    </a:lnTo>
                    <a:lnTo>
                      <a:pt x="10511" y="2505"/>
                    </a:lnTo>
                    <a:lnTo>
                      <a:pt x="10444" y="2430"/>
                    </a:lnTo>
                    <a:lnTo>
                      <a:pt x="10399" y="2430"/>
                    </a:lnTo>
                    <a:lnTo>
                      <a:pt x="10399" y="2354"/>
                    </a:lnTo>
                    <a:lnTo>
                      <a:pt x="10332" y="2126"/>
                    </a:lnTo>
                    <a:lnTo>
                      <a:pt x="10288" y="2050"/>
                    </a:lnTo>
                    <a:lnTo>
                      <a:pt x="10221" y="2050"/>
                    </a:lnTo>
                    <a:lnTo>
                      <a:pt x="10221" y="1784"/>
                    </a:lnTo>
                    <a:lnTo>
                      <a:pt x="10110" y="1784"/>
                    </a:lnTo>
                    <a:lnTo>
                      <a:pt x="10110" y="1708"/>
                    </a:lnTo>
                    <a:lnTo>
                      <a:pt x="10065" y="1708"/>
                    </a:lnTo>
                    <a:lnTo>
                      <a:pt x="9998" y="1480"/>
                    </a:lnTo>
                    <a:lnTo>
                      <a:pt x="9887" y="1480"/>
                    </a:lnTo>
                    <a:lnTo>
                      <a:pt x="9887" y="1215"/>
                    </a:lnTo>
                    <a:lnTo>
                      <a:pt x="9842" y="1215"/>
                    </a:lnTo>
                    <a:lnTo>
                      <a:pt x="9776" y="1139"/>
                    </a:lnTo>
                    <a:lnTo>
                      <a:pt x="9731" y="1139"/>
                    </a:lnTo>
                    <a:lnTo>
                      <a:pt x="9664" y="1063"/>
                    </a:lnTo>
                    <a:lnTo>
                      <a:pt x="9664" y="987"/>
                    </a:lnTo>
                    <a:lnTo>
                      <a:pt x="9620" y="987"/>
                    </a:lnTo>
                    <a:lnTo>
                      <a:pt x="9553" y="911"/>
                    </a:lnTo>
                    <a:lnTo>
                      <a:pt x="9508" y="911"/>
                    </a:lnTo>
                    <a:lnTo>
                      <a:pt x="9442" y="759"/>
                    </a:lnTo>
                    <a:lnTo>
                      <a:pt x="9397" y="759"/>
                    </a:lnTo>
                    <a:lnTo>
                      <a:pt x="9397" y="683"/>
                    </a:lnTo>
                    <a:lnTo>
                      <a:pt x="9286" y="683"/>
                    </a:lnTo>
                    <a:lnTo>
                      <a:pt x="9219" y="493"/>
                    </a:lnTo>
                    <a:lnTo>
                      <a:pt x="9174" y="493"/>
                    </a:lnTo>
                    <a:lnTo>
                      <a:pt x="9108" y="418"/>
                    </a:lnTo>
                    <a:lnTo>
                      <a:pt x="9063" y="418"/>
                    </a:lnTo>
                    <a:lnTo>
                      <a:pt x="8996" y="342"/>
                    </a:lnTo>
                    <a:lnTo>
                      <a:pt x="8885" y="342"/>
                    </a:lnTo>
                    <a:lnTo>
                      <a:pt x="8840" y="266"/>
                    </a:lnTo>
                    <a:lnTo>
                      <a:pt x="8662" y="266"/>
                    </a:lnTo>
                    <a:lnTo>
                      <a:pt x="8618" y="190"/>
                    </a:lnTo>
                    <a:lnTo>
                      <a:pt x="8551" y="190"/>
                    </a:lnTo>
                    <a:lnTo>
                      <a:pt x="8506" y="0"/>
                    </a:lnTo>
                    <a:lnTo>
                      <a:pt x="7104" y="0"/>
                    </a:lnTo>
                    <a:lnTo>
                      <a:pt x="7059" y="190"/>
                    </a:lnTo>
                    <a:lnTo>
                      <a:pt x="6948" y="190"/>
                    </a:lnTo>
                    <a:lnTo>
                      <a:pt x="6881" y="266"/>
                    </a:lnTo>
                    <a:lnTo>
                      <a:pt x="6725" y="266"/>
                    </a:lnTo>
                    <a:lnTo>
                      <a:pt x="6658" y="342"/>
                    </a:lnTo>
                    <a:lnTo>
                      <a:pt x="6547" y="342"/>
                    </a:lnTo>
                    <a:lnTo>
                      <a:pt x="6458" y="493"/>
                    </a:lnTo>
                    <a:lnTo>
                      <a:pt x="6346" y="493"/>
                    </a:lnTo>
                    <a:lnTo>
                      <a:pt x="6280" y="683"/>
                    </a:lnTo>
                    <a:lnTo>
                      <a:pt x="6235" y="683"/>
                    </a:lnTo>
                    <a:lnTo>
                      <a:pt x="6168" y="759"/>
                    </a:lnTo>
                    <a:lnTo>
                      <a:pt x="6124" y="759"/>
                    </a:lnTo>
                    <a:lnTo>
                      <a:pt x="6057" y="911"/>
                    </a:lnTo>
                    <a:lnTo>
                      <a:pt x="6012" y="911"/>
                    </a:lnTo>
                    <a:lnTo>
                      <a:pt x="5946" y="987"/>
                    </a:lnTo>
                    <a:lnTo>
                      <a:pt x="5901" y="987"/>
                    </a:lnTo>
                    <a:lnTo>
                      <a:pt x="5901" y="1063"/>
                    </a:lnTo>
                    <a:lnTo>
                      <a:pt x="5790" y="1139"/>
                    </a:lnTo>
                    <a:lnTo>
                      <a:pt x="5790" y="1215"/>
                    </a:lnTo>
                    <a:lnTo>
                      <a:pt x="5723" y="1215"/>
                    </a:lnTo>
                    <a:lnTo>
                      <a:pt x="5678" y="1329"/>
                    </a:lnTo>
                    <a:lnTo>
                      <a:pt x="5612" y="1480"/>
                    </a:lnTo>
                    <a:lnTo>
                      <a:pt x="5567" y="1480"/>
                    </a:lnTo>
                    <a:lnTo>
                      <a:pt x="5500" y="1632"/>
                    </a:lnTo>
                    <a:lnTo>
                      <a:pt x="5456" y="1708"/>
                    </a:lnTo>
                    <a:lnTo>
                      <a:pt x="5456" y="1784"/>
                    </a:lnTo>
                    <a:lnTo>
                      <a:pt x="5344" y="1974"/>
                    </a:lnTo>
                    <a:lnTo>
                      <a:pt x="5344" y="2050"/>
                    </a:lnTo>
                    <a:lnTo>
                      <a:pt x="5278" y="2050"/>
                    </a:lnTo>
                    <a:lnTo>
                      <a:pt x="5166" y="2354"/>
                    </a:lnTo>
                    <a:lnTo>
                      <a:pt x="5166" y="2430"/>
                    </a:lnTo>
                    <a:lnTo>
                      <a:pt x="5122" y="2619"/>
                    </a:lnTo>
                    <a:lnTo>
                      <a:pt x="5055" y="2619"/>
                    </a:lnTo>
                    <a:lnTo>
                      <a:pt x="5055" y="2847"/>
                    </a:lnTo>
                    <a:lnTo>
                      <a:pt x="4832" y="2847"/>
                    </a:lnTo>
                    <a:lnTo>
                      <a:pt x="4788" y="2695"/>
                    </a:lnTo>
                    <a:lnTo>
                      <a:pt x="4008" y="2695"/>
                    </a:lnTo>
                    <a:lnTo>
                      <a:pt x="3941" y="2847"/>
                    </a:lnTo>
                    <a:lnTo>
                      <a:pt x="3385" y="2847"/>
                    </a:lnTo>
                    <a:lnTo>
                      <a:pt x="3340" y="2923"/>
                    </a:lnTo>
                    <a:lnTo>
                      <a:pt x="3162" y="2923"/>
                    </a:lnTo>
                    <a:lnTo>
                      <a:pt x="3118" y="3151"/>
                    </a:lnTo>
                    <a:lnTo>
                      <a:pt x="2939" y="3151"/>
                    </a:lnTo>
                    <a:lnTo>
                      <a:pt x="2895" y="3265"/>
                    </a:lnTo>
                    <a:lnTo>
                      <a:pt x="2828" y="3265"/>
                    </a:lnTo>
                    <a:lnTo>
                      <a:pt x="2717" y="3341"/>
                    </a:lnTo>
                    <a:lnTo>
                      <a:pt x="2672" y="3341"/>
                    </a:lnTo>
                    <a:lnTo>
                      <a:pt x="2605" y="3417"/>
                    </a:lnTo>
                    <a:lnTo>
                      <a:pt x="2494" y="3417"/>
                    </a:lnTo>
                    <a:lnTo>
                      <a:pt x="2449" y="3492"/>
                    </a:lnTo>
                    <a:lnTo>
                      <a:pt x="2383" y="3492"/>
                    </a:lnTo>
                    <a:lnTo>
                      <a:pt x="2338" y="3568"/>
                    </a:lnTo>
                    <a:lnTo>
                      <a:pt x="2271" y="3568"/>
                    </a:lnTo>
                    <a:lnTo>
                      <a:pt x="2227" y="3720"/>
                    </a:lnTo>
                    <a:lnTo>
                      <a:pt x="2182" y="3720"/>
                    </a:lnTo>
                    <a:lnTo>
                      <a:pt x="2071" y="3910"/>
                    </a:lnTo>
                    <a:lnTo>
                      <a:pt x="2071" y="3986"/>
                    </a:lnTo>
                    <a:lnTo>
                      <a:pt x="1960" y="3986"/>
                    </a:lnTo>
                    <a:lnTo>
                      <a:pt x="1893" y="4138"/>
                    </a:lnTo>
                    <a:lnTo>
                      <a:pt x="1848" y="4138"/>
                    </a:lnTo>
                    <a:lnTo>
                      <a:pt x="1781" y="4214"/>
                    </a:lnTo>
                    <a:lnTo>
                      <a:pt x="1670" y="4290"/>
                    </a:lnTo>
                    <a:lnTo>
                      <a:pt x="1670" y="4366"/>
                    </a:lnTo>
                    <a:lnTo>
                      <a:pt x="1559" y="4555"/>
                    </a:lnTo>
                    <a:lnTo>
                      <a:pt x="1559" y="4631"/>
                    </a:lnTo>
                    <a:lnTo>
                      <a:pt x="1447" y="4631"/>
                    </a:lnTo>
                    <a:lnTo>
                      <a:pt x="1403" y="4707"/>
                    </a:lnTo>
                    <a:lnTo>
                      <a:pt x="1336" y="4859"/>
                    </a:lnTo>
                    <a:lnTo>
                      <a:pt x="1292" y="4935"/>
                    </a:lnTo>
                    <a:lnTo>
                      <a:pt x="1225" y="5011"/>
                    </a:lnTo>
                    <a:lnTo>
                      <a:pt x="1225" y="5125"/>
                    </a:lnTo>
                    <a:lnTo>
                      <a:pt x="1180" y="5201"/>
                    </a:lnTo>
                    <a:lnTo>
                      <a:pt x="1069" y="5353"/>
                    </a:lnTo>
                    <a:lnTo>
                      <a:pt x="1002" y="5580"/>
                    </a:lnTo>
                    <a:lnTo>
                      <a:pt x="958" y="5580"/>
                    </a:lnTo>
                    <a:lnTo>
                      <a:pt x="891" y="5770"/>
                    </a:lnTo>
                    <a:lnTo>
                      <a:pt x="846" y="5846"/>
                    </a:lnTo>
                    <a:lnTo>
                      <a:pt x="779" y="6074"/>
                    </a:lnTo>
                    <a:lnTo>
                      <a:pt x="735" y="6074"/>
                    </a:lnTo>
                    <a:lnTo>
                      <a:pt x="624" y="6567"/>
                    </a:lnTo>
                    <a:lnTo>
                      <a:pt x="512" y="6643"/>
                    </a:lnTo>
                    <a:lnTo>
                      <a:pt x="512" y="6795"/>
                    </a:lnTo>
                    <a:lnTo>
                      <a:pt x="445" y="6871"/>
                    </a:lnTo>
                    <a:lnTo>
                      <a:pt x="445" y="7137"/>
                    </a:lnTo>
                    <a:lnTo>
                      <a:pt x="334" y="7289"/>
                    </a:lnTo>
                    <a:lnTo>
                      <a:pt x="334" y="7364"/>
                    </a:lnTo>
                    <a:lnTo>
                      <a:pt x="289" y="7516"/>
                    </a:lnTo>
                    <a:lnTo>
                      <a:pt x="289" y="7706"/>
                    </a:lnTo>
                    <a:lnTo>
                      <a:pt x="223" y="7858"/>
                    </a:lnTo>
                    <a:lnTo>
                      <a:pt x="223" y="8086"/>
                    </a:lnTo>
                    <a:lnTo>
                      <a:pt x="178" y="8238"/>
                    </a:lnTo>
                    <a:lnTo>
                      <a:pt x="178" y="8351"/>
                    </a:lnTo>
                    <a:lnTo>
                      <a:pt x="111" y="8579"/>
                    </a:lnTo>
                    <a:lnTo>
                      <a:pt x="111" y="9073"/>
                    </a:lnTo>
                    <a:lnTo>
                      <a:pt x="67" y="9225"/>
                    </a:lnTo>
                    <a:lnTo>
                      <a:pt x="67" y="9718"/>
                    </a:lnTo>
                    <a:lnTo>
                      <a:pt x="0" y="9794"/>
                    </a:lnTo>
                    <a:lnTo>
                      <a:pt x="0" y="10743"/>
                    </a:lnTo>
                    <a:lnTo>
                      <a:pt x="67" y="10743"/>
                    </a:lnTo>
                    <a:lnTo>
                      <a:pt x="67" y="11312"/>
                    </a:lnTo>
                    <a:lnTo>
                      <a:pt x="111" y="11388"/>
                    </a:lnTo>
                    <a:lnTo>
                      <a:pt x="111" y="11958"/>
                    </a:lnTo>
                    <a:lnTo>
                      <a:pt x="178" y="12148"/>
                    </a:lnTo>
                    <a:lnTo>
                      <a:pt x="178" y="12224"/>
                    </a:lnTo>
                    <a:lnTo>
                      <a:pt x="223" y="12451"/>
                    </a:lnTo>
                    <a:lnTo>
                      <a:pt x="223" y="12527"/>
                    </a:lnTo>
                    <a:lnTo>
                      <a:pt x="289" y="12793"/>
                    </a:lnTo>
                    <a:lnTo>
                      <a:pt x="334" y="13021"/>
                    </a:lnTo>
                    <a:lnTo>
                      <a:pt x="334" y="13173"/>
                    </a:lnTo>
                    <a:lnTo>
                      <a:pt x="445" y="13438"/>
                    </a:lnTo>
                    <a:lnTo>
                      <a:pt x="445" y="13590"/>
                    </a:lnTo>
                    <a:lnTo>
                      <a:pt x="624" y="14084"/>
                    </a:lnTo>
                    <a:lnTo>
                      <a:pt x="846" y="14729"/>
                    </a:lnTo>
                    <a:lnTo>
                      <a:pt x="891" y="14729"/>
                    </a:lnTo>
                    <a:lnTo>
                      <a:pt x="958" y="14881"/>
                    </a:lnTo>
                    <a:lnTo>
                      <a:pt x="1002" y="14957"/>
                    </a:lnTo>
                    <a:lnTo>
                      <a:pt x="1069" y="15109"/>
                    </a:lnTo>
                    <a:lnTo>
                      <a:pt x="1069" y="15185"/>
                    </a:lnTo>
                    <a:lnTo>
                      <a:pt x="1180" y="15298"/>
                    </a:lnTo>
                    <a:lnTo>
                      <a:pt x="1225" y="15374"/>
                    </a:lnTo>
                    <a:lnTo>
                      <a:pt x="1225" y="15450"/>
                    </a:lnTo>
                    <a:lnTo>
                      <a:pt x="1292" y="15602"/>
                    </a:lnTo>
                    <a:lnTo>
                      <a:pt x="1336" y="15678"/>
                    </a:lnTo>
                    <a:lnTo>
                      <a:pt x="1403" y="15754"/>
                    </a:lnTo>
                    <a:lnTo>
                      <a:pt x="1447" y="15830"/>
                    </a:lnTo>
                    <a:lnTo>
                      <a:pt x="1559" y="15944"/>
                    </a:lnTo>
                    <a:lnTo>
                      <a:pt x="1559" y="16020"/>
                    </a:lnTo>
                    <a:lnTo>
                      <a:pt x="1670" y="16096"/>
                    </a:lnTo>
                    <a:lnTo>
                      <a:pt x="1670" y="16172"/>
                    </a:lnTo>
                    <a:lnTo>
                      <a:pt x="1781" y="16247"/>
                    </a:lnTo>
                    <a:lnTo>
                      <a:pt x="1848" y="16247"/>
                    </a:lnTo>
                    <a:lnTo>
                      <a:pt x="1893" y="16399"/>
                    </a:lnTo>
                    <a:lnTo>
                      <a:pt x="1960" y="16589"/>
                    </a:lnTo>
                    <a:lnTo>
                      <a:pt x="2071" y="16589"/>
                    </a:lnTo>
                    <a:lnTo>
                      <a:pt x="2071" y="16665"/>
                    </a:lnTo>
                    <a:lnTo>
                      <a:pt x="2182" y="16665"/>
                    </a:lnTo>
                    <a:lnTo>
                      <a:pt x="2227" y="16817"/>
                    </a:lnTo>
                    <a:lnTo>
                      <a:pt x="2271" y="16817"/>
                    </a:lnTo>
                    <a:lnTo>
                      <a:pt x="2338" y="16893"/>
                    </a:lnTo>
                    <a:lnTo>
                      <a:pt x="2383" y="16893"/>
                    </a:lnTo>
                    <a:lnTo>
                      <a:pt x="2449" y="16969"/>
                    </a:lnTo>
                    <a:lnTo>
                      <a:pt x="2494" y="17159"/>
                    </a:lnTo>
                    <a:lnTo>
                      <a:pt x="2605" y="17159"/>
                    </a:lnTo>
                    <a:lnTo>
                      <a:pt x="2672" y="17234"/>
                    </a:lnTo>
                    <a:lnTo>
                      <a:pt x="2828" y="17234"/>
                    </a:lnTo>
                    <a:lnTo>
                      <a:pt x="2895" y="17386"/>
                    </a:lnTo>
                    <a:lnTo>
                      <a:pt x="2939" y="17386"/>
                    </a:lnTo>
                    <a:lnTo>
                      <a:pt x="3051" y="17462"/>
                    </a:lnTo>
                    <a:lnTo>
                      <a:pt x="3162" y="17462"/>
                    </a:lnTo>
                    <a:lnTo>
                      <a:pt x="3229" y="17538"/>
                    </a:lnTo>
                    <a:lnTo>
                      <a:pt x="3496" y="17538"/>
                    </a:lnTo>
                    <a:lnTo>
                      <a:pt x="3563" y="17614"/>
                    </a:lnTo>
                    <a:lnTo>
                      <a:pt x="3674" y="17614"/>
                    </a:lnTo>
                    <a:lnTo>
                      <a:pt x="3786" y="17804"/>
                    </a:lnTo>
                    <a:lnTo>
                      <a:pt x="4899" y="17804"/>
                    </a:lnTo>
                    <a:lnTo>
                      <a:pt x="4944" y="17614"/>
                    </a:lnTo>
                    <a:lnTo>
                      <a:pt x="4944" y="17880"/>
                    </a:lnTo>
                    <a:lnTo>
                      <a:pt x="5010" y="17880"/>
                    </a:lnTo>
                    <a:lnTo>
                      <a:pt x="5010" y="17956"/>
                    </a:lnTo>
                    <a:lnTo>
                      <a:pt x="5122" y="18335"/>
                    </a:lnTo>
                    <a:lnTo>
                      <a:pt x="5166" y="18335"/>
                    </a:lnTo>
                    <a:lnTo>
                      <a:pt x="5278" y="18753"/>
                    </a:lnTo>
                    <a:lnTo>
                      <a:pt x="5344" y="18753"/>
                    </a:lnTo>
                    <a:lnTo>
                      <a:pt x="5344" y="18981"/>
                    </a:lnTo>
                    <a:lnTo>
                      <a:pt x="5456" y="19095"/>
                    </a:lnTo>
                    <a:lnTo>
                      <a:pt x="5456" y="19170"/>
                    </a:lnTo>
                    <a:lnTo>
                      <a:pt x="5567" y="19322"/>
                    </a:lnTo>
                    <a:lnTo>
                      <a:pt x="5612" y="19398"/>
                    </a:lnTo>
                    <a:lnTo>
                      <a:pt x="5678" y="19740"/>
                    </a:lnTo>
                    <a:lnTo>
                      <a:pt x="5790" y="19740"/>
                    </a:lnTo>
                    <a:lnTo>
                      <a:pt x="5790" y="19816"/>
                    </a:lnTo>
                    <a:lnTo>
                      <a:pt x="5834" y="19892"/>
                    </a:lnTo>
                    <a:lnTo>
                      <a:pt x="5901" y="19968"/>
                    </a:lnTo>
                    <a:lnTo>
                      <a:pt x="5946" y="20044"/>
                    </a:lnTo>
                    <a:lnTo>
                      <a:pt x="6012" y="20044"/>
                    </a:lnTo>
                    <a:lnTo>
                      <a:pt x="6057" y="20120"/>
                    </a:lnTo>
                    <a:lnTo>
                      <a:pt x="6124" y="20120"/>
                    </a:lnTo>
                    <a:lnTo>
                      <a:pt x="6168" y="20385"/>
                    </a:lnTo>
                    <a:lnTo>
                      <a:pt x="6235" y="20385"/>
                    </a:lnTo>
                    <a:lnTo>
                      <a:pt x="6280" y="20461"/>
                    </a:lnTo>
                    <a:lnTo>
                      <a:pt x="6346" y="20537"/>
                    </a:lnTo>
                    <a:lnTo>
                      <a:pt x="6391" y="20613"/>
                    </a:lnTo>
                    <a:lnTo>
                      <a:pt x="6458" y="20613"/>
                    </a:lnTo>
                    <a:lnTo>
                      <a:pt x="6547" y="20765"/>
                    </a:lnTo>
                    <a:lnTo>
                      <a:pt x="6614" y="20841"/>
                    </a:lnTo>
                    <a:lnTo>
                      <a:pt x="6725" y="20841"/>
                    </a:lnTo>
                    <a:lnTo>
                      <a:pt x="6769" y="21031"/>
                    </a:lnTo>
                    <a:lnTo>
                      <a:pt x="6881" y="21031"/>
                    </a:lnTo>
                    <a:lnTo>
                      <a:pt x="6948" y="21107"/>
                    </a:lnTo>
                    <a:lnTo>
                      <a:pt x="7104" y="21107"/>
                    </a:lnTo>
                    <a:lnTo>
                      <a:pt x="7215" y="21258"/>
                    </a:lnTo>
                    <a:lnTo>
                      <a:pt x="7282" y="21334"/>
                    </a:lnTo>
                    <a:lnTo>
                      <a:pt x="7393" y="21334"/>
                    </a:lnTo>
                    <a:lnTo>
                      <a:pt x="7438" y="21486"/>
                    </a:lnTo>
                    <a:lnTo>
                      <a:pt x="7883" y="21486"/>
                    </a:lnTo>
                    <a:lnTo>
                      <a:pt x="7883" y="21600"/>
                    </a:lnTo>
                    <a:lnTo>
                      <a:pt x="9108" y="21600"/>
                    </a:lnTo>
                    <a:lnTo>
                      <a:pt x="9174" y="21486"/>
                    </a:lnTo>
                    <a:lnTo>
                      <a:pt x="9553" y="21486"/>
                    </a:lnTo>
                    <a:lnTo>
                      <a:pt x="9664" y="21334"/>
                    </a:lnTo>
                    <a:lnTo>
                      <a:pt x="9776" y="21334"/>
                    </a:lnTo>
                    <a:lnTo>
                      <a:pt x="9842" y="21258"/>
                    </a:lnTo>
                    <a:lnTo>
                      <a:pt x="9887" y="21258"/>
                    </a:lnTo>
                    <a:lnTo>
                      <a:pt x="9998" y="21107"/>
                    </a:lnTo>
                    <a:lnTo>
                      <a:pt x="10110" y="21107"/>
                    </a:lnTo>
                    <a:lnTo>
                      <a:pt x="10221" y="21031"/>
                    </a:lnTo>
                    <a:lnTo>
                      <a:pt x="10288" y="21031"/>
                    </a:lnTo>
                    <a:lnTo>
                      <a:pt x="10332" y="20841"/>
                    </a:lnTo>
                    <a:lnTo>
                      <a:pt x="10444" y="20841"/>
                    </a:lnTo>
                    <a:lnTo>
                      <a:pt x="10511" y="20765"/>
                    </a:lnTo>
                    <a:lnTo>
                      <a:pt x="10511" y="20689"/>
                    </a:lnTo>
                    <a:lnTo>
                      <a:pt x="10555" y="20689"/>
                    </a:lnTo>
                    <a:lnTo>
                      <a:pt x="10666" y="20613"/>
                    </a:lnTo>
                    <a:lnTo>
                      <a:pt x="10711" y="20613"/>
                    </a:lnTo>
                    <a:lnTo>
                      <a:pt x="10822" y="20385"/>
                    </a:lnTo>
                    <a:lnTo>
                      <a:pt x="10934" y="20271"/>
                    </a:lnTo>
                    <a:lnTo>
                      <a:pt x="10934" y="20120"/>
                    </a:lnTo>
                    <a:lnTo>
                      <a:pt x="11156" y="19968"/>
                    </a:lnTo>
                    <a:lnTo>
                      <a:pt x="11156" y="19892"/>
                    </a:lnTo>
                    <a:lnTo>
                      <a:pt x="11268" y="19816"/>
                    </a:lnTo>
                    <a:lnTo>
                      <a:pt x="11268" y="19740"/>
                    </a:lnTo>
                    <a:lnTo>
                      <a:pt x="11334" y="19740"/>
                    </a:lnTo>
                    <a:lnTo>
                      <a:pt x="11379" y="19550"/>
                    </a:lnTo>
                    <a:lnTo>
                      <a:pt x="11490" y="19398"/>
                    </a:lnTo>
                    <a:lnTo>
                      <a:pt x="11490" y="19322"/>
                    </a:lnTo>
                    <a:lnTo>
                      <a:pt x="11557" y="19170"/>
                    </a:lnTo>
                    <a:lnTo>
                      <a:pt x="11602" y="19170"/>
                    </a:lnTo>
                    <a:lnTo>
                      <a:pt x="11668" y="18981"/>
                    </a:lnTo>
                    <a:lnTo>
                      <a:pt x="11713" y="18905"/>
                    </a:lnTo>
                    <a:lnTo>
                      <a:pt x="11780" y="18753"/>
                    </a:lnTo>
                    <a:lnTo>
                      <a:pt x="11780" y="18601"/>
                    </a:lnTo>
                    <a:lnTo>
                      <a:pt x="11824" y="18601"/>
                    </a:lnTo>
                    <a:lnTo>
                      <a:pt x="11891" y="18753"/>
                    </a:lnTo>
                    <a:lnTo>
                      <a:pt x="12002" y="18753"/>
                    </a:lnTo>
                    <a:lnTo>
                      <a:pt x="12002" y="18829"/>
                    </a:lnTo>
                    <a:lnTo>
                      <a:pt x="12047" y="18905"/>
                    </a:lnTo>
                    <a:lnTo>
                      <a:pt x="12114" y="18981"/>
                    </a:lnTo>
                    <a:lnTo>
                      <a:pt x="12158" y="19095"/>
                    </a:lnTo>
                    <a:lnTo>
                      <a:pt x="12225" y="19095"/>
                    </a:lnTo>
                    <a:lnTo>
                      <a:pt x="12270" y="19170"/>
                    </a:lnTo>
                    <a:lnTo>
                      <a:pt x="12336" y="19170"/>
                    </a:lnTo>
                    <a:lnTo>
                      <a:pt x="12336" y="19322"/>
                    </a:lnTo>
                    <a:lnTo>
                      <a:pt x="12492" y="19322"/>
                    </a:lnTo>
                    <a:lnTo>
                      <a:pt x="12604" y="19398"/>
                    </a:lnTo>
                    <a:lnTo>
                      <a:pt x="12715" y="19398"/>
                    </a:lnTo>
                    <a:lnTo>
                      <a:pt x="12715" y="19550"/>
                    </a:lnTo>
                    <a:lnTo>
                      <a:pt x="12938" y="19550"/>
                    </a:lnTo>
                    <a:lnTo>
                      <a:pt x="12938" y="19740"/>
                    </a:lnTo>
                    <a:lnTo>
                      <a:pt x="13339" y="19740"/>
                    </a:lnTo>
                    <a:lnTo>
                      <a:pt x="13383" y="19816"/>
                    </a:lnTo>
                    <a:lnTo>
                      <a:pt x="13895" y="19816"/>
                    </a:lnTo>
                    <a:lnTo>
                      <a:pt x="13940" y="19740"/>
                    </a:lnTo>
                    <a:lnTo>
                      <a:pt x="14341" y="19740"/>
                    </a:lnTo>
                    <a:lnTo>
                      <a:pt x="14385" y="19550"/>
                    </a:lnTo>
                    <a:lnTo>
                      <a:pt x="14563" y="19550"/>
                    </a:lnTo>
                    <a:lnTo>
                      <a:pt x="14608" y="19398"/>
                    </a:lnTo>
                    <a:lnTo>
                      <a:pt x="14719" y="19398"/>
                    </a:lnTo>
                    <a:lnTo>
                      <a:pt x="14786" y="19322"/>
                    </a:lnTo>
                    <a:lnTo>
                      <a:pt x="14942" y="19322"/>
                    </a:lnTo>
                    <a:lnTo>
                      <a:pt x="14942" y="19170"/>
                    </a:lnTo>
                    <a:lnTo>
                      <a:pt x="15053" y="19170"/>
                    </a:lnTo>
                    <a:lnTo>
                      <a:pt x="15053" y="19095"/>
                    </a:lnTo>
                    <a:lnTo>
                      <a:pt x="15098" y="19095"/>
                    </a:lnTo>
                    <a:lnTo>
                      <a:pt x="15165" y="18981"/>
                    </a:lnTo>
                    <a:lnTo>
                      <a:pt x="15209" y="18981"/>
                    </a:lnTo>
                    <a:lnTo>
                      <a:pt x="15276" y="18905"/>
                    </a:lnTo>
                    <a:lnTo>
                      <a:pt x="15320" y="18753"/>
                    </a:lnTo>
                    <a:lnTo>
                      <a:pt x="15387" y="18753"/>
                    </a:lnTo>
                    <a:lnTo>
                      <a:pt x="15432" y="18601"/>
                    </a:lnTo>
                    <a:lnTo>
                      <a:pt x="15543" y="18601"/>
                    </a:lnTo>
                    <a:lnTo>
                      <a:pt x="15610" y="18449"/>
                    </a:lnTo>
                    <a:lnTo>
                      <a:pt x="15654" y="18335"/>
                    </a:lnTo>
                    <a:lnTo>
                      <a:pt x="15654" y="18259"/>
                    </a:lnTo>
                    <a:lnTo>
                      <a:pt x="15766" y="18183"/>
                    </a:lnTo>
                    <a:lnTo>
                      <a:pt x="15766" y="17956"/>
                    </a:lnTo>
                    <a:lnTo>
                      <a:pt x="15833" y="17880"/>
                    </a:lnTo>
                    <a:lnTo>
                      <a:pt x="15877" y="17880"/>
                    </a:lnTo>
                    <a:lnTo>
                      <a:pt x="15988" y="17538"/>
                    </a:lnTo>
                    <a:lnTo>
                      <a:pt x="15988" y="17462"/>
                    </a:lnTo>
                    <a:lnTo>
                      <a:pt x="16055" y="17462"/>
                    </a:lnTo>
                    <a:lnTo>
                      <a:pt x="16100" y="17386"/>
                    </a:lnTo>
                    <a:lnTo>
                      <a:pt x="16100" y="17234"/>
                    </a:lnTo>
                    <a:lnTo>
                      <a:pt x="16278" y="16817"/>
                    </a:lnTo>
                    <a:lnTo>
                      <a:pt x="16278" y="16665"/>
                    </a:lnTo>
                    <a:lnTo>
                      <a:pt x="16322" y="16589"/>
                    </a:lnTo>
                    <a:lnTo>
                      <a:pt x="16322" y="16399"/>
                    </a:lnTo>
                    <a:lnTo>
                      <a:pt x="16389" y="16399"/>
                    </a:lnTo>
                    <a:lnTo>
                      <a:pt x="16434" y="16589"/>
                    </a:lnTo>
                    <a:lnTo>
                      <a:pt x="16545" y="16589"/>
                    </a:lnTo>
                    <a:lnTo>
                      <a:pt x="16545" y="16665"/>
                    </a:lnTo>
                    <a:lnTo>
                      <a:pt x="16656" y="16665"/>
                    </a:lnTo>
                    <a:lnTo>
                      <a:pt x="16723" y="16817"/>
                    </a:lnTo>
                    <a:lnTo>
                      <a:pt x="16879" y="16817"/>
                    </a:lnTo>
                    <a:lnTo>
                      <a:pt x="16946" y="16893"/>
                    </a:lnTo>
                    <a:lnTo>
                      <a:pt x="17057" y="16893"/>
                    </a:lnTo>
                    <a:lnTo>
                      <a:pt x="17169" y="16969"/>
                    </a:lnTo>
                    <a:lnTo>
                      <a:pt x="17213" y="16969"/>
                    </a:lnTo>
                    <a:lnTo>
                      <a:pt x="17280" y="17159"/>
                    </a:lnTo>
                    <a:lnTo>
                      <a:pt x="17503" y="17159"/>
                    </a:lnTo>
                    <a:lnTo>
                      <a:pt x="17614" y="17234"/>
                    </a:lnTo>
                    <a:lnTo>
                      <a:pt x="18727" y="17234"/>
                    </a:lnTo>
                    <a:lnTo>
                      <a:pt x="18772" y="17159"/>
                    </a:lnTo>
                    <a:lnTo>
                      <a:pt x="18995" y="17159"/>
                    </a:lnTo>
                    <a:lnTo>
                      <a:pt x="19039" y="16969"/>
                    </a:lnTo>
                    <a:lnTo>
                      <a:pt x="19106" y="16969"/>
                    </a:lnTo>
                    <a:lnTo>
                      <a:pt x="19151" y="16893"/>
                    </a:lnTo>
                    <a:lnTo>
                      <a:pt x="19262" y="16893"/>
                    </a:lnTo>
                    <a:lnTo>
                      <a:pt x="19373" y="16817"/>
                    </a:lnTo>
                    <a:lnTo>
                      <a:pt x="19596" y="16817"/>
                    </a:lnTo>
                    <a:lnTo>
                      <a:pt x="19663" y="16665"/>
                    </a:lnTo>
                    <a:lnTo>
                      <a:pt x="19707" y="16665"/>
                    </a:lnTo>
                    <a:lnTo>
                      <a:pt x="19774" y="16589"/>
                    </a:lnTo>
                    <a:lnTo>
                      <a:pt x="19885" y="16399"/>
                    </a:lnTo>
                    <a:lnTo>
                      <a:pt x="19930" y="16399"/>
                    </a:lnTo>
                    <a:lnTo>
                      <a:pt x="19997" y="16247"/>
                    </a:lnTo>
                    <a:lnTo>
                      <a:pt x="20108" y="16247"/>
                    </a:lnTo>
                    <a:lnTo>
                      <a:pt x="20108" y="16172"/>
                    </a:lnTo>
                    <a:lnTo>
                      <a:pt x="20153" y="16172"/>
                    </a:lnTo>
                    <a:lnTo>
                      <a:pt x="20219" y="16020"/>
                    </a:lnTo>
                    <a:lnTo>
                      <a:pt x="20264" y="16020"/>
                    </a:lnTo>
                    <a:lnTo>
                      <a:pt x="20331" y="15944"/>
                    </a:lnTo>
                    <a:lnTo>
                      <a:pt x="20375" y="15944"/>
                    </a:lnTo>
                    <a:lnTo>
                      <a:pt x="20442" y="15830"/>
                    </a:lnTo>
                    <a:lnTo>
                      <a:pt x="20442" y="15754"/>
                    </a:lnTo>
                    <a:lnTo>
                      <a:pt x="20487" y="15754"/>
                    </a:lnTo>
                    <a:lnTo>
                      <a:pt x="20553" y="15602"/>
                    </a:lnTo>
                    <a:lnTo>
                      <a:pt x="20598" y="15450"/>
                    </a:lnTo>
                    <a:lnTo>
                      <a:pt x="20665" y="15450"/>
                    </a:lnTo>
                    <a:lnTo>
                      <a:pt x="20665" y="15374"/>
                    </a:lnTo>
                    <a:lnTo>
                      <a:pt x="20776" y="15298"/>
                    </a:lnTo>
                    <a:lnTo>
                      <a:pt x="20776" y="15109"/>
                    </a:lnTo>
                    <a:lnTo>
                      <a:pt x="20821" y="15109"/>
                    </a:lnTo>
                    <a:lnTo>
                      <a:pt x="20932" y="14881"/>
                    </a:lnTo>
                    <a:lnTo>
                      <a:pt x="21333" y="13742"/>
                    </a:lnTo>
                    <a:lnTo>
                      <a:pt x="21377" y="13590"/>
                    </a:lnTo>
                    <a:lnTo>
                      <a:pt x="21444" y="13514"/>
                    </a:lnTo>
                    <a:lnTo>
                      <a:pt x="21444" y="13173"/>
                    </a:lnTo>
                    <a:lnTo>
                      <a:pt x="21489" y="12945"/>
                    </a:lnTo>
                    <a:lnTo>
                      <a:pt x="21489" y="12869"/>
                    </a:lnTo>
                    <a:lnTo>
                      <a:pt x="21555" y="12793"/>
                    </a:lnTo>
                    <a:lnTo>
                      <a:pt x="21555" y="12679"/>
                    </a:lnTo>
                    <a:lnTo>
                      <a:pt x="21600" y="12527"/>
                    </a:lnTo>
                    <a:lnTo>
                      <a:pt x="21600" y="9870"/>
                    </a:lnTo>
                    <a:lnTo>
                      <a:pt x="21555" y="9870"/>
                    </a:lnTo>
                    <a:lnTo>
                      <a:pt x="21555" y="9794"/>
                    </a:lnTo>
                    <a:lnTo>
                      <a:pt x="21489" y="9642"/>
                    </a:lnTo>
                    <a:lnTo>
                      <a:pt x="21489" y="9566"/>
                    </a:lnTo>
                    <a:lnTo>
                      <a:pt x="21444" y="9301"/>
                    </a:lnTo>
                    <a:lnTo>
                      <a:pt x="21444" y="9073"/>
                    </a:lnTo>
                    <a:lnTo>
                      <a:pt x="21377" y="8997"/>
                    </a:lnTo>
                    <a:lnTo>
                      <a:pt x="21333" y="8807"/>
                    </a:lnTo>
                    <a:lnTo>
                      <a:pt x="21266" y="8731"/>
                    </a:lnTo>
                    <a:lnTo>
                      <a:pt x="21155" y="8238"/>
                    </a:lnTo>
                    <a:lnTo>
                      <a:pt x="21110" y="8238"/>
                    </a:lnTo>
                    <a:lnTo>
                      <a:pt x="21043" y="8086"/>
                    </a:lnTo>
                    <a:lnTo>
                      <a:pt x="21043" y="7858"/>
                    </a:lnTo>
                    <a:lnTo>
                      <a:pt x="20932" y="7592"/>
                    </a:lnTo>
                    <a:lnTo>
                      <a:pt x="20887" y="7592"/>
                    </a:lnTo>
                    <a:lnTo>
                      <a:pt x="20887" y="7516"/>
                    </a:lnTo>
                    <a:lnTo>
                      <a:pt x="20821" y="7516"/>
                    </a:lnTo>
                    <a:lnTo>
                      <a:pt x="20776" y="7289"/>
                    </a:lnTo>
                    <a:lnTo>
                      <a:pt x="20665" y="7137"/>
                    </a:lnTo>
                    <a:lnTo>
                      <a:pt x="20553" y="7061"/>
                    </a:lnTo>
                    <a:lnTo>
                      <a:pt x="20553" y="6871"/>
                    </a:lnTo>
                    <a:lnTo>
                      <a:pt x="20487" y="6795"/>
                    </a:lnTo>
                    <a:lnTo>
                      <a:pt x="20442" y="6719"/>
                    </a:lnTo>
                    <a:lnTo>
                      <a:pt x="20375" y="6643"/>
                    </a:lnTo>
                    <a:lnTo>
                      <a:pt x="20331" y="6567"/>
                    </a:lnTo>
                    <a:lnTo>
                      <a:pt x="20264" y="6491"/>
                    </a:lnTo>
                    <a:lnTo>
                      <a:pt x="20219" y="6491"/>
                    </a:lnTo>
                    <a:lnTo>
                      <a:pt x="20153" y="6415"/>
                    </a:lnTo>
                    <a:lnTo>
                      <a:pt x="20108" y="6415"/>
                    </a:lnTo>
                    <a:lnTo>
                      <a:pt x="20041" y="6302"/>
                    </a:lnTo>
                    <a:lnTo>
                      <a:pt x="19997" y="6150"/>
                    </a:lnTo>
                    <a:lnTo>
                      <a:pt x="19930" y="6074"/>
                    </a:lnTo>
                    <a:lnTo>
                      <a:pt x="19774" y="6074"/>
                    </a:lnTo>
                    <a:lnTo>
                      <a:pt x="19707" y="5922"/>
                    </a:lnTo>
                    <a:lnTo>
                      <a:pt x="19663" y="5846"/>
                    </a:lnTo>
                    <a:lnTo>
                      <a:pt x="19485" y="5846"/>
                    </a:lnTo>
                    <a:lnTo>
                      <a:pt x="19485" y="5770"/>
                    </a:lnTo>
                    <a:lnTo>
                      <a:pt x="19373" y="5770"/>
                    </a:lnTo>
                    <a:lnTo>
                      <a:pt x="19440" y="5656"/>
                    </a:lnTo>
                    <a:lnTo>
                      <a:pt x="19440" y="4631"/>
                    </a:lnTo>
                    <a:lnTo>
                      <a:pt x="19373" y="4366"/>
                    </a:lnTo>
                    <a:lnTo>
                      <a:pt x="19373" y="4214"/>
                    </a:lnTo>
                    <a:lnTo>
                      <a:pt x="19329" y="3986"/>
                    </a:lnTo>
                    <a:lnTo>
                      <a:pt x="19262" y="3720"/>
                    </a:lnTo>
                    <a:lnTo>
                      <a:pt x="19262" y="3492"/>
                    </a:lnTo>
                    <a:lnTo>
                      <a:pt x="19039" y="2923"/>
                    </a:lnTo>
                    <a:lnTo>
                      <a:pt x="18995" y="2847"/>
                    </a:lnTo>
                    <a:lnTo>
                      <a:pt x="18950" y="2695"/>
                    </a:lnTo>
                    <a:lnTo>
                      <a:pt x="18950" y="2619"/>
                    </a:lnTo>
                    <a:lnTo>
                      <a:pt x="18839" y="2619"/>
                    </a:lnTo>
                    <a:lnTo>
                      <a:pt x="18839" y="2430"/>
                    </a:lnTo>
                    <a:lnTo>
                      <a:pt x="18772" y="2430"/>
                    </a:lnTo>
                    <a:lnTo>
                      <a:pt x="18727" y="2354"/>
                    </a:lnTo>
                    <a:lnTo>
                      <a:pt x="18661" y="2126"/>
                    </a:lnTo>
                    <a:lnTo>
                      <a:pt x="18549" y="2050"/>
                    </a:lnTo>
                    <a:lnTo>
                      <a:pt x="18549" y="1974"/>
                    </a:lnTo>
                    <a:lnTo>
                      <a:pt x="18438" y="1974"/>
                    </a:lnTo>
                    <a:lnTo>
                      <a:pt x="18327" y="1784"/>
                    </a:lnTo>
                    <a:lnTo>
                      <a:pt x="18282" y="1784"/>
                    </a:lnTo>
                    <a:lnTo>
                      <a:pt x="18215" y="1708"/>
                    </a:lnTo>
                    <a:lnTo>
                      <a:pt x="18104" y="1708"/>
                    </a:lnTo>
                    <a:lnTo>
                      <a:pt x="18104" y="1632"/>
                    </a:lnTo>
                    <a:lnTo>
                      <a:pt x="18059" y="1632"/>
                    </a:lnTo>
                    <a:lnTo>
                      <a:pt x="17993" y="1480"/>
                    </a:lnTo>
                    <a:lnTo>
                      <a:pt x="17659" y="1480"/>
                    </a:lnTo>
                    <a:lnTo>
                      <a:pt x="17659" y="1329"/>
                    </a:lnTo>
                    <a:lnTo>
                      <a:pt x="17503" y="1329"/>
                    </a:lnTo>
                    <a:lnTo>
                      <a:pt x="17503" y="1215"/>
                    </a:lnTo>
                    <a:lnTo>
                      <a:pt x="16946" y="1215"/>
                    </a:lnTo>
                    <a:lnTo>
                      <a:pt x="16946" y="1329"/>
                    </a:lnTo>
                    <a:lnTo>
                      <a:pt x="16723" y="1329"/>
                    </a:lnTo>
                    <a:lnTo>
                      <a:pt x="16723" y="1480"/>
                    </a:lnTo>
                    <a:lnTo>
                      <a:pt x="16434" y="1480"/>
                    </a:lnTo>
                    <a:lnTo>
                      <a:pt x="16389" y="1632"/>
                    </a:lnTo>
                    <a:lnTo>
                      <a:pt x="16322" y="1632"/>
                    </a:lnTo>
                    <a:lnTo>
                      <a:pt x="16322" y="1708"/>
                    </a:lnTo>
                    <a:lnTo>
                      <a:pt x="16211" y="1708"/>
                    </a:lnTo>
                    <a:lnTo>
                      <a:pt x="16167" y="1784"/>
                    </a:lnTo>
                    <a:lnTo>
                      <a:pt x="16100" y="1784"/>
                    </a:lnTo>
                    <a:lnTo>
                      <a:pt x="16055" y="1860"/>
                    </a:lnTo>
                    <a:lnTo>
                      <a:pt x="15988" y="1860"/>
                    </a:lnTo>
                    <a:lnTo>
                      <a:pt x="15988" y="1974"/>
                    </a:lnTo>
                    <a:lnTo>
                      <a:pt x="15944" y="1974"/>
                    </a:lnTo>
                    <a:lnTo>
                      <a:pt x="15877" y="2050"/>
                    </a:lnTo>
                    <a:lnTo>
                      <a:pt x="15833" y="2050"/>
                    </a:lnTo>
                    <a:lnTo>
                      <a:pt x="15766" y="2126"/>
                    </a:lnTo>
                    <a:lnTo>
                      <a:pt x="15766" y="1974"/>
                    </a:lnTo>
                    <a:close/>
                  </a:path>
                </a:pathLst>
              </a:custGeom>
              <a:solidFill>
                <a:srgbClr val="CCFFCC"/>
              </a:solidFill>
              <a:ln w="12700" cap="flat">
                <a:noFill/>
                <a:miter lim="400000"/>
              </a:ln>
              <a:effectLst/>
            </p:spPr>
            <p:txBody>
              <a:bodyPr wrap="square" lIns="45719" tIns="45719" rIns="45719" bIns="45719" numCol="1" anchor="t">
                <a:noAutofit/>
              </a:bodyPr>
              <a:lstStyle/>
              <a:p>
                <a:pPr/>
              </a:p>
            </p:txBody>
          </p:sp>
          <p:sp>
            <p:nvSpPr>
              <p:cNvPr id="871" name="Freeform 11"/>
              <p:cNvSpPr/>
              <p:nvPr/>
            </p:nvSpPr>
            <p:spPr>
              <a:xfrm>
                <a:off x="0" y="0"/>
                <a:ext cx="2046288" cy="7207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766" y="1974"/>
                    </a:moveTo>
                    <a:lnTo>
                      <a:pt x="15654" y="1974"/>
                    </a:lnTo>
                    <a:lnTo>
                      <a:pt x="15610" y="1784"/>
                    </a:lnTo>
                    <a:lnTo>
                      <a:pt x="15543" y="1784"/>
                    </a:lnTo>
                    <a:lnTo>
                      <a:pt x="15499" y="1708"/>
                    </a:lnTo>
                    <a:lnTo>
                      <a:pt x="15432" y="1708"/>
                    </a:lnTo>
                    <a:lnTo>
                      <a:pt x="15387" y="1632"/>
                    </a:lnTo>
                    <a:lnTo>
                      <a:pt x="15276" y="1480"/>
                    </a:lnTo>
                    <a:lnTo>
                      <a:pt x="15165" y="1480"/>
                    </a:lnTo>
                    <a:lnTo>
                      <a:pt x="15098" y="1329"/>
                    </a:lnTo>
                    <a:lnTo>
                      <a:pt x="15053" y="1215"/>
                    </a:lnTo>
                    <a:lnTo>
                      <a:pt x="14986" y="1215"/>
                    </a:lnTo>
                    <a:lnTo>
                      <a:pt x="14942" y="1139"/>
                    </a:lnTo>
                    <a:lnTo>
                      <a:pt x="14831" y="1139"/>
                    </a:lnTo>
                    <a:lnTo>
                      <a:pt x="14786" y="1063"/>
                    </a:lnTo>
                    <a:lnTo>
                      <a:pt x="14719" y="1063"/>
                    </a:lnTo>
                    <a:lnTo>
                      <a:pt x="14608" y="987"/>
                    </a:lnTo>
                    <a:lnTo>
                      <a:pt x="14563" y="987"/>
                    </a:lnTo>
                    <a:lnTo>
                      <a:pt x="14452" y="911"/>
                    </a:lnTo>
                    <a:lnTo>
                      <a:pt x="14341" y="911"/>
                    </a:lnTo>
                    <a:lnTo>
                      <a:pt x="14229" y="759"/>
                    </a:lnTo>
                    <a:lnTo>
                      <a:pt x="13940" y="759"/>
                    </a:lnTo>
                    <a:lnTo>
                      <a:pt x="13895" y="683"/>
                    </a:lnTo>
                    <a:lnTo>
                      <a:pt x="12671" y="683"/>
                    </a:lnTo>
                    <a:lnTo>
                      <a:pt x="12604" y="759"/>
                    </a:lnTo>
                    <a:lnTo>
                      <a:pt x="12336" y="759"/>
                    </a:lnTo>
                    <a:lnTo>
                      <a:pt x="12270" y="911"/>
                    </a:lnTo>
                    <a:lnTo>
                      <a:pt x="12114" y="911"/>
                    </a:lnTo>
                    <a:lnTo>
                      <a:pt x="12047" y="987"/>
                    </a:lnTo>
                    <a:lnTo>
                      <a:pt x="11891" y="987"/>
                    </a:lnTo>
                    <a:lnTo>
                      <a:pt x="11824" y="1063"/>
                    </a:lnTo>
                    <a:lnTo>
                      <a:pt x="11780" y="1139"/>
                    </a:lnTo>
                    <a:lnTo>
                      <a:pt x="11668" y="1139"/>
                    </a:lnTo>
                    <a:lnTo>
                      <a:pt x="11557" y="1215"/>
                    </a:lnTo>
                    <a:lnTo>
                      <a:pt x="11490" y="1215"/>
                    </a:lnTo>
                    <a:lnTo>
                      <a:pt x="11490" y="1329"/>
                    </a:lnTo>
                    <a:lnTo>
                      <a:pt x="11379" y="1480"/>
                    </a:lnTo>
                    <a:lnTo>
                      <a:pt x="11268" y="1480"/>
                    </a:lnTo>
                    <a:lnTo>
                      <a:pt x="11156" y="1632"/>
                    </a:lnTo>
                    <a:lnTo>
                      <a:pt x="11156" y="1708"/>
                    </a:lnTo>
                    <a:lnTo>
                      <a:pt x="11045" y="1708"/>
                    </a:lnTo>
                    <a:lnTo>
                      <a:pt x="11000" y="1784"/>
                    </a:lnTo>
                    <a:lnTo>
                      <a:pt x="10934" y="1860"/>
                    </a:lnTo>
                    <a:lnTo>
                      <a:pt x="10889" y="1974"/>
                    </a:lnTo>
                    <a:lnTo>
                      <a:pt x="10822" y="1974"/>
                    </a:lnTo>
                    <a:lnTo>
                      <a:pt x="10778" y="2050"/>
                    </a:lnTo>
                    <a:lnTo>
                      <a:pt x="10711" y="2126"/>
                    </a:lnTo>
                    <a:lnTo>
                      <a:pt x="10666" y="2126"/>
                    </a:lnTo>
                    <a:lnTo>
                      <a:pt x="10622" y="2202"/>
                    </a:lnTo>
                    <a:lnTo>
                      <a:pt x="10555" y="2430"/>
                    </a:lnTo>
                    <a:lnTo>
                      <a:pt x="10511" y="2430"/>
                    </a:lnTo>
                    <a:lnTo>
                      <a:pt x="10511" y="2505"/>
                    </a:lnTo>
                    <a:lnTo>
                      <a:pt x="10444" y="2430"/>
                    </a:lnTo>
                    <a:lnTo>
                      <a:pt x="10399" y="2430"/>
                    </a:lnTo>
                    <a:lnTo>
                      <a:pt x="10399" y="2354"/>
                    </a:lnTo>
                    <a:lnTo>
                      <a:pt x="10332" y="2126"/>
                    </a:lnTo>
                    <a:lnTo>
                      <a:pt x="10288" y="2050"/>
                    </a:lnTo>
                    <a:lnTo>
                      <a:pt x="10221" y="2050"/>
                    </a:lnTo>
                    <a:lnTo>
                      <a:pt x="10221" y="1784"/>
                    </a:lnTo>
                    <a:lnTo>
                      <a:pt x="10110" y="1784"/>
                    </a:lnTo>
                    <a:lnTo>
                      <a:pt x="10110" y="1708"/>
                    </a:lnTo>
                    <a:lnTo>
                      <a:pt x="10065" y="1708"/>
                    </a:lnTo>
                    <a:lnTo>
                      <a:pt x="9998" y="1480"/>
                    </a:lnTo>
                    <a:lnTo>
                      <a:pt x="9887" y="1480"/>
                    </a:lnTo>
                    <a:lnTo>
                      <a:pt x="9887" y="1215"/>
                    </a:lnTo>
                    <a:lnTo>
                      <a:pt x="9842" y="1215"/>
                    </a:lnTo>
                    <a:lnTo>
                      <a:pt x="9776" y="1139"/>
                    </a:lnTo>
                    <a:lnTo>
                      <a:pt x="9731" y="1139"/>
                    </a:lnTo>
                    <a:lnTo>
                      <a:pt x="9664" y="1063"/>
                    </a:lnTo>
                    <a:lnTo>
                      <a:pt x="9664" y="987"/>
                    </a:lnTo>
                    <a:lnTo>
                      <a:pt x="9620" y="987"/>
                    </a:lnTo>
                    <a:lnTo>
                      <a:pt x="9553" y="911"/>
                    </a:lnTo>
                    <a:lnTo>
                      <a:pt x="9508" y="911"/>
                    </a:lnTo>
                    <a:lnTo>
                      <a:pt x="9442" y="759"/>
                    </a:lnTo>
                    <a:lnTo>
                      <a:pt x="9397" y="759"/>
                    </a:lnTo>
                    <a:lnTo>
                      <a:pt x="9397" y="683"/>
                    </a:lnTo>
                    <a:lnTo>
                      <a:pt x="9286" y="683"/>
                    </a:lnTo>
                    <a:lnTo>
                      <a:pt x="9219" y="493"/>
                    </a:lnTo>
                    <a:lnTo>
                      <a:pt x="9174" y="493"/>
                    </a:lnTo>
                    <a:lnTo>
                      <a:pt x="9108" y="418"/>
                    </a:lnTo>
                    <a:lnTo>
                      <a:pt x="9063" y="418"/>
                    </a:lnTo>
                    <a:lnTo>
                      <a:pt x="8996" y="342"/>
                    </a:lnTo>
                    <a:lnTo>
                      <a:pt x="8885" y="342"/>
                    </a:lnTo>
                    <a:lnTo>
                      <a:pt x="8840" y="266"/>
                    </a:lnTo>
                    <a:lnTo>
                      <a:pt x="8662" y="266"/>
                    </a:lnTo>
                    <a:lnTo>
                      <a:pt x="8618" y="190"/>
                    </a:lnTo>
                    <a:lnTo>
                      <a:pt x="8551" y="190"/>
                    </a:lnTo>
                    <a:lnTo>
                      <a:pt x="8506" y="0"/>
                    </a:lnTo>
                    <a:lnTo>
                      <a:pt x="7104" y="0"/>
                    </a:lnTo>
                    <a:lnTo>
                      <a:pt x="7059" y="190"/>
                    </a:lnTo>
                    <a:lnTo>
                      <a:pt x="6948" y="190"/>
                    </a:lnTo>
                    <a:lnTo>
                      <a:pt x="6881" y="266"/>
                    </a:lnTo>
                    <a:lnTo>
                      <a:pt x="6725" y="266"/>
                    </a:lnTo>
                    <a:lnTo>
                      <a:pt x="6658" y="342"/>
                    </a:lnTo>
                    <a:lnTo>
                      <a:pt x="6547" y="342"/>
                    </a:lnTo>
                    <a:lnTo>
                      <a:pt x="6458" y="493"/>
                    </a:lnTo>
                    <a:lnTo>
                      <a:pt x="6346" y="493"/>
                    </a:lnTo>
                    <a:lnTo>
                      <a:pt x="6280" y="683"/>
                    </a:lnTo>
                    <a:lnTo>
                      <a:pt x="6235" y="683"/>
                    </a:lnTo>
                    <a:lnTo>
                      <a:pt x="6168" y="759"/>
                    </a:lnTo>
                    <a:lnTo>
                      <a:pt x="6124" y="759"/>
                    </a:lnTo>
                    <a:lnTo>
                      <a:pt x="6057" y="911"/>
                    </a:lnTo>
                    <a:lnTo>
                      <a:pt x="6012" y="911"/>
                    </a:lnTo>
                    <a:lnTo>
                      <a:pt x="5946" y="987"/>
                    </a:lnTo>
                    <a:lnTo>
                      <a:pt x="5901" y="987"/>
                    </a:lnTo>
                    <a:lnTo>
                      <a:pt x="5901" y="1063"/>
                    </a:lnTo>
                    <a:lnTo>
                      <a:pt x="5790" y="1139"/>
                    </a:lnTo>
                    <a:lnTo>
                      <a:pt x="5790" y="1215"/>
                    </a:lnTo>
                    <a:lnTo>
                      <a:pt x="5723" y="1215"/>
                    </a:lnTo>
                    <a:lnTo>
                      <a:pt x="5678" y="1329"/>
                    </a:lnTo>
                    <a:lnTo>
                      <a:pt x="5612" y="1480"/>
                    </a:lnTo>
                    <a:lnTo>
                      <a:pt x="5567" y="1480"/>
                    </a:lnTo>
                    <a:lnTo>
                      <a:pt x="5500" y="1632"/>
                    </a:lnTo>
                    <a:lnTo>
                      <a:pt x="5456" y="1708"/>
                    </a:lnTo>
                    <a:lnTo>
                      <a:pt x="5456" y="1784"/>
                    </a:lnTo>
                    <a:lnTo>
                      <a:pt x="5344" y="1974"/>
                    </a:lnTo>
                    <a:lnTo>
                      <a:pt x="5344" y="2050"/>
                    </a:lnTo>
                    <a:lnTo>
                      <a:pt x="5278" y="2050"/>
                    </a:lnTo>
                    <a:lnTo>
                      <a:pt x="5166" y="2354"/>
                    </a:lnTo>
                    <a:lnTo>
                      <a:pt x="5166" y="2430"/>
                    </a:lnTo>
                    <a:lnTo>
                      <a:pt x="5122" y="2619"/>
                    </a:lnTo>
                    <a:lnTo>
                      <a:pt x="5055" y="2619"/>
                    </a:lnTo>
                    <a:lnTo>
                      <a:pt x="5055" y="2847"/>
                    </a:lnTo>
                    <a:lnTo>
                      <a:pt x="4832" y="2847"/>
                    </a:lnTo>
                    <a:lnTo>
                      <a:pt x="4788" y="2695"/>
                    </a:lnTo>
                    <a:lnTo>
                      <a:pt x="4008" y="2695"/>
                    </a:lnTo>
                    <a:lnTo>
                      <a:pt x="3941" y="2847"/>
                    </a:lnTo>
                    <a:lnTo>
                      <a:pt x="3385" y="2847"/>
                    </a:lnTo>
                    <a:lnTo>
                      <a:pt x="3340" y="2923"/>
                    </a:lnTo>
                    <a:lnTo>
                      <a:pt x="3162" y="2923"/>
                    </a:lnTo>
                    <a:lnTo>
                      <a:pt x="3118" y="3151"/>
                    </a:lnTo>
                    <a:lnTo>
                      <a:pt x="2939" y="3151"/>
                    </a:lnTo>
                    <a:lnTo>
                      <a:pt x="2895" y="3265"/>
                    </a:lnTo>
                    <a:lnTo>
                      <a:pt x="2828" y="3265"/>
                    </a:lnTo>
                    <a:lnTo>
                      <a:pt x="2717" y="3341"/>
                    </a:lnTo>
                    <a:lnTo>
                      <a:pt x="2672" y="3341"/>
                    </a:lnTo>
                    <a:lnTo>
                      <a:pt x="2605" y="3417"/>
                    </a:lnTo>
                    <a:lnTo>
                      <a:pt x="2494" y="3417"/>
                    </a:lnTo>
                    <a:lnTo>
                      <a:pt x="2449" y="3492"/>
                    </a:lnTo>
                    <a:lnTo>
                      <a:pt x="2383" y="3492"/>
                    </a:lnTo>
                    <a:lnTo>
                      <a:pt x="2338" y="3568"/>
                    </a:lnTo>
                    <a:lnTo>
                      <a:pt x="2271" y="3568"/>
                    </a:lnTo>
                    <a:lnTo>
                      <a:pt x="2227" y="3720"/>
                    </a:lnTo>
                    <a:lnTo>
                      <a:pt x="2182" y="3720"/>
                    </a:lnTo>
                    <a:lnTo>
                      <a:pt x="2071" y="3910"/>
                    </a:lnTo>
                    <a:lnTo>
                      <a:pt x="2071" y="3986"/>
                    </a:lnTo>
                    <a:lnTo>
                      <a:pt x="1960" y="3986"/>
                    </a:lnTo>
                    <a:lnTo>
                      <a:pt x="1893" y="4138"/>
                    </a:lnTo>
                    <a:lnTo>
                      <a:pt x="1848" y="4138"/>
                    </a:lnTo>
                    <a:lnTo>
                      <a:pt x="1781" y="4214"/>
                    </a:lnTo>
                    <a:lnTo>
                      <a:pt x="1670" y="4290"/>
                    </a:lnTo>
                    <a:lnTo>
                      <a:pt x="1670" y="4366"/>
                    </a:lnTo>
                    <a:lnTo>
                      <a:pt x="1559" y="4555"/>
                    </a:lnTo>
                    <a:lnTo>
                      <a:pt x="1559" y="4631"/>
                    </a:lnTo>
                    <a:lnTo>
                      <a:pt x="1447" y="4631"/>
                    </a:lnTo>
                    <a:lnTo>
                      <a:pt x="1403" y="4707"/>
                    </a:lnTo>
                    <a:lnTo>
                      <a:pt x="1336" y="4859"/>
                    </a:lnTo>
                    <a:lnTo>
                      <a:pt x="1292" y="4935"/>
                    </a:lnTo>
                    <a:lnTo>
                      <a:pt x="1225" y="5011"/>
                    </a:lnTo>
                    <a:lnTo>
                      <a:pt x="1225" y="5125"/>
                    </a:lnTo>
                    <a:lnTo>
                      <a:pt x="1180" y="5201"/>
                    </a:lnTo>
                    <a:lnTo>
                      <a:pt x="1069" y="5353"/>
                    </a:lnTo>
                    <a:lnTo>
                      <a:pt x="1002" y="5580"/>
                    </a:lnTo>
                    <a:lnTo>
                      <a:pt x="958" y="5580"/>
                    </a:lnTo>
                    <a:lnTo>
                      <a:pt x="891" y="5770"/>
                    </a:lnTo>
                    <a:lnTo>
                      <a:pt x="846" y="5846"/>
                    </a:lnTo>
                    <a:lnTo>
                      <a:pt x="779" y="6074"/>
                    </a:lnTo>
                    <a:lnTo>
                      <a:pt x="735" y="6074"/>
                    </a:lnTo>
                    <a:lnTo>
                      <a:pt x="624" y="6567"/>
                    </a:lnTo>
                    <a:lnTo>
                      <a:pt x="512" y="6643"/>
                    </a:lnTo>
                    <a:lnTo>
                      <a:pt x="512" y="6795"/>
                    </a:lnTo>
                    <a:lnTo>
                      <a:pt x="445" y="6871"/>
                    </a:lnTo>
                    <a:lnTo>
                      <a:pt x="445" y="7137"/>
                    </a:lnTo>
                    <a:lnTo>
                      <a:pt x="334" y="7289"/>
                    </a:lnTo>
                    <a:lnTo>
                      <a:pt x="334" y="7364"/>
                    </a:lnTo>
                    <a:lnTo>
                      <a:pt x="289" y="7516"/>
                    </a:lnTo>
                    <a:lnTo>
                      <a:pt x="289" y="7706"/>
                    </a:lnTo>
                    <a:lnTo>
                      <a:pt x="223" y="7858"/>
                    </a:lnTo>
                    <a:lnTo>
                      <a:pt x="223" y="8086"/>
                    </a:lnTo>
                    <a:lnTo>
                      <a:pt x="178" y="8238"/>
                    </a:lnTo>
                    <a:lnTo>
                      <a:pt x="178" y="8351"/>
                    </a:lnTo>
                    <a:lnTo>
                      <a:pt x="111" y="8579"/>
                    </a:lnTo>
                    <a:lnTo>
                      <a:pt x="111" y="9073"/>
                    </a:lnTo>
                    <a:lnTo>
                      <a:pt x="67" y="9225"/>
                    </a:lnTo>
                    <a:lnTo>
                      <a:pt x="67" y="9718"/>
                    </a:lnTo>
                    <a:lnTo>
                      <a:pt x="0" y="9794"/>
                    </a:lnTo>
                    <a:lnTo>
                      <a:pt x="0" y="10743"/>
                    </a:lnTo>
                    <a:lnTo>
                      <a:pt x="67" y="10743"/>
                    </a:lnTo>
                    <a:lnTo>
                      <a:pt x="67" y="11312"/>
                    </a:lnTo>
                    <a:lnTo>
                      <a:pt x="111" y="11388"/>
                    </a:lnTo>
                    <a:lnTo>
                      <a:pt x="111" y="11958"/>
                    </a:lnTo>
                    <a:lnTo>
                      <a:pt x="178" y="12148"/>
                    </a:lnTo>
                    <a:lnTo>
                      <a:pt x="178" y="12224"/>
                    </a:lnTo>
                    <a:lnTo>
                      <a:pt x="223" y="12451"/>
                    </a:lnTo>
                    <a:lnTo>
                      <a:pt x="223" y="12527"/>
                    </a:lnTo>
                    <a:lnTo>
                      <a:pt x="289" y="12793"/>
                    </a:lnTo>
                    <a:lnTo>
                      <a:pt x="334" y="13021"/>
                    </a:lnTo>
                    <a:lnTo>
                      <a:pt x="334" y="13173"/>
                    </a:lnTo>
                    <a:lnTo>
                      <a:pt x="445" y="13438"/>
                    </a:lnTo>
                    <a:lnTo>
                      <a:pt x="445" y="13590"/>
                    </a:lnTo>
                    <a:lnTo>
                      <a:pt x="624" y="14084"/>
                    </a:lnTo>
                    <a:lnTo>
                      <a:pt x="846" y="14729"/>
                    </a:lnTo>
                    <a:lnTo>
                      <a:pt x="891" y="14729"/>
                    </a:lnTo>
                    <a:lnTo>
                      <a:pt x="958" y="14881"/>
                    </a:lnTo>
                    <a:lnTo>
                      <a:pt x="1002" y="14957"/>
                    </a:lnTo>
                    <a:lnTo>
                      <a:pt x="1069" y="15109"/>
                    </a:lnTo>
                    <a:lnTo>
                      <a:pt x="1069" y="15185"/>
                    </a:lnTo>
                    <a:lnTo>
                      <a:pt x="1180" y="15298"/>
                    </a:lnTo>
                    <a:lnTo>
                      <a:pt x="1225" y="15374"/>
                    </a:lnTo>
                    <a:lnTo>
                      <a:pt x="1225" y="15450"/>
                    </a:lnTo>
                    <a:lnTo>
                      <a:pt x="1292" y="15602"/>
                    </a:lnTo>
                    <a:lnTo>
                      <a:pt x="1336" y="15678"/>
                    </a:lnTo>
                    <a:lnTo>
                      <a:pt x="1403" y="15754"/>
                    </a:lnTo>
                    <a:lnTo>
                      <a:pt x="1447" y="15830"/>
                    </a:lnTo>
                    <a:lnTo>
                      <a:pt x="1559" y="15944"/>
                    </a:lnTo>
                    <a:lnTo>
                      <a:pt x="1559" y="16020"/>
                    </a:lnTo>
                    <a:lnTo>
                      <a:pt x="1670" y="16096"/>
                    </a:lnTo>
                    <a:lnTo>
                      <a:pt x="1670" y="16172"/>
                    </a:lnTo>
                    <a:lnTo>
                      <a:pt x="1781" y="16247"/>
                    </a:lnTo>
                    <a:lnTo>
                      <a:pt x="1848" y="16247"/>
                    </a:lnTo>
                    <a:lnTo>
                      <a:pt x="1893" y="16399"/>
                    </a:lnTo>
                    <a:lnTo>
                      <a:pt x="1960" y="16589"/>
                    </a:lnTo>
                    <a:lnTo>
                      <a:pt x="2071" y="16589"/>
                    </a:lnTo>
                    <a:lnTo>
                      <a:pt x="2071" y="16665"/>
                    </a:lnTo>
                    <a:lnTo>
                      <a:pt x="2182" y="16665"/>
                    </a:lnTo>
                    <a:lnTo>
                      <a:pt x="2227" y="16817"/>
                    </a:lnTo>
                    <a:lnTo>
                      <a:pt x="2271" y="16817"/>
                    </a:lnTo>
                    <a:lnTo>
                      <a:pt x="2338" y="16893"/>
                    </a:lnTo>
                    <a:lnTo>
                      <a:pt x="2383" y="16893"/>
                    </a:lnTo>
                    <a:lnTo>
                      <a:pt x="2449" y="16969"/>
                    </a:lnTo>
                    <a:lnTo>
                      <a:pt x="2494" y="17159"/>
                    </a:lnTo>
                    <a:lnTo>
                      <a:pt x="2605" y="17159"/>
                    </a:lnTo>
                    <a:lnTo>
                      <a:pt x="2672" y="17234"/>
                    </a:lnTo>
                    <a:lnTo>
                      <a:pt x="2828" y="17234"/>
                    </a:lnTo>
                    <a:lnTo>
                      <a:pt x="2895" y="17386"/>
                    </a:lnTo>
                    <a:lnTo>
                      <a:pt x="2939" y="17386"/>
                    </a:lnTo>
                    <a:lnTo>
                      <a:pt x="3051" y="17462"/>
                    </a:lnTo>
                    <a:lnTo>
                      <a:pt x="3162" y="17462"/>
                    </a:lnTo>
                    <a:lnTo>
                      <a:pt x="3229" y="17538"/>
                    </a:lnTo>
                    <a:lnTo>
                      <a:pt x="3496" y="17538"/>
                    </a:lnTo>
                    <a:lnTo>
                      <a:pt x="3563" y="17614"/>
                    </a:lnTo>
                    <a:lnTo>
                      <a:pt x="3674" y="17614"/>
                    </a:lnTo>
                    <a:lnTo>
                      <a:pt x="3786" y="17804"/>
                    </a:lnTo>
                    <a:lnTo>
                      <a:pt x="4899" y="17804"/>
                    </a:lnTo>
                    <a:lnTo>
                      <a:pt x="4944" y="17614"/>
                    </a:lnTo>
                    <a:lnTo>
                      <a:pt x="4944" y="17880"/>
                    </a:lnTo>
                    <a:lnTo>
                      <a:pt x="5010" y="17880"/>
                    </a:lnTo>
                    <a:lnTo>
                      <a:pt x="5010" y="17956"/>
                    </a:lnTo>
                    <a:lnTo>
                      <a:pt x="5122" y="18335"/>
                    </a:lnTo>
                    <a:lnTo>
                      <a:pt x="5166" y="18335"/>
                    </a:lnTo>
                    <a:lnTo>
                      <a:pt x="5278" y="18753"/>
                    </a:lnTo>
                    <a:lnTo>
                      <a:pt x="5344" y="18753"/>
                    </a:lnTo>
                    <a:lnTo>
                      <a:pt x="5344" y="18981"/>
                    </a:lnTo>
                    <a:lnTo>
                      <a:pt x="5456" y="19095"/>
                    </a:lnTo>
                    <a:lnTo>
                      <a:pt x="5456" y="19170"/>
                    </a:lnTo>
                    <a:lnTo>
                      <a:pt x="5567" y="19322"/>
                    </a:lnTo>
                    <a:lnTo>
                      <a:pt x="5612" y="19398"/>
                    </a:lnTo>
                    <a:lnTo>
                      <a:pt x="5678" y="19740"/>
                    </a:lnTo>
                    <a:lnTo>
                      <a:pt x="5790" y="19740"/>
                    </a:lnTo>
                    <a:lnTo>
                      <a:pt x="5790" y="19816"/>
                    </a:lnTo>
                    <a:lnTo>
                      <a:pt x="5834" y="19892"/>
                    </a:lnTo>
                    <a:lnTo>
                      <a:pt x="5901" y="19968"/>
                    </a:lnTo>
                    <a:lnTo>
                      <a:pt x="5946" y="20044"/>
                    </a:lnTo>
                    <a:lnTo>
                      <a:pt x="6012" y="20044"/>
                    </a:lnTo>
                    <a:lnTo>
                      <a:pt x="6057" y="20120"/>
                    </a:lnTo>
                    <a:lnTo>
                      <a:pt x="6124" y="20120"/>
                    </a:lnTo>
                    <a:lnTo>
                      <a:pt x="6168" y="20385"/>
                    </a:lnTo>
                    <a:lnTo>
                      <a:pt x="6235" y="20385"/>
                    </a:lnTo>
                    <a:lnTo>
                      <a:pt x="6280" y="20461"/>
                    </a:lnTo>
                    <a:lnTo>
                      <a:pt x="6346" y="20537"/>
                    </a:lnTo>
                    <a:lnTo>
                      <a:pt x="6391" y="20613"/>
                    </a:lnTo>
                    <a:lnTo>
                      <a:pt x="6458" y="20613"/>
                    </a:lnTo>
                    <a:lnTo>
                      <a:pt x="6547" y="20765"/>
                    </a:lnTo>
                    <a:lnTo>
                      <a:pt x="6614" y="20841"/>
                    </a:lnTo>
                    <a:lnTo>
                      <a:pt x="6725" y="20841"/>
                    </a:lnTo>
                    <a:lnTo>
                      <a:pt x="6769" y="21031"/>
                    </a:lnTo>
                    <a:lnTo>
                      <a:pt x="6881" y="21031"/>
                    </a:lnTo>
                    <a:lnTo>
                      <a:pt x="6948" y="21107"/>
                    </a:lnTo>
                    <a:lnTo>
                      <a:pt x="7104" y="21107"/>
                    </a:lnTo>
                    <a:lnTo>
                      <a:pt x="7215" y="21258"/>
                    </a:lnTo>
                    <a:lnTo>
                      <a:pt x="7282" y="21334"/>
                    </a:lnTo>
                    <a:lnTo>
                      <a:pt x="7393" y="21334"/>
                    </a:lnTo>
                    <a:lnTo>
                      <a:pt x="7438" y="21486"/>
                    </a:lnTo>
                    <a:lnTo>
                      <a:pt x="7883" y="21486"/>
                    </a:lnTo>
                    <a:lnTo>
                      <a:pt x="7883" y="21600"/>
                    </a:lnTo>
                    <a:lnTo>
                      <a:pt x="9108" y="21600"/>
                    </a:lnTo>
                    <a:lnTo>
                      <a:pt x="9174" y="21486"/>
                    </a:lnTo>
                    <a:lnTo>
                      <a:pt x="9553" y="21486"/>
                    </a:lnTo>
                    <a:lnTo>
                      <a:pt x="9664" y="21334"/>
                    </a:lnTo>
                    <a:lnTo>
                      <a:pt x="9776" y="21334"/>
                    </a:lnTo>
                    <a:lnTo>
                      <a:pt x="9842" y="21258"/>
                    </a:lnTo>
                    <a:lnTo>
                      <a:pt x="9887" y="21258"/>
                    </a:lnTo>
                    <a:lnTo>
                      <a:pt x="9998" y="21107"/>
                    </a:lnTo>
                    <a:lnTo>
                      <a:pt x="10110" y="21107"/>
                    </a:lnTo>
                    <a:lnTo>
                      <a:pt x="10221" y="21031"/>
                    </a:lnTo>
                    <a:lnTo>
                      <a:pt x="10288" y="21031"/>
                    </a:lnTo>
                    <a:lnTo>
                      <a:pt x="10332" y="20841"/>
                    </a:lnTo>
                    <a:lnTo>
                      <a:pt x="10444" y="20841"/>
                    </a:lnTo>
                    <a:lnTo>
                      <a:pt x="10511" y="20765"/>
                    </a:lnTo>
                    <a:lnTo>
                      <a:pt x="10511" y="20689"/>
                    </a:lnTo>
                    <a:lnTo>
                      <a:pt x="10555" y="20689"/>
                    </a:lnTo>
                    <a:lnTo>
                      <a:pt x="10666" y="20613"/>
                    </a:lnTo>
                    <a:lnTo>
                      <a:pt x="10711" y="20613"/>
                    </a:lnTo>
                    <a:lnTo>
                      <a:pt x="10822" y="20385"/>
                    </a:lnTo>
                    <a:lnTo>
                      <a:pt x="10934" y="20271"/>
                    </a:lnTo>
                    <a:lnTo>
                      <a:pt x="10934" y="20120"/>
                    </a:lnTo>
                    <a:lnTo>
                      <a:pt x="11156" y="19968"/>
                    </a:lnTo>
                    <a:lnTo>
                      <a:pt x="11156" y="19892"/>
                    </a:lnTo>
                    <a:lnTo>
                      <a:pt x="11268" y="19816"/>
                    </a:lnTo>
                    <a:lnTo>
                      <a:pt x="11268" y="19740"/>
                    </a:lnTo>
                    <a:lnTo>
                      <a:pt x="11334" y="19740"/>
                    </a:lnTo>
                    <a:lnTo>
                      <a:pt x="11379" y="19550"/>
                    </a:lnTo>
                    <a:lnTo>
                      <a:pt x="11490" y="19398"/>
                    </a:lnTo>
                    <a:lnTo>
                      <a:pt x="11490" y="19322"/>
                    </a:lnTo>
                    <a:lnTo>
                      <a:pt x="11557" y="19170"/>
                    </a:lnTo>
                    <a:lnTo>
                      <a:pt x="11602" y="19170"/>
                    </a:lnTo>
                    <a:lnTo>
                      <a:pt x="11668" y="18981"/>
                    </a:lnTo>
                    <a:lnTo>
                      <a:pt x="11713" y="18905"/>
                    </a:lnTo>
                    <a:lnTo>
                      <a:pt x="11780" y="18753"/>
                    </a:lnTo>
                    <a:lnTo>
                      <a:pt x="11780" y="18601"/>
                    </a:lnTo>
                    <a:lnTo>
                      <a:pt x="11824" y="18601"/>
                    </a:lnTo>
                    <a:lnTo>
                      <a:pt x="11891" y="18753"/>
                    </a:lnTo>
                    <a:lnTo>
                      <a:pt x="12002" y="18753"/>
                    </a:lnTo>
                    <a:lnTo>
                      <a:pt x="12002" y="18829"/>
                    </a:lnTo>
                    <a:lnTo>
                      <a:pt x="12047" y="18905"/>
                    </a:lnTo>
                    <a:lnTo>
                      <a:pt x="12114" y="18981"/>
                    </a:lnTo>
                    <a:lnTo>
                      <a:pt x="12158" y="19095"/>
                    </a:lnTo>
                    <a:lnTo>
                      <a:pt x="12225" y="19095"/>
                    </a:lnTo>
                    <a:lnTo>
                      <a:pt x="12270" y="19170"/>
                    </a:lnTo>
                    <a:lnTo>
                      <a:pt x="12336" y="19170"/>
                    </a:lnTo>
                    <a:lnTo>
                      <a:pt x="12336" y="19322"/>
                    </a:lnTo>
                    <a:lnTo>
                      <a:pt x="12492" y="19322"/>
                    </a:lnTo>
                    <a:lnTo>
                      <a:pt x="12604" y="19398"/>
                    </a:lnTo>
                    <a:lnTo>
                      <a:pt x="12715" y="19398"/>
                    </a:lnTo>
                    <a:lnTo>
                      <a:pt x="12715" y="19550"/>
                    </a:lnTo>
                    <a:lnTo>
                      <a:pt x="12938" y="19550"/>
                    </a:lnTo>
                    <a:lnTo>
                      <a:pt x="12938" y="19740"/>
                    </a:lnTo>
                    <a:lnTo>
                      <a:pt x="13339" y="19740"/>
                    </a:lnTo>
                    <a:lnTo>
                      <a:pt x="13383" y="19816"/>
                    </a:lnTo>
                    <a:lnTo>
                      <a:pt x="13895" y="19816"/>
                    </a:lnTo>
                    <a:lnTo>
                      <a:pt x="13940" y="19740"/>
                    </a:lnTo>
                    <a:lnTo>
                      <a:pt x="14341" y="19740"/>
                    </a:lnTo>
                    <a:lnTo>
                      <a:pt x="14385" y="19550"/>
                    </a:lnTo>
                    <a:lnTo>
                      <a:pt x="14563" y="19550"/>
                    </a:lnTo>
                    <a:lnTo>
                      <a:pt x="14608" y="19398"/>
                    </a:lnTo>
                    <a:lnTo>
                      <a:pt x="14719" y="19398"/>
                    </a:lnTo>
                    <a:lnTo>
                      <a:pt x="14786" y="19322"/>
                    </a:lnTo>
                    <a:lnTo>
                      <a:pt x="14942" y="19322"/>
                    </a:lnTo>
                    <a:lnTo>
                      <a:pt x="14942" y="19170"/>
                    </a:lnTo>
                    <a:lnTo>
                      <a:pt x="15053" y="19170"/>
                    </a:lnTo>
                    <a:lnTo>
                      <a:pt x="15053" y="19095"/>
                    </a:lnTo>
                    <a:lnTo>
                      <a:pt x="15098" y="19095"/>
                    </a:lnTo>
                    <a:lnTo>
                      <a:pt x="15165" y="18981"/>
                    </a:lnTo>
                    <a:lnTo>
                      <a:pt x="15209" y="18981"/>
                    </a:lnTo>
                    <a:lnTo>
                      <a:pt x="15276" y="18905"/>
                    </a:lnTo>
                    <a:lnTo>
                      <a:pt x="15320" y="18753"/>
                    </a:lnTo>
                    <a:lnTo>
                      <a:pt x="15387" y="18753"/>
                    </a:lnTo>
                    <a:lnTo>
                      <a:pt x="15432" y="18601"/>
                    </a:lnTo>
                    <a:lnTo>
                      <a:pt x="15543" y="18601"/>
                    </a:lnTo>
                    <a:lnTo>
                      <a:pt x="15610" y="18449"/>
                    </a:lnTo>
                    <a:lnTo>
                      <a:pt x="15654" y="18335"/>
                    </a:lnTo>
                    <a:lnTo>
                      <a:pt x="15654" y="18259"/>
                    </a:lnTo>
                    <a:lnTo>
                      <a:pt x="15766" y="18183"/>
                    </a:lnTo>
                    <a:lnTo>
                      <a:pt x="15766" y="17956"/>
                    </a:lnTo>
                    <a:lnTo>
                      <a:pt x="15833" y="17880"/>
                    </a:lnTo>
                    <a:lnTo>
                      <a:pt x="15877" y="17880"/>
                    </a:lnTo>
                    <a:lnTo>
                      <a:pt x="15988" y="17538"/>
                    </a:lnTo>
                    <a:lnTo>
                      <a:pt x="15988" y="17462"/>
                    </a:lnTo>
                    <a:lnTo>
                      <a:pt x="16055" y="17462"/>
                    </a:lnTo>
                    <a:lnTo>
                      <a:pt x="16100" y="17386"/>
                    </a:lnTo>
                    <a:lnTo>
                      <a:pt x="16100" y="17234"/>
                    </a:lnTo>
                    <a:lnTo>
                      <a:pt x="16278" y="16817"/>
                    </a:lnTo>
                    <a:lnTo>
                      <a:pt x="16278" y="16665"/>
                    </a:lnTo>
                    <a:lnTo>
                      <a:pt x="16322" y="16589"/>
                    </a:lnTo>
                    <a:lnTo>
                      <a:pt x="16322" y="16399"/>
                    </a:lnTo>
                    <a:lnTo>
                      <a:pt x="16389" y="16399"/>
                    </a:lnTo>
                    <a:lnTo>
                      <a:pt x="16434" y="16589"/>
                    </a:lnTo>
                    <a:lnTo>
                      <a:pt x="16545" y="16589"/>
                    </a:lnTo>
                    <a:lnTo>
                      <a:pt x="16545" y="16665"/>
                    </a:lnTo>
                    <a:lnTo>
                      <a:pt x="16656" y="16665"/>
                    </a:lnTo>
                    <a:lnTo>
                      <a:pt x="16723" y="16817"/>
                    </a:lnTo>
                    <a:lnTo>
                      <a:pt x="16879" y="16817"/>
                    </a:lnTo>
                    <a:lnTo>
                      <a:pt x="16946" y="16893"/>
                    </a:lnTo>
                    <a:lnTo>
                      <a:pt x="17057" y="16893"/>
                    </a:lnTo>
                    <a:lnTo>
                      <a:pt x="17169" y="16969"/>
                    </a:lnTo>
                    <a:lnTo>
                      <a:pt x="17213" y="16969"/>
                    </a:lnTo>
                    <a:lnTo>
                      <a:pt x="17280" y="17159"/>
                    </a:lnTo>
                    <a:lnTo>
                      <a:pt x="17503" y="17159"/>
                    </a:lnTo>
                    <a:lnTo>
                      <a:pt x="17614" y="17234"/>
                    </a:lnTo>
                    <a:lnTo>
                      <a:pt x="18727" y="17234"/>
                    </a:lnTo>
                    <a:lnTo>
                      <a:pt x="18772" y="17159"/>
                    </a:lnTo>
                    <a:lnTo>
                      <a:pt x="18995" y="17159"/>
                    </a:lnTo>
                    <a:lnTo>
                      <a:pt x="19039" y="16969"/>
                    </a:lnTo>
                    <a:lnTo>
                      <a:pt x="19106" y="16969"/>
                    </a:lnTo>
                    <a:lnTo>
                      <a:pt x="19151" y="16893"/>
                    </a:lnTo>
                    <a:lnTo>
                      <a:pt x="19262" y="16893"/>
                    </a:lnTo>
                    <a:lnTo>
                      <a:pt x="19373" y="16817"/>
                    </a:lnTo>
                    <a:lnTo>
                      <a:pt x="19596" y="16817"/>
                    </a:lnTo>
                    <a:lnTo>
                      <a:pt x="19663" y="16665"/>
                    </a:lnTo>
                    <a:lnTo>
                      <a:pt x="19707" y="16665"/>
                    </a:lnTo>
                    <a:lnTo>
                      <a:pt x="19774" y="16589"/>
                    </a:lnTo>
                    <a:lnTo>
                      <a:pt x="19885" y="16399"/>
                    </a:lnTo>
                    <a:lnTo>
                      <a:pt x="19930" y="16399"/>
                    </a:lnTo>
                    <a:lnTo>
                      <a:pt x="19997" y="16247"/>
                    </a:lnTo>
                    <a:lnTo>
                      <a:pt x="20108" y="16247"/>
                    </a:lnTo>
                    <a:lnTo>
                      <a:pt x="20108" y="16172"/>
                    </a:lnTo>
                    <a:lnTo>
                      <a:pt x="20153" y="16172"/>
                    </a:lnTo>
                    <a:lnTo>
                      <a:pt x="20219" y="16020"/>
                    </a:lnTo>
                    <a:lnTo>
                      <a:pt x="20264" y="16020"/>
                    </a:lnTo>
                    <a:lnTo>
                      <a:pt x="20331" y="15944"/>
                    </a:lnTo>
                    <a:lnTo>
                      <a:pt x="20375" y="15944"/>
                    </a:lnTo>
                    <a:lnTo>
                      <a:pt x="20442" y="15830"/>
                    </a:lnTo>
                    <a:lnTo>
                      <a:pt x="20442" y="15754"/>
                    </a:lnTo>
                    <a:lnTo>
                      <a:pt x="20487" y="15754"/>
                    </a:lnTo>
                    <a:lnTo>
                      <a:pt x="20553" y="15602"/>
                    </a:lnTo>
                    <a:lnTo>
                      <a:pt x="20598" y="15450"/>
                    </a:lnTo>
                    <a:lnTo>
                      <a:pt x="20665" y="15450"/>
                    </a:lnTo>
                    <a:lnTo>
                      <a:pt x="20665" y="15374"/>
                    </a:lnTo>
                    <a:lnTo>
                      <a:pt x="20776" y="15298"/>
                    </a:lnTo>
                    <a:lnTo>
                      <a:pt x="20776" y="15109"/>
                    </a:lnTo>
                    <a:lnTo>
                      <a:pt x="20821" y="15109"/>
                    </a:lnTo>
                    <a:lnTo>
                      <a:pt x="20932" y="14881"/>
                    </a:lnTo>
                    <a:lnTo>
                      <a:pt x="21333" y="13742"/>
                    </a:lnTo>
                    <a:lnTo>
                      <a:pt x="21377" y="13590"/>
                    </a:lnTo>
                    <a:lnTo>
                      <a:pt x="21444" y="13514"/>
                    </a:lnTo>
                    <a:lnTo>
                      <a:pt x="21444" y="13173"/>
                    </a:lnTo>
                    <a:lnTo>
                      <a:pt x="21489" y="12945"/>
                    </a:lnTo>
                    <a:lnTo>
                      <a:pt x="21489" y="12869"/>
                    </a:lnTo>
                    <a:lnTo>
                      <a:pt x="21555" y="12793"/>
                    </a:lnTo>
                    <a:lnTo>
                      <a:pt x="21555" y="12679"/>
                    </a:lnTo>
                    <a:lnTo>
                      <a:pt x="21600" y="12527"/>
                    </a:lnTo>
                    <a:lnTo>
                      <a:pt x="21600" y="9870"/>
                    </a:lnTo>
                    <a:lnTo>
                      <a:pt x="21555" y="9870"/>
                    </a:lnTo>
                    <a:lnTo>
                      <a:pt x="21555" y="9794"/>
                    </a:lnTo>
                    <a:lnTo>
                      <a:pt x="21489" y="9642"/>
                    </a:lnTo>
                    <a:lnTo>
                      <a:pt x="21489" y="9566"/>
                    </a:lnTo>
                    <a:lnTo>
                      <a:pt x="21444" y="9301"/>
                    </a:lnTo>
                    <a:lnTo>
                      <a:pt x="21444" y="9073"/>
                    </a:lnTo>
                    <a:lnTo>
                      <a:pt x="21377" y="8997"/>
                    </a:lnTo>
                    <a:lnTo>
                      <a:pt x="21333" y="8807"/>
                    </a:lnTo>
                    <a:lnTo>
                      <a:pt x="21266" y="8731"/>
                    </a:lnTo>
                    <a:lnTo>
                      <a:pt x="21155" y="8238"/>
                    </a:lnTo>
                    <a:lnTo>
                      <a:pt x="21110" y="8238"/>
                    </a:lnTo>
                    <a:lnTo>
                      <a:pt x="21043" y="8086"/>
                    </a:lnTo>
                    <a:lnTo>
                      <a:pt x="21043" y="7858"/>
                    </a:lnTo>
                    <a:lnTo>
                      <a:pt x="20932" y="7592"/>
                    </a:lnTo>
                    <a:lnTo>
                      <a:pt x="20887" y="7592"/>
                    </a:lnTo>
                    <a:lnTo>
                      <a:pt x="20887" y="7516"/>
                    </a:lnTo>
                    <a:lnTo>
                      <a:pt x="20821" y="7516"/>
                    </a:lnTo>
                    <a:lnTo>
                      <a:pt x="20776" y="7289"/>
                    </a:lnTo>
                    <a:lnTo>
                      <a:pt x="20665" y="7137"/>
                    </a:lnTo>
                    <a:lnTo>
                      <a:pt x="20553" y="7061"/>
                    </a:lnTo>
                    <a:lnTo>
                      <a:pt x="20553" y="6871"/>
                    </a:lnTo>
                    <a:lnTo>
                      <a:pt x="20487" y="6795"/>
                    </a:lnTo>
                    <a:lnTo>
                      <a:pt x="20442" y="6719"/>
                    </a:lnTo>
                    <a:lnTo>
                      <a:pt x="20375" y="6643"/>
                    </a:lnTo>
                    <a:lnTo>
                      <a:pt x="20331" y="6567"/>
                    </a:lnTo>
                    <a:lnTo>
                      <a:pt x="20264" y="6491"/>
                    </a:lnTo>
                    <a:lnTo>
                      <a:pt x="20219" y="6491"/>
                    </a:lnTo>
                    <a:lnTo>
                      <a:pt x="20153" y="6415"/>
                    </a:lnTo>
                    <a:lnTo>
                      <a:pt x="20108" y="6415"/>
                    </a:lnTo>
                    <a:lnTo>
                      <a:pt x="20041" y="6302"/>
                    </a:lnTo>
                    <a:lnTo>
                      <a:pt x="19997" y="6150"/>
                    </a:lnTo>
                    <a:lnTo>
                      <a:pt x="19930" y="6074"/>
                    </a:lnTo>
                    <a:lnTo>
                      <a:pt x="19774" y="6074"/>
                    </a:lnTo>
                    <a:lnTo>
                      <a:pt x="19707" y="5922"/>
                    </a:lnTo>
                    <a:lnTo>
                      <a:pt x="19663" y="5846"/>
                    </a:lnTo>
                    <a:lnTo>
                      <a:pt x="19485" y="5846"/>
                    </a:lnTo>
                    <a:lnTo>
                      <a:pt x="19485" y="5770"/>
                    </a:lnTo>
                    <a:lnTo>
                      <a:pt x="19373" y="5770"/>
                    </a:lnTo>
                    <a:lnTo>
                      <a:pt x="19440" y="5656"/>
                    </a:lnTo>
                    <a:lnTo>
                      <a:pt x="19440" y="4631"/>
                    </a:lnTo>
                    <a:lnTo>
                      <a:pt x="19373" y="4366"/>
                    </a:lnTo>
                    <a:lnTo>
                      <a:pt x="19373" y="4214"/>
                    </a:lnTo>
                    <a:lnTo>
                      <a:pt x="19329" y="3986"/>
                    </a:lnTo>
                    <a:lnTo>
                      <a:pt x="19262" y="3720"/>
                    </a:lnTo>
                    <a:lnTo>
                      <a:pt x="19262" y="3492"/>
                    </a:lnTo>
                    <a:lnTo>
                      <a:pt x="19039" y="2923"/>
                    </a:lnTo>
                    <a:lnTo>
                      <a:pt x="18995" y="2847"/>
                    </a:lnTo>
                    <a:lnTo>
                      <a:pt x="18950" y="2695"/>
                    </a:lnTo>
                    <a:lnTo>
                      <a:pt x="18950" y="2619"/>
                    </a:lnTo>
                    <a:lnTo>
                      <a:pt x="18839" y="2619"/>
                    </a:lnTo>
                    <a:lnTo>
                      <a:pt x="18839" y="2430"/>
                    </a:lnTo>
                    <a:lnTo>
                      <a:pt x="18772" y="2430"/>
                    </a:lnTo>
                    <a:lnTo>
                      <a:pt x="18727" y="2354"/>
                    </a:lnTo>
                    <a:lnTo>
                      <a:pt x="18661" y="2126"/>
                    </a:lnTo>
                    <a:lnTo>
                      <a:pt x="18549" y="2050"/>
                    </a:lnTo>
                    <a:lnTo>
                      <a:pt x="18549" y="1974"/>
                    </a:lnTo>
                    <a:lnTo>
                      <a:pt x="18438" y="1974"/>
                    </a:lnTo>
                    <a:lnTo>
                      <a:pt x="18327" y="1784"/>
                    </a:lnTo>
                    <a:lnTo>
                      <a:pt x="18282" y="1784"/>
                    </a:lnTo>
                    <a:lnTo>
                      <a:pt x="18215" y="1708"/>
                    </a:lnTo>
                    <a:lnTo>
                      <a:pt x="18104" y="1708"/>
                    </a:lnTo>
                    <a:lnTo>
                      <a:pt x="18104" y="1632"/>
                    </a:lnTo>
                    <a:lnTo>
                      <a:pt x="18059" y="1632"/>
                    </a:lnTo>
                    <a:lnTo>
                      <a:pt x="17993" y="1480"/>
                    </a:lnTo>
                    <a:lnTo>
                      <a:pt x="17659" y="1480"/>
                    </a:lnTo>
                    <a:lnTo>
                      <a:pt x="17659" y="1329"/>
                    </a:lnTo>
                    <a:lnTo>
                      <a:pt x="17503" y="1329"/>
                    </a:lnTo>
                    <a:lnTo>
                      <a:pt x="17503" y="1215"/>
                    </a:lnTo>
                    <a:lnTo>
                      <a:pt x="16946" y="1215"/>
                    </a:lnTo>
                    <a:lnTo>
                      <a:pt x="16946" y="1329"/>
                    </a:lnTo>
                    <a:lnTo>
                      <a:pt x="16723" y="1329"/>
                    </a:lnTo>
                    <a:lnTo>
                      <a:pt x="16723" y="1480"/>
                    </a:lnTo>
                    <a:lnTo>
                      <a:pt x="16434" y="1480"/>
                    </a:lnTo>
                    <a:lnTo>
                      <a:pt x="16389" y="1632"/>
                    </a:lnTo>
                    <a:lnTo>
                      <a:pt x="16322" y="1632"/>
                    </a:lnTo>
                    <a:lnTo>
                      <a:pt x="16322" y="1708"/>
                    </a:lnTo>
                    <a:lnTo>
                      <a:pt x="16211" y="1708"/>
                    </a:lnTo>
                    <a:lnTo>
                      <a:pt x="16167" y="1784"/>
                    </a:lnTo>
                    <a:lnTo>
                      <a:pt x="16100" y="1784"/>
                    </a:lnTo>
                    <a:lnTo>
                      <a:pt x="16055" y="1860"/>
                    </a:lnTo>
                    <a:lnTo>
                      <a:pt x="15988" y="1860"/>
                    </a:lnTo>
                    <a:lnTo>
                      <a:pt x="15988" y="1974"/>
                    </a:lnTo>
                    <a:lnTo>
                      <a:pt x="15944" y="1974"/>
                    </a:lnTo>
                    <a:lnTo>
                      <a:pt x="15877" y="2050"/>
                    </a:lnTo>
                    <a:lnTo>
                      <a:pt x="15833" y="2050"/>
                    </a:lnTo>
                    <a:lnTo>
                      <a:pt x="15766" y="2126"/>
                    </a:lnTo>
                    <a:lnTo>
                      <a:pt x="15766" y="1974"/>
                    </a:lnTo>
                  </a:path>
                </a:pathLst>
              </a:custGeom>
              <a:solidFill>
                <a:srgbClr val="CCFFCC"/>
              </a:solidFill>
              <a:ln w="12700" cap="flat">
                <a:noFill/>
                <a:miter lim="400000"/>
              </a:ln>
              <a:effectLst/>
            </p:spPr>
            <p:txBody>
              <a:bodyPr wrap="square" lIns="45719" tIns="45719" rIns="45719" bIns="45719" numCol="1" anchor="t">
                <a:noAutofit/>
              </a:bodyPr>
              <a:lstStyle/>
              <a:p>
                <a:pPr/>
              </a:p>
            </p:txBody>
          </p:sp>
        </p:grpSp>
        <p:sp>
          <p:nvSpPr>
            <p:cNvPr id="873" name="Rectangle 12"/>
            <p:cNvSpPr/>
            <p:nvPr/>
          </p:nvSpPr>
          <p:spPr>
            <a:xfrm>
              <a:off x="476250" y="1322387"/>
              <a:ext cx="352426" cy="360363"/>
            </a:xfrm>
            <a:prstGeom prst="rect">
              <a:avLst/>
            </a:prstGeom>
            <a:solidFill>
              <a:srgbClr val="FF9933"/>
            </a:solidFill>
            <a:ln w="9525" cap="flat">
              <a:solidFill>
                <a:srgbClr val="808080"/>
              </a:solidFill>
              <a:prstDash val="solid"/>
              <a:miter lim="800000"/>
            </a:ln>
            <a:effectLst/>
          </p:spPr>
          <p:txBody>
            <a:bodyPr wrap="square" lIns="45719" tIns="45719" rIns="45719" bIns="45719" numCol="1" anchor="ctr">
              <a:noAutofit/>
            </a:bodyPr>
            <a:lstStyle/>
            <a:p>
              <a:pPr/>
            </a:p>
          </p:txBody>
        </p:sp>
        <p:sp>
          <p:nvSpPr>
            <p:cNvPr id="874" name="Rectangle 13"/>
            <p:cNvSpPr/>
            <p:nvPr/>
          </p:nvSpPr>
          <p:spPr>
            <a:xfrm>
              <a:off x="1628775" y="1322387"/>
              <a:ext cx="352426" cy="360363"/>
            </a:xfrm>
            <a:prstGeom prst="rect">
              <a:avLst/>
            </a:prstGeom>
            <a:solidFill>
              <a:srgbClr val="FF9933"/>
            </a:solidFill>
            <a:ln w="9525" cap="flat">
              <a:solidFill>
                <a:srgbClr val="808080"/>
              </a:solidFill>
              <a:prstDash val="solid"/>
              <a:miter lim="800000"/>
            </a:ln>
            <a:effectLst/>
          </p:spPr>
          <p:txBody>
            <a:bodyPr wrap="square" lIns="45719" tIns="45719" rIns="45719" bIns="45719" numCol="1" anchor="ctr">
              <a:noAutofit/>
            </a:bodyPr>
            <a:lstStyle/>
            <a:p>
              <a:pPr/>
            </a:p>
          </p:txBody>
        </p:sp>
        <p:sp>
          <p:nvSpPr>
            <p:cNvPr id="875" name="Line 14"/>
            <p:cNvSpPr/>
            <p:nvPr/>
          </p:nvSpPr>
          <p:spPr>
            <a:xfrm flipV="1">
              <a:off x="620712" y="1681163"/>
              <a:ext cx="1149351" cy="504825"/>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sp>
          <p:nvSpPr>
            <p:cNvPr id="876" name="Line 15"/>
            <p:cNvSpPr/>
            <p:nvPr/>
          </p:nvSpPr>
          <p:spPr>
            <a:xfrm>
              <a:off x="690562" y="1681162"/>
              <a:ext cx="1154113" cy="504825"/>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sp>
          <p:nvSpPr>
            <p:cNvPr id="877" name="Line 16"/>
            <p:cNvSpPr/>
            <p:nvPr/>
          </p:nvSpPr>
          <p:spPr>
            <a:xfrm flipH="1" flipV="1">
              <a:off x="617537" y="1681163"/>
              <a:ext cx="3176" cy="504825"/>
            </a:xfrm>
            <a:prstGeom prst="line">
              <a:avLst/>
            </a:prstGeom>
            <a:noFill/>
            <a:ln w="9525" cap="flat">
              <a:solidFill>
                <a:srgbClr val="006BB6"/>
              </a:solidFill>
              <a:prstDash val="solid"/>
              <a:round/>
            </a:ln>
            <a:effectLst/>
          </p:spPr>
          <p:txBody>
            <a:bodyPr wrap="square" lIns="45719" tIns="45719" rIns="45719" bIns="45719" numCol="1" anchor="t">
              <a:noAutofit/>
            </a:bodyPr>
            <a:lstStyle/>
            <a:p>
              <a:pPr/>
            </a:p>
          </p:txBody>
        </p:sp>
        <p:sp>
          <p:nvSpPr>
            <p:cNvPr id="878" name="Line 17"/>
            <p:cNvSpPr/>
            <p:nvPr/>
          </p:nvSpPr>
          <p:spPr>
            <a:xfrm flipH="1" flipV="1">
              <a:off x="1841500" y="1681163"/>
              <a:ext cx="3176" cy="504825"/>
            </a:xfrm>
            <a:prstGeom prst="line">
              <a:avLst/>
            </a:prstGeom>
            <a:noFill/>
            <a:ln w="9525" cap="flat">
              <a:solidFill>
                <a:srgbClr val="006BB6"/>
              </a:solidFill>
              <a:prstDash val="solid"/>
              <a:round/>
            </a:ln>
            <a:effectLst/>
          </p:spPr>
          <p:txBody>
            <a:bodyPr wrap="square" lIns="45719" tIns="45719" rIns="45719" bIns="45719" numCol="1" anchor="t">
              <a:noAutofit/>
            </a:bodyPr>
            <a:lstStyle/>
            <a:p>
              <a:pPr/>
            </a:p>
          </p:txBody>
        </p:sp>
        <p:sp>
          <p:nvSpPr>
            <p:cNvPr id="879" name="Rectangle 18"/>
            <p:cNvSpPr txBox="1"/>
            <p:nvPr/>
          </p:nvSpPr>
          <p:spPr>
            <a:xfrm>
              <a:off x="2395220" y="1322387"/>
              <a:ext cx="1275398" cy="56856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marL="385763" indent="-385763">
                <a:lnSpc>
                  <a:spcPct val="90000"/>
                </a:lnSpc>
                <a:spcBef>
                  <a:spcPts val="300"/>
                </a:spcBef>
                <a:defRPr sz="1600"/>
              </a:pPr>
              <a:r>
                <a:t>DB Server</a:t>
              </a:r>
            </a:p>
            <a:p>
              <a:pPr marL="385763" indent="-385763">
                <a:lnSpc>
                  <a:spcPct val="90000"/>
                </a:lnSpc>
                <a:spcBef>
                  <a:spcPts val="300"/>
                </a:spcBef>
                <a:defRPr sz="1600"/>
              </a:pPr>
              <a:r>
                <a:t>(GbE/WAN) </a:t>
              </a:r>
            </a:p>
          </p:txBody>
        </p:sp>
        <p:sp>
          <p:nvSpPr>
            <p:cNvPr id="880" name="Rectangle 19"/>
            <p:cNvSpPr txBox="1"/>
            <p:nvPr/>
          </p:nvSpPr>
          <p:spPr>
            <a:xfrm>
              <a:off x="731520" y="3660774"/>
              <a:ext cx="942527" cy="35066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r>
                <a:t>Network</a:t>
              </a:r>
            </a:p>
          </p:txBody>
        </p:sp>
        <p:sp>
          <p:nvSpPr>
            <p:cNvPr id="881" name="Rectangle 20"/>
            <p:cNvSpPr/>
            <p:nvPr/>
          </p:nvSpPr>
          <p:spPr>
            <a:xfrm>
              <a:off x="476250" y="2185987"/>
              <a:ext cx="352426" cy="496888"/>
            </a:xfrm>
            <a:prstGeom prst="rect">
              <a:avLst/>
            </a:prstGeom>
            <a:solidFill>
              <a:schemeClr val="accent1"/>
            </a:solidFill>
            <a:ln w="9525" cap="flat">
              <a:solidFill>
                <a:srgbClr val="808080"/>
              </a:solidFill>
              <a:prstDash val="solid"/>
              <a:miter lim="800000"/>
            </a:ln>
            <a:effectLst/>
          </p:spPr>
          <p:txBody>
            <a:bodyPr wrap="square" lIns="45719" tIns="45719" rIns="45719" bIns="45719" numCol="1" anchor="ctr">
              <a:noAutofit/>
            </a:bodyPr>
            <a:lstStyle/>
            <a:p>
              <a:pPr/>
            </a:p>
          </p:txBody>
        </p:sp>
        <p:sp>
          <p:nvSpPr>
            <p:cNvPr id="882" name="Rectangle 21"/>
            <p:cNvSpPr/>
            <p:nvPr/>
          </p:nvSpPr>
          <p:spPr>
            <a:xfrm>
              <a:off x="1628775" y="2185987"/>
              <a:ext cx="352426" cy="496888"/>
            </a:xfrm>
            <a:prstGeom prst="rect">
              <a:avLst/>
            </a:prstGeom>
            <a:solidFill>
              <a:schemeClr val="accent1"/>
            </a:solidFill>
            <a:ln w="9525" cap="flat">
              <a:solidFill>
                <a:srgbClr val="808080"/>
              </a:solidFill>
              <a:prstDash val="solid"/>
              <a:miter lim="800000"/>
            </a:ln>
            <a:effectLst/>
          </p:spPr>
          <p:txBody>
            <a:bodyPr wrap="square" lIns="45719" tIns="45719" rIns="45719" bIns="45719" numCol="1" anchor="ctr">
              <a:noAutofit/>
            </a:bodyPr>
            <a:lstStyle/>
            <a:p>
              <a:pPr/>
            </a:p>
          </p:txBody>
        </p:sp>
        <p:sp>
          <p:nvSpPr>
            <p:cNvPr id="883" name="Rectangle 22"/>
            <p:cNvSpPr txBox="1"/>
            <p:nvPr/>
          </p:nvSpPr>
          <p:spPr>
            <a:xfrm>
              <a:off x="1980882" y="2339974"/>
              <a:ext cx="268923" cy="31339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300"/>
                </a:spcBef>
                <a:defRPr sz="1600"/>
              </a:lvl1pPr>
            </a:lstStyle>
            <a:p>
              <a:pPr/>
              <a:r>
                <a:t>N</a:t>
              </a:r>
            </a:p>
          </p:txBody>
        </p:sp>
        <p:sp>
          <p:nvSpPr>
            <p:cNvPr id="884" name="Rectangle 23"/>
            <p:cNvSpPr txBox="1"/>
            <p:nvPr/>
          </p:nvSpPr>
          <p:spPr>
            <a:xfrm>
              <a:off x="1963420" y="1609724"/>
              <a:ext cx="268923" cy="31339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300"/>
                </a:spcBef>
                <a:defRPr sz="1600"/>
              </a:lvl1pPr>
            </a:lstStyle>
            <a:p>
              <a:pPr/>
              <a:r>
                <a:t>M</a:t>
              </a:r>
            </a:p>
          </p:txBody>
        </p:sp>
        <p:sp>
          <p:nvSpPr>
            <p:cNvPr id="885" name="Rectangle 24"/>
            <p:cNvSpPr txBox="1"/>
            <p:nvPr/>
          </p:nvSpPr>
          <p:spPr>
            <a:xfrm>
              <a:off x="225107" y="2384424"/>
              <a:ext cx="268923" cy="31339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300"/>
                </a:spcBef>
                <a:defRPr sz="1600"/>
              </a:lvl1pPr>
            </a:lstStyle>
            <a:p>
              <a:pPr/>
              <a:r>
                <a:t>1</a:t>
              </a:r>
            </a:p>
          </p:txBody>
        </p:sp>
        <p:sp>
          <p:nvSpPr>
            <p:cNvPr id="886" name="Rectangle 25"/>
            <p:cNvSpPr txBox="1"/>
            <p:nvPr/>
          </p:nvSpPr>
          <p:spPr>
            <a:xfrm>
              <a:off x="234632" y="1609724"/>
              <a:ext cx="268923" cy="31339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300"/>
                </a:spcBef>
                <a:defRPr sz="1600"/>
              </a:lvl1pPr>
            </a:lstStyle>
            <a:p>
              <a:pPr/>
              <a:r>
                <a:t>1</a:t>
              </a:r>
            </a:p>
          </p:txBody>
        </p:sp>
        <p:sp>
          <p:nvSpPr>
            <p:cNvPr id="887" name="Rectangle 26"/>
            <p:cNvSpPr/>
            <p:nvPr/>
          </p:nvSpPr>
          <p:spPr>
            <a:xfrm>
              <a:off x="0" y="0"/>
              <a:ext cx="2420938" cy="3435350"/>
            </a:xfrm>
            <a:prstGeom prst="rect">
              <a:avLst/>
            </a:prstGeom>
            <a:noFill/>
            <a:ln w="9525" cap="flat">
              <a:solidFill>
                <a:srgbClr val="5C6971"/>
              </a:solidFill>
              <a:prstDash val="solid"/>
              <a:miter lim="800000"/>
            </a:ln>
            <a:effectLst/>
          </p:spPr>
          <p:txBody>
            <a:bodyPr wrap="square" lIns="45719" tIns="45719" rIns="45719" bIns="45719" numCol="1" anchor="ctr">
              <a:noAutofit/>
            </a:bodyPr>
            <a:lstStyle/>
            <a:p>
              <a:pPr/>
            </a:p>
          </p:txBody>
        </p:sp>
        <p:sp>
          <p:nvSpPr>
            <p:cNvPr id="888" name="Rectangle 27"/>
            <p:cNvSpPr txBox="1"/>
            <p:nvPr/>
          </p:nvSpPr>
          <p:spPr>
            <a:xfrm>
              <a:off x="353695" y="177800"/>
              <a:ext cx="629286" cy="31339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marL="385763" indent="-385763">
                <a:lnSpc>
                  <a:spcPct val="90000"/>
                </a:lnSpc>
                <a:spcBef>
                  <a:spcPts val="300"/>
                </a:spcBef>
                <a:defRPr sz="1400"/>
              </a:pPr>
              <a:r>
                <a:t>RAID</a:t>
              </a:r>
              <a:r>
                <a:rPr sz="1600"/>
                <a:t> </a:t>
              </a:r>
            </a:p>
          </p:txBody>
        </p:sp>
        <p:sp>
          <p:nvSpPr>
            <p:cNvPr id="889" name="Line 28"/>
            <p:cNvSpPr/>
            <p:nvPr/>
          </p:nvSpPr>
          <p:spPr>
            <a:xfrm flipV="1">
              <a:off x="596582" y="898525"/>
              <a:ext cx="1" cy="431800"/>
            </a:xfrm>
            <a:prstGeom prst="line">
              <a:avLst/>
            </a:prstGeom>
            <a:noFill/>
            <a:ln w="9525" cap="flat">
              <a:solidFill>
                <a:srgbClr val="006BB6"/>
              </a:solidFill>
              <a:prstDash val="solid"/>
              <a:round/>
            </a:ln>
            <a:effectLst/>
          </p:spPr>
          <p:txBody>
            <a:bodyPr wrap="square" lIns="45719" tIns="45719" rIns="45719" bIns="45719" numCol="1" anchor="t">
              <a:noAutofit/>
            </a:bodyPr>
            <a:lstStyle/>
            <a:p>
              <a:pPr/>
            </a:p>
          </p:txBody>
        </p:sp>
        <p:sp>
          <p:nvSpPr>
            <p:cNvPr id="890" name="Rectangle 29"/>
            <p:cNvSpPr/>
            <p:nvPr/>
          </p:nvSpPr>
          <p:spPr>
            <a:xfrm>
              <a:off x="234950" y="177800"/>
              <a:ext cx="936626" cy="719138"/>
            </a:xfrm>
            <a:prstGeom prst="rect">
              <a:avLst/>
            </a:prstGeom>
            <a:noFill/>
            <a:ln w="9525" cap="flat">
              <a:solidFill>
                <a:srgbClr val="006BB6"/>
              </a:solidFill>
              <a:prstDash val="solid"/>
              <a:miter lim="800000"/>
            </a:ln>
            <a:effectLst/>
          </p:spPr>
          <p:txBody>
            <a:bodyPr wrap="square" lIns="45719" tIns="45719" rIns="45719" bIns="45719" numCol="1" anchor="ctr">
              <a:noAutofit/>
            </a:bodyPr>
            <a:lstStyle/>
            <a:p>
              <a:pPr/>
            </a:p>
          </p:txBody>
        </p:sp>
        <p:sp>
          <p:nvSpPr>
            <p:cNvPr id="891" name="Rectangle 30"/>
            <p:cNvSpPr txBox="1"/>
            <p:nvPr/>
          </p:nvSpPr>
          <p:spPr>
            <a:xfrm>
              <a:off x="1433195" y="177800"/>
              <a:ext cx="629286" cy="31339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marL="385763" indent="-385763">
                <a:lnSpc>
                  <a:spcPct val="90000"/>
                </a:lnSpc>
                <a:spcBef>
                  <a:spcPts val="300"/>
                </a:spcBef>
                <a:defRPr sz="1400"/>
              </a:pPr>
              <a:r>
                <a:t>RAID</a:t>
              </a:r>
              <a:r>
                <a:rPr sz="1600"/>
                <a:t> </a:t>
              </a:r>
            </a:p>
          </p:txBody>
        </p:sp>
        <p:sp>
          <p:nvSpPr>
            <p:cNvPr id="892" name="Rectangle 31"/>
            <p:cNvSpPr/>
            <p:nvPr/>
          </p:nvSpPr>
          <p:spPr>
            <a:xfrm>
              <a:off x="1314450" y="177800"/>
              <a:ext cx="936626" cy="719138"/>
            </a:xfrm>
            <a:prstGeom prst="rect">
              <a:avLst/>
            </a:prstGeom>
            <a:noFill/>
            <a:ln w="9525" cap="flat">
              <a:solidFill>
                <a:srgbClr val="006BB6"/>
              </a:solidFill>
              <a:prstDash val="solid"/>
              <a:miter lim="800000"/>
            </a:ln>
            <a:effectLst/>
          </p:spPr>
          <p:txBody>
            <a:bodyPr wrap="square" lIns="45719" tIns="45719" rIns="45719" bIns="45719" numCol="1" anchor="ctr">
              <a:noAutofit/>
            </a:bodyPr>
            <a:lstStyle/>
            <a:p>
              <a:pPr/>
            </a:p>
          </p:txBody>
        </p:sp>
        <p:sp>
          <p:nvSpPr>
            <p:cNvPr id="893" name="Line 32"/>
            <p:cNvSpPr/>
            <p:nvPr/>
          </p:nvSpPr>
          <p:spPr>
            <a:xfrm flipV="1">
              <a:off x="1820545" y="898525"/>
              <a:ext cx="1" cy="431800"/>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sp>
          <p:nvSpPr>
            <p:cNvPr id="894" name="Line 33"/>
            <p:cNvSpPr/>
            <p:nvPr/>
          </p:nvSpPr>
          <p:spPr>
            <a:xfrm flipV="1">
              <a:off x="739775" y="898525"/>
              <a:ext cx="863601" cy="431800"/>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sp>
          <p:nvSpPr>
            <p:cNvPr id="895" name="Line 34"/>
            <p:cNvSpPr/>
            <p:nvPr/>
          </p:nvSpPr>
          <p:spPr>
            <a:xfrm>
              <a:off x="739775" y="898525"/>
              <a:ext cx="1008063" cy="431799"/>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grpSp>
          <p:nvGrpSpPr>
            <p:cNvPr id="904" name="Group 35"/>
            <p:cNvGrpSpPr/>
            <p:nvPr/>
          </p:nvGrpSpPr>
          <p:grpSpPr>
            <a:xfrm>
              <a:off x="427037" y="457200"/>
              <a:ext cx="450851" cy="404813"/>
              <a:chOff x="0" y="0"/>
              <a:chExt cx="450850" cy="404812"/>
            </a:xfrm>
          </p:grpSpPr>
          <p:grpSp>
            <p:nvGrpSpPr>
              <p:cNvPr id="899" name="AutoShape 36"/>
              <p:cNvGrpSpPr/>
              <p:nvPr/>
            </p:nvGrpSpPr>
            <p:grpSpPr>
              <a:xfrm>
                <a:off x="0" y="168796"/>
                <a:ext cx="450851" cy="236017"/>
                <a:chOff x="0" y="0"/>
                <a:chExt cx="450850" cy="236016"/>
              </a:xfrm>
            </p:grpSpPr>
            <p:sp>
              <p:nvSpPr>
                <p:cNvPr id="896" name="Form"/>
                <p:cNvSpPr/>
                <p:nvPr/>
              </p:nvSpPr>
              <p:spPr>
                <a:xfrm>
                  <a:off x="-1" y="0"/>
                  <a:ext cx="450852" cy="2360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700"/>
                      </a:move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close/>
                    </a:path>
                  </a:pathLst>
                </a:custGeom>
                <a:solidFill>
                  <a:srgbClr val="006BB6"/>
                </a:solidFill>
                <a:ln w="12700" cap="flat">
                  <a:noFill/>
                  <a:miter lim="400000"/>
                </a:ln>
                <a:effectLst/>
              </p:spPr>
              <p:txBody>
                <a:bodyPr wrap="square" lIns="45719" tIns="45719" rIns="45719" bIns="45719" numCol="1" anchor="ctr">
                  <a:noAutofit/>
                </a:bodyPr>
                <a:lstStyle/>
                <a:p>
                  <a:pPr/>
                </a:p>
              </p:txBody>
            </p:sp>
            <p:sp>
              <p:nvSpPr>
                <p:cNvPr id="897" name="Oval"/>
                <p:cNvSpPr/>
                <p:nvPr/>
              </p:nvSpPr>
              <p:spPr>
                <a:xfrm>
                  <a:off x="-1" y="-1"/>
                  <a:ext cx="450851" cy="59005"/>
                </a:xfrm>
                <a:prstGeom prst="ellipse">
                  <a:avLst/>
                </a:prstGeom>
                <a:solidFill>
                  <a:schemeClr val="accent3">
                    <a:lumOff val="44000"/>
                    <a:alpha val="40000"/>
                  </a:schemeClr>
                </a:solidFill>
                <a:ln w="12700" cap="flat">
                  <a:noFill/>
                  <a:miter lim="400000"/>
                </a:ln>
                <a:effectLst/>
              </p:spPr>
              <p:txBody>
                <a:bodyPr wrap="square" lIns="45719" tIns="45719" rIns="45719" bIns="45719" numCol="1" anchor="ctr">
                  <a:noAutofit/>
                </a:bodyPr>
                <a:lstStyle/>
                <a:p>
                  <a:pPr/>
                </a:p>
              </p:txBody>
            </p:sp>
            <p:sp>
              <p:nvSpPr>
                <p:cNvPr id="898" name="Linien"/>
                <p:cNvSpPr/>
                <p:nvPr/>
              </p:nvSpPr>
              <p:spPr>
                <a:xfrm>
                  <a:off x="-1" y="0"/>
                  <a:ext cx="450852" cy="2360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700"/>
                      </a:moveTo>
                      <a:cubicBezTo>
                        <a:pt x="21600" y="4191"/>
                        <a:pt x="16765" y="5400"/>
                        <a:pt x="10800" y="5400"/>
                      </a:cubicBezTo>
                      <a:cubicBezTo>
                        <a:pt x="4835" y="5400"/>
                        <a:pt x="0" y="4191"/>
                        <a:pt x="0" y="2700"/>
                      </a:cubicBez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lnTo>
                        <a:pt x="0" y="2700"/>
                      </a:lnTo>
                    </a:path>
                  </a:pathLst>
                </a:custGeom>
                <a:noFill/>
                <a:ln w="9525" cap="flat">
                  <a:solidFill>
                    <a:srgbClr val="808080"/>
                  </a:solidFill>
                  <a:prstDash val="solid"/>
                  <a:round/>
                </a:ln>
                <a:effectLst/>
              </p:spPr>
              <p:txBody>
                <a:bodyPr wrap="square" lIns="45719" tIns="45719" rIns="45719" bIns="45719" numCol="1" anchor="ctr">
                  <a:noAutofit/>
                </a:bodyPr>
                <a:lstStyle/>
                <a:p>
                  <a:pPr/>
                </a:p>
              </p:txBody>
            </p:sp>
          </p:grpSp>
          <p:grpSp>
            <p:nvGrpSpPr>
              <p:cNvPr id="903" name="AutoShape 37"/>
              <p:cNvGrpSpPr/>
              <p:nvPr/>
            </p:nvGrpSpPr>
            <p:grpSpPr>
              <a:xfrm>
                <a:off x="0" y="0"/>
                <a:ext cx="450851" cy="234523"/>
                <a:chOff x="0" y="0"/>
                <a:chExt cx="450850" cy="234522"/>
              </a:xfrm>
            </p:grpSpPr>
            <p:sp>
              <p:nvSpPr>
                <p:cNvPr id="900" name="Form"/>
                <p:cNvSpPr/>
                <p:nvPr/>
              </p:nvSpPr>
              <p:spPr>
                <a:xfrm>
                  <a:off x="-1" y="0"/>
                  <a:ext cx="450852" cy="2345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700"/>
                      </a:move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close/>
                    </a:path>
                  </a:pathLst>
                </a:custGeom>
                <a:solidFill>
                  <a:schemeClr val="accent1"/>
                </a:solidFill>
                <a:ln w="12700" cap="flat">
                  <a:noFill/>
                  <a:miter lim="400000"/>
                </a:ln>
                <a:effectLst/>
              </p:spPr>
              <p:txBody>
                <a:bodyPr wrap="square" lIns="45719" tIns="45719" rIns="45719" bIns="45719" numCol="1" anchor="ctr">
                  <a:noAutofit/>
                </a:bodyPr>
                <a:lstStyle/>
                <a:p>
                  <a:pPr/>
                </a:p>
              </p:txBody>
            </p:sp>
            <p:sp>
              <p:nvSpPr>
                <p:cNvPr id="901" name="Oval"/>
                <p:cNvSpPr/>
                <p:nvPr/>
              </p:nvSpPr>
              <p:spPr>
                <a:xfrm>
                  <a:off x="-1" y="-1"/>
                  <a:ext cx="450851" cy="58632"/>
                </a:xfrm>
                <a:prstGeom prst="ellipse">
                  <a:avLst/>
                </a:prstGeom>
                <a:solidFill>
                  <a:schemeClr val="accent3">
                    <a:lumOff val="44000"/>
                    <a:alpha val="40000"/>
                  </a:schemeClr>
                </a:solidFill>
                <a:ln w="12700" cap="flat">
                  <a:noFill/>
                  <a:miter lim="400000"/>
                </a:ln>
                <a:effectLst/>
              </p:spPr>
              <p:txBody>
                <a:bodyPr wrap="square" lIns="45719" tIns="45719" rIns="45719" bIns="45719" numCol="1" anchor="ctr">
                  <a:noAutofit/>
                </a:bodyPr>
                <a:lstStyle/>
                <a:p>
                  <a:pPr/>
                </a:p>
              </p:txBody>
            </p:sp>
            <p:sp>
              <p:nvSpPr>
                <p:cNvPr id="902" name="Linien"/>
                <p:cNvSpPr/>
                <p:nvPr/>
              </p:nvSpPr>
              <p:spPr>
                <a:xfrm>
                  <a:off x="-1" y="0"/>
                  <a:ext cx="450852" cy="2345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700"/>
                      </a:moveTo>
                      <a:cubicBezTo>
                        <a:pt x="21600" y="4191"/>
                        <a:pt x="16765" y="5400"/>
                        <a:pt x="10800" y="5400"/>
                      </a:cubicBezTo>
                      <a:cubicBezTo>
                        <a:pt x="4835" y="5400"/>
                        <a:pt x="0" y="4191"/>
                        <a:pt x="0" y="2700"/>
                      </a:cubicBez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lnTo>
                        <a:pt x="0" y="2700"/>
                      </a:lnTo>
                    </a:path>
                  </a:pathLst>
                </a:custGeom>
                <a:noFill/>
                <a:ln w="9525" cap="flat">
                  <a:solidFill>
                    <a:srgbClr val="808080"/>
                  </a:solidFill>
                  <a:prstDash val="solid"/>
                  <a:round/>
                </a:ln>
                <a:effectLst/>
              </p:spPr>
              <p:txBody>
                <a:bodyPr wrap="square" lIns="45719" tIns="45719" rIns="45719" bIns="45719" numCol="1" anchor="ctr">
                  <a:noAutofit/>
                </a:bodyPr>
                <a:lstStyle/>
                <a:p>
                  <a:pPr/>
                </a:p>
              </p:txBody>
            </p:sp>
          </p:grpSp>
        </p:grpSp>
        <p:grpSp>
          <p:nvGrpSpPr>
            <p:cNvPr id="913" name="Group 38"/>
            <p:cNvGrpSpPr/>
            <p:nvPr/>
          </p:nvGrpSpPr>
          <p:grpSpPr>
            <a:xfrm>
              <a:off x="1552575" y="457200"/>
              <a:ext cx="450851" cy="404813"/>
              <a:chOff x="0" y="0"/>
              <a:chExt cx="450850" cy="404812"/>
            </a:xfrm>
          </p:grpSpPr>
          <p:grpSp>
            <p:nvGrpSpPr>
              <p:cNvPr id="908" name="AutoShape 39"/>
              <p:cNvGrpSpPr/>
              <p:nvPr/>
            </p:nvGrpSpPr>
            <p:grpSpPr>
              <a:xfrm>
                <a:off x="0" y="168796"/>
                <a:ext cx="450851" cy="236017"/>
                <a:chOff x="0" y="0"/>
                <a:chExt cx="450850" cy="236016"/>
              </a:xfrm>
            </p:grpSpPr>
            <p:sp>
              <p:nvSpPr>
                <p:cNvPr id="905" name="Form"/>
                <p:cNvSpPr/>
                <p:nvPr/>
              </p:nvSpPr>
              <p:spPr>
                <a:xfrm>
                  <a:off x="-1" y="0"/>
                  <a:ext cx="450852" cy="2360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700"/>
                      </a:move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close/>
                    </a:path>
                  </a:pathLst>
                </a:custGeom>
                <a:solidFill>
                  <a:schemeClr val="accent1"/>
                </a:solidFill>
                <a:ln w="12700" cap="flat">
                  <a:noFill/>
                  <a:miter lim="400000"/>
                </a:ln>
                <a:effectLst/>
              </p:spPr>
              <p:txBody>
                <a:bodyPr wrap="square" lIns="45719" tIns="45719" rIns="45719" bIns="45719" numCol="1" anchor="ctr">
                  <a:noAutofit/>
                </a:bodyPr>
                <a:lstStyle/>
                <a:p>
                  <a:pPr/>
                </a:p>
              </p:txBody>
            </p:sp>
            <p:sp>
              <p:nvSpPr>
                <p:cNvPr id="906" name="Oval"/>
                <p:cNvSpPr/>
                <p:nvPr/>
              </p:nvSpPr>
              <p:spPr>
                <a:xfrm>
                  <a:off x="-1" y="-1"/>
                  <a:ext cx="450851" cy="59005"/>
                </a:xfrm>
                <a:prstGeom prst="ellipse">
                  <a:avLst/>
                </a:prstGeom>
                <a:solidFill>
                  <a:schemeClr val="accent3">
                    <a:lumOff val="44000"/>
                    <a:alpha val="40000"/>
                  </a:schemeClr>
                </a:solidFill>
                <a:ln w="12700" cap="flat">
                  <a:noFill/>
                  <a:miter lim="400000"/>
                </a:ln>
                <a:effectLst/>
              </p:spPr>
              <p:txBody>
                <a:bodyPr wrap="square" lIns="45719" tIns="45719" rIns="45719" bIns="45719" numCol="1" anchor="ctr">
                  <a:noAutofit/>
                </a:bodyPr>
                <a:lstStyle/>
                <a:p>
                  <a:pPr/>
                </a:p>
              </p:txBody>
            </p:sp>
            <p:sp>
              <p:nvSpPr>
                <p:cNvPr id="907" name="Linien"/>
                <p:cNvSpPr/>
                <p:nvPr/>
              </p:nvSpPr>
              <p:spPr>
                <a:xfrm>
                  <a:off x="-1" y="0"/>
                  <a:ext cx="450852" cy="2360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700"/>
                      </a:moveTo>
                      <a:cubicBezTo>
                        <a:pt x="21600" y="4191"/>
                        <a:pt x="16765" y="5400"/>
                        <a:pt x="10800" y="5400"/>
                      </a:cubicBezTo>
                      <a:cubicBezTo>
                        <a:pt x="4835" y="5400"/>
                        <a:pt x="0" y="4191"/>
                        <a:pt x="0" y="2700"/>
                      </a:cubicBez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lnTo>
                        <a:pt x="0" y="2700"/>
                      </a:lnTo>
                    </a:path>
                  </a:pathLst>
                </a:custGeom>
                <a:noFill/>
                <a:ln w="9525" cap="flat">
                  <a:solidFill>
                    <a:srgbClr val="808080"/>
                  </a:solidFill>
                  <a:prstDash val="solid"/>
                  <a:round/>
                </a:ln>
                <a:effectLst/>
              </p:spPr>
              <p:txBody>
                <a:bodyPr wrap="square" lIns="45719" tIns="45719" rIns="45719" bIns="45719" numCol="1" anchor="ctr">
                  <a:noAutofit/>
                </a:bodyPr>
                <a:lstStyle/>
                <a:p>
                  <a:pPr/>
                </a:p>
              </p:txBody>
            </p:sp>
          </p:grpSp>
          <p:grpSp>
            <p:nvGrpSpPr>
              <p:cNvPr id="912" name="AutoShape 40"/>
              <p:cNvGrpSpPr/>
              <p:nvPr/>
            </p:nvGrpSpPr>
            <p:grpSpPr>
              <a:xfrm>
                <a:off x="0" y="0"/>
                <a:ext cx="450851" cy="234523"/>
                <a:chOff x="0" y="0"/>
                <a:chExt cx="450850" cy="234522"/>
              </a:xfrm>
            </p:grpSpPr>
            <p:sp>
              <p:nvSpPr>
                <p:cNvPr id="909" name="Form"/>
                <p:cNvSpPr/>
                <p:nvPr/>
              </p:nvSpPr>
              <p:spPr>
                <a:xfrm>
                  <a:off x="-1" y="0"/>
                  <a:ext cx="450852" cy="2345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700"/>
                      </a:move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close/>
                    </a:path>
                  </a:pathLst>
                </a:custGeom>
                <a:solidFill>
                  <a:srgbClr val="006BB6"/>
                </a:solidFill>
                <a:ln w="12700" cap="flat">
                  <a:noFill/>
                  <a:miter lim="400000"/>
                </a:ln>
                <a:effectLst/>
              </p:spPr>
              <p:txBody>
                <a:bodyPr wrap="square" lIns="45719" tIns="45719" rIns="45719" bIns="45719" numCol="1" anchor="ctr">
                  <a:noAutofit/>
                </a:bodyPr>
                <a:lstStyle/>
                <a:p>
                  <a:pPr/>
                </a:p>
              </p:txBody>
            </p:sp>
            <p:sp>
              <p:nvSpPr>
                <p:cNvPr id="910" name="Oval"/>
                <p:cNvSpPr/>
                <p:nvPr/>
              </p:nvSpPr>
              <p:spPr>
                <a:xfrm>
                  <a:off x="-1" y="-1"/>
                  <a:ext cx="450851" cy="58632"/>
                </a:xfrm>
                <a:prstGeom prst="ellipse">
                  <a:avLst/>
                </a:prstGeom>
                <a:solidFill>
                  <a:schemeClr val="accent3">
                    <a:lumOff val="44000"/>
                    <a:alpha val="40000"/>
                  </a:schemeClr>
                </a:solidFill>
                <a:ln w="12700" cap="flat">
                  <a:noFill/>
                  <a:miter lim="400000"/>
                </a:ln>
                <a:effectLst/>
              </p:spPr>
              <p:txBody>
                <a:bodyPr wrap="square" lIns="45719" tIns="45719" rIns="45719" bIns="45719" numCol="1" anchor="ctr">
                  <a:noAutofit/>
                </a:bodyPr>
                <a:lstStyle/>
                <a:p>
                  <a:pPr/>
                </a:p>
              </p:txBody>
            </p:sp>
            <p:sp>
              <p:nvSpPr>
                <p:cNvPr id="911" name="Linien"/>
                <p:cNvSpPr/>
                <p:nvPr/>
              </p:nvSpPr>
              <p:spPr>
                <a:xfrm>
                  <a:off x="-1" y="0"/>
                  <a:ext cx="450852" cy="2345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700"/>
                      </a:moveTo>
                      <a:cubicBezTo>
                        <a:pt x="21600" y="4191"/>
                        <a:pt x="16765" y="5400"/>
                        <a:pt x="10800" y="5400"/>
                      </a:cubicBezTo>
                      <a:cubicBezTo>
                        <a:pt x="4835" y="5400"/>
                        <a:pt x="0" y="4191"/>
                        <a:pt x="0" y="2700"/>
                      </a:cubicBez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lnTo>
                        <a:pt x="0" y="2700"/>
                      </a:lnTo>
                    </a:path>
                  </a:pathLst>
                </a:custGeom>
                <a:noFill/>
                <a:ln w="9525" cap="flat">
                  <a:solidFill>
                    <a:srgbClr val="808080"/>
                  </a:solidFill>
                  <a:prstDash val="solid"/>
                  <a:round/>
                </a:ln>
                <a:effectLst/>
              </p:spPr>
              <p:txBody>
                <a:bodyPr wrap="square" lIns="45719" tIns="45719" rIns="45719" bIns="45719" numCol="1" anchor="ctr">
                  <a:noAutofit/>
                </a:bodyPr>
                <a:lstStyle/>
                <a:p>
                  <a:pPr/>
                </a:p>
              </p:txBody>
            </p:sp>
          </p:grpSp>
        </p:grpSp>
        <p:sp>
          <p:nvSpPr>
            <p:cNvPr id="914" name="Rectangle 41"/>
            <p:cNvSpPr/>
            <p:nvPr/>
          </p:nvSpPr>
          <p:spPr>
            <a:xfrm rot="16200000">
              <a:off x="508000" y="2909887"/>
              <a:ext cx="255588" cy="496888"/>
            </a:xfrm>
            <a:prstGeom prst="rect">
              <a:avLst/>
            </a:prstGeom>
            <a:solidFill>
              <a:schemeClr val="accent2"/>
            </a:solidFill>
            <a:ln w="9525" cap="flat">
              <a:solidFill>
                <a:srgbClr val="808080"/>
              </a:solidFill>
              <a:prstDash val="solid"/>
              <a:miter lim="800000"/>
            </a:ln>
            <a:effectLst/>
          </p:spPr>
          <p:txBody>
            <a:bodyPr wrap="square" lIns="45719" tIns="45719" rIns="45719" bIns="45719" numCol="1" anchor="ctr">
              <a:noAutofit/>
            </a:bodyPr>
            <a:lstStyle/>
            <a:p>
              <a:pPr/>
            </a:p>
          </p:txBody>
        </p:sp>
        <p:sp>
          <p:nvSpPr>
            <p:cNvPr id="915" name="Rectangle 42"/>
            <p:cNvSpPr/>
            <p:nvPr/>
          </p:nvSpPr>
          <p:spPr>
            <a:xfrm rot="16200000">
              <a:off x="1660525" y="2909887"/>
              <a:ext cx="255588" cy="496888"/>
            </a:xfrm>
            <a:prstGeom prst="rect">
              <a:avLst/>
            </a:prstGeom>
            <a:solidFill>
              <a:schemeClr val="accent2"/>
            </a:solidFill>
            <a:ln w="9525" cap="flat">
              <a:solidFill>
                <a:srgbClr val="808080"/>
              </a:solidFill>
              <a:prstDash val="solid"/>
              <a:miter lim="800000"/>
            </a:ln>
            <a:effectLst/>
          </p:spPr>
          <p:txBody>
            <a:bodyPr wrap="square" lIns="45719" tIns="45719" rIns="45719" bIns="45719" numCol="1" anchor="ctr">
              <a:noAutofit/>
            </a:bodyPr>
            <a:lstStyle/>
            <a:p>
              <a:pPr/>
            </a:p>
          </p:txBody>
        </p:sp>
        <p:sp>
          <p:nvSpPr>
            <p:cNvPr id="916" name="Line 43"/>
            <p:cNvSpPr/>
            <p:nvPr/>
          </p:nvSpPr>
          <p:spPr>
            <a:xfrm flipV="1">
              <a:off x="668337" y="2690812"/>
              <a:ext cx="1079501" cy="360363"/>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sp>
          <p:nvSpPr>
            <p:cNvPr id="917" name="Line 44"/>
            <p:cNvSpPr/>
            <p:nvPr/>
          </p:nvSpPr>
          <p:spPr>
            <a:xfrm>
              <a:off x="668337" y="2690812"/>
              <a:ext cx="1150938" cy="360363"/>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sp>
          <p:nvSpPr>
            <p:cNvPr id="918" name="Line 45"/>
            <p:cNvSpPr/>
            <p:nvPr/>
          </p:nvSpPr>
          <p:spPr>
            <a:xfrm flipV="1">
              <a:off x="596582" y="2690812"/>
              <a:ext cx="1" cy="360363"/>
            </a:xfrm>
            <a:prstGeom prst="line">
              <a:avLst/>
            </a:prstGeom>
            <a:noFill/>
            <a:ln w="9525" cap="flat">
              <a:solidFill>
                <a:srgbClr val="006BB6"/>
              </a:solidFill>
              <a:prstDash val="solid"/>
              <a:round/>
            </a:ln>
            <a:effectLst/>
          </p:spPr>
          <p:txBody>
            <a:bodyPr wrap="square" lIns="45719" tIns="45719" rIns="45719" bIns="45719" numCol="1" anchor="t">
              <a:noAutofit/>
            </a:bodyPr>
            <a:lstStyle/>
            <a:p>
              <a:pPr/>
            </a:p>
          </p:txBody>
        </p:sp>
        <p:sp>
          <p:nvSpPr>
            <p:cNvPr id="919" name="Line 46"/>
            <p:cNvSpPr/>
            <p:nvPr/>
          </p:nvSpPr>
          <p:spPr>
            <a:xfrm flipV="1">
              <a:off x="1820545" y="2690812"/>
              <a:ext cx="1" cy="360363"/>
            </a:xfrm>
            <a:prstGeom prst="line">
              <a:avLst/>
            </a:prstGeom>
            <a:noFill/>
            <a:ln w="9525" cap="flat">
              <a:solidFill>
                <a:srgbClr val="006BB6"/>
              </a:solidFill>
              <a:prstDash val="solid"/>
              <a:round/>
            </a:ln>
            <a:effectLst/>
          </p:spPr>
          <p:txBody>
            <a:bodyPr wrap="square" lIns="45719" tIns="45719" rIns="45719" bIns="45719" numCol="1" anchor="t">
              <a:noAutofit/>
            </a:bodyPr>
            <a:lstStyle/>
            <a:p>
              <a:pPr/>
            </a:p>
          </p:txBody>
        </p:sp>
        <p:sp>
          <p:nvSpPr>
            <p:cNvPr id="920" name="Rectangle 47"/>
            <p:cNvSpPr txBox="1"/>
            <p:nvPr/>
          </p:nvSpPr>
          <p:spPr>
            <a:xfrm>
              <a:off x="2395220" y="2986087"/>
              <a:ext cx="854711" cy="31339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300"/>
                </a:spcBef>
                <a:defRPr sz="1600"/>
              </a:lvl1pPr>
            </a:lstStyle>
            <a:p>
              <a:pPr/>
              <a:r>
                <a:t>Switch</a:t>
              </a:r>
            </a:p>
          </p:txBody>
        </p:sp>
      </p:grpSp>
      <p:sp>
        <p:nvSpPr>
          <p:cNvPr id="922" name="Rectangle 4"/>
          <p:cNvSpPr txBox="1"/>
          <p:nvPr/>
        </p:nvSpPr>
        <p:spPr>
          <a:xfrm>
            <a:off x="857545" y="5408612"/>
            <a:ext cx="8018804" cy="94497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306388" indent="-304800">
              <a:lnSpc>
                <a:spcPct val="80000"/>
              </a:lnSpc>
              <a:spcBef>
                <a:spcPts val="700"/>
              </a:spcBef>
              <a:buClr>
                <a:srgbClr val="5C6971"/>
              </a:buClr>
              <a:buSzPct val="100000"/>
              <a:buFont typeface="Arial"/>
              <a:buChar char="•"/>
              <a:defRPr sz="2000">
                <a:solidFill>
                  <a:srgbClr val="5C6971"/>
                </a:solidFill>
              </a:defRPr>
            </a:pPr>
            <a:r>
              <a:t>Konzept: Trennung der Daten von der Anwendung (Data Base Servers), Ausfall eines Prozessors/DB Servers ohne Datenverlust</a:t>
            </a:r>
          </a:p>
          <a:p>
            <a:pPr marL="306388" indent="-304800">
              <a:lnSpc>
                <a:spcPct val="80000"/>
              </a:lnSpc>
              <a:spcBef>
                <a:spcPts val="700"/>
              </a:spcBef>
              <a:buClr>
                <a:srgbClr val="5C6971"/>
              </a:buClr>
              <a:buSzPct val="100000"/>
              <a:buFont typeface="Arial"/>
              <a:buChar char="•"/>
              <a:defRPr sz="2000">
                <a:solidFill>
                  <a:srgbClr val="5C6971"/>
                </a:solidFill>
              </a:defRPr>
            </a:pPr>
            <a:r>
              <a:t>Systeme mittlerer Grösse</a:t>
            </a:r>
          </a:p>
        </p:txBody>
      </p:sp>
    </p:spTree>
  </p:cSld>
  <p:clrMapOvr>
    <a:masterClrMapping/>
  </p:clrMapOvr>
  <p:transition xmlns:p14="http://schemas.microsoft.com/office/powerpoint/2010/main" spd="med" advClick="1"/>
</p:sld>
</file>

<file path=ppt/slides/slide4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24"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925"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926" name="Rectangle 4"/>
          <p:cNvSpPr txBox="1"/>
          <p:nvPr>
            <p:ph type="title"/>
          </p:nvPr>
        </p:nvSpPr>
        <p:spPr>
          <a:xfrm>
            <a:off x="722530" y="278649"/>
            <a:ext cx="8573870" cy="521451"/>
          </a:xfrm>
          <a:prstGeom prst="rect">
            <a:avLst/>
          </a:prstGeom>
        </p:spPr>
        <p:txBody>
          <a:bodyPr/>
          <a:lstStyle/>
          <a:p>
            <a:pPr/>
            <a:r>
              <a:t>N+k Redundanz mit Speichernetzen</a:t>
            </a:r>
          </a:p>
        </p:txBody>
      </p:sp>
      <p:sp>
        <p:nvSpPr>
          <p:cNvPr id="927" name="Rectangle 5"/>
          <p:cNvSpPr txBox="1"/>
          <p:nvPr>
            <p:ph type="body" sz="half" idx="1"/>
          </p:nvPr>
        </p:nvSpPr>
        <p:spPr>
          <a:xfrm>
            <a:off x="4862989" y="977900"/>
            <a:ext cx="4433411" cy="5410200"/>
          </a:xfrm>
          <a:prstGeom prst="rect">
            <a:avLst/>
          </a:prstGeom>
        </p:spPr>
        <p:txBody>
          <a:bodyPr/>
          <a:lstStyle/>
          <a:p>
            <a:pPr marL="609600" indent="-609600">
              <a:buSzTx/>
              <a:buNone/>
              <a:defRPr sz="1800"/>
            </a:pPr>
            <a:r>
              <a:t>Systemarchitektur </a:t>
            </a:r>
          </a:p>
          <a:p>
            <a:pPr marL="609600" indent="-609600">
              <a:buClr>
                <a:srgbClr val="0000CC"/>
              </a:buClr>
              <a:defRPr sz="1800"/>
            </a:pPr>
            <a:r>
              <a:t>Redundante Speicher</a:t>
            </a:r>
          </a:p>
          <a:p>
            <a:pPr marL="609600" indent="-609600">
              <a:buClr>
                <a:srgbClr val="0000CC"/>
              </a:buClr>
              <a:defRPr sz="1800"/>
            </a:pPr>
            <a:r>
              <a:t>Redundantes Datenbank Management System (DBMS)</a:t>
            </a:r>
          </a:p>
          <a:p>
            <a:pPr marL="609600" indent="-609600">
              <a:buClr>
                <a:srgbClr val="0000CC"/>
              </a:buClr>
              <a:defRPr sz="1800"/>
            </a:pPr>
            <a:r>
              <a:t>Redundante Prozessoren</a:t>
            </a:r>
          </a:p>
          <a:p>
            <a:pPr marL="609600" indent="-609600">
              <a:buClr>
                <a:srgbClr val="0000CC"/>
              </a:buClr>
              <a:defRPr sz="1800"/>
            </a:pPr>
            <a:r>
              <a:t>Geographische Redundanz über Hochgeschwindigkeitsnetze</a:t>
            </a:r>
          </a:p>
          <a:p>
            <a:pPr marL="609600" indent="-609600">
              <a:buClr>
                <a:srgbClr val="0000CC"/>
              </a:buClr>
              <a:defRPr sz="1800"/>
            </a:pPr>
            <a:r>
              <a:t>Virtualisierung der Resourcen of (Speicher und Prozessor)</a:t>
            </a:r>
          </a:p>
          <a:p>
            <a:pPr marL="609600" indent="-609600">
              <a:buClr>
                <a:srgbClr val="0000CC"/>
              </a:buClr>
              <a:defRPr sz="1800"/>
            </a:pPr>
            <a:r>
              <a:t>Unterstützt N+k für Prozessor, DBMS und Speicher</a:t>
            </a:r>
          </a:p>
        </p:txBody>
      </p:sp>
      <p:grpSp>
        <p:nvGrpSpPr>
          <p:cNvPr id="978" name="Gruppieren 9"/>
          <p:cNvGrpSpPr/>
          <p:nvPr/>
        </p:nvGrpSpPr>
        <p:grpSpPr>
          <a:xfrm>
            <a:off x="812539" y="1088740"/>
            <a:ext cx="4032569" cy="3554413"/>
            <a:chOff x="0" y="0"/>
            <a:chExt cx="4032567" cy="3554412"/>
          </a:xfrm>
        </p:grpSpPr>
        <p:sp>
          <p:nvSpPr>
            <p:cNvPr id="928" name="Line 5"/>
            <p:cNvSpPr/>
            <p:nvPr/>
          </p:nvSpPr>
          <p:spPr>
            <a:xfrm flipV="1">
              <a:off x="618807" y="890588"/>
              <a:ext cx="1" cy="431800"/>
            </a:xfrm>
            <a:prstGeom prst="line">
              <a:avLst/>
            </a:prstGeom>
            <a:noFill/>
            <a:ln w="9525" cap="flat">
              <a:solidFill>
                <a:srgbClr val="006BB6"/>
              </a:solidFill>
              <a:prstDash val="solid"/>
              <a:round/>
            </a:ln>
            <a:effectLst/>
          </p:spPr>
          <p:txBody>
            <a:bodyPr wrap="square" lIns="45719" tIns="45719" rIns="45719" bIns="45719" numCol="1" anchor="t">
              <a:noAutofit/>
            </a:bodyPr>
            <a:lstStyle/>
            <a:p>
              <a:pPr/>
            </a:p>
          </p:txBody>
        </p:sp>
        <p:sp>
          <p:nvSpPr>
            <p:cNvPr id="929" name="Line 6"/>
            <p:cNvSpPr/>
            <p:nvPr/>
          </p:nvSpPr>
          <p:spPr>
            <a:xfrm flipV="1">
              <a:off x="1842770" y="890588"/>
              <a:ext cx="1" cy="431800"/>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grpSp>
          <p:nvGrpSpPr>
            <p:cNvPr id="932" name="Group 7"/>
            <p:cNvGrpSpPr/>
            <p:nvPr/>
          </p:nvGrpSpPr>
          <p:grpSpPr>
            <a:xfrm>
              <a:off x="476250" y="944562"/>
              <a:ext cx="1511301" cy="360363"/>
              <a:chOff x="0" y="0"/>
              <a:chExt cx="1511300" cy="360361"/>
            </a:xfrm>
          </p:grpSpPr>
          <p:sp>
            <p:nvSpPr>
              <p:cNvPr id="930" name="Freeform 8"/>
              <p:cNvSpPr/>
              <p:nvPr/>
            </p:nvSpPr>
            <p:spPr>
              <a:xfrm>
                <a:off x="0" y="0"/>
                <a:ext cx="1511301" cy="3603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766" y="1974"/>
                    </a:moveTo>
                    <a:lnTo>
                      <a:pt x="15654" y="1974"/>
                    </a:lnTo>
                    <a:lnTo>
                      <a:pt x="15610" y="1784"/>
                    </a:lnTo>
                    <a:lnTo>
                      <a:pt x="15543" y="1784"/>
                    </a:lnTo>
                    <a:lnTo>
                      <a:pt x="15499" y="1708"/>
                    </a:lnTo>
                    <a:lnTo>
                      <a:pt x="15432" y="1708"/>
                    </a:lnTo>
                    <a:lnTo>
                      <a:pt x="15387" y="1632"/>
                    </a:lnTo>
                    <a:lnTo>
                      <a:pt x="15276" y="1480"/>
                    </a:lnTo>
                    <a:lnTo>
                      <a:pt x="15165" y="1480"/>
                    </a:lnTo>
                    <a:lnTo>
                      <a:pt x="15098" y="1329"/>
                    </a:lnTo>
                    <a:lnTo>
                      <a:pt x="15053" y="1215"/>
                    </a:lnTo>
                    <a:lnTo>
                      <a:pt x="14986" y="1215"/>
                    </a:lnTo>
                    <a:lnTo>
                      <a:pt x="14942" y="1139"/>
                    </a:lnTo>
                    <a:lnTo>
                      <a:pt x="14831" y="1139"/>
                    </a:lnTo>
                    <a:lnTo>
                      <a:pt x="14786" y="1063"/>
                    </a:lnTo>
                    <a:lnTo>
                      <a:pt x="14719" y="1063"/>
                    </a:lnTo>
                    <a:lnTo>
                      <a:pt x="14608" y="987"/>
                    </a:lnTo>
                    <a:lnTo>
                      <a:pt x="14563" y="987"/>
                    </a:lnTo>
                    <a:lnTo>
                      <a:pt x="14452" y="911"/>
                    </a:lnTo>
                    <a:lnTo>
                      <a:pt x="14341" y="911"/>
                    </a:lnTo>
                    <a:lnTo>
                      <a:pt x="14229" y="759"/>
                    </a:lnTo>
                    <a:lnTo>
                      <a:pt x="13940" y="759"/>
                    </a:lnTo>
                    <a:lnTo>
                      <a:pt x="13895" y="683"/>
                    </a:lnTo>
                    <a:lnTo>
                      <a:pt x="12671" y="683"/>
                    </a:lnTo>
                    <a:lnTo>
                      <a:pt x="12604" y="759"/>
                    </a:lnTo>
                    <a:lnTo>
                      <a:pt x="12336" y="759"/>
                    </a:lnTo>
                    <a:lnTo>
                      <a:pt x="12270" y="911"/>
                    </a:lnTo>
                    <a:lnTo>
                      <a:pt x="12114" y="911"/>
                    </a:lnTo>
                    <a:lnTo>
                      <a:pt x="12047" y="987"/>
                    </a:lnTo>
                    <a:lnTo>
                      <a:pt x="11891" y="987"/>
                    </a:lnTo>
                    <a:lnTo>
                      <a:pt x="11824" y="1063"/>
                    </a:lnTo>
                    <a:lnTo>
                      <a:pt x="11780" y="1139"/>
                    </a:lnTo>
                    <a:lnTo>
                      <a:pt x="11668" y="1139"/>
                    </a:lnTo>
                    <a:lnTo>
                      <a:pt x="11557" y="1215"/>
                    </a:lnTo>
                    <a:lnTo>
                      <a:pt x="11490" y="1215"/>
                    </a:lnTo>
                    <a:lnTo>
                      <a:pt x="11490" y="1329"/>
                    </a:lnTo>
                    <a:lnTo>
                      <a:pt x="11379" y="1480"/>
                    </a:lnTo>
                    <a:lnTo>
                      <a:pt x="11268" y="1480"/>
                    </a:lnTo>
                    <a:lnTo>
                      <a:pt x="11156" y="1632"/>
                    </a:lnTo>
                    <a:lnTo>
                      <a:pt x="11156" y="1708"/>
                    </a:lnTo>
                    <a:lnTo>
                      <a:pt x="11045" y="1708"/>
                    </a:lnTo>
                    <a:lnTo>
                      <a:pt x="11000" y="1784"/>
                    </a:lnTo>
                    <a:lnTo>
                      <a:pt x="10934" y="1860"/>
                    </a:lnTo>
                    <a:lnTo>
                      <a:pt x="10889" y="1974"/>
                    </a:lnTo>
                    <a:lnTo>
                      <a:pt x="10822" y="1974"/>
                    </a:lnTo>
                    <a:lnTo>
                      <a:pt x="10778" y="2050"/>
                    </a:lnTo>
                    <a:lnTo>
                      <a:pt x="10711" y="2126"/>
                    </a:lnTo>
                    <a:lnTo>
                      <a:pt x="10666" y="2126"/>
                    </a:lnTo>
                    <a:lnTo>
                      <a:pt x="10622" y="2202"/>
                    </a:lnTo>
                    <a:lnTo>
                      <a:pt x="10555" y="2430"/>
                    </a:lnTo>
                    <a:lnTo>
                      <a:pt x="10511" y="2430"/>
                    </a:lnTo>
                    <a:lnTo>
                      <a:pt x="10511" y="2505"/>
                    </a:lnTo>
                    <a:lnTo>
                      <a:pt x="10444" y="2430"/>
                    </a:lnTo>
                    <a:lnTo>
                      <a:pt x="10399" y="2430"/>
                    </a:lnTo>
                    <a:lnTo>
                      <a:pt x="10399" y="2354"/>
                    </a:lnTo>
                    <a:lnTo>
                      <a:pt x="10332" y="2126"/>
                    </a:lnTo>
                    <a:lnTo>
                      <a:pt x="10288" y="2050"/>
                    </a:lnTo>
                    <a:lnTo>
                      <a:pt x="10221" y="2050"/>
                    </a:lnTo>
                    <a:lnTo>
                      <a:pt x="10221" y="1784"/>
                    </a:lnTo>
                    <a:lnTo>
                      <a:pt x="10110" y="1784"/>
                    </a:lnTo>
                    <a:lnTo>
                      <a:pt x="10110" y="1708"/>
                    </a:lnTo>
                    <a:lnTo>
                      <a:pt x="10065" y="1708"/>
                    </a:lnTo>
                    <a:lnTo>
                      <a:pt x="9998" y="1480"/>
                    </a:lnTo>
                    <a:lnTo>
                      <a:pt x="9887" y="1480"/>
                    </a:lnTo>
                    <a:lnTo>
                      <a:pt x="9887" y="1215"/>
                    </a:lnTo>
                    <a:lnTo>
                      <a:pt x="9842" y="1215"/>
                    </a:lnTo>
                    <a:lnTo>
                      <a:pt x="9776" y="1139"/>
                    </a:lnTo>
                    <a:lnTo>
                      <a:pt x="9731" y="1139"/>
                    </a:lnTo>
                    <a:lnTo>
                      <a:pt x="9664" y="1063"/>
                    </a:lnTo>
                    <a:lnTo>
                      <a:pt x="9664" y="987"/>
                    </a:lnTo>
                    <a:lnTo>
                      <a:pt x="9620" y="987"/>
                    </a:lnTo>
                    <a:lnTo>
                      <a:pt x="9553" y="911"/>
                    </a:lnTo>
                    <a:lnTo>
                      <a:pt x="9508" y="911"/>
                    </a:lnTo>
                    <a:lnTo>
                      <a:pt x="9442" y="759"/>
                    </a:lnTo>
                    <a:lnTo>
                      <a:pt x="9397" y="759"/>
                    </a:lnTo>
                    <a:lnTo>
                      <a:pt x="9397" y="683"/>
                    </a:lnTo>
                    <a:lnTo>
                      <a:pt x="9286" y="683"/>
                    </a:lnTo>
                    <a:lnTo>
                      <a:pt x="9219" y="493"/>
                    </a:lnTo>
                    <a:lnTo>
                      <a:pt x="9174" y="493"/>
                    </a:lnTo>
                    <a:lnTo>
                      <a:pt x="9108" y="418"/>
                    </a:lnTo>
                    <a:lnTo>
                      <a:pt x="9063" y="418"/>
                    </a:lnTo>
                    <a:lnTo>
                      <a:pt x="8996" y="342"/>
                    </a:lnTo>
                    <a:lnTo>
                      <a:pt x="8885" y="342"/>
                    </a:lnTo>
                    <a:lnTo>
                      <a:pt x="8840" y="266"/>
                    </a:lnTo>
                    <a:lnTo>
                      <a:pt x="8662" y="266"/>
                    </a:lnTo>
                    <a:lnTo>
                      <a:pt x="8618" y="190"/>
                    </a:lnTo>
                    <a:lnTo>
                      <a:pt x="8551" y="190"/>
                    </a:lnTo>
                    <a:lnTo>
                      <a:pt x="8506" y="0"/>
                    </a:lnTo>
                    <a:lnTo>
                      <a:pt x="7104" y="0"/>
                    </a:lnTo>
                    <a:lnTo>
                      <a:pt x="7059" y="190"/>
                    </a:lnTo>
                    <a:lnTo>
                      <a:pt x="6948" y="190"/>
                    </a:lnTo>
                    <a:lnTo>
                      <a:pt x="6881" y="266"/>
                    </a:lnTo>
                    <a:lnTo>
                      <a:pt x="6725" y="266"/>
                    </a:lnTo>
                    <a:lnTo>
                      <a:pt x="6658" y="342"/>
                    </a:lnTo>
                    <a:lnTo>
                      <a:pt x="6547" y="342"/>
                    </a:lnTo>
                    <a:lnTo>
                      <a:pt x="6458" y="493"/>
                    </a:lnTo>
                    <a:lnTo>
                      <a:pt x="6346" y="493"/>
                    </a:lnTo>
                    <a:lnTo>
                      <a:pt x="6280" y="683"/>
                    </a:lnTo>
                    <a:lnTo>
                      <a:pt x="6235" y="683"/>
                    </a:lnTo>
                    <a:lnTo>
                      <a:pt x="6168" y="759"/>
                    </a:lnTo>
                    <a:lnTo>
                      <a:pt x="6124" y="759"/>
                    </a:lnTo>
                    <a:lnTo>
                      <a:pt x="6057" y="911"/>
                    </a:lnTo>
                    <a:lnTo>
                      <a:pt x="6012" y="911"/>
                    </a:lnTo>
                    <a:lnTo>
                      <a:pt x="5946" y="987"/>
                    </a:lnTo>
                    <a:lnTo>
                      <a:pt x="5901" y="987"/>
                    </a:lnTo>
                    <a:lnTo>
                      <a:pt x="5901" y="1063"/>
                    </a:lnTo>
                    <a:lnTo>
                      <a:pt x="5790" y="1139"/>
                    </a:lnTo>
                    <a:lnTo>
                      <a:pt x="5790" y="1215"/>
                    </a:lnTo>
                    <a:lnTo>
                      <a:pt x="5723" y="1215"/>
                    </a:lnTo>
                    <a:lnTo>
                      <a:pt x="5678" y="1329"/>
                    </a:lnTo>
                    <a:lnTo>
                      <a:pt x="5612" y="1480"/>
                    </a:lnTo>
                    <a:lnTo>
                      <a:pt x="5567" y="1480"/>
                    </a:lnTo>
                    <a:lnTo>
                      <a:pt x="5500" y="1632"/>
                    </a:lnTo>
                    <a:lnTo>
                      <a:pt x="5456" y="1708"/>
                    </a:lnTo>
                    <a:lnTo>
                      <a:pt x="5456" y="1784"/>
                    </a:lnTo>
                    <a:lnTo>
                      <a:pt x="5344" y="1974"/>
                    </a:lnTo>
                    <a:lnTo>
                      <a:pt x="5344" y="2050"/>
                    </a:lnTo>
                    <a:lnTo>
                      <a:pt x="5278" y="2050"/>
                    </a:lnTo>
                    <a:lnTo>
                      <a:pt x="5166" y="2354"/>
                    </a:lnTo>
                    <a:lnTo>
                      <a:pt x="5166" y="2430"/>
                    </a:lnTo>
                    <a:lnTo>
                      <a:pt x="5122" y="2619"/>
                    </a:lnTo>
                    <a:lnTo>
                      <a:pt x="5055" y="2619"/>
                    </a:lnTo>
                    <a:lnTo>
                      <a:pt x="5055" y="2847"/>
                    </a:lnTo>
                    <a:lnTo>
                      <a:pt x="4832" y="2847"/>
                    </a:lnTo>
                    <a:lnTo>
                      <a:pt x="4788" y="2695"/>
                    </a:lnTo>
                    <a:lnTo>
                      <a:pt x="4008" y="2695"/>
                    </a:lnTo>
                    <a:lnTo>
                      <a:pt x="3941" y="2847"/>
                    </a:lnTo>
                    <a:lnTo>
                      <a:pt x="3385" y="2847"/>
                    </a:lnTo>
                    <a:lnTo>
                      <a:pt x="3340" y="2923"/>
                    </a:lnTo>
                    <a:lnTo>
                      <a:pt x="3162" y="2923"/>
                    </a:lnTo>
                    <a:lnTo>
                      <a:pt x="3118" y="3151"/>
                    </a:lnTo>
                    <a:lnTo>
                      <a:pt x="2939" y="3151"/>
                    </a:lnTo>
                    <a:lnTo>
                      <a:pt x="2895" y="3265"/>
                    </a:lnTo>
                    <a:lnTo>
                      <a:pt x="2828" y="3265"/>
                    </a:lnTo>
                    <a:lnTo>
                      <a:pt x="2717" y="3341"/>
                    </a:lnTo>
                    <a:lnTo>
                      <a:pt x="2672" y="3341"/>
                    </a:lnTo>
                    <a:lnTo>
                      <a:pt x="2605" y="3417"/>
                    </a:lnTo>
                    <a:lnTo>
                      <a:pt x="2494" y="3417"/>
                    </a:lnTo>
                    <a:lnTo>
                      <a:pt x="2449" y="3492"/>
                    </a:lnTo>
                    <a:lnTo>
                      <a:pt x="2383" y="3492"/>
                    </a:lnTo>
                    <a:lnTo>
                      <a:pt x="2338" y="3568"/>
                    </a:lnTo>
                    <a:lnTo>
                      <a:pt x="2271" y="3568"/>
                    </a:lnTo>
                    <a:lnTo>
                      <a:pt x="2227" y="3720"/>
                    </a:lnTo>
                    <a:lnTo>
                      <a:pt x="2182" y="3720"/>
                    </a:lnTo>
                    <a:lnTo>
                      <a:pt x="2071" y="3910"/>
                    </a:lnTo>
                    <a:lnTo>
                      <a:pt x="2071" y="3986"/>
                    </a:lnTo>
                    <a:lnTo>
                      <a:pt x="1960" y="3986"/>
                    </a:lnTo>
                    <a:lnTo>
                      <a:pt x="1893" y="4138"/>
                    </a:lnTo>
                    <a:lnTo>
                      <a:pt x="1848" y="4138"/>
                    </a:lnTo>
                    <a:lnTo>
                      <a:pt x="1781" y="4214"/>
                    </a:lnTo>
                    <a:lnTo>
                      <a:pt x="1670" y="4290"/>
                    </a:lnTo>
                    <a:lnTo>
                      <a:pt x="1670" y="4366"/>
                    </a:lnTo>
                    <a:lnTo>
                      <a:pt x="1559" y="4555"/>
                    </a:lnTo>
                    <a:lnTo>
                      <a:pt x="1559" y="4631"/>
                    </a:lnTo>
                    <a:lnTo>
                      <a:pt x="1447" y="4631"/>
                    </a:lnTo>
                    <a:lnTo>
                      <a:pt x="1403" y="4707"/>
                    </a:lnTo>
                    <a:lnTo>
                      <a:pt x="1336" y="4859"/>
                    </a:lnTo>
                    <a:lnTo>
                      <a:pt x="1292" y="4935"/>
                    </a:lnTo>
                    <a:lnTo>
                      <a:pt x="1225" y="5011"/>
                    </a:lnTo>
                    <a:lnTo>
                      <a:pt x="1225" y="5125"/>
                    </a:lnTo>
                    <a:lnTo>
                      <a:pt x="1180" y="5201"/>
                    </a:lnTo>
                    <a:lnTo>
                      <a:pt x="1069" y="5353"/>
                    </a:lnTo>
                    <a:lnTo>
                      <a:pt x="1002" y="5580"/>
                    </a:lnTo>
                    <a:lnTo>
                      <a:pt x="958" y="5580"/>
                    </a:lnTo>
                    <a:lnTo>
                      <a:pt x="891" y="5770"/>
                    </a:lnTo>
                    <a:lnTo>
                      <a:pt x="846" y="5846"/>
                    </a:lnTo>
                    <a:lnTo>
                      <a:pt x="779" y="6074"/>
                    </a:lnTo>
                    <a:lnTo>
                      <a:pt x="735" y="6074"/>
                    </a:lnTo>
                    <a:lnTo>
                      <a:pt x="624" y="6567"/>
                    </a:lnTo>
                    <a:lnTo>
                      <a:pt x="512" y="6643"/>
                    </a:lnTo>
                    <a:lnTo>
                      <a:pt x="512" y="6795"/>
                    </a:lnTo>
                    <a:lnTo>
                      <a:pt x="445" y="6871"/>
                    </a:lnTo>
                    <a:lnTo>
                      <a:pt x="445" y="7137"/>
                    </a:lnTo>
                    <a:lnTo>
                      <a:pt x="334" y="7289"/>
                    </a:lnTo>
                    <a:lnTo>
                      <a:pt x="334" y="7364"/>
                    </a:lnTo>
                    <a:lnTo>
                      <a:pt x="289" y="7516"/>
                    </a:lnTo>
                    <a:lnTo>
                      <a:pt x="289" y="7706"/>
                    </a:lnTo>
                    <a:lnTo>
                      <a:pt x="223" y="7858"/>
                    </a:lnTo>
                    <a:lnTo>
                      <a:pt x="223" y="8086"/>
                    </a:lnTo>
                    <a:lnTo>
                      <a:pt x="178" y="8238"/>
                    </a:lnTo>
                    <a:lnTo>
                      <a:pt x="178" y="8351"/>
                    </a:lnTo>
                    <a:lnTo>
                      <a:pt x="111" y="8579"/>
                    </a:lnTo>
                    <a:lnTo>
                      <a:pt x="111" y="9073"/>
                    </a:lnTo>
                    <a:lnTo>
                      <a:pt x="67" y="9225"/>
                    </a:lnTo>
                    <a:lnTo>
                      <a:pt x="67" y="9718"/>
                    </a:lnTo>
                    <a:lnTo>
                      <a:pt x="0" y="9794"/>
                    </a:lnTo>
                    <a:lnTo>
                      <a:pt x="0" y="10743"/>
                    </a:lnTo>
                    <a:lnTo>
                      <a:pt x="67" y="10743"/>
                    </a:lnTo>
                    <a:lnTo>
                      <a:pt x="67" y="11312"/>
                    </a:lnTo>
                    <a:lnTo>
                      <a:pt x="111" y="11388"/>
                    </a:lnTo>
                    <a:lnTo>
                      <a:pt x="111" y="11958"/>
                    </a:lnTo>
                    <a:lnTo>
                      <a:pt x="178" y="12148"/>
                    </a:lnTo>
                    <a:lnTo>
                      <a:pt x="178" y="12224"/>
                    </a:lnTo>
                    <a:lnTo>
                      <a:pt x="223" y="12451"/>
                    </a:lnTo>
                    <a:lnTo>
                      <a:pt x="223" y="12527"/>
                    </a:lnTo>
                    <a:lnTo>
                      <a:pt x="289" y="12793"/>
                    </a:lnTo>
                    <a:lnTo>
                      <a:pt x="334" y="13021"/>
                    </a:lnTo>
                    <a:lnTo>
                      <a:pt x="334" y="13173"/>
                    </a:lnTo>
                    <a:lnTo>
                      <a:pt x="445" y="13438"/>
                    </a:lnTo>
                    <a:lnTo>
                      <a:pt x="445" y="13590"/>
                    </a:lnTo>
                    <a:lnTo>
                      <a:pt x="624" y="14084"/>
                    </a:lnTo>
                    <a:lnTo>
                      <a:pt x="846" y="14729"/>
                    </a:lnTo>
                    <a:lnTo>
                      <a:pt x="891" y="14729"/>
                    </a:lnTo>
                    <a:lnTo>
                      <a:pt x="958" y="14881"/>
                    </a:lnTo>
                    <a:lnTo>
                      <a:pt x="1002" y="14957"/>
                    </a:lnTo>
                    <a:lnTo>
                      <a:pt x="1069" y="15109"/>
                    </a:lnTo>
                    <a:lnTo>
                      <a:pt x="1069" y="15185"/>
                    </a:lnTo>
                    <a:lnTo>
                      <a:pt x="1180" y="15298"/>
                    </a:lnTo>
                    <a:lnTo>
                      <a:pt x="1225" y="15374"/>
                    </a:lnTo>
                    <a:lnTo>
                      <a:pt x="1225" y="15450"/>
                    </a:lnTo>
                    <a:lnTo>
                      <a:pt x="1292" y="15602"/>
                    </a:lnTo>
                    <a:lnTo>
                      <a:pt x="1336" y="15678"/>
                    </a:lnTo>
                    <a:lnTo>
                      <a:pt x="1403" y="15754"/>
                    </a:lnTo>
                    <a:lnTo>
                      <a:pt x="1447" y="15830"/>
                    </a:lnTo>
                    <a:lnTo>
                      <a:pt x="1559" y="15944"/>
                    </a:lnTo>
                    <a:lnTo>
                      <a:pt x="1559" y="16020"/>
                    </a:lnTo>
                    <a:lnTo>
                      <a:pt x="1670" y="16096"/>
                    </a:lnTo>
                    <a:lnTo>
                      <a:pt x="1670" y="16172"/>
                    </a:lnTo>
                    <a:lnTo>
                      <a:pt x="1781" y="16247"/>
                    </a:lnTo>
                    <a:lnTo>
                      <a:pt x="1848" y="16247"/>
                    </a:lnTo>
                    <a:lnTo>
                      <a:pt x="1893" y="16399"/>
                    </a:lnTo>
                    <a:lnTo>
                      <a:pt x="1960" y="16589"/>
                    </a:lnTo>
                    <a:lnTo>
                      <a:pt x="2071" y="16589"/>
                    </a:lnTo>
                    <a:lnTo>
                      <a:pt x="2071" y="16665"/>
                    </a:lnTo>
                    <a:lnTo>
                      <a:pt x="2182" y="16665"/>
                    </a:lnTo>
                    <a:lnTo>
                      <a:pt x="2227" y="16817"/>
                    </a:lnTo>
                    <a:lnTo>
                      <a:pt x="2271" y="16817"/>
                    </a:lnTo>
                    <a:lnTo>
                      <a:pt x="2338" y="16893"/>
                    </a:lnTo>
                    <a:lnTo>
                      <a:pt x="2383" y="16893"/>
                    </a:lnTo>
                    <a:lnTo>
                      <a:pt x="2449" y="16969"/>
                    </a:lnTo>
                    <a:lnTo>
                      <a:pt x="2494" y="17159"/>
                    </a:lnTo>
                    <a:lnTo>
                      <a:pt x="2605" y="17159"/>
                    </a:lnTo>
                    <a:lnTo>
                      <a:pt x="2672" y="17234"/>
                    </a:lnTo>
                    <a:lnTo>
                      <a:pt x="2828" y="17234"/>
                    </a:lnTo>
                    <a:lnTo>
                      <a:pt x="2895" y="17386"/>
                    </a:lnTo>
                    <a:lnTo>
                      <a:pt x="2939" y="17386"/>
                    </a:lnTo>
                    <a:lnTo>
                      <a:pt x="3051" y="17462"/>
                    </a:lnTo>
                    <a:lnTo>
                      <a:pt x="3162" y="17462"/>
                    </a:lnTo>
                    <a:lnTo>
                      <a:pt x="3229" y="17538"/>
                    </a:lnTo>
                    <a:lnTo>
                      <a:pt x="3496" y="17538"/>
                    </a:lnTo>
                    <a:lnTo>
                      <a:pt x="3563" y="17614"/>
                    </a:lnTo>
                    <a:lnTo>
                      <a:pt x="3674" y="17614"/>
                    </a:lnTo>
                    <a:lnTo>
                      <a:pt x="3786" y="17804"/>
                    </a:lnTo>
                    <a:lnTo>
                      <a:pt x="4899" y="17804"/>
                    </a:lnTo>
                    <a:lnTo>
                      <a:pt x="4944" y="17614"/>
                    </a:lnTo>
                    <a:lnTo>
                      <a:pt x="4944" y="17880"/>
                    </a:lnTo>
                    <a:lnTo>
                      <a:pt x="5010" y="17880"/>
                    </a:lnTo>
                    <a:lnTo>
                      <a:pt x="5010" y="17956"/>
                    </a:lnTo>
                    <a:lnTo>
                      <a:pt x="5122" y="18335"/>
                    </a:lnTo>
                    <a:lnTo>
                      <a:pt x="5166" y="18335"/>
                    </a:lnTo>
                    <a:lnTo>
                      <a:pt x="5278" y="18753"/>
                    </a:lnTo>
                    <a:lnTo>
                      <a:pt x="5344" y="18753"/>
                    </a:lnTo>
                    <a:lnTo>
                      <a:pt x="5344" y="18981"/>
                    </a:lnTo>
                    <a:lnTo>
                      <a:pt x="5456" y="19095"/>
                    </a:lnTo>
                    <a:lnTo>
                      <a:pt x="5456" y="19170"/>
                    </a:lnTo>
                    <a:lnTo>
                      <a:pt x="5567" y="19322"/>
                    </a:lnTo>
                    <a:lnTo>
                      <a:pt x="5612" y="19398"/>
                    </a:lnTo>
                    <a:lnTo>
                      <a:pt x="5678" y="19740"/>
                    </a:lnTo>
                    <a:lnTo>
                      <a:pt x="5790" y="19740"/>
                    </a:lnTo>
                    <a:lnTo>
                      <a:pt x="5790" y="19816"/>
                    </a:lnTo>
                    <a:lnTo>
                      <a:pt x="5834" y="19892"/>
                    </a:lnTo>
                    <a:lnTo>
                      <a:pt x="5901" y="19968"/>
                    </a:lnTo>
                    <a:lnTo>
                      <a:pt x="5946" y="20044"/>
                    </a:lnTo>
                    <a:lnTo>
                      <a:pt x="6012" y="20044"/>
                    </a:lnTo>
                    <a:lnTo>
                      <a:pt x="6057" y="20120"/>
                    </a:lnTo>
                    <a:lnTo>
                      <a:pt x="6124" y="20120"/>
                    </a:lnTo>
                    <a:lnTo>
                      <a:pt x="6168" y="20385"/>
                    </a:lnTo>
                    <a:lnTo>
                      <a:pt x="6235" y="20385"/>
                    </a:lnTo>
                    <a:lnTo>
                      <a:pt x="6280" y="20461"/>
                    </a:lnTo>
                    <a:lnTo>
                      <a:pt x="6346" y="20537"/>
                    </a:lnTo>
                    <a:lnTo>
                      <a:pt x="6391" y="20613"/>
                    </a:lnTo>
                    <a:lnTo>
                      <a:pt x="6458" y="20613"/>
                    </a:lnTo>
                    <a:lnTo>
                      <a:pt x="6547" y="20765"/>
                    </a:lnTo>
                    <a:lnTo>
                      <a:pt x="6614" y="20841"/>
                    </a:lnTo>
                    <a:lnTo>
                      <a:pt x="6725" y="20841"/>
                    </a:lnTo>
                    <a:lnTo>
                      <a:pt x="6769" y="21031"/>
                    </a:lnTo>
                    <a:lnTo>
                      <a:pt x="6881" y="21031"/>
                    </a:lnTo>
                    <a:lnTo>
                      <a:pt x="6948" y="21107"/>
                    </a:lnTo>
                    <a:lnTo>
                      <a:pt x="7104" y="21107"/>
                    </a:lnTo>
                    <a:lnTo>
                      <a:pt x="7215" y="21258"/>
                    </a:lnTo>
                    <a:lnTo>
                      <a:pt x="7282" y="21334"/>
                    </a:lnTo>
                    <a:lnTo>
                      <a:pt x="7393" y="21334"/>
                    </a:lnTo>
                    <a:lnTo>
                      <a:pt x="7438" y="21486"/>
                    </a:lnTo>
                    <a:lnTo>
                      <a:pt x="7883" y="21486"/>
                    </a:lnTo>
                    <a:lnTo>
                      <a:pt x="7883" y="21600"/>
                    </a:lnTo>
                    <a:lnTo>
                      <a:pt x="9108" y="21600"/>
                    </a:lnTo>
                    <a:lnTo>
                      <a:pt x="9174" y="21486"/>
                    </a:lnTo>
                    <a:lnTo>
                      <a:pt x="9553" y="21486"/>
                    </a:lnTo>
                    <a:lnTo>
                      <a:pt x="9664" y="21334"/>
                    </a:lnTo>
                    <a:lnTo>
                      <a:pt x="9776" y="21334"/>
                    </a:lnTo>
                    <a:lnTo>
                      <a:pt x="9842" y="21258"/>
                    </a:lnTo>
                    <a:lnTo>
                      <a:pt x="9887" y="21258"/>
                    </a:lnTo>
                    <a:lnTo>
                      <a:pt x="9998" y="21107"/>
                    </a:lnTo>
                    <a:lnTo>
                      <a:pt x="10110" y="21107"/>
                    </a:lnTo>
                    <a:lnTo>
                      <a:pt x="10221" y="21031"/>
                    </a:lnTo>
                    <a:lnTo>
                      <a:pt x="10288" y="21031"/>
                    </a:lnTo>
                    <a:lnTo>
                      <a:pt x="10332" y="20841"/>
                    </a:lnTo>
                    <a:lnTo>
                      <a:pt x="10444" y="20841"/>
                    </a:lnTo>
                    <a:lnTo>
                      <a:pt x="10511" y="20765"/>
                    </a:lnTo>
                    <a:lnTo>
                      <a:pt x="10511" y="20689"/>
                    </a:lnTo>
                    <a:lnTo>
                      <a:pt x="10555" y="20689"/>
                    </a:lnTo>
                    <a:lnTo>
                      <a:pt x="10666" y="20613"/>
                    </a:lnTo>
                    <a:lnTo>
                      <a:pt x="10711" y="20613"/>
                    </a:lnTo>
                    <a:lnTo>
                      <a:pt x="10822" y="20385"/>
                    </a:lnTo>
                    <a:lnTo>
                      <a:pt x="10934" y="20271"/>
                    </a:lnTo>
                    <a:lnTo>
                      <a:pt x="10934" y="20120"/>
                    </a:lnTo>
                    <a:lnTo>
                      <a:pt x="11156" y="19968"/>
                    </a:lnTo>
                    <a:lnTo>
                      <a:pt x="11156" y="19892"/>
                    </a:lnTo>
                    <a:lnTo>
                      <a:pt x="11268" y="19816"/>
                    </a:lnTo>
                    <a:lnTo>
                      <a:pt x="11268" y="19740"/>
                    </a:lnTo>
                    <a:lnTo>
                      <a:pt x="11334" y="19740"/>
                    </a:lnTo>
                    <a:lnTo>
                      <a:pt x="11379" y="19550"/>
                    </a:lnTo>
                    <a:lnTo>
                      <a:pt x="11490" y="19398"/>
                    </a:lnTo>
                    <a:lnTo>
                      <a:pt x="11490" y="19322"/>
                    </a:lnTo>
                    <a:lnTo>
                      <a:pt x="11557" y="19170"/>
                    </a:lnTo>
                    <a:lnTo>
                      <a:pt x="11602" y="19170"/>
                    </a:lnTo>
                    <a:lnTo>
                      <a:pt x="11668" y="18981"/>
                    </a:lnTo>
                    <a:lnTo>
                      <a:pt x="11713" y="18905"/>
                    </a:lnTo>
                    <a:lnTo>
                      <a:pt x="11780" y="18753"/>
                    </a:lnTo>
                    <a:lnTo>
                      <a:pt x="11780" y="18601"/>
                    </a:lnTo>
                    <a:lnTo>
                      <a:pt x="11824" y="18601"/>
                    </a:lnTo>
                    <a:lnTo>
                      <a:pt x="11891" y="18753"/>
                    </a:lnTo>
                    <a:lnTo>
                      <a:pt x="12002" y="18753"/>
                    </a:lnTo>
                    <a:lnTo>
                      <a:pt x="12002" y="18829"/>
                    </a:lnTo>
                    <a:lnTo>
                      <a:pt x="12047" y="18905"/>
                    </a:lnTo>
                    <a:lnTo>
                      <a:pt x="12114" y="18981"/>
                    </a:lnTo>
                    <a:lnTo>
                      <a:pt x="12158" y="19095"/>
                    </a:lnTo>
                    <a:lnTo>
                      <a:pt x="12225" y="19095"/>
                    </a:lnTo>
                    <a:lnTo>
                      <a:pt x="12270" y="19170"/>
                    </a:lnTo>
                    <a:lnTo>
                      <a:pt x="12336" y="19170"/>
                    </a:lnTo>
                    <a:lnTo>
                      <a:pt x="12336" y="19322"/>
                    </a:lnTo>
                    <a:lnTo>
                      <a:pt x="12492" y="19322"/>
                    </a:lnTo>
                    <a:lnTo>
                      <a:pt x="12604" y="19398"/>
                    </a:lnTo>
                    <a:lnTo>
                      <a:pt x="12715" y="19398"/>
                    </a:lnTo>
                    <a:lnTo>
                      <a:pt x="12715" y="19550"/>
                    </a:lnTo>
                    <a:lnTo>
                      <a:pt x="12938" y="19550"/>
                    </a:lnTo>
                    <a:lnTo>
                      <a:pt x="12938" y="19740"/>
                    </a:lnTo>
                    <a:lnTo>
                      <a:pt x="13339" y="19740"/>
                    </a:lnTo>
                    <a:lnTo>
                      <a:pt x="13383" y="19816"/>
                    </a:lnTo>
                    <a:lnTo>
                      <a:pt x="13895" y="19816"/>
                    </a:lnTo>
                    <a:lnTo>
                      <a:pt x="13940" y="19740"/>
                    </a:lnTo>
                    <a:lnTo>
                      <a:pt x="14341" y="19740"/>
                    </a:lnTo>
                    <a:lnTo>
                      <a:pt x="14385" y="19550"/>
                    </a:lnTo>
                    <a:lnTo>
                      <a:pt x="14563" y="19550"/>
                    </a:lnTo>
                    <a:lnTo>
                      <a:pt x="14608" y="19398"/>
                    </a:lnTo>
                    <a:lnTo>
                      <a:pt x="14719" y="19398"/>
                    </a:lnTo>
                    <a:lnTo>
                      <a:pt x="14786" y="19322"/>
                    </a:lnTo>
                    <a:lnTo>
                      <a:pt x="14942" y="19322"/>
                    </a:lnTo>
                    <a:lnTo>
                      <a:pt x="14942" y="19170"/>
                    </a:lnTo>
                    <a:lnTo>
                      <a:pt x="15053" y="19170"/>
                    </a:lnTo>
                    <a:lnTo>
                      <a:pt x="15053" y="19095"/>
                    </a:lnTo>
                    <a:lnTo>
                      <a:pt x="15098" y="19095"/>
                    </a:lnTo>
                    <a:lnTo>
                      <a:pt x="15165" y="18981"/>
                    </a:lnTo>
                    <a:lnTo>
                      <a:pt x="15209" y="18981"/>
                    </a:lnTo>
                    <a:lnTo>
                      <a:pt x="15276" y="18905"/>
                    </a:lnTo>
                    <a:lnTo>
                      <a:pt x="15320" y="18753"/>
                    </a:lnTo>
                    <a:lnTo>
                      <a:pt x="15387" y="18753"/>
                    </a:lnTo>
                    <a:lnTo>
                      <a:pt x="15432" y="18601"/>
                    </a:lnTo>
                    <a:lnTo>
                      <a:pt x="15543" y="18601"/>
                    </a:lnTo>
                    <a:lnTo>
                      <a:pt x="15610" y="18449"/>
                    </a:lnTo>
                    <a:lnTo>
                      <a:pt x="15654" y="18335"/>
                    </a:lnTo>
                    <a:lnTo>
                      <a:pt x="15654" y="18259"/>
                    </a:lnTo>
                    <a:lnTo>
                      <a:pt x="15766" y="18183"/>
                    </a:lnTo>
                    <a:lnTo>
                      <a:pt x="15766" y="17956"/>
                    </a:lnTo>
                    <a:lnTo>
                      <a:pt x="15833" y="17880"/>
                    </a:lnTo>
                    <a:lnTo>
                      <a:pt x="15877" y="17880"/>
                    </a:lnTo>
                    <a:lnTo>
                      <a:pt x="15988" y="17538"/>
                    </a:lnTo>
                    <a:lnTo>
                      <a:pt x="15988" y="17462"/>
                    </a:lnTo>
                    <a:lnTo>
                      <a:pt x="16055" y="17462"/>
                    </a:lnTo>
                    <a:lnTo>
                      <a:pt x="16100" y="17386"/>
                    </a:lnTo>
                    <a:lnTo>
                      <a:pt x="16100" y="17234"/>
                    </a:lnTo>
                    <a:lnTo>
                      <a:pt x="16278" y="16817"/>
                    </a:lnTo>
                    <a:lnTo>
                      <a:pt x="16278" y="16665"/>
                    </a:lnTo>
                    <a:lnTo>
                      <a:pt x="16322" y="16589"/>
                    </a:lnTo>
                    <a:lnTo>
                      <a:pt x="16322" y="16399"/>
                    </a:lnTo>
                    <a:lnTo>
                      <a:pt x="16389" y="16399"/>
                    </a:lnTo>
                    <a:lnTo>
                      <a:pt x="16434" y="16589"/>
                    </a:lnTo>
                    <a:lnTo>
                      <a:pt x="16545" y="16589"/>
                    </a:lnTo>
                    <a:lnTo>
                      <a:pt x="16545" y="16665"/>
                    </a:lnTo>
                    <a:lnTo>
                      <a:pt x="16656" y="16665"/>
                    </a:lnTo>
                    <a:lnTo>
                      <a:pt x="16723" y="16817"/>
                    </a:lnTo>
                    <a:lnTo>
                      <a:pt x="16879" y="16817"/>
                    </a:lnTo>
                    <a:lnTo>
                      <a:pt x="16946" y="16893"/>
                    </a:lnTo>
                    <a:lnTo>
                      <a:pt x="17057" y="16893"/>
                    </a:lnTo>
                    <a:lnTo>
                      <a:pt x="17169" y="16969"/>
                    </a:lnTo>
                    <a:lnTo>
                      <a:pt x="17213" y="16969"/>
                    </a:lnTo>
                    <a:lnTo>
                      <a:pt x="17280" y="17159"/>
                    </a:lnTo>
                    <a:lnTo>
                      <a:pt x="17503" y="17159"/>
                    </a:lnTo>
                    <a:lnTo>
                      <a:pt x="17614" y="17234"/>
                    </a:lnTo>
                    <a:lnTo>
                      <a:pt x="18727" y="17234"/>
                    </a:lnTo>
                    <a:lnTo>
                      <a:pt x="18772" y="17159"/>
                    </a:lnTo>
                    <a:lnTo>
                      <a:pt x="18995" y="17159"/>
                    </a:lnTo>
                    <a:lnTo>
                      <a:pt x="19039" y="16969"/>
                    </a:lnTo>
                    <a:lnTo>
                      <a:pt x="19106" y="16969"/>
                    </a:lnTo>
                    <a:lnTo>
                      <a:pt x="19151" y="16893"/>
                    </a:lnTo>
                    <a:lnTo>
                      <a:pt x="19262" y="16893"/>
                    </a:lnTo>
                    <a:lnTo>
                      <a:pt x="19373" y="16817"/>
                    </a:lnTo>
                    <a:lnTo>
                      <a:pt x="19596" y="16817"/>
                    </a:lnTo>
                    <a:lnTo>
                      <a:pt x="19663" y="16665"/>
                    </a:lnTo>
                    <a:lnTo>
                      <a:pt x="19707" y="16665"/>
                    </a:lnTo>
                    <a:lnTo>
                      <a:pt x="19774" y="16589"/>
                    </a:lnTo>
                    <a:lnTo>
                      <a:pt x="19885" y="16399"/>
                    </a:lnTo>
                    <a:lnTo>
                      <a:pt x="19930" y="16399"/>
                    </a:lnTo>
                    <a:lnTo>
                      <a:pt x="19997" y="16247"/>
                    </a:lnTo>
                    <a:lnTo>
                      <a:pt x="20108" y="16247"/>
                    </a:lnTo>
                    <a:lnTo>
                      <a:pt x="20108" y="16172"/>
                    </a:lnTo>
                    <a:lnTo>
                      <a:pt x="20153" y="16172"/>
                    </a:lnTo>
                    <a:lnTo>
                      <a:pt x="20219" y="16020"/>
                    </a:lnTo>
                    <a:lnTo>
                      <a:pt x="20264" y="16020"/>
                    </a:lnTo>
                    <a:lnTo>
                      <a:pt x="20331" y="15944"/>
                    </a:lnTo>
                    <a:lnTo>
                      <a:pt x="20375" y="15944"/>
                    </a:lnTo>
                    <a:lnTo>
                      <a:pt x="20442" y="15830"/>
                    </a:lnTo>
                    <a:lnTo>
                      <a:pt x="20442" y="15754"/>
                    </a:lnTo>
                    <a:lnTo>
                      <a:pt x="20487" y="15754"/>
                    </a:lnTo>
                    <a:lnTo>
                      <a:pt x="20553" y="15602"/>
                    </a:lnTo>
                    <a:lnTo>
                      <a:pt x="20598" y="15450"/>
                    </a:lnTo>
                    <a:lnTo>
                      <a:pt x="20665" y="15450"/>
                    </a:lnTo>
                    <a:lnTo>
                      <a:pt x="20665" y="15374"/>
                    </a:lnTo>
                    <a:lnTo>
                      <a:pt x="20776" y="15298"/>
                    </a:lnTo>
                    <a:lnTo>
                      <a:pt x="20776" y="15109"/>
                    </a:lnTo>
                    <a:lnTo>
                      <a:pt x="20821" y="15109"/>
                    </a:lnTo>
                    <a:lnTo>
                      <a:pt x="20932" y="14881"/>
                    </a:lnTo>
                    <a:lnTo>
                      <a:pt x="21333" y="13742"/>
                    </a:lnTo>
                    <a:lnTo>
                      <a:pt x="21377" y="13590"/>
                    </a:lnTo>
                    <a:lnTo>
                      <a:pt x="21444" y="13514"/>
                    </a:lnTo>
                    <a:lnTo>
                      <a:pt x="21444" y="13173"/>
                    </a:lnTo>
                    <a:lnTo>
                      <a:pt x="21489" y="12945"/>
                    </a:lnTo>
                    <a:lnTo>
                      <a:pt x="21489" y="12869"/>
                    </a:lnTo>
                    <a:lnTo>
                      <a:pt x="21555" y="12793"/>
                    </a:lnTo>
                    <a:lnTo>
                      <a:pt x="21555" y="12679"/>
                    </a:lnTo>
                    <a:lnTo>
                      <a:pt x="21600" y="12527"/>
                    </a:lnTo>
                    <a:lnTo>
                      <a:pt x="21600" y="9870"/>
                    </a:lnTo>
                    <a:lnTo>
                      <a:pt x="21555" y="9870"/>
                    </a:lnTo>
                    <a:lnTo>
                      <a:pt x="21555" y="9794"/>
                    </a:lnTo>
                    <a:lnTo>
                      <a:pt x="21489" y="9642"/>
                    </a:lnTo>
                    <a:lnTo>
                      <a:pt x="21489" y="9566"/>
                    </a:lnTo>
                    <a:lnTo>
                      <a:pt x="21444" y="9301"/>
                    </a:lnTo>
                    <a:lnTo>
                      <a:pt x="21444" y="9073"/>
                    </a:lnTo>
                    <a:lnTo>
                      <a:pt x="21377" y="8997"/>
                    </a:lnTo>
                    <a:lnTo>
                      <a:pt x="21333" y="8807"/>
                    </a:lnTo>
                    <a:lnTo>
                      <a:pt x="21266" y="8731"/>
                    </a:lnTo>
                    <a:lnTo>
                      <a:pt x="21155" y="8238"/>
                    </a:lnTo>
                    <a:lnTo>
                      <a:pt x="21110" y="8238"/>
                    </a:lnTo>
                    <a:lnTo>
                      <a:pt x="21043" y="8086"/>
                    </a:lnTo>
                    <a:lnTo>
                      <a:pt x="21043" y="7858"/>
                    </a:lnTo>
                    <a:lnTo>
                      <a:pt x="20932" y="7592"/>
                    </a:lnTo>
                    <a:lnTo>
                      <a:pt x="20887" y="7592"/>
                    </a:lnTo>
                    <a:lnTo>
                      <a:pt x="20887" y="7516"/>
                    </a:lnTo>
                    <a:lnTo>
                      <a:pt x="20821" y="7516"/>
                    </a:lnTo>
                    <a:lnTo>
                      <a:pt x="20776" y="7289"/>
                    </a:lnTo>
                    <a:lnTo>
                      <a:pt x="20665" y="7137"/>
                    </a:lnTo>
                    <a:lnTo>
                      <a:pt x="20553" y="7061"/>
                    </a:lnTo>
                    <a:lnTo>
                      <a:pt x="20553" y="6871"/>
                    </a:lnTo>
                    <a:lnTo>
                      <a:pt x="20487" y="6795"/>
                    </a:lnTo>
                    <a:lnTo>
                      <a:pt x="20442" y="6719"/>
                    </a:lnTo>
                    <a:lnTo>
                      <a:pt x="20375" y="6643"/>
                    </a:lnTo>
                    <a:lnTo>
                      <a:pt x="20331" y="6567"/>
                    </a:lnTo>
                    <a:lnTo>
                      <a:pt x="20264" y="6491"/>
                    </a:lnTo>
                    <a:lnTo>
                      <a:pt x="20219" y="6491"/>
                    </a:lnTo>
                    <a:lnTo>
                      <a:pt x="20153" y="6415"/>
                    </a:lnTo>
                    <a:lnTo>
                      <a:pt x="20108" y="6415"/>
                    </a:lnTo>
                    <a:lnTo>
                      <a:pt x="20041" y="6302"/>
                    </a:lnTo>
                    <a:lnTo>
                      <a:pt x="19997" y="6150"/>
                    </a:lnTo>
                    <a:lnTo>
                      <a:pt x="19930" y="6074"/>
                    </a:lnTo>
                    <a:lnTo>
                      <a:pt x="19774" y="6074"/>
                    </a:lnTo>
                    <a:lnTo>
                      <a:pt x="19707" y="5922"/>
                    </a:lnTo>
                    <a:lnTo>
                      <a:pt x="19663" y="5846"/>
                    </a:lnTo>
                    <a:lnTo>
                      <a:pt x="19485" y="5846"/>
                    </a:lnTo>
                    <a:lnTo>
                      <a:pt x="19485" y="5770"/>
                    </a:lnTo>
                    <a:lnTo>
                      <a:pt x="19373" y="5770"/>
                    </a:lnTo>
                    <a:lnTo>
                      <a:pt x="19440" y="5656"/>
                    </a:lnTo>
                    <a:lnTo>
                      <a:pt x="19440" y="4631"/>
                    </a:lnTo>
                    <a:lnTo>
                      <a:pt x="19373" y="4366"/>
                    </a:lnTo>
                    <a:lnTo>
                      <a:pt x="19373" y="4214"/>
                    </a:lnTo>
                    <a:lnTo>
                      <a:pt x="19329" y="3986"/>
                    </a:lnTo>
                    <a:lnTo>
                      <a:pt x="19262" y="3720"/>
                    </a:lnTo>
                    <a:lnTo>
                      <a:pt x="19262" y="3492"/>
                    </a:lnTo>
                    <a:lnTo>
                      <a:pt x="19039" y="2923"/>
                    </a:lnTo>
                    <a:lnTo>
                      <a:pt x="18995" y="2847"/>
                    </a:lnTo>
                    <a:lnTo>
                      <a:pt x="18950" y="2695"/>
                    </a:lnTo>
                    <a:lnTo>
                      <a:pt x="18950" y="2619"/>
                    </a:lnTo>
                    <a:lnTo>
                      <a:pt x="18839" y="2619"/>
                    </a:lnTo>
                    <a:lnTo>
                      <a:pt x="18839" y="2430"/>
                    </a:lnTo>
                    <a:lnTo>
                      <a:pt x="18772" y="2430"/>
                    </a:lnTo>
                    <a:lnTo>
                      <a:pt x="18727" y="2354"/>
                    </a:lnTo>
                    <a:lnTo>
                      <a:pt x="18661" y="2126"/>
                    </a:lnTo>
                    <a:lnTo>
                      <a:pt x="18549" y="2050"/>
                    </a:lnTo>
                    <a:lnTo>
                      <a:pt x="18549" y="1974"/>
                    </a:lnTo>
                    <a:lnTo>
                      <a:pt x="18438" y="1974"/>
                    </a:lnTo>
                    <a:lnTo>
                      <a:pt x="18327" y="1784"/>
                    </a:lnTo>
                    <a:lnTo>
                      <a:pt x="18282" y="1784"/>
                    </a:lnTo>
                    <a:lnTo>
                      <a:pt x="18215" y="1708"/>
                    </a:lnTo>
                    <a:lnTo>
                      <a:pt x="18104" y="1708"/>
                    </a:lnTo>
                    <a:lnTo>
                      <a:pt x="18104" y="1632"/>
                    </a:lnTo>
                    <a:lnTo>
                      <a:pt x="18059" y="1632"/>
                    </a:lnTo>
                    <a:lnTo>
                      <a:pt x="17993" y="1480"/>
                    </a:lnTo>
                    <a:lnTo>
                      <a:pt x="17659" y="1480"/>
                    </a:lnTo>
                    <a:lnTo>
                      <a:pt x="17659" y="1329"/>
                    </a:lnTo>
                    <a:lnTo>
                      <a:pt x="17503" y="1329"/>
                    </a:lnTo>
                    <a:lnTo>
                      <a:pt x="17503" y="1215"/>
                    </a:lnTo>
                    <a:lnTo>
                      <a:pt x="16946" y="1215"/>
                    </a:lnTo>
                    <a:lnTo>
                      <a:pt x="16946" y="1329"/>
                    </a:lnTo>
                    <a:lnTo>
                      <a:pt x="16723" y="1329"/>
                    </a:lnTo>
                    <a:lnTo>
                      <a:pt x="16723" y="1480"/>
                    </a:lnTo>
                    <a:lnTo>
                      <a:pt x="16434" y="1480"/>
                    </a:lnTo>
                    <a:lnTo>
                      <a:pt x="16389" y="1632"/>
                    </a:lnTo>
                    <a:lnTo>
                      <a:pt x="16322" y="1632"/>
                    </a:lnTo>
                    <a:lnTo>
                      <a:pt x="16322" y="1708"/>
                    </a:lnTo>
                    <a:lnTo>
                      <a:pt x="16211" y="1708"/>
                    </a:lnTo>
                    <a:lnTo>
                      <a:pt x="16167" y="1784"/>
                    </a:lnTo>
                    <a:lnTo>
                      <a:pt x="16100" y="1784"/>
                    </a:lnTo>
                    <a:lnTo>
                      <a:pt x="16055" y="1860"/>
                    </a:lnTo>
                    <a:lnTo>
                      <a:pt x="15988" y="1860"/>
                    </a:lnTo>
                    <a:lnTo>
                      <a:pt x="15988" y="1974"/>
                    </a:lnTo>
                    <a:lnTo>
                      <a:pt x="15944" y="1974"/>
                    </a:lnTo>
                    <a:lnTo>
                      <a:pt x="15877" y="2050"/>
                    </a:lnTo>
                    <a:lnTo>
                      <a:pt x="15833" y="2050"/>
                    </a:lnTo>
                    <a:lnTo>
                      <a:pt x="15766" y="2126"/>
                    </a:lnTo>
                    <a:lnTo>
                      <a:pt x="15766" y="1974"/>
                    </a:lnTo>
                    <a:close/>
                  </a:path>
                </a:pathLst>
              </a:custGeom>
              <a:solidFill>
                <a:srgbClr val="CCFFCC"/>
              </a:solidFill>
              <a:ln w="12700" cap="flat">
                <a:noFill/>
                <a:miter lim="400000"/>
              </a:ln>
              <a:effectLst/>
            </p:spPr>
            <p:txBody>
              <a:bodyPr wrap="square" lIns="45719" tIns="45719" rIns="45719" bIns="45719" numCol="1" anchor="t">
                <a:noAutofit/>
              </a:bodyPr>
              <a:lstStyle/>
              <a:p>
                <a:pPr/>
              </a:p>
            </p:txBody>
          </p:sp>
          <p:sp>
            <p:nvSpPr>
              <p:cNvPr id="931" name="Freeform 9"/>
              <p:cNvSpPr/>
              <p:nvPr/>
            </p:nvSpPr>
            <p:spPr>
              <a:xfrm>
                <a:off x="0" y="0"/>
                <a:ext cx="1511301" cy="3603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766" y="1974"/>
                    </a:moveTo>
                    <a:lnTo>
                      <a:pt x="15654" y="1974"/>
                    </a:lnTo>
                    <a:lnTo>
                      <a:pt x="15610" y="1784"/>
                    </a:lnTo>
                    <a:lnTo>
                      <a:pt x="15543" y="1784"/>
                    </a:lnTo>
                    <a:lnTo>
                      <a:pt x="15499" y="1708"/>
                    </a:lnTo>
                    <a:lnTo>
                      <a:pt x="15432" y="1708"/>
                    </a:lnTo>
                    <a:lnTo>
                      <a:pt x="15387" y="1632"/>
                    </a:lnTo>
                    <a:lnTo>
                      <a:pt x="15276" y="1480"/>
                    </a:lnTo>
                    <a:lnTo>
                      <a:pt x="15165" y="1480"/>
                    </a:lnTo>
                    <a:lnTo>
                      <a:pt x="15098" y="1329"/>
                    </a:lnTo>
                    <a:lnTo>
                      <a:pt x="15053" y="1215"/>
                    </a:lnTo>
                    <a:lnTo>
                      <a:pt x="14986" y="1215"/>
                    </a:lnTo>
                    <a:lnTo>
                      <a:pt x="14942" y="1139"/>
                    </a:lnTo>
                    <a:lnTo>
                      <a:pt x="14831" y="1139"/>
                    </a:lnTo>
                    <a:lnTo>
                      <a:pt x="14786" y="1063"/>
                    </a:lnTo>
                    <a:lnTo>
                      <a:pt x="14719" y="1063"/>
                    </a:lnTo>
                    <a:lnTo>
                      <a:pt x="14608" y="987"/>
                    </a:lnTo>
                    <a:lnTo>
                      <a:pt x="14563" y="987"/>
                    </a:lnTo>
                    <a:lnTo>
                      <a:pt x="14452" y="911"/>
                    </a:lnTo>
                    <a:lnTo>
                      <a:pt x="14341" y="911"/>
                    </a:lnTo>
                    <a:lnTo>
                      <a:pt x="14229" y="759"/>
                    </a:lnTo>
                    <a:lnTo>
                      <a:pt x="13940" y="759"/>
                    </a:lnTo>
                    <a:lnTo>
                      <a:pt x="13895" y="683"/>
                    </a:lnTo>
                    <a:lnTo>
                      <a:pt x="12671" y="683"/>
                    </a:lnTo>
                    <a:lnTo>
                      <a:pt x="12604" y="759"/>
                    </a:lnTo>
                    <a:lnTo>
                      <a:pt x="12336" y="759"/>
                    </a:lnTo>
                    <a:lnTo>
                      <a:pt x="12270" y="911"/>
                    </a:lnTo>
                    <a:lnTo>
                      <a:pt x="12114" y="911"/>
                    </a:lnTo>
                    <a:lnTo>
                      <a:pt x="12047" y="987"/>
                    </a:lnTo>
                    <a:lnTo>
                      <a:pt x="11891" y="987"/>
                    </a:lnTo>
                    <a:lnTo>
                      <a:pt x="11824" y="1063"/>
                    </a:lnTo>
                    <a:lnTo>
                      <a:pt x="11780" y="1139"/>
                    </a:lnTo>
                    <a:lnTo>
                      <a:pt x="11668" y="1139"/>
                    </a:lnTo>
                    <a:lnTo>
                      <a:pt x="11557" y="1215"/>
                    </a:lnTo>
                    <a:lnTo>
                      <a:pt x="11490" y="1215"/>
                    </a:lnTo>
                    <a:lnTo>
                      <a:pt x="11490" y="1329"/>
                    </a:lnTo>
                    <a:lnTo>
                      <a:pt x="11379" y="1480"/>
                    </a:lnTo>
                    <a:lnTo>
                      <a:pt x="11268" y="1480"/>
                    </a:lnTo>
                    <a:lnTo>
                      <a:pt x="11156" y="1632"/>
                    </a:lnTo>
                    <a:lnTo>
                      <a:pt x="11156" y="1708"/>
                    </a:lnTo>
                    <a:lnTo>
                      <a:pt x="11045" y="1708"/>
                    </a:lnTo>
                    <a:lnTo>
                      <a:pt x="11000" y="1784"/>
                    </a:lnTo>
                    <a:lnTo>
                      <a:pt x="10934" y="1860"/>
                    </a:lnTo>
                    <a:lnTo>
                      <a:pt x="10889" y="1974"/>
                    </a:lnTo>
                    <a:lnTo>
                      <a:pt x="10822" y="1974"/>
                    </a:lnTo>
                    <a:lnTo>
                      <a:pt x="10778" y="2050"/>
                    </a:lnTo>
                    <a:lnTo>
                      <a:pt x="10711" y="2126"/>
                    </a:lnTo>
                    <a:lnTo>
                      <a:pt x="10666" y="2126"/>
                    </a:lnTo>
                    <a:lnTo>
                      <a:pt x="10622" y="2202"/>
                    </a:lnTo>
                    <a:lnTo>
                      <a:pt x="10555" y="2430"/>
                    </a:lnTo>
                    <a:lnTo>
                      <a:pt x="10511" y="2430"/>
                    </a:lnTo>
                    <a:lnTo>
                      <a:pt x="10511" y="2505"/>
                    </a:lnTo>
                    <a:lnTo>
                      <a:pt x="10444" y="2430"/>
                    </a:lnTo>
                    <a:lnTo>
                      <a:pt x="10399" y="2430"/>
                    </a:lnTo>
                    <a:lnTo>
                      <a:pt x="10399" y="2354"/>
                    </a:lnTo>
                    <a:lnTo>
                      <a:pt x="10332" y="2126"/>
                    </a:lnTo>
                    <a:lnTo>
                      <a:pt x="10288" y="2050"/>
                    </a:lnTo>
                    <a:lnTo>
                      <a:pt x="10221" y="2050"/>
                    </a:lnTo>
                    <a:lnTo>
                      <a:pt x="10221" y="1784"/>
                    </a:lnTo>
                    <a:lnTo>
                      <a:pt x="10110" y="1784"/>
                    </a:lnTo>
                    <a:lnTo>
                      <a:pt x="10110" y="1708"/>
                    </a:lnTo>
                    <a:lnTo>
                      <a:pt x="10065" y="1708"/>
                    </a:lnTo>
                    <a:lnTo>
                      <a:pt x="9998" y="1480"/>
                    </a:lnTo>
                    <a:lnTo>
                      <a:pt x="9887" y="1480"/>
                    </a:lnTo>
                    <a:lnTo>
                      <a:pt x="9887" y="1215"/>
                    </a:lnTo>
                    <a:lnTo>
                      <a:pt x="9842" y="1215"/>
                    </a:lnTo>
                    <a:lnTo>
                      <a:pt x="9776" y="1139"/>
                    </a:lnTo>
                    <a:lnTo>
                      <a:pt x="9731" y="1139"/>
                    </a:lnTo>
                    <a:lnTo>
                      <a:pt x="9664" y="1063"/>
                    </a:lnTo>
                    <a:lnTo>
                      <a:pt x="9664" y="987"/>
                    </a:lnTo>
                    <a:lnTo>
                      <a:pt x="9620" y="987"/>
                    </a:lnTo>
                    <a:lnTo>
                      <a:pt x="9553" y="911"/>
                    </a:lnTo>
                    <a:lnTo>
                      <a:pt x="9508" y="911"/>
                    </a:lnTo>
                    <a:lnTo>
                      <a:pt x="9442" y="759"/>
                    </a:lnTo>
                    <a:lnTo>
                      <a:pt x="9397" y="759"/>
                    </a:lnTo>
                    <a:lnTo>
                      <a:pt x="9397" y="683"/>
                    </a:lnTo>
                    <a:lnTo>
                      <a:pt x="9286" y="683"/>
                    </a:lnTo>
                    <a:lnTo>
                      <a:pt x="9219" y="493"/>
                    </a:lnTo>
                    <a:lnTo>
                      <a:pt x="9174" y="493"/>
                    </a:lnTo>
                    <a:lnTo>
                      <a:pt x="9108" y="418"/>
                    </a:lnTo>
                    <a:lnTo>
                      <a:pt x="9063" y="418"/>
                    </a:lnTo>
                    <a:lnTo>
                      <a:pt x="8996" y="342"/>
                    </a:lnTo>
                    <a:lnTo>
                      <a:pt x="8885" y="342"/>
                    </a:lnTo>
                    <a:lnTo>
                      <a:pt x="8840" y="266"/>
                    </a:lnTo>
                    <a:lnTo>
                      <a:pt x="8662" y="266"/>
                    </a:lnTo>
                    <a:lnTo>
                      <a:pt x="8618" y="190"/>
                    </a:lnTo>
                    <a:lnTo>
                      <a:pt x="8551" y="190"/>
                    </a:lnTo>
                    <a:lnTo>
                      <a:pt x="8506" y="0"/>
                    </a:lnTo>
                    <a:lnTo>
                      <a:pt x="7104" y="0"/>
                    </a:lnTo>
                    <a:lnTo>
                      <a:pt x="7059" y="190"/>
                    </a:lnTo>
                    <a:lnTo>
                      <a:pt x="6948" y="190"/>
                    </a:lnTo>
                    <a:lnTo>
                      <a:pt x="6881" y="266"/>
                    </a:lnTo>
                    <a:lnTo>
                      <a:pt x="6725" y="266"/>
                    </a:lnTo>
                    <a:lnTo>
                      <a:pt x="6658" y="342"/>
                    </a:lnTo>
                    <a:lnTo>
                      <a:pt x="6547" y="342"/>
                    </a:lnTo>
                    <a:lnTo>
                      <a:pt x="6458" y="493"/>
                    </a:lnTo>
                    <a:lnTo>
                      <a:pt x="6346" y="493"/>
                    </a:lnTo>
                    <a:lnTo>
                      <a:pt x="6280" y="683"/>
                    </a:lnTo>
                    <a:lnTo>
                      <a:pt x="6235" y="683"/>
                    </a:lnTo>
                    <a:lnTo>
                      <a:pt x="6168" y="759"/>
                    </a:lnTo>
                    <a:lnTo>
                      <a:pt x="6124" y="759"/>
                    </a:lnTo>
                    <a:lnTo>
                      <a:pt x="6057" y="911"/>
                    </a:lnTo>
                    <a:lnTo>
                      <a:pt x="6012" y="911"/>
                    </a:lnTo>
                    <a:lnTo>
                      <a:pt x="5946" y="987"/>
                    </a:lnTo>
                    <a:lnTo>
                      <a:pt x="5901" y="987"/>
                    </a:lnTo>
                    <a:lnTo>
                      <a:pt x="5901" y="1063"/>
                    </a:lnTo>
                    <a:lnTo>
                      <a:pt x="5790" y="1139"/>
                    </a:lnTo>
                    <a:lnTo>
                      <a:pt x="5790" y="1215"/>
                    </a:lnTo>
                    <a:lnTo>
                      <a:pt x="5723" y="1215"/>
                    </a:lnTo>
                    <a:lnTo>
                      <a:pt x="5678" y="1329"/>
                    </a:lnTo>
                    <a:lnTo>
                      <a:pt x="5612" y="1480"/>
                    </a:lnTo>
                    <a:lnTo>
                      <a:pt x="5567" y="1480"/>
                    </a:lnTo>
                    <a:lnTo>
                      <a:pt x="5500" y="1632"/>
                    </a:lnTo>
                    <a:lnTo>
                      <a:pt x="5456" y="1708"/>
                    </a:lnTo>
                    <a:lnTo>
                      <a:pt x="5456" y="1784"/>
                    </a:lnTo>
                    <a:lnTo>
                      <a:pt x="5344" y="1974"/>
                    </a:lnTo>
                    <a:lnTo>
                      <a:pt x="5344" y="2050"/>
                    </a:lnTo>
                    <a:lnTo>
                      <a:pt x="5278" y="2050"/>
                    </a:lnTo>
                    <a:lnTo>
                      <a:pt x="5166" y="2354"/>
                    </a:lnTo>
                    <a:lnTo>
                      <a:pt x="5166" y="2430"/>
                    </a:lnTo>
                    <a:lnTo>
                      <a:pt x="5122" y="2619"/>
                    </a:lnTo>
                    <a:lnTo>
                      <a:pt x="5055" y="2619"/>
                    </a:lnTo>
                    <a:lnTo>
                      <a:pt x="5055" y="2847"/>
                    </a:lnTo>
                    <a:lnTo>
                      <a:pt x="4832" y="2847"/>
                    </a:lnTo>
                    <a:lnTo>
                      <a:pt x="4788" y="2695"/>
                    </a:lnTo>
                    <a:lnTo>
                      <a:pt x="4008" y="2695"/>
                    </a:lnTo>
                    <a:lnTo>
                      <a:pt x="3941" y="2847"/>
                    </a:lnTo>
                    <a:lnTo>
                      <a:pt x="3385" y="2847"/>
                    </a:lnTo>
                    <a:lnTo>
                      <a:pt x="3340" y="2923"/>
                    </a:lnTo>
                    <a:lnTo>
                      <a:pt x="3162" y="2923"/>
                    </a:lnTo>
                    <a:lnTo>
                      <a:pt x="3118" y="3151"/>
                    </a:lnTo>
                    <a:lnTo>
                      <a:pt x="2939" y="3151"/>
                    </a:lnTo>
                    <a:lnTo>
                      <a:pt x="2895" y="3265"/>
                    </a:lnTo>
                    <a:lnTo>
                      <a:pt x="2828" y="3265"/>
                    </a:lnTo>
                    <a:lnTo>
                      <a:pt x="2717" y="3341"/>
                    </a:lnTo>
                    <a:lnTo>
                      <a:pt x="2672" y="3341"/>
                    </a:lnTo>
                    <a:lnTo>
                      <a:pt x="2605" y="3417"/>
                    </a:lnTo>
                    <a:lnTo>
                      <a:pt x="2494" y="3417"/>
                    </a:lnTo>
                    <a:lnTo>
                      <a:pt x="2449" y="3492"/>
                    </a:lnTo>
                    <a:lnTo>
                      <a:pt x="2383" y="3492"/>
                    </a:lnTo>
                    <a:lnTo>
                      <a:pt x="2338" y="3568"/>
                    </a:lnTo>
                    <a:lnTo>
                      <a:pt x="2271" y="3568"/>
                    </a:lnTo>
                    <a:lnTo>
                      <a:pt x="2227" y="3720"/>
                    </a:lnTo>
                    <a:lnTo>
                      <a:pt x="2182" y="3720"/>
                    </a:lnTo>
                    <a:lnTo>
                      <a:pt x="2071" y="3910"/>
                    </a:lnTo>
                    <a:lnTo>
                      <a:pt x="2071" y="3986"/>
                    </a:lnTo>
                    <a:lnTo>
                      <a:pt x="1960" y="3986"/>
                    </a:lnTo>
                    <a:lnTo>
                      <a:pt x="1893" y="4138"/>
                    </a:lnTo>
                    <a:lnTo>
                      <a:pt x="1848" y="4138"/>
                    </a:lnTo>
                    <a:lnTo>
                      <a:pt x="1781" y="4214"/>
                    </a:lnTo>
                    <a:lnTo>
                      <a:pt x="1670" y="4290"/>
                    </a:lnTo>
                    <a:lnTo>
                      <a:pt x="1670" y="4366"/>
                    </a:lnTo>
                    <a:lnTo>
                      <a:pt x="1559" y="4555"/>
                    </a:lnTo>
                    <a:lnTo>
                      <a:pt x="1559" y="4631"/>
                    </a:lnTo>
                    <a:lnTo>
                      <a:pt x="1447" y="4631"/>
                    </a:lnTo>
                    <a:lnTo>
                      <a:pt x="1403" y="4707"/>
                    </a:lnTo>
                    <a:lnTo>
                      <a:pt x="1336" y="4859"/>
                    </a:lnTo>
                    <a:lnTo>
                      <a:pt x="1292" y="4935"/>
                    </a:lnTo>
                    <a:lnTo>
                      <a:pt x="1225" y="5011"/>
                    </a:lnTo>
                    <a:lnTo>
                      <a:pt x="1225" y="5125"/>
                    </a:lnTo>
                    <a:lnTo>
                      <a:pt x="1180" y="5201"/>
                    </a:lnTo>
                    <a:lnTo>
                      <a:pt x="1069" y="5353"/>
                    </a:lnTo>
                    <a:lnTo>
                      <a:pt x="1002" y="5580"/>
                    </a:lnTo>
                    <a:lnTo>
                      <a:pt x="958" y="5580"/>
                    </a:lnTo>
                    <a:lnTo>
                      <a:pt x="891" y="5770"/>
                    </a:lnTo>
                    <a:lnTo>
                      <a:pt x="846" y="5846"/>
                    </a:lnTo>
                    <a:lnTo>
                      <a:pt x="779" y="6074"/>
                    </a:lnTo>
                    <a:lnTo>
                      <a:pt x="735" y="6074"/>
                    </a:lnTo>
                    <a:lnTo>
                      <a:pt x="624" y="6567"/>
                    </a:lnTo>
                    <a:lnTo>
                      <a:pt x="512" y="6643"/>
                    </a:lnTo>
                    <a:lnTo>
                      <a:pt x="512" y="6795"/>
                    </a:lnTo>
                    <a:lnTo>
                      <a:pt x="445" y="6871"/>
                    </a:lnTo>
                    <a:lnTo>
                      <a:pt x="445" y="7137"/>
                    </a:lnTo>
                    <a:lnTo>
                      <a:pt x="334" y="7289"/>
                    </a:lnTo>
                    <a:lnTo>
                      <a:pt x="334" y="7364"/>
                    </a:lnTo>
                    <a:lnTo>
                      <a:pt x="289" y="7516"/>
                    </a:lnTo>
                    <a:lnTo>
                      <a:pt x="289" y="7706"/>
                    </a:lnTo>
                    <a:lnTo>
                      <a:pt x="223" y="7858"/>
                    </a:lnTo>
                    <a:lnTo>
                      <a:pt x="223" y="8086"/>
                    </a:lnTo>
                    <a:lnTo>
                      <a:pt x="178" y="8238"/>
                    </a:lnTo>
                    <a:lnTo>
                      <a:pt x="178" y="8351"/>
                    </a:lnTo>
                    <a:lnTo>
                      <a:pt x="111" y="8579"/>
                    </a:lnTo>
                    <a:lnTo>
                      <a:pt x="111" y="9073"/>
                    </a:lnTo>
                    <a:lnTo>
                      <a:pt x="67" y="9225"/>
                    </a:lnTo>
                    <a:lnTo>
                      <a:pt x="67" y="9718"/>
                    </a:lnTo>
                    <a:lnTo>
                      <a:pt x="0" y="9794"/>
                    </a:lnTo>
                    <a:lnTo>
                      <a:pt x="0" y="10743"/>
                    </a:lnTo>
                    <a:lnTo>
                      <a:pt x="67" y="10743"/>
                    </a:lnTo>
                    <a:lnTo>
                      <a:pt x="67" y="11312"/>
                    </a:lnTo>
                    <a:lnTo>
                      <a:pt x="111" y="11388"/>
                    </a:lnTo>
                    <a:lnTo>
                      <a:pt x="111" y="11958"/>
                    </a:lnTo>
                    <a:lnTo>
                      <a:pt x="178" y="12148"/>
                    </a:lnTo>
                    <a:lnTo>
                      <a:pt x="178" y="12224"/>
                    </a:lnTo>
                    <a:lnTo>
                      <a:pt x="223" y="12451"/>
                    </a:lnTo>
                    <a:lnTo>
                      <a:pt x="223" y="12527"/>
                    </a:lnTo>
                    <a:lnTo>
                      <a:pt x="289" y="12793"/>
                    </a:lnTo>
                    <a:lnTo>
                      <a:pt x="334" y="13021"/>
                    </a:lnTo>
                    <a:lnTo>
                      <a:pt x="334" y="13173"/>
                    </a:lnTo>
                    <a:lnTo>
                      <a:pt x="445" y="13438"/>
                    </a:lnTo>
                    <a:lnTo>
                      <a:pt x="445" y="13590"/>
                    </a:lnTo>
                    <a:lnTo>
                      <a:pt x="624" y="14084"/>
                    </a:lnTo>
                    <a:lnTo>
                      <a:pt x="846" y="14729"/>
                    </a:lnTo>
                    <a:lnTo>
                      <a:pt x="891" y="14729"/>
                    </a:lnTo>
                    <a:lnTo>
                      <a:pt x="958" y="14881"/>
                    </a:lnTo>
                    <a:lnTo>
                      <a:pt x="1002" y="14957"/>
                    </a:lnTo>
                    <a:lnTo>
                      <a:pt x="1069" y="15109"/>
                    </a:lnTo>
                    <a:lnTo>
                      <a:pt x="1069" y="15185"/>
                    </a:lnTo>
                    <a:lnTo>
                      <a:pt x="1180" y="15298"/>
                    </a:lnTo>
                    <a:lnTo>
                      <a:pt x="1225" y="15374"/>
                    </a:lnTo>
                    <a:lnTo>
                      <a:pt x="1225" y="15450"/>
                    </a:lnTo>
                    <a:lnTo>
                      <a:pt x="1292" y="15602"/>
                    </a:lnTo>
                    <a:lnTo>
                      <a:pt x="1336" y="15678"/>
                    </a:lnTo>
                    <a:lnTo>
                      <a:pt x="1403" y="15754"/>
                    </a:lnTo>
                    <a:lnTo>
                      <a:pt x="1447" y="15830"/>
                    </a:lnTo>
                    <a:lnTo>
                      <a:pt x="1559" y="15944"/>
                    </a:lnTo>
                    <a:lnTo>
                      <a:pt x="1559" y="16020"/>
                    </a:lnTo>
                    <a:lnTo>
                      <a:pt x="1670" y="16096"/>
                    </a:lnTo>
                    <a:lnTo>
                      <a:pt x="1670" y="16172"/>
                    </a:lnTo>
                    <a:lnTo>
                      <a:pt x="1781" y="16247"/>
                    </a:lnTo>
                    <a:lnTo>
                      <a:pt x="1848" y="16247"/>
                    </a:lnTo>
                    <a:lnTo>
                      <a:pt x="1893" y="16399"/>
                    </a:lnTo>
                    <a:lnTo>
                      <a:pt x="1960" y="16589"/>
                    </a:lnTo>
                    <a:lnTo>
                      <a:pt x="2071" y="16589"/>
                    </a:lnTo>
                    <a:lnTo>
                      <a:pt x="2071" y="16665"/>
                    </a:lnTo>
                    <a:lnTo>
                      <a:pt x="2182" y="16665"/>
                    </a:lnTo>
                    <a:lnTo>
                      <a:pt x="2227" y="16817"/>
                    </a:lnTo>
                    <a:lnTo>
                      <a:pt x="2271" y="16817"/>
                    </a:lnTo>
                    <a:lnTo>
                      <a:pt x="2338" y="16893"/>
                    </a:lnTo>
                    <a:lnTo>
                      <a:pt x="2383" y="16893"/>
                    </a:lnTo>
                    <a:lnTo>
                      <a:pt x="2449" y="16969"/>
                    </a:lnTo>
                    <a:lnTo>
                      <a:pt x="2494" y="17159"/>
                    </a:lnTo>
                    <a:lnTo>
                      <a:pt x="2605" y="17159"/>
                    </a:lnTo>
                    <a:lnTo>
                      <a:pt x="2672" y="17234"/>
                    </a:lnTo>
                    <a:lnTo>
                      <a:pt x="2828" y="17234"/>
                    </a:lnTo>
                    <a:lnTo>
                      <a:pt x="2895" y="17386"/>
                    </a:lnTo>
                    <a:lnTo>
                      <a:pt x="2939" y="17386"/>
                    </a:lnTo>
                    <a:lnTo>
                      <a:pt x="3051" y="17462"/>
                    </a:lnTo>
                    <a:lnTo>
                      <a:pt x="3162" y="17462"/>
                    </a:lnTo>
                    <a:lnTo>
                      <a:pt x="3229" y="17538"/>
                    </a:lnTo>
                    <a:lnTo>
                      <a:pt x="3496" y="17538"/>
                    </a:lnTo>
                    <a:lnTo>
                      <a:pt x="3563" y="17614"/>
                    </a:lnTo>
                    <a:lnTo>
                      <a:pt x="3674" y="17614"/>
                    </a:lnTo>
                    <a:lnTo>
                      <a:pt x="3786" y="17804"/>
                    </a:lnTo>
                    <a:lnTo>
                      <a:pt x="4899" y="17804"/>
                    </a:lnTo>
                    <a:lnTo>
                      <a:pt x="4944" y="17614"/>
                    </a:lnTo>
                    <a:lnTo>
                      <a:pt x="4944" y="17880"/>
                    </a:lnTo>
                    <a:lnTo>
                      <a:pt x="5010" y="17880"/>
                    </a:lnTo>
                    <a:lnTo>
                      <a:pt x="5010" y="17956"/>
                    </a:lnTo>
                    <a:lnTo>
                      <a:pt x="5122" y="18335"/>
                    </a:lnTo>
                    <a:lnTo>
                      <a:pt x="5166" y="18335"/>
                    </a:lnTo>
                    <a:lnTo>
                      <a:pt x="5278" y="18753"/>
                    </a:lnTo>
                    <a:lnTo>
                      <a:pt x="5344" y="18753"/>
                    </a:lnTo>
                    <a:lnTo>
                      <a:pt x="5344" y="18981"/>
                    </a:lnTo>
                    <a:lnTo>
                      <a:pt x="5456" y="19095"/>
                    </a:lnTo>
                    <a:lnTo>
                      <a:pt x="5456" y="19170"/>
                    </a:lnTo>
                    <a:lnTo>
                      <a:pt x="5567" y="19322"/>
                    </a:lnTo>
                    <a:lnTo>
                      <a:pt x="5612" y="19398"/>
                    </a:lnTo>
                    <a:lnTo>
                      <a:pt x="5678" y="19740"/>
                    </a:lnTo>
                    <a:lnTo>
                      <a:pt x="5790" y="19740"/>
                    </a:lnTo>
                    <a:lnTo>
                      <a:pt x="5790" y="19816"/>
                    </a:lnTo>
                    <a:lnTo>
                      <a:pt x="5834" y="19892"/>
                    </a:lnTo>
                    <a:lnTo>
                      <a:pt x="5901" y="19968"/>
                    </a:lnTo>
                    <a:lnTo>
                      <a:pt x="5946" y="20044"/>
                    </a:lnTo>
                    <a:lnTo>
                      <a:pt x="6012" y="20044"/>
                    </a:lnTo>
                    <a:lnTo>
                      <a:pt x="6057" y="20120"/>
                    </a:lnTo>
                    <a:lnTo>
                      <a:pt x="6124" y="20120"/>
                    </a:lnTo>
                    <a:lnTo>
                      <a:pt x="6168" y="20385"/>
                    </a:lnTo>
                    <a:lnTo>
                      <a:pt x="6235" y="20385"/>
                    </a:lnTo>
                    <a:lnTo>
                      <a:pt x="6280" y="20461"/>
                    </a:lnTo>
                    <a:lnTo>
                      <a:pt x="6346" y="20537"/>
                    </a:lnTo>
                    <a:lnTo>
                      <a:pt x="6391" y="20613"/>
                    </a:lnTo>
                    <a:lnTo>
                      <a:pt x="6458" y="20613"/>
                    </a:lnTo>
                    <a:lnTo>
                      <a:pt x="6547" y="20765"/>
                    </a:lnTo>
                    <a:lnTo>
                      <a:pt x="6614" y="20841"/>
                    </a:lnTo>
                    <a:lnTo>
                      <a:pt x="6725" y="20841"/>
                    </a:lnTo>
                    <a:lnTo>
                      <a:pt x="6769" y="21031"/>
                    </a:lnTo>
                    <a:lnTo>
                      <a:pt x="6881" y="21031"/>
                    </a:lnTo>
                    <a:lnTo>
                      <a:pt x="6948" y="21107"/>
                    </a:lnTo>
                    <a:lnTo>
                      <a:pt x="7104" y="21107"/>
                    </a:lnTo>
                    <a:lnTo>
                      <a:pt x="7215" y="21258"/>
                    </a:lnTo>
                    <a:lnTo>
                      <a:pt x="7282" y="21334"/>
                    </a:lnTo>
                    <a:lnTo>
                      <a:pt x="7393" y="21334"/>
                    </a:lnTo>
                    <a:lnTo>
                      <a:pt x="7438" y="21486"/>
                    </a:lnTo>
                    <a:lnTo>
                      <a:pt x="7883" y="21486"/>
                    </a:lnTo>
                    <a:lnTo>
                      <a:pt x="7883" y="21600"/>
                    </a:lnTo>
                    <a:lnTo>
                      <a:pt x="9108" y="21600"/>
                    </a:lnTo>
                    <a:lnTo>
                      <a:pt x="9174" y="21486"/>
                    </a:lnTo>
                    <a:lnTo>
                      <a:pt x="9553" y="21486"/>
                    </a:lnTo>
                    <a:lnTo>
                      <a:pt x="9664" y="21334"/>
                    </a:lnTo>
                    <a:lnTo>
                      <a:pt x="9776" y="21334"/>
                    </a:lnTo>
                    <a:lnTo>
                      <a:pt x="9842" y="21258"/>
                    </a:lnTo>
                    <a:lnTo>
                      <a:pt x="9887" y="21258"/>
                    </a:lnTo>
                    <a:lnTo>
                      <a:pt x="9998" y="21107"/>
                    </a:lnTo>
                    <a:lnTo>
                      <a:pt x="10110" y="21107"/>
                    </a:lnTo>
                    <a:lnTo>
                      <a:pt x="10221" y="21031"/>
                    </a:lnTo>
                    <a:lnTo>
                      <a:pt x="10288" y="21031"/>
                    </a:lnTo>
                    <a:lnTo>
                      <a:pt x="10332" y="20841"/>
                    </a:lnTo>
                    <a:lnTo>
                      <a:pt x="10444" y="20841"/>
                    </a:lnTo>
                    <a:lnTo>
                      <a:pt x="10511" y="20765"/>
                    </a:lnTo>
                    <a:lnTo>
                      <a:pt x="10511" y="20689"/>
                    </a:lnTo>
                    <a:lnTo>
                      <a:pt x="10555" y="20689"/>
                    </a:lnTo>
                    <a:lnTo>
                      <a:pt x="10666" y="20613"/>
                    </a:lnTo>
                    <a:lnTo>
                      <a:pt x="10711" y="20613"/>
                    </a:lnTo>
                    <a:lnTo>
                      <a:pt x="10822" y="20385"/>
                    </a:lnTo>
                    <a:lnTo>
                      <a:pt x="10934" y="20271"/>
                    </a:lnTo>
                    <a:lnTo>
                      <a:pt x="10934" y="20120"/>
                    </a:lnTo>
                    <a:lnTo>
                      <a:pt x="11156" y="19968"/>
                    </a:lnTo>
                    <a:lnTo>
                      <a:pt x="11156" y="19892"/>
                    </a:lnTo>
                    <a:lnTo>
                      <a:pt x="11268" y="19816"/>
                    </a:lnTo>
                    <a:lnTo>
                      <a:pt x="11268" y="19740"/>
                    </a:lnTo>
                    <a:lnTo>
                      <a:pt x="11334" y="19740"/>
                    </a:lnTo>
                    <a:lnTo>
                      <a:pt x="11379" y="19550"/>
                    </a:lnTo>
                    <a:lnTo>
                      <a:pt x="11490" y="19398"/>
                    </a:lnTo>
                    <a:lnTo>
                      <a:pt x="11490" y="19322"/>
                    </a:lnTo>
                    <a:lnTo>
                      <a:pt x="11557" y="19170"/>
                    </a:lnTo>
                    <a:lnTo>
                      <a:pt x="11602" y="19170"/>
                    </a:lnTo>
                    <a:lnTo>
                      <a:pt x="11668" y="18981"/>
                    </a:lnTo>
                    <a:lnTo>
                      <a:pt x="11713" y="18905"/>
                    </a:lnTo>
                    <a:lnTo>
                      <a:pt x="11780" y="18753"/>
                    </a:lnTo>
                    <a:lnTo>
                      <a:pt x="11780" y="18601"/>
                    </a:lnTo>
                    <a:lnTo>
                      <a:pt x="11824" y="18601"/>
                    </a:lnTo>
                    <a:lnTo>
                      <a:pt x="11891" y="18753"/>
                    </a:lnTo>
                    <a:lnTo>
                      <a:pt x="12002" y="18753"/>
                    </a:lnTo>
                    <a:lnTo>
                      <a:pt x="12002" y="18829"/>
                    </a:lnTo>
                    <a:lnTo>
                      <a:pt x="12047" y="18905"/>
                    </a:lnTo>
                    <a:lnTo>
                      <a:pt x="12114" y="18981"/>
                    </a:lnTo>
                    <a:lnTo>
                      <a:pt x="12158" y="19095"/>
                    </a:lnTo>
                    <a:lnTo>
                      <a:pt x="12225" y="19095"/>
                    </a:lnTo>
                    <a:lnTo>
                      <a:pt x="12270" y="19170"/>
                    </a:lnTo>
                    <a:lnTo>
                      <a:pt x="12336" y="19170"/>
                    </a:lnTo>
                    <a:lnTo>
                      <a:pt x="12336" y="19322"/>
                    </a:lnTo>
                    <a:lnTo>
                      <a:pt x="12492" y="19322"/>
                    </a:lnTo>
                    <a:lnTo>
                      <a:pt x="12604" y="19398"/>
                    </a:lnTo>
                    <a:lnTo>
                      <a:pt x="12715" y="19398"/>
                    </a:lnTo>
                    <a:lnTo>
                      <a:pt x="12715" y="19550"/>
                    </a:lnTo>
                    <a:lnTo>
                      <a:pt x="12938" y="19550"/>
                    </a:lnTo>
                    <a:lnTo>
                      <a:pt x="12938" y="19740"/>
                    </a:lnTo>
                    <a:lnTo>
                      <a:pt x="13339" y="19740"/>
                    </a:lnTo>
                    <a:lnTo>
                      <a:pt x="13383" y="19816"/>
                    </a:lnTo>
                    <a:lnTo>
                      <a:pt x="13895" y="19816"/>
                    </a:lnTo>
                    <a:lnTo>
                      <a:pt x="13940" y="19740"/>
                    </a:lnTo>
                    <a:lnTo>
                      <a:pt x="14341" y="19740"/>
                    </a:lnTo>
                    <a:lnTo>
                      <a:pt x="14385" y="19550"/>
                    </a:lnTo>
                    <a:lnTo>
                      <a:pt x="14563" y="19550"/>
                    </a:lnTo>
                    <a:lnTo>
                      <a:pt x="14608" y="19398"/>
                    </a:lnTo>
                    <a:lnTo>
                      <a:pt x="14719" y="19398"/>
                    </a:lnTo>
                    <a:lnTo>
                      <a:pt x="14786" y="19322"/>
                    </a:lnTo>
                    <a:lnTo>
                      <a:pt x="14942" y="19322"/>
                    </a:lnTo>
                    <a:lnTo>
                      <a:pt x="14942" y="19170"/>
                    </a:lnTo>
                    <a:lnTo>
                      <a:pt x="15053" y="19170"/>
                    </a:lnTo>
                    <a:lnTo>
                      <a:pt x="15053" y="19095"/>
                    </a:lnTo>
                    <a:lnTo>
                      <a:pt x="15098" y="19095"/>
                    </a:lnTo>
                    <a:lnTo>
                      <a:pt x="15165" y="18981"/>
                    </a:lnTo>
                    <a:lnTo>
                      <a:pt x="15209" y="18981"/>
                    </a:lnTo>
                    <a:lnTo>
                      <a:pt x="15276" y="18905"/>
                    </a:lnTo>
                    <a:lnTo>
                      <a:pt x="15320" y="18753"/>
                    </a:lnTo>
                    <a:lnTo>
                      <a:pt x="15387" y="18753"/>
                    </a:lnTo>
                    <a:lnTo>
                      <a:pt x="15432" y="18601"/>
                    </a:lnTo>
                    <a:lnTo>
                      <a:pt x="15543" y="18601"/>
                    </a:lnTo>
                    <a:lnTo>
                      <a:pt x="15610" y="18449"/>
                    </a:lnTo>
                    <a:lnTo>
                      <a:pt x="15654" y="18335"/>
                    </a:lnTo>
                    <a:lnTo>
                      <a:pt x="15654" y="18259"/>
                    </a:lnTo>
                    <a:lnTo>
                      <a:pt x="15766" y="18183"/>
                    </a:lnTo>
                    <a:lnTo>
                      <a:pt x="15766" y="17956"/>
                    </a:lnTo>
                    <a:lnTo>
                      <a:pt x="15833" y="17880"/>
                    </a:lnTo>
                    <a:lnTo>
                      <a:pt x="15877" y="17880"/>
                    </a:lnTo>
                    <a:lnTo>
                      <a:pt x="15988" y="17538"/>
                    </a:lnTo>
                    <a:lnTo>
                      <a:pt x="15988" y="17462"/>
                    </a:lnTo>
                    <a:lnTo>
                      <a:pt x="16055" y="17462"/>
                    </a:lnTo>
                    <a:lnTo>
                      <a:pt x="16100" y="17386"/>
                    </a:lnTo>
                    <a:lnTo>
                      <a:pt x="16100" y="17234"/>
                    </a:lnTo>
                    <a:lnTo>
                      <a:pt x="16278" y="16817"/>
                    </a:lnTo>
                    <a:lnTo>
                      <a:pt x="16278" y="16665"/>
                    </a:lnTo>
                    <a:lnTo>
                      <a:pt x="16322" y="16589"/>
                    </a:lnTo>
                    <a:lnTo>
                      <a:pt x="16322" y="16399"/>
                    </a:lnTo>
                    <a:lnTo>
                      <a:pt x="16389" y="16399"/>
                    </a:lnTo>
                    <a:lnTo>
                      <a:pt x="16434" y="16589"/>
                    </a:lnTo>
                    <a:lnTo>
                      <a:pt x="16545" y="16589"/>
                    </a:lnTo>
                    <a:lnTo>
                      <a:pt x="16545" y="16665"/>
                    </a:lnTo>
                    <a:lnTo>
                      <a:pt x="16656" y="16665"/>
                    </a:lnTo>
                    <a:lnTo>
                      <a:pt x="16723" y="16817"/>
                    </a:lnTo>
                    <a:lnTo>
                      <a:pt x="16879" y="16817"/>
                    </a:lnTo>
                    <a:lnTo>
                      <a:pt x="16946" y="16893"/>
                    </a:lnTo>
                    <a:lnTo>
                      <a:pt x="17057" y="16893"/>
                    </a:lnTo>
                    <a:lnTo>
                      <a:pt x="17169" y="16969"/>
                    </a:lnTo>
                    <a:lnTo>
                      <a:pt x="17213" y="16969"/>
                    </a:lnTo>
                    <a:lnTo>
                      <a:pt x="17280" y="17159"/>
                    </a:lnTo>
                    <a:lnTo>
                      <a:pt x="17503" y="17159"/>
                    </a:lnTo>
                    <a:lnTo>
                      <a:pt x="17614" y="17234"/>
                    </a:lnTo>
                    <a:lnTo>
                      <a:pt x="18727" y="17234"/>
                    </a:lnTo>
                    <a:lnTo>
                      <a:pt x="18772" y="17159"/>
                    </a:lnTo>
                    <a:lnTo>
                      <a:pt x="18995" y="17159"/>
                    </a:lnTo>
                    <a:lnTo>
                      <a:pt x="19039" y="16969"/>
                    </a:lnTo>
                    <a:lnTo>
                      <a:pt x="19106" y="16969"/>
                    </a:lnTo>
                    <a:lnTo>
                      <a:pt x="19151" y="16893"/>
                    </a:lnTo>
                    <a:lnTo>
                      <a:pt x="19262" y="16893"/>
                    </a:lnTo>
                    <a:lnTo>
                      <a:pt x="19373" y="16817"/>
                    </a:lnTo>
                    <a:lnTo>
                      <a:pt x="19596" y="16817"/>
                    </a:lnTo>
                    <a:lnTo>
                      <a:pt x="19663" y="16665"/>
                    </a:lnTo>
                    <a:lnTo>
                      <a:pt x="19707" y="16665"/>
                    </a:lnTo>
                    <a:lnTo>
                      <a:pt x="19774" y="16589"/>
                    </a:lnTo>
                    <a:lnTo>
                      <a:pt x="19885" y="16399"/>
                    </a:lnTo>
                    <a:lnTo>
                      <a:pt x="19930" y="16399"/>
                    </a:lnTo>
                    <a:lnTo>
                      <a:pt x="19997" y="16247"/>
                    </a:lnTo>
                    <a:lnTo>
                      <a:pt x="20108" y="16247"/>
                    </a:lnTo>
                    <a:lnTo>
                      <a:pt x="20108" y="16172"/>
                    </a:lnTo>
                    <a:lnTo>
                      <a:pt x="20153" y="16172"/>
                    </a:lnTo>
                    <a:lnTo>
                      <a:pt x="20219" y="16020"/>
                    </a:lnTo>
                    <a:lnTo>
                      <a:pt x="20264" y="16020"/>
                    </a:lnTo>
                    <a:lnTo>
                      <a:pt x="20331" y="15944"/>
                    </a:lnTo>
                    <a:lnTo>
                      <a:pt x="20375" y="15944"/>
                    </a:lnTo>
                    <a:lnTo>
                      <a:pt x="20442" y="15830"/>
                    </a:lnTo>
                    <a:lnTo>
                      <a:pt x="20442" y="15754"/>
                    </a:lnTo>
                    <a:lnTo>
                      <a:pt x="20487" y="15754"/>
                    </a:lnTo>
                    <a:lnTo>
                      <a:pt x="20553" y="15602"/>
                    </a:lnTo>
                    <a:lnTo>
                      <a:pt x="20598" y="15450"/>
                    </a:lnTo>
                    <a:lnTo>
                      <a:pt x="20665" y="15450"/>
                    </a:lnTo>
                    <a:lnTo>
                      <a:pt x="20665" y="15374"/>
                    </a:lnTo>
                    <a:lnTo>
                      <a:pt x="20776" y="15298"/>
                    </a:lnTo>
                    <a:lnTo>
                      <a:pt x="20776" y="15109"/>
                    </a:lnTo>
                    <a:lnTo>
                      <a:pt x="20821" y="15109"/>
                    </a:lnTo>
                    <a:lnTo>
                      <a:pt x="20932" y="14881"/>
                    </a:lnTo>
                    <a:lnTo>
                      <a:pt x="21333" y="13742"/>
                    </a:lnTo>
                    <a:lnTo>
                      <a:pt x="21377" y="13590"/>
                    </a:lnTo>
                    <a:lnTo>
                      <a:pt x="21444" y="13514"/>
                    </a:lnTo>
                    <a:lnTo>
                      <a:pt x="21444" y="13173"/>
                    </a:lnTo>
                    <a:lnTo>
                      <a:pt x="21489" y="12945"/>
                    </a:lnTo>
                    <a:lnTo>
                      <a:pt x="21489" y="12869"/>
                    </a:lnTo>
                    <a:lnTo>
                      <a:pt x="21555" y="12793"/>
                    </a:lnTo>
                    <a:lnTo>
                      <a:pt x="21555" y="12679"/>
                    </a:lnTo>
                    <a:lnTo>
                      <a:pt x="21600" y="12527"/>
                    </a:lnTo>
                    <a:lnTo>
                      <a:pt x="21600" y="9870"/>
                    </a:lnTo>
                    <a:lnTo>
                      <a:pt x="21555" y="9870"/>
                    </a:lnTo>
                    <a:lnTo>
                      <a:pt x="21555" y="9794"/>
                    </a:lnTo>
                    <a:lnTo>
                      <a:pt x="21489" y="9642"/>
                    </a:lnTo>
                    <a:lnTo>
                      <a:pt x="21489" y="9566"/>
                    </a:lnTo>
                    <a:lnTo>
                      <a:pt x="21444" y="9301"/>
                    </a:lnTo>
                    <a:lnTo>
                      <a:pt x="21444" y="9073"/>
                    </a:lnTo>
                    <a:lnTo>
                      <a:pt x="21377" y="8997"/>
                    </a:lnTo>
                    <a:lnTo>
                      <a:pt x="21333" y="8807"/>
                    </a:lnTo>
                    <a:lnTo>
                      <a:pt x="21266" y="8731"/>
                    </a:lnTo>
                    <a:lnTo>
                      <a:pt x="21155" y="8238"/>
                    </a:lnTo>
                    <a:lnTo>
                      <a:pt x="21110" y="8238"/>
                    </a:lnTo>
                    <a:lnTo>
                      <a:pt x="21043" y="8086"/>
                    </a:lnTo>
                    <a:lnTo>
                      <a:pt x="21043" y="7858"/>
                    </a:lnTo>
                    <a:lnTo>
                      <a:pt x="20932" y="7592"/>
                    </a:lnTo>
                    <a:lnTo>
                      <a:pt x="20887" y="7592"/>
                    </a:lnTo>
                    <a:lnTo>
                      <a:pt x="20887" y="7516"/>
                    </a:lnTo>
                    <a:lnTo>
                      <a:pt x="20821" y="7516"/>
                    </a:lnTo>
                    <a:lnTo>
                      <a:pt x="20776" y="7289"/>
                    </a:lnTo>
                    <a:lnTo>
                      <a:pt x="20665" y="7137"/>
                    </a:lnTo>
                    <a:lnTo>
                      <a:pt x="20553" y="7061"/>
                    </a:lnTo>
                    <a:lnTo>
                      <a:pt x="20553" y="6871"/>
                    </a:lnTo>
                    <a:lnTo>
                      <a:pt x="20487" y="6795"/>
                    </a:lnTo>
                    <a:lnTo>
                      <a:pt x="20442" y="6719"/>
                    </a:lnTo>
                    <a:lnTo>
                      <a:pt x="20375" y="6643"/>
                    </a:lnTo>
                    <a:lnTo>
                      <a:pt x="20331" y="6567"/>
                    </a:lnTo>
                    <a:lnTo>
                      <a:pt x="20264" y="6491"/>
                    </a:lnTo>
                    <a:lnTo>
                      <a:pt x="20219" y="6491"/>
                    </a:lnTo>
                    <a:lnTo>
                      <a:pt x="20153" y="6415"/>
                    </a:lnTo>
                    <a:lnTo>
                      <a:pt x="20108" y="6415"/>
                    </a:lnTo>
                    <a:lnTo>
                      <a:pt x="20041" y="6302"/>
                    </a:lnTo>
                    <a:lnTo>
                      <a:pt x="19997" y="6150"/>
                    </a:lnTo>
                    <a:lnTo>
                      <a:pt x="19930" y="6074"/>
                    </a:lnTo>
                    <a:lnTo>
                      <a:pt x="19774" y="6074"/>
                    </a:lnTo>
                    <a:lnTo>
                      <a:pt x="19707" y="5922"/>
                    </a:lnTo>
                    <a:lnTo>
                      <a:pt x="19663" y="5846"/>
                    </a:lnTo>
                    <a:lnTo>
                      <a:pt x="19485" y="5846"/>
                    </a:lnTo>
                    <a:lnTo>
                      <a:pt x="19485" y="5770"/>
                    </a:lnTo>
                    <a:lnTo>
                      <a:pt x="19373" y="5770"/>
                    </a:lnTo>
                    <a:lnTo>
                      <a:pt x="19440" y="5656"/>
                    </a:lnTo>
                    <a:lnTo>
                      <a:pt x="19440" y="4631"/>
                    </a:lnTo>
                    <a:lnTo>
                      <a:pt x="19373" y="4366"/>
                    </a:lnTo>
                    <a:lnTo>
                      <a:pt x="19373" y="4214"/>
                    </a:lnTo>
                    <a:lnTo>
                      <a:pt x="19329" y="3986"/>
                    </a:lnTo>
                    <a:lnTo>
                      <a:pt x="19262" y="3720"/>
                    </a:lnTo>
                    <a:lnTo>
                      <a:pt x="19262" y="3492"/>
                    </a:lnTo>
                    <a:lnTo>
                      <a:pt x="19039" y="2923"/>
                    </a:lnTo>
                    <a:lnTo>
                      <a:pt x="18995" y="2847"/>
                    </a:lnTo>
                    <a:lnTo>
                      <a:pt x="18950" y="2695"/>
                    </a:lnTo>
                    <a:lnTo>
                      <a:pt x="18950" y="2619"/>
                    </a:lnTo>
                    <a:lnTo>
                      <a:pt x="18839" y="2619"/>
                    </a:lnTo>
                    <a:lnTo>
                      <a:pt x="18839" y="2430"/>
                    </a:lnTo>
                    <a:lnTo>
                      <a:pt x="18772" y="2430"/>
                    </a:lnTo>
                    <a:lnTo>
                      <a:pt x="18727" y="2354"/>
                    </a:lnTo>
                    <a:lnTo>
                      <a:pt x="18661" y="2126"/>
                    </a:lnTo>
                    <a:lnTo>
                      <a:pt x="18549" y="2050"/>
                    </a:lnTo>
                    <a:lnTo>
                      <a:pt x="18549" y="1974"/>
                    </a:lnTo>
                    <a:lnTo>
                      <a:pt x="18438" y="1974"/>
                    </a:lnTo>
                    <a:lnTo>
                      <a:pt x="18327" y="1784"/>
                    </a:lnTo>
                    <a:lnTo>
                      <a:pt x="18282" y="1784"/>
                    </a:lnTo>
                    <a:lnTo>
                      <a:pt x="18215" y="1708"/>
                    </a:lnTo>
                    <a:lnTo>
                      <a:pt x="18104" y="1708"/>
                    </a:lnTo>
                    <a:lnTo>
                      <a:pt x="18104" y="1632"/>
                    </a:lnTo>
                    <a:lnTo>
                      <a:pt x="18059" y="1632"/>
                    </a:lnTo>
                    <a:lnTo>
                      <a:pt x="17993" y="1480"/>
                    </a:lnTo>
                    <a:lnTo>
                      <a:pt x="17659" y="1480"/>
                    </a:lnTo>
                    <a:lnTo>
                      <a:pt x="17659" y="1329"/>
                    </a:lnTo>
                    <a:lnTo>
                      <a:pt x="17503" y="1329"/>
                    </a:lnTo>
                    <a:lnTo>
                      <a:pt x="17503" y="1215"/>
                    </a:lnTo>
                    <a:lnTo>
                      <a:pt x="16946" y="1215"/>
                    </a:lnTo>
                    <a:lnTo>
                      <a:pt x="16946" y="1329"/>
                    </a:lnTo>
                    <a:lnTo>
                      <a:pt x="16723" y="1329"/>
                    </a:lnTo>
                    <a:lnTo>
                      <a:pt x="16723" y="1480"/>
                    </a:lnTo>
                    <a:lnTo>
                      <a:pt x="16434" y="1480"/>
                    </a:lnTo>
                    <a:lnTo>
                      <a:pt x="16389" y="1632"/>
                    </a:lnTo>
                    <a:lnTo>
                      <a:pt x="16322" y="1632"/>
                    </a:lnTo>
                    <a:lnTo>
                      <a:pt x="16322" y="1708"/>
                    </a:lnTo>
                    <a:lnTo>
                      <a:pt x="16211" y="1708"/>
                    </a:lnTo>
                    <a:lnTo>
                      <a:pt x="16167" y="1784"/>
                    </a:lnTo>
                    <a:lnTo>
                      <a:pt x="16100" y="1784"/>
                    </a:lnTo>
                    <a:lnTo>
                      <a:pt x="16055" y="1860"/>
                    </a:lnTo>
                    <a:lnTo>
                      <a:pt x="15988" y="1860"/>
                    </a:lnTo>
                    <a:lnTo>
                      <a:pt x="15988" y="1974"/>
                    </a:lnTo>
                    <a:lnTo>
                      <a:pt x="15944" y="1974"/>
                    </a:lnTo>
                    <a:lnTo>
                      <a:pt x="15877" y="2050"/>
                    </a:lnTo>
                    <a:lnTo>
                      <a:pt x="15833" y="2050"/>
                    </a:lnTo>
                    <a:lnTo>
                      <a:pt x="15766" y="2126"/>
                    </a:lnTo>
                    <a:lnTo>
                      <a:pt x="15766" y="1974"/>
                    </a:lnTo>
                  </a:path>
                </a:pathLst>
              </a:custGeom>
              <a:solidFill>
                <a:srgbClr val="CCFFCC"/>
              </a:solidFill>
              <a:ln w="12700" cap="flat">
                <a:noFill/>
                <a:miter lim="400000"/>
              </a:ln>
              <a:effectLst/>
            </p:spPr>
            <p:txBody>
              <a:bodyPr wrap="square" lIns="45719" tIns="45719" rIns="45719" bIns="45719" numCol="1" anchor="t">
                <a:noAutofit/>
              </a:bodyPr>
              <a:lstStyle/>
              <a:p>
                <a:pPr/>
              </a:p>
            </p:txBody>
          </p:sp>
        </p:grpSp>
        <p:grpSp>
          <p:nvGrpSpPr>
            <p:cNvPr id="935" name="Group 10"/>
            <p:cNvGrpSpPr/>
            <p:nvPr/>
          </p:nvGrpSpPr>
          <p:grpSpPr>
            <a:xfrm>
              <a:off x="260349" y="2833687"/>
              <a:ext cx="2046289" cy="720726"/>
              <a:chOff x="0" y="0"/>
              <a:chExt cx="2046287" cy="720725"/>
            </a:xfrm>
          </p:grpSpPr>
          <p:sp>
            <p:nvSpPr>
              <p:cNvPr id="933" name="Freeform 11"/>
              <p:cNvSpPr/>
              <p:nvPr/>
            </p:nvSpPr>
            <p:spPr>
              <a:xfrm>
                <a:off x="-1" y="-1"/>
                <a:ext cx="2046289" cy="7207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766" y="1974"/>
                    </a:moveTo>
                    <a:lnTo>
                      <a:pt x="15654" y="1974"/>
                    </a:lnTo>
                    <a:lnTo>
                      <a:pt x="15610" y="1784"/>
                    </a:lnTo>
                    <a:lnTo>
                      <a:pt x="15543" y="1784"/>
                    </a:lnTo>
                    <a:lnTo>
                      <a:pt x="15499" y="1708"/>
                    </a:lnTo>
                    <a:lnTo>
                      <a:pt x="15432" y="1708"/>
                    </a:lnTo>
                    <a:lnTo>
                      <a:pt x="15387" y="1632"/>
                    </a:lnTo>
                    <a:lnTo>
                      <a:pt x="15276" y="1480"/>
                    </a:lnTo>
                    <a:lnTo>
                      <a:pt x="15165" y="1480"/>
                    </a:lnTo>
                    <a:lnTo>
                      <a:pt x="15098" y="1329"/>
                    </a:lnTo>
                    <a:lnTo>
                      <a:pt x="15053" y="1215"/>
                    </a:lnTo>
                    <a:lnTo>
                      <a:pt x="14986" y="1215"/>
                    </a:lnTo>
                    <a:lnTo>
                      <a:pt x="14942" y="1139"/>
                    </a:lnTo>
                    <a:lnTo>
                      <a:pt x="14831" y="1139"/>
                    </a:lnTo>
                    <a:lnTo>
                      <a:pt x="14786" y="1063"/>
                    </a:lnTo>
                    <a:lnTo>
                      <a:pt x="14719" y="1063"/>
                    </a:lnTo>
                    <a:lnTo>
                      <a:pt x="14608" y="987"/>
                    </a:lnTo>
                    <a:lnTo>
                      <a:pt x="14563" y="987"/>
                    </a:lnTo>
                    <a:lnTo>
                      <a:pt x="14452" y="911"/>
                    </a:lnTo>
                    <a:lnTo>
                      <a:pt x="14341" y="911"/>
                    </a:lnTo>
                    <a:lnTo>
                      <a:pt x="14229" y="759"/>
                    </a:lnTo>
                    <a:lnTo>
                      <a:pt x="13940" y="759"/>
                    </a:lnTo>
                    <a:lnTo>
                      <a:pt x="13895" y="683"/>
                    </a:lnTo>
                    <a:lnTo>
                      <a:pt x="12671" y="683"/>
                    </a:lnTo>
                    <a:lnTo>
                      <a:pt x="12604" y="759"/>
                    </a:lnTo>
                    <a:lnTo>
                      <a:pt x="12336" y="759"/>
                    </a:lnTo>
                    <a:lnTo>
                      <a:pt x="12270" y="911"/>
                    </a:lnTo>
                    <a:lnTo>
                      <a:pt x="12114" y="911"/>
                    </a:lnTo>
                    <a:lnTo>
                      <a:pt x="12047" y="987"/>
                    </a:lnTo>
                    <a:lnTo>
                      <a:pt x="11891" y="987"/>
                    </a:lnTo>
                    <a:lnTo>
                      <a:pt x="11824" y="1063"/>
                    </a:lnTo>
                    <a:lnTo>
                      <a:pt x="11780" y="1139"/>
                    </a:lnTo>
                    <a:lnTo>
                      <a:pt x="11668" y="1139"/>
                    </a:lnTo>
                    <a:lnTo>
                      <a:pt x="11557" y="1215"/>
                    </a:lnTo>
                    <a:lnTo>
                      <a:pt x="11490" y="1215"/>
                    </a:lnTo>
                    <a:lnTo>
                      <a:pt x="11490" y="1329"/>
                    </a:lnTo>
                    <a:lnTo>
                      <a:pt x="11379" y="1480"/>
                    </a:lnTo>
                    <a:lnTo>
                      <a:pt x="11268" y="1480"/>
                    </a:lnTo>
                    <a:lnTo>
                      <a:pt x="11156" y="1632"/>
                    </a:lnTo>
                    <a:lnTo>
                      <a:pt x="11156" y="1708"/>
                    </a:lnTo>
                    <a:lnTo>
                      <a:pt x="11045" y="1708"/>
                    </a:lnTo>
                    <a:lnTo>
                      <a:pt x="11000" y="1784"/>
                    </a:lnTo>
                    <a:lnTo>
                      <a:pt x="10934" y="1860"/>
                    </a:lnTo>
                    <a:lnTo>
                      <a:pt x="10889" y="1974"/>
                    </a:lnTo>
                    <a:lnTo>
                      <a:pt x="10822" y="1974"/>
                    </a:lnTo>
                    <a:lnTo>
                      <a:pt x="10778" y="2050"/>
                    </a:lnTo>
                    <a:lnTo>
                      <a:pt x="10711" y="2126"/>
                    </a:lnTo>
                    <a:lnTo>
                      <a:pt x="10666" y="2126"/>
                    </a:lnTo>
                    <a:lnTo>
                      <a:pt x="10622" y="2202"/>
                    </a:lnTo>
                    <a:lnTo>
                      <a:pt x="10555" y="2430"/>
                    </a:lnTo>
                    <a:lnTo>
                      <a:pt x="10511" y="2430"/>
                    </a:lnTo>
                    <a:lnTo>
                      <a:pt x="10511" y="2505"/>
                    </a:lnTo>
                    <a:lnTo>
                      <a:pt x="10444" y="2430"/>
                    </a:lnTo>
                    <a:lnTo>
                      <a:pt x="10399" y="2430"/>
                    </a:lnTo>
                    <a:lnTo>
                      <a:pt x="10399" y="2354"/>
                    </a:lnTo>
                    <a:lnTo>
                      <a:pt x="10332" y="2126"/>
                    </a:lnTo>
                    <a:lnTo>
                      <a:pt x="10288" y="2050"/>
                    </a:lnTo>
                    <a:lnTo>
                      <a:pt x="10221" y="2050"/>
                    </a:lnTo>
                    <a:lnTo>
                      <a:pt x="10221" y="1784"/>
                    </a:lnTo>
                    <a:lnTo>
                      <a:pt x="10110" y="1784"/>
                    </a:lnTo>
                    <a:lnTo>
                      <a:pt x="10110" y="1708"/>
                    </a:lnTo>
                    <a:lnTo>
                      <a:pt x="10065" y="1708"/>
                    </a:lnTo>
                    <a:lnTo>
                      <a:pt x="9998" y="1480"/>
                    </a:lnTo>
                    <a:lnTo>
                      <a:pt x="9887" y="1480"/>
                    </a:lnTo>
                    <a:lnTo>
                      <a:pt x="9887" y="1215"/>
                    </a:lnTo>
                    <a:lnTo>
                      <a:pt x="9842" y="1215"/>
                    </a:lnTo>
                    <a:lnTo>
                      <a:pt x="9776" y="1139"/>
                    </a:lnTo>
                    <a:lnTo>
                      <a:pt x="9731" y="1139"/>
                    </a:lnTo>
                    <a:lnTo>
                      <a:pt x="9664" y="1063"/>
                    </a:lnTo>
                    <a:lnTo>
                      <a:pt x="9664" y="987"/>
                    </a:lnTo>
                    <a:lnTo>
                      <a:pt x="9620" y="987"/>
                    </a:lnTo>
                    <a:lnTo>
                      <a:pt x="9553" y="911"/>
                    </a:lnTo>
                    <a:lnTo>
                      <a:pt x="9508" y="911"/>
                    </a:lnTo>
                    <a:lnTo>
                      <a:pt x="9442" y="759"/>
                    </a:lnTo>
                    <a:lnTo>
                      <a:pt x="9397" y="759"/>
                    </a:lnTo>
                    <a:lnTo>
                      <a:pt x="9397" y="683"/>
                    </a:lnTo>
                    <a:lnTo>
                      <a:pt x="9286" y="683"/>
                    </a:lnTo>
                    <a:lnTo>
                      <a:pt x="9219" y="493"/>
                    </a:lnTo>
                    <a:lnTo>
                      <a:pt x="9174" y="493"/>
                    </a:lnTo>
                    <a:lnTo>
                      <a:pt x="9108" y="418"/>
                    </a:lnTo>
                    <a:lnTo>
                      <a:pt x="9063" y="418"/>
                    </a:lnTo>
                    <a:lnTo>
                      <a:pt x="8996" y="342"/>
                    </a:lnTo>
                    <a:lnTo>
                      <a:pt x="8885" y="342"/>
                    </a:lnTo>
                    <a:lnTo>
                      <a:pt x="8840" y="266"/>
                    </a:lnTo>
                    <a:lnTo>
                      <a:pt x="8662" y="266"/>
                    </a:lnTo>
                    <a:lnTo>
                      <a:pt x="8618" y="190"/>
                    </a:lnTo>
                    <a:lnTo>
                      <a:pt x="8551" y="190"/>
                    </a:lnTo>
                    <a:lnTo>
                      <a:pt x="8506" y="0"/>
                    </a:lnTo>
                    <a:lnTo>
                      <a:pt x="7104" y="0"/>
                    </a:lnTo>
                    <a:lnTo>
                      <a:pt x="7059" y="190"/>
                    </a:lnTo>
                    <a:lnTo>
                      <a:pt x="6948" y="190"/>
                    </a:lnTo>
                    <a:lnTo>
                      <a:pt x="6881" y="266"/>
                    </a:lnTo>
                    <a:lnTo>
                      <a:pt x="6725" y="266"/>
                    </a:lnTo>
                    <a:lnTo>
                      <a:pt x="6658" y="342"/>
                    </a:lnTo>
                    <a:lnTo>
                      <a:pt x="6547" y="342"/>
                    </a:lnTo>
                    <a:lnTo>
                      <a:pt x="6458" y="493"/>
                    </a:lnTo>
                    <a:lnTo>
                      <a:pt x="6346" y="493"/>
                    </a:lnTo>
                    <a:lnTo>
                      <a:pt x="6280" y="683"/>
                    </a:lnTo>
                    <a:lnTo>
                      <a:pt x="6235" y="683"/>
                    </a:lnTo>
                    <a:lnTo>
                      <a:pt x="6168" y="759"/>
                    </a:lnTo>
                    <a:lnTo>
                      <a:pt x="6124" y="759"/>
                    </a:lnTo>
                    <a:lnTo>
                      <a:pt x="6057" y="911"/>
                    </a:lnTo>
                    <a:lnTo>
                      <a:pt x="6012" y="911"/>
                    </a:lnTo>
                    <a:lnTo>
                      <a:pt x="5946" y="987"/>
                    </a:lnTo>
                    <a:lnTo>
                      <a:pt x="5901" y="987"/>
                    </a:lnTo>
                    <a:lnTo>
                      <a:pt x="5901" y="1063"/>
                    </a:lnTo>
                    <a:lnTo>
                      <a:pt x="5790" y="1139"/>
                    </a:lnTo>
                    <a:lnTo>
                      <a:pt x="5790" y="1215"/>
                    </a:lnTo>
                    <a:lnTo>
                      <a:pt x="5723" y="1215"/>
                    </a:lnTo>
                    <a:lnTo>
                      <a:pt x="5678" y="1329"/>
                    </a:lnTo>
                    <a:lnTo>
                      <a:pt x="5612" y="1480"/>
                    </a:lnTo>
                    <a:lnTo>
                      <a:pt x="5567" y="1480"/>
                    </a:lnTo>
                    <a:lnTo>
                      <a:pt x="5500" y="1632"/>
                    </a:lnTo>
                    <a:lnTo>
                      <a:pt x="5456" y="1708"/>
                    </a:lnTo>
                    <a:lnTo>
                      <a:pt x="5456" y="1784"/>
                    </a:lnTo>
                    <a:lnTo>
                      <a:pt x="5344" y="1974"/>
                    </a:lnTo>
                    <a:lnTo>
                      <a:pt x="5344" y="2050"/>
                    </a:lnTo>
                    <a:lnTo>
                      <a:pt x="5278" y="2050"/>
                    </a:lnTo>
                    <a:lnTo>
                      <a:pt x="5166" y="2354"/>
                    </a:lnTo>
                    <a:lnTo>
                      <a:pt x="5166" y="2430"/>
                    </a:lnTo>
                    <a:lnTo>
                      <a:pt x="5122" y="2619"/>
                    </a:lnTo>
                    <a:lnTo>
                      <a:pt x="5055" y="2619"/>
                    </a:lnTo>
                    <a:lnTo>
                      <a:pt x="5055" y="2847"/>
                    </a:lnTo>
                    <a:lnTo>
                      <a:pt x="4832" y="2847"/>
                    </a:lnTo>
                    <a:lnTo>
                      <a:pt x="4788" y="2695"/>
                    </a:lnTo>
                    <a:lnTo>
                      <a:pt x="4008" y="2695"/>
                    </a:lnTo>
                    <a:lnTo>
                      <a:pt x="3941" y="2847"/>
                    </a:lnTo>
                    <a:lnTo>
                      <a:pt x="3385" y="2847"/>
                    </a:lnTo>
                    <a:lnTo>
                      <a:pt x="3340" y="2923"/>
                    </a:lnTo>
                    <a:lnTo>
                      <a:pt x="3162" y="2923"/>
                    </a:lnTo>
                    <a:lnTo>
                      <a:pt x="3118" y="3151"/>
                    </a:lnTo>
                    <a:lnTo>
                      <a:pt x="2939" y="3151"/>
                    </a:lnTo>
                    <a:lnTo>
                      <a:pt x="2895" y="3265"/>
                    </a:lnTo>
                    <a:lnTo>
                      <a:pt x="2828" y="3265"/>
                    </a:lnTo>
                    <a:lnTo>
                      <a:pt x="2717" y="3341"/>
                    </a:lnTo>
                    <a:lnTo>
                      <a:pt x="2672" y="3341"/>
                    </a:lnTo>
                    <a:lnTo>
                      <a:pt x="2605" y="3417"/>
                    </a:lnTo>
                    <a:lnTo>
                      <a:pt x="2494" y="3417"/>
                    </a:lnTo>
                    <a:lnTo>
                      <a:pt x="2449" y="3492"/>
                    </a:lnTo>
                    <a:lnTo>
                      <a:pt x="2383" y="3492"/>
                    </a:lnTo>
                    <a:lnTo>
                      <a:pt x="2338" y="3568"/>
                    </a:lnTo>
                    <a:lnTo>
                      <a:pt x="2271" y="3568"/>
                    </a:lnTo>
                    <a:lnTo>
                      <a:pt x="2227" y="3720"/>
                    </a:lnTo>
                    <a:lnTo>
                      <a:pt x="2182" y="3720"/>
                    </a:lnTo>
                    <a:lnTo>
                      <a:pt x="2071" y="3910"/>
                    </a:lnTo>
                    <a:lnTo>
                      <a:pt x="2071" y="3986"/>
                    </a:lnTo>
                    <a:lnTo>
                      <a:pt x="1960" y="3986"/>
                    </a:lnTo>
                    <a:lnTo>
                      <a:pt x="1893" y="4138"/>
                    </a:lnTo>
                    <a:lnTo>
                      <a:pt x="1848" y="4138"/>
                    </a:lnTo>
                    <a:lnTo>
                      <a:pt x="1781" y="4214"/>
                    </a:lnTo>
                    <a:lnTo>
                      <a:pt x="1670" y="4290"/>
                    </a:lnTo>
                    <a:lnTo>
                      <a:pt x="1670" y="4366"/>
                    </a:lnTo>
                    <a:lnTo>
                      <a:pt x="1559" y="4555"/>
                    </a:lnTo>
                    <a:lnTo>
                      <a:pt x="1559" y="4631"/>
                    </a:lnTo>
                    <a:lnTo>
                      <a:pt x="1447" y="4631"/>
                    </a:lnTo>
                    <a:lnTo>
                      <a:pt x="1403" y="4707"/>
                    </a:lnTo>
                    <a:lnTo>
                      <a:pt x="1336" y="4859"/>
                    </a:lnTo>
                    <a:lnTo>
                      <a:pt x="1292" y="4935"/>
                    </a:lnTo>
                    <a:lnTo>
                      <a:pt x="1225" y="5011"/>
                    </a:lnTo>
                    <a:lnTo>
                      <a:pt x="1225" y="5125"/>
                    </a:lnTo>
                    <a:lnTo>
                      <a:pt x="1180" y="5201"/>
                    </a:lnTo>
                    <a:lnTo>
                      <a:pt x="1069" y="5353"/>
                    </a:lnTo>
                    <a:lnTo>
                      <a:pt x="1002" y="5580"/>
                    </a:lnTo>
                    <a:lnTo>
                      <a:pt x="958" y="5580"/>
                    </a:lnTo>
                    <a:lnTo>
                      <a:pt x="891" y="5770"/>
                    </a:lnTo>
                    <a:lnTo>
                      <a:pt x="846" y="5846"/>
                    </a:lnTo>
                    <a:lnTo>
                      <a:pt x="779" y="6074"/>
                    </a:lnTo>
                    <a:lnTo>
                      <a:pt x="735" y="6074"/>
                    </a:lnTo>
                    <a:lnTo>
                      <a:pt x="624" y="6567"/>
                    </a:lnTo>
                    <a:lnTo>
                      <a:pt x="512" y="6643"/>
                    </a:lnTo>
                    <a:lnTo>
                      <a:pt x="512" y="6795"/>
                    </a:lnTo>
                    <a:lnTo>
                      <a:pt x="445" y="6871"/>
                    </a:lnTo>
                    <a:lnTo>
                      <a:pt x="445" y="7137"/>
                    </a:lnTo>
                    <a:lnTo>
                      <a:pt x="334" y="7289"/>
                    </a:lnTo>
                    <a:lnTo>
                      <a:pt x="334" y="7364"/>
                    </a:lnTo>
                    <a:lnTo>
                      <a:pt x="289" y="7516"/>
                    </a:lnTo>
                    <a:lnTo>
                      <a:pt x="289" y="7706"/>
                    </a:lnTo>
                    <a:lnTo>
                      <a:pt x="223" y="7858"/>
                    </a:lnTo>
                    <a:lnTo>
                      <a:pt x="223" y="8086"/>
                    </a:lnTo>
                    <a:lnTo>
                      <a:pt x="178" y="8238"/>
                    </a:lnTo>
                    <a:lnTo>
                      <a:pt x="178" y="8351"/>
                    </a:lnTo>
                    <a:lnTo>
                      <a:pt x="111" y="8579"/>
                    </a:lnTo>
                    <a:lnTo>
                      <a:pt x="111" y="9073"/>
                    </a:lnTo>
                    <a:lnTo>
                      <a:pt x="67" y="9225"/>
                    </a:lnTo>
                    <a:lnTo>
                      <a:pt x="67" y="9718"/>
                    </a:lnTo>
                    <a:lnTo>
                      <a:pt x="0" y="9794"/>
                    </a:lnTo>
                    <a:lnTo>
                      <a:pt x="0" y="10743"/>
                    </a:lnTo>
                    <a:lnTo>
                      <a:pt x="67" y="10743"/>
                    </a:lnTo>
                    <a:lnTo>
                      <a:pt x="67" y="11312"/>
                    </a:lnTo>
                    <a:lnTo>
                      <a:pt x="111" y="11388"/>
                    </a:lnTo>
                    <a:lnTo>
                      <a:pt x="111" y="11958"/>
                    </a:lnTo>
                    <a:lnTo>
                      <a:pt x="178" y="12148"/>
                    </a:lnTo>
                    <a:lnTo>
                      <a:pt x="178" y="12224"/>
                    </a:lnTo>
                    <a:lnTo>
                      <a:pt x="223" y="12451"/>
                    </a:lnTo>
                    <a:lnTo>
                      <a:pt x="223" y="12527"/>
                    </a:lnTo>
                    <a:lnTo>
                      <a:pt x="289" y="12793"/>
                    </a:lnTo>
                    <a:lnTo>
                      <a:pt x="334" y="13021"/>
                    </a:lnTo>
                    <a:lnTo>
                      <a:pt x="334" y="13173"/>
                    </a:lnTo>
                    <a:lnTo>
                      <a:pt x="445" y="13438"/>
                    </a:lnTo>
                    <a:lnTo>
                      <a:pt x="445" y="13590"/>
                    </a:lnTo>
                    <a:lnTo>
                      <a:pt x="624" y="14084"/>
                    </a:lnTo>
                    <a:lnTo>
                      <a:pt x="846" y="14729"/>
                    </a:lnTo>
                    <a:lnTo>
                      <a:pt x="891" y="14729"/>
                    </a:lnTo>
                    <a:lnTo>
                      <a:pt x="958" y="14881"/>
                    </a:lnTo>
                    <a:lnTo>
                      <a:pt x="1002" y="14957"/>
                    </a:lnTo>
                    <a:lnTo>
                      <a:pt x="1069" y="15109"/>
                    </a:lnTo>
                    <a:lnTo>
                      <a:pt x="1069" y="15185"/>
                    </a:lnTo>
                    <a:lnTo>
                      <a:pt x="1180" y="15298"/>
                    </a:lnTo>
                    <a:lnTo>
                      <a:pt x="1225" y="15374"/>
                    </a:lnTo>
                    <a:lnTo>
                      <a:pt x="1225" y="15450"/>
                    </a:lnTo>
                    <a:lnTo>
                      <a:pt x="1292" y="15602"/>
                    </a:lnTo>
                    <a:lnTo>
                      <a:pt x="1336" y="15678"/>
                    </a:lnTo>
                    <a:lnTo>
                      <a:pt x="1403" y="15754"/>
                    </a:lnTo>
                    <a:lnTo>
                      <a:pt x="1447" y="15830"/>
                    </a:lnTo>
                    <a:lnTo>
                      <a:pt x="1559" y="15944"/>
                    </a:lnTo>
                    <a:lnTo>
                      <a:pt x="1559" y="16020"/>
                    </a:lnTo>
                    <a:lnTo>
                      <a:pt x="1670" y="16096"/>
                    </a:lnTo>
                    <a:lnTo>
                      <a:pt x="1670" y="16172"/>
                    </a:lnTo>
                    <a:lnTo>
                      <a:pt x="1781" y="16247"/>
                    </a:lnTo>
                    <a:lnTo>
                      <a:pt x="1848" y="16247"/>
                    </a:lnTo>
                    <a:lnTo>
                      <a:pt x="1893" y="16399"/>
                    </a:lnTo>
                    <a:lnTo>
                      <a:pt x="1960" y="16589"/>
                    </a:lnTo>
                    <a:lnTo>
                      <a:pt x="2071" y="16589"/>
                    </a:lnTo>
                    <a:lnTo>
                      <a:pt x="2071" y="16665"/>
                    </a:lnTo>
                    <a:lnTo>
                      <a:pt x="2182" y="16665"/>
                    </a:lnTo>
                    <a:lnTo>
                      <a:pt x="2227" y="16817"/>
                    </a:lnTo>
                    <a:lnTo>
                      <a:pt x="2271" y="16817"/>
                    </a:lnTo>
                    <a:lnTo>
                      <a:pt x="2338" y="16893"/>
                    </a:lnTo>
                    <a:lnTo>
                      <a:pt x="2383" y="16893"/>
                    </a:lnTo>
                    <a:lnTo>
                      <a:pt x="2449" y="16969"/>
                    </a:lnTo>
                    <a:lnTo>
                      <a:pt x="2494" y="17159"/>
                    </a:lnTo>
                    <a:lnTo>
                      <a:pt x="2605" y="17159"/>
                    </a:lnTo>
                    <a:lnTo>
                      <a:pt x="2672" y="17234"/>
                    </a:lnTo>
                    <a:lnTo>
                      <a:pt x="2828" y="17234"/>
                    </a:lnTo>
                    <a:lnTo>
                      <a:pt x="2895" y="17386"/>
                    </a:lnTo>
                    <a:lnTo>
                      <a:pt x="2939" y="17386"/>
                    </a:lnTo>
                    <a:lnTo>
                      <a:pt x="3051" y="17462"/>
                    </a:lnTo>
                    <a:lnTo>
                      <a:pt x="3162" y="17462"/>
                    </a:lnTo>
                    <a:lnTo>
                      <a:pt x="3229" y="17538"/>
                    </a:lnTo>
                    <a:lnTo>
                      <a:pt x="3496" y="17538"/>
                    </a:lnTo>
                    <a:lnTo>
                      <a:pt x="3563" y="17614"/>
                    </a:lnTo>
                    <a:lnTo>
                      <a:pt x="3674" y="17614"/>
                    </a:lnTo>
                    <a:lnTo>
                      <a:pt x="3786" y="17804"/>
                    </a:lnTo>
                    <a:lnTo>
                      <a:pt x="4899" y="17804"/>
                    </a:lnTo>
                    <a:lnTo>
                      <a:pt x="4944" y="17614"/>
                    </a:lnTo>
                    <a:lnTo>
                      <a:pt x="4944" y="17880"/>
                    </a:lnTo>
                    <a:lnTo>
                      <a:pt x="5010" y="17880"/>
                    </a:lnTo>
                    <a:lnTo>
                      <a:pt x="5010" y="17956"/>
                    </a:lnTo>
                    <a:lnTo>
                      <a:pt x="5122" y="18335"/>
                    </a:lnTo>
                    <a:lnTo>
                      <a:pt x="5166" y="18335"/>
                    </a:lnTo>
                    <a:lnTo>
                      <a:pt x="5278" y="18753"/>
                    </a:lnTo>
                    <a:lnTo>
                      <a:pt x="5344" y="18753"/>
                    </a:lnTo>
                    <a:lnTo>
                      <a:pt x="5344" y="18981"/>
                    </a:lnTo>
                    <a:lnTo>
                      <a:pt x="5456" y="19095"/>
                    </a:lnTo>
                    <a:lnTo>
                      <a:pt x="5456" y="19170"/>
                    </a:lnTo>
                    <a:lnTo>
                      <a:pt x="5567" y="19322"/>
                    </a:lnTo>
                    <a:lnTo>
                      <a:pt x="5612" y="19398"/>
                    </a:lnTo>
                    <a:lnTo>
                      <a:pt x="5678" y="19740"/>
                    </a:lnTo>
                    <a:lnTo>
                      <a:pt x="5790" y="19740"/>
                    </a:lnTo>
                    <a:lnTo>
                      <a:pt x="5790" y="19816"/>
                    </a:lnTo>
                    <a:lnTo>
                      <a:pt x="5834" y="19892"/>
                    </a:lnTo>
                    <a:lnTo>
                      <a:pt x="5901" y="19968"/>
                    </a:lnTo>
                    <a:lnTo>
                      <a:pt x="5946" y="20044"/>
                    </a:lnTo>
                    <a:lnTo>
                      <a:pt x="6012" y="20044"/>
                    </a:lnTo>
                    <a:lnTo>
                      <a:pt x="6057" y="20120"/>
                    </a:lnTo>
                    <a:lnTo>
                      <a:pt x="6124" y="20120"/>
                    </a:lnTo>
                    <a:lnTo>
                      <a:pt x="6168" y="20385"/>
                    </a:lnTo>
                    <a:lnTo>
                      <a:pt x="6235" y="20385"/>
                    </a:lnTo>
                    <a:lnTo>
                      <a:pt x="6280" y="20461"/>
                    </a:lnTo>
                    <a:lnTo>
                      <a:pt x="6346" y="20537"/>
                    </a:lnTo>
                    <a:lnTo>
                      <a:pt x="6391" y="20613"/>
                    </a:lnTo>
                    <a:lnTo>
                      <a:pt x="6458" y="20613"/>
                    </a:lnTo>
                    <a:lnTo>
                      <a:pt x="6547" y="20765"/>
                    </a:lnTo>
                    <a:lnTo>
                      <a:pt x="6614" y="20841"/>
                    </a:lnTo>
                    <a:lnTo>
                      <a:pt x="6725" y="20841"/>
                    </a:lnTo>
                    <a:lnTo>
                      <a:pt x="6769" y="21031"/>
                    </a:lnTo>
                    <a:lnTo>
                      <a:pt x="6881" y="21031"/>
                    </a:lnTo>
                    <a:lnTo>
                      <a:pt x="6948" y="21107"/>
                    </a:lnTo>
                    <a:lnTo>
                      <a:pt x="7104" y="21107"/>
                    </a:lnTo>
                    <a:lnTo>
                      <a:pt x="7215" y="21258"/>
                    </a:lnTo>
                    <a:lnTo>
                      <a:pt x="7282" y="21334"/>
                    </a:lnTo>
                    <a:lnTo>
                      <a:pt x="7393" y="21334"/>
                    </a:lnTo>
                    <a:lnTo>
                      <a:pt x="7438" y="21486"/>
                    </a:lnTo>
                    <a:lnTo>
                      <a:pt x="7883" y="21486"/>
                    </a:lnTo>
                    <a:lnTo>
                      <a:pt x="7883" y="21600"/>
                    </a:lnTo>
                    <a:lnTo>
                      <a:pt x="9108" y="21600"/>
                    </a:lnTo>
                    <a:lnTo>
                      <a:pt x="9174" y="21486"/>
                    </a:lnTo>
                    <a:lnTo>
                      <a:pt x="9553" y="21486"/>
                    </a:lnTo>
                    <a:lnTo>
                      <a:pt x="9664" y="21334"/>
                    </a:lnTo>
                    <a:lnTo>
                      <a:pt x="9776" y="21334"/>
                    </a:lnTo>
                    <a:lnTo>
                      <a:pt x="9842" y="21258"/>
                    </a:lnTo>
                    <a:lnTo>
                      <a:pt x="9887" y="21258"/>
                    </a:lnTo>
                    <a:lnTo>
                      <a:pt x="9998" y="21107"/>
                    </a:lnTo>
                    <a:lnTo>
                      <a:pt x="10110" y="21107"/>
                    </a:lnTo>
                    <a:lnTo>
                      <a:pt x="10221" y="21031"/>
                    </a:lnTo>
                    <a:lnTo>
                      <a:pt x="10288" y="21031"/>
                    </a:lnTo>
                    <a:lnTo>
                      <a:pt x="10332" y="20841"/>
                    </a:lnTo>
                    <a:lnTo>
                      <a:pt x="10444" y="20841"/>
                    </a:lnTo>
                    <a:lnTo>
                      <a:pt x="10511" y="20765"/>
                    </a:lnTo>
                    <a:lnTo>
                      <a:pt x="10511" y="20689"/>
                    </a:lnTo>
                    <a:lnTo>
                      <a:pt x="10555" y="20689"/>
                    </a:lnTo>
                    <a:lnTo>
                      <a:pt x="10666" y="20613"/>
                    </a:lnTo>
                    <a:lnTo>
                      <a:pt x="10711" y="20613"/>
                    </a:lnTo>
                    <a:lnTo>
                      <a:pt x="10822" y="20385"/>
                    </a:lnTo>
                    <a:lnTo>
                      <a:pt x="10934" y="20271"/>
                    </a:lnTo>
                    <a:lnTo>
                      <a:pt x="10934" y="20120"/>
                    </a:lnTo>
                    <a:lnTo>
                      <a:pt x="11156" y="19968"/>
                    </a:lnTo>
                    <a:lnTo>
                      <a:pt x="11156" y="19892"/>
                    </a:lnTo>
                    <a:lnTo>
                      <a:pt x="11268" y="19816"/>
                    </a:lnTo>
                    <a:lnTo>
                      <a:pt x="11268" y="19740"/>
                    </a:lnTo>
                    <a:lnTo>
                      <a:pt x="11334" y="19740"/>
                    </a:lnTo>
                    <a:lnTo>
                      <a:pt x="11379" y="19550"/>
                    </a:lnTo>
                    <a:lnTo>
                      <a:pt x="11490" y="19398"/>
                    </a:lnTo>
                    <a:lnTo>
                      <a:pt x="11490" y="19322"/>
                    </a:lnTo>
                    <a:lnTo>
                      <a:pt x="11557" y="19170"/>
                    </a:lnTo>
                    <a:lnTo>
                      <a:pt x="11602" y="19170"/>
                    </a:lnTo>
                    <a:lnTo>
                      <a:pt x="11668" y="18981"/>
                    </a:lnTo>
                    <a:lnTo>
                      <a:pt x="11713" y="18905"/>
                    </a:lnTo>
                    <a:lnTo>
                      <a:pt x="11780" y="18753"/>
                    </a:lnTo>
                    <a:lnTo>
                      <a:pt x="11780" y="18601"/>
                    </a:lnTo>
                    <a:lnTo>
                      <a:pt x="11824" y="18601"/>
                    </a:lnTo>
                    <a:lnTo>
                      <a:pt x="11891" y="18753"/>
                    </a:lnTo>
                    <a:lnTo>
                      <a:pt x="12002" y="18753"/>
                    </a:lnTo>
                    <a:lnTo>
                      <a:pt x="12002" y="18829"/>
                    </a:lnTo>
                    <a:lnTo>
                      <a:pt x="12047" y="18905"/>
                    </a:lnTo>
                    <a:lnTo>
                      <a:pt x="12114" y="18981"/>
                    </a:lnTo>
                    <a:lnTo>
                      <a:pt x="12158" y="19095"/>
                    </a:lnTo>
                    <a:lnTo>
                      <a:pt x="12225" y="19095"/>
                    </a:lnTo>
                    <a:lnTo>
                      <a:pt x="12270" y="19170"/>
                    </a:lnTo>
                    <a:lnTo>
                      <a:pt x="12336" y="19170"/>
                    </a:lnTo>
                    <a:lnTo>
                      <a:pt x="12336" y="19322"/>
                    </a:lnTo>
                    <a:lnTo>
                      <a:pt x="12492" y="19322"/>
                    </a:lnTo>
                    <a:lnTo>
                      <a:pt x="12604" y="19398"/>
                    </a:lnTo>
                    <a:lnTo>
                      <a:pt x="12715" y="19398"/>
                    </a:lnTo>
                    <a:lnTo>
                      <a:pt x="12715" y="19550"/>
                    </a:lnTo>
                    <a:lnTo>
                      <a:pt x="12938" y="19550"/>
                    </a:lnTo>
                    <a:lnTo>
                      <a:pt x="12938" y="19740"/>
                    </a:lnTo>
                    <a:lnTo>
                      <a:pt x="13339" y="19740"/>
                    </a:lnTo>
                    <a:lnTo>
                      <a:pt x="13383" y="19816"/>
                    </a:lnTo>
                    <a:lnTo>
                      <a:pt x="13895" y="19816"/>
                    </a:lnTo>
                    <a:lnTo>
                      <a:pt x="13940" y="19740"/>
                    </a:lnTo>
                    <a:lnTo>
                      <a:pt x="14341" y="19740"/>
                    </a:lnTo>
                    <a:lnTo>
                      <a:pt x="14385" y="19550"/>
                    </a:lnTo>
                    <a:lnTo>
                      <a:pt x="14563" y="19550"/>
                    </a:lnTo>
                    <a:lnTo>
                      <a:pt x="14608" y="19398"/>
                    </a:lnTo>
                    <a:lnTo>
                      <a:pt x="14719" y="19398"/>
                    </a:lnTo>
                    <a:lnTo>
                      <a:pt x="14786" y="19322"/>
                    </a:lnTo>
                    <a:lnTo>
                      <a:pt x="14942" y="19322"/>
                    </a:lnTo>
                    <a:lnTo>
                      <a:pt x="14942" y="19170"/>
                    </a:lnTo>
                    <a:lnTo>
                      <a:pt x="15053" y="19170"/>
                    </a:lnTo>
                    <a:lnTo>
                      <a:pt x="15053" y="19095"/>
                    </a:lnTo>
                    <a:lnTo>
                      <a:pt x="15098" y="19095"/>
                    </a:lnTo>
                    <a:lnTo>
                      <a:pt x="15165" y="18981"/>
                    </a:lnTo>
                    <a:lnTo>
                      <a:pt x="15209" y="18981"/>
                    </a:lnTo>
                    <a:lnTo>
                      <a:pt x="15276" y="18905"/>
                    </a:lnTo>
                    <a:lnTo>
                      <a:pt x="15320" y="18753"/>
                    </a:lnTo>
                    <a:lnTo>
                      <a:pt x="15387" y="18753"/>
                    </a:lnTo>
                    <a:lnTo>
                      <a:pt x="15432" y="18601"/>
                    </a:lnTo>
                    <a:lnTo>
                      <a:pt x="15543" y="18601"/>
                    </a:lnTo>
                    <a:lnTo>
                      <a:pt x="15610" y="18449"/>
                    </a:lnTo>
                    <a:lnTo>
                      <a:pt x="15654" y="18335"/>
                    </a:lnTo>
                    <a:lnTo>
                      <a:pt x="15654" y="18259"/>
                    </a:lnTo>
                    <a:lnTo>
                      <a:pt x="15766" y="18183"/>
                    </a:lnTo>
                    <a:lnTo>
                      <a:pt x="15766" y="17956"/>
                    </a:lnTo>
                    <a:lnTo>
                      <a:pt x="15833" y="17880"/>
                    </a:lnTo>
                    <a:lnTo>
                      <a:pt x="15877" y="17880"/>
                    </a:lnTo>
                    <a:lnTo>
                      <a:pt x="15988" y="17538"/>
                    </a:lnTo>
                    <a:lnTo>
                      <a:pt x="15988" y="17462"/>
                    </a:lnTo>
                    <a:lnTo>
                      <a:pt x="16055" y="17462"/>
                    </a:lnTo>
                    <a:lnTo>
                      <a:pt x="16100" y="17386"/>
                    </a:lnTo>
                    <a:lnTo>
                      <a:pt x="16100" y="17234"/>
                    </a:lnTo>
                    <a:lnTo>
                      <a:pt x="16278" y="16817"/>
                    </a:lnTo>
                    <a:lnTo>
                      <a:pt x="16278" y="16665"/>
                    </a:lnTo>
                    <a:lnTo>
                      <a:pt x="16322" y="16589"/>
                    </a:lnTo>
                    <a:lnTo>
                      <a:pt x="16322" y="16399"/>
                    </a:lnTo>
                    <a:lnTo>
                      <a:pt x="16389" y="16399"/>
                    </a:lnTo>
                    <a:lnTo>
                      <a:pt x="16434" y="16589"/>
                    </a:lnTo>
                    <a:lnTo>
                      <a:pt x="16545" y="16589"/>
                    </a:lnTo>
                    <a:lnTo>
                      <a:pt x="16545" y="16665"/>
                    </a:lnTo>
                    <a:lnTo>
                      <a:pt x="16656" y="16665"/>
                    </a:lnTo>
                    <a:lnTo>
                      <a:pt x="16723" y="16817"/>
                    </a:lnTo>
                    <a:lnTo>
                      <a:pt x="16879" y="16817"/>
                    </a:lnTo>
                    <a:lnTo>
                      <a:pt x="16946" y="16893"/>
                    </a:lnTo>
                    <a:lnTo>
                      <a:pt x="17057" y="16893"/>
                    </a:lnTo>
                    <a:lnTo>
                      <a:pt x="17169" y="16969"/>
                    </a:lnTo>
                    <a:lnTo>
                      <a:pt x="17213" y="16969"/>
                    </a:lnTo>
                    <a:lnTo>
                      <a:pt x="17280" y="17159"/>
                    </a:lnTo>
                    <a:lnTo>
                      <a:pt x="17503" y="17159"/>
                    </a:lnTo>
                    <a:lnTo>
                      <a:pt x="17614" y="17234"/>
                    </a:lnTo>
                    <a:lnTo>
                      <a:pt x="18727" y="17234"/>
                    </a:lnTo>
                    <a:lnTo>
                      <a:pt x="18772" y="17159"/>
                    </a:lnTo>
                    <a:lnTo>
                      <a:pt x="18995" y="17159"/>
                    </a:lnTo>
                    <a:lnTo>
                      <a:pt x="19039" y="16969"/>
                    </a:lnTo>
                    <a:lnTo>
                      <a:pt x="19106" y="16969"/>
                    </a:lnTo>
                    <a:lnTo>
                      <a:pt x="19151" y="16893"/>
                    </a:lnTo>
                    <a:lnTo>
                      <a:pt x="19262" y="16893"/>
                    </a:lnTo>
                    <a:lnTo>
                      <a:pt x="19373" y="16817"/>
                    </a:lnTo>
                    <a:lnTo>
                      <a:pt x="19596" y="16817"/>
                    </a:lnTo>
                    <a:lnTo>
                      <a:pt x="19663" y="16665"/>
                    </a:lnTo>
                    <a:lnTo>
                      <a:pt x="19707" y="16665"/>
                    </a:lnTo>
                    <a:lnTo>
                      <a:pt x="19774" y="16589"/>
                    </a:lnTo>
                    <a:lnTo>
                      <a:pt x="19885" y="16399"/>
                    </a:lnTo>
                    <a:lnTo>
                      <a:pt x="19930" y="16399"/>
                    </a:lnTo>
                    <a:lnTo>
                      <a:pt x="19997" y="16247"/>
                    </a:lnTo>
                    <a:lnTo>
                      <a:pt x="20108" y="16247"/>
                    </a:lnTo>
                    <a:lnTo>
                      <a:pt x="20108" y="16172"/>
                    </a:lnTo>
                    <a:lnTo>
                      <a:pt x="20153" y="16172"/>
                    </a:lnTo>
                    <a:lnTo>
                      <a:pt x="20219" y="16020"/>
                    </a:lnTo>
                    <a:lnTo>
                      <a:pt x="20264" y="16020"/>
                    </a:lnTo>
                    <a:lnTo>
                      <a:pt x="20331" y="15944"/>
                    </a:lnTo>
                    <a:lnTo>
                      <a:pt x="20375" y="15944"/>
                    </a:lnTo>
                    <a:lnTo>
                      <a:pt x="20442" y="15830"/>
                    </a:lnTo>
                    <a:lnTo>
                      <a:pt x="20442" y="15754"/>
                    </a:lnTo>
                    <a:lnTo>
                      <a:pt x="20487" y="15754"/>
                    </a:lnTo>
                    <a:lnTo>
                      <a:pt x="20553" y="15602"/>
                    </a:lnTo>
                    <a:lnTo>
                      <a:pt x="20598" y="15450"/>
                    </a:lnTo>
                    <a:lnTo>
                      <a:pt x="20665" y="15450"/>
                    </a:lnTo>
                    <a:lnTo>
                      <a:pt x="20665" y="15374"/>
                    </a:lnTo>
                    <a:lnTo>
                      <a:pt x="20776" y="15298"/>
                    </a:lnTo>
                    <a:lnTo>
                      <a:pt x="20776" y="15109"/>
                    </a:lnTo>
                    <a:lnTo>
                      <a:pt x="20821" y="15109"/>
                    </a:lnTo>
                    <a:lnTo>
                      <a:pt x="20932" y="14881"/>
                    </a:lnTo>
                    <a:lnTo>
                      <a:pt x="21333" y="13742"/>
                    </a:lnTo>
                    <a:lnTo>
                      <a:pt x="21377" y="13590"/>
                    </a:lnTo>
                    <a:lnTo>
                      <a:pt x="21444" y="13514"/>
                    </a:lnTo>
                    <a:lnTo>
                      <a:pt x="21444" y="13173"/>
                    </a:lnTo>
                    <a:lnTo>
                      <a:pt x="21489" y="12945"/>
                    </a:lnTo>
                    <a:lnTo>
                      <a:pt x="21489" y="12869"/>
                    </a:lnTo>
                    <a:lnTo>
                      <a:pt x="21555" y="12793"/>
                    </a:lnTo>
                    <a:lnTo>
                      <a:pt x="21555" y="12679"/>
                    </a:lnTo>
                    <a:lnTo>
                      <a:pt x="21600" y="12527"/>
                    </a:lnTo>
                    <a:lnTo>
                      <a:pt x="21600" y="9870"/>
                    </a:lnTo>
                    <a:lnTo>
                      <a:pt x="21555" y="9870"/>
                    </a:lnTo>
                    <a:lnTo>
                      <a:pt x="21555" y="9794"/>
                    </a:lnTo>
                    <a:lnTo>
                      <a:pt x="21489" y="9642"/>
                    </a:lnTo>
                    <a:lnTo>
                      <a:pt x="21489" y="9566"/>
                    </a:lnTo>
                    <a:lnTo>
                      <a:pt x="21444" y="9301"/>
                    </a:lnTo>
                    <a:lnTo>
                      <a:pt x="21444" y="9073"/>
                    </a:lnTo>
                    <a:lnTo>
                      <a:pt x="21377" y="8997"/>
                    </a:lnTo>
                    <a:lnTo>
                      <a:pt x="21333" y="8807"/>
                    </a:lnTo>
                    <a:lnTo>
                      <a:pt x="21266" y="8731"/>
                    </a:lnTo>
                    <a:lnTo>
                      <a:pt x="21155" y="8238"/>
                    </a:lnTo>
                    <a:lnTo>
                      <a:pt x="21110" y="8238"/>
                    </a:lnTo>
                    <a:lnTo>
                      <a:pt x="21043" y="8086"/>
                    </a:lnTo>
                    <a:lnTo>
                      <a:pt x="21043" y="7858"/>
                    </a:lnTo>
                    <a:lnTo>
                      <a:pt x="20932" y="7592"/>
                    </a:lnTo>
                    <a:lnTo>
                      <a:pt x="20887" y="7592"/>
                    </a:lnTo>
                    <a:lnTo>
                      <a:pt x="20887" y="7516"/>
                    </a:lnTo>
                    <a:lnTo>
                      <a:pt x="20821" y="7516"/>
                    </a:lnTo>
                    <a:lnTo>
                      <a:pt x="20776" y="7289"/>
                    </a:lnTo>
                    <a:lnTo>
                      <a:pt x="20665" y="7137"/>
                    </a:lnTo>
                    <a:lnTo>
                      <a:pt x="20553" y="7061"/>
                    </a:lnTo>
                    <a:lnTo>
                      <a:pt x="20553" y="6871"/>
                    </a:lnTo>
                    <a:lnTo>
                      <a:pt x="20487" y="6795"/>
                    </a:lnTo>
                    <a:lnTo>
                      <a:pt x="20442" y="6719"/>
                    </a:lnTo>
                    <a:lnTo>
                      <a:pt x="20375" y="6643"/>
                    </a:lnTo>
                    <a:lnTo>
                      <a:pt x="20331" y="6567"/>
                    </a:lnTo>
                    <a:lnTo>
                      <a:pt x="20264" y="6491"/>
                    </a:lnTo>
                    <a:lnTo>
                      <a:pt x="20219" y="6491"/>
                    </a:lnTo>
                    <a:lnTo>
                      <a:pt x="20153" y="6415"/>
                    </a:lnTo>
                    <a:lnTo>
                      <a:pt x="20108" y="6415"/>
                    </a:lnTo>
                    <a:lnTo>
                      <a:pt x="20041" y="6302"/>
                    </a:lnTo>
                    <a:lnTo>
                      <a:pt x="19997" y="6150"/>
                    </a:lnTo>
                    <a:lnTo>
                      <a:pt x="19930" y="6074"/>
                    </a:lnTo>
                    <a:lnTo>
                      <a:pt x="19774" y="6074"/>
                    </a:lnTo>
                    <a:lnTo>
                      <a:pt x="19707" y="5922"/>
                    </a:lnTo>
                    <a:lnTo>
                      <a:pt x="19663" y="5846"/>
                    </a:lnTo>
                    <a:lnTo>
                      <a:pt x="19485" y="5846"/>
                    </a:lnTo>
                    <a:lnTo>
                      <a:pt x="19485" y="5770"/>
                    </a:lnTo>
                    <a:lnTo>
                      <a:pt x="19373" y="5770"/>
                    </a:lnTo>
                    <a:lnTo>
                      <a:pt x="19440" y="5656"/>
                    </a:lnTo>
                    <a:lnTo>
                      <a:pt x="19440" y="4631"/>
                    </a:lnTo>
                    <a:lnTo>
                      <a:pt x="19373" y="4366"/>
                    </a:lnTo>
                    <a:lnTo>
                      <a:pt x="19373" y="4214"/>
                    </a:lnTo>
                    <a:lnTo>
                      <a:pt x="19329" y="3986"/>
                    </a:lnTo>
                    <a:lnTo>
                      <a:pt x="19262" y="3720"/>
                    </a:lnTo>
                    <a:lnTo>
                      <a:pt x="19262" y="3492"/>
                    </a:lnTo>
                    <a:lnTo>
                      <a:pt x="19039" y="2923"/>
                    </a:lnTo>
                    <a:lnTo>
                      <a:pt x="18995" y="2847"/>
                    </a:lnTo>
                    <a:lnTo>
                      <a:pt x="18950" y="2695"/>
                    </a:lnTo>
                    <a:lnTo>
                      <a:pt x="18950" y="2619"/>
                    </a:lnTo>
                    <a:lnTo>
                      <a:pt x="18839" y="2619"/>
                    </a:lnTo>
                    <a:lnTo>
                      <a:pt x="18839" y="2430"/>
                    </a:lnTo>
                    <a:lnTo>
                      <a:pt x="18772" y="2430"/>
                    </a:lnTo>
                    <a:lnTo>
                      <a:pt x="18727" y="2354"/>
                    </a:lnTo>
                    <a:lnTo>
                      <a:pt x="18661" y="2126"/>
                    </a:lnTo>
                    <a:lnTo>
                      <a:pt x="18549" y="2050"/>
                    </a:lnTo>
                    <a:lnTo>
                      <a:pt x="18549" y="1974"/>
                    </a:lnTo>
                    <a:lnTo>
                      <a:pt x="18438" y="1974"/>
                    </a:lnTo>
                    <a:lnTo>
                      <a:pt x="18327" y="1784"/>
                    </a:lnTo>
                    <a:lnTo>
                      <a:pt x="18282" y="1784"/>
                    </a:lnTo>
                    <a:lnTo>
                      <a:pt x="18215" y="1708"/>
                    </a:lnTo>
                    <a:lnTo>
                      <a:pt x="18104" y="1708"/>
                    </a:lnTo>
                    <a:lnTo>
                      <a:pt x="18104" y="1632"/>
                    </a:lnTo>
                    <a:lnTo>
                      <a:pt x="18059" y="1632"/>
                    </a:lnTo>
                    <a:lnTo>
                      <a:pt x="17993" y="1480"/>
                    </a:lnTo>
                    <a:lnTo>
                      <a:pt x="17659" y="1480"/>
                    </a:lnTo>
                    <a:lnTo>
                      <a:pt x="17659" y="1329"/>
                    </a:lnTo>
                    <a:lnTo>
                      <a:pt x="17503" y="1329"/>
                    </a:lnTo>
                    <a:lnTo>
                      <a:pt x="17503" y="1215"/>
                    </a:lnTo>
                    <a:lnTo>
                      <a:pt x="16946" y="1215"/>
                    </a:lnTo>
                    <a:lnTo>
                      <a:pt x="16946" y="1329"/>
                    </a:lnTo>
                    <a:lnTo>
                      <a:pt x="16723" y="1329"/>
                    </a:lnTo>
                    <a:lnTo>
                      <a:pt x="16723" y="1480"/>
                    </a:lnTo>
                    <a:lnTo>
                      <a:pt x="16434" y="1480"/>
                    </a:lnTo>
                    <a:lnTo>
                      <a:pt x="16389" y="1632"/>
                    </a:lnTo>
                    <a:lnTo>
                      <a:pt x="16322" y="1632"/>
                    </a:lnTo>
                    <a:lnTo>
                      <a:pt x="16322" y="1708"/>
                    </a:lnTo>
                    <a:lnTo>
                      <a:pt x="16211" y="1708"/>
                    </a:lnTo>
                    <a:lnTo>
                      <a:pt x="16167" y="1784"/>
                    </a:lnTo>
                    <a:lnTo>
                      <a:pt x="16100" y="1784"/>
                    </a:lnTo>
                    <a:lnTo>
                      <a:pt x="16055" y="1860"/>
                    </a:lnTo>
                    <a:lnTo>
                      <a:pt x="15988" y="1860"/>
                    </a:lnTo>
                    <a:lnTo>
                      <a:pt x="15988" y="1974"/>
                    </a:lnTo>
                    <a:lnTo>
                      <a:pt x="15944" y="1974"/>
                    </a:lnTo>
                    <a:lnTo>
                      <a:pt x="15877" y="2050"/>
                    </a:lnTo>
                    <a:lnTo>
                      <a:pt x="15833" y="2050"/>
                    </a:lnTo>
                    <a:lnTo>
                      <a:pt x="15766" y="2126"/>
                    </a:lnTo>
                    <a:lnTo>
                      <a:pt x="15766" y="1974"/>
                    </a:lnTo>
                    <a:close/>
                  </a:path>
                </a:pathLst>
              </a:custGeom>
              <a:solidFill>
                <a:srgbClr val="CCFFCC"/>
              </a:solidFill>
              <a:ln w="12700" cap="flat">
                <a:noFill/>
                <a:miter lim="400000"/>
              </a:ln>
              <a:effectLst/>
            </p:spPr>
            <p:txBody>
              <a:bodyPr wrap="square" lIns="45719" tIns="45719" rIns="45719" bIns="45719" numCol="1" anchor="t">
                <a:noAutofit/>
              </a:bodyPr>
              <a:lstStyle/>
              <a:p>
                <a:pPr/>
              </a:p>
            </p:txBody>
          </p:sp>
          <p:sp>
            <p:nvSpPr>
              <p:cNvPr id="934" name="Freeform 12"/>
              <p:cNvSpPr/>
              <p:nvPr/>
            </p:nvSpPr>
            <p:spPr>
              <a:xfrm>
                <a:off x="-1" y="-1"/>
                <a:ext cx="2046289" cy="7207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766" y="1974"/>
                    </a:moveTo>
                    <a:lnTo>
                      <a:pt x="15654" y="1974"/>
                    </a:lnTo>
                    <a:lnTo>
                      <a:pt x="15610" y="1784"/>
                    </a:lnTo>
                    <a:lnTo>
                      <a:pt x="15543" y="1784"/>
                    </a:lnTo>
                    <a:lnTo>
                      <a:pt x="15499" y="1708"/>
                    </a:lnTo>
                    <a:lnTo>
                      <a:pt x="15432" y="1708"/>
                    </a:lnTo>
                    <a:lnTo>
                      <a:pt x="15387" y="1632"/>
                    </a:lnTo>
                    <a:lnTo>
                      <a:pt x="15276" y="1480"/>
                    </a:lnTo>
                    <a:lnTo>
                      <a:pt x="15165" y="1480"/>
                    </a:lnTo>
                    <a:lnTo>
                      <a:pt x="15098" y="1329"/>
                    </a:lnTo>
                    <a:lnTo>
                      <a:pt x="15053" y="1215"/>
                    </a:lnTo>
                    <a:lnTo>
                      <a:pt x="14986" y="1215"/>
                    </a:lnTo>
                    <a:lnTo>
                      <a:pt x="14942" y="1139"/>
                    </a:lnTo>
                    <a:lnTo>
                      <a:pt x="14831" y="1139"/>
                    </a:lnTo>
                    <a:lnTo>
                      <a:pt x="14786" y="1063"/>
                    </a:lnTo>
                    <a:lnTo>
                      <a:pt x="14719" y="1063"/>
                    </a:lnTo>
                    <a:lnTo>
                      <a:pt x="14608" y="987"/>
                    </a:lnTo>
                    <a:lnTo>
                      <a:pt x="14563" y="987"/>
                    </a:lnTo>
                    <a:lnTo>
                      <a:pt x="14452" y="911"/>
                    </a:lnTo>
                    <a:lnTo>
                      <a:pt x="14341" y="911"/>
                    </a:lnTo>
                    <a:lnTo>
                      <a:pt x="14229" y="759"/>
                    </a:lnTo>
                    <a:lnTo>
                      <a:pt x="13940" y="759"/>
                    </a:lnTo>
                    <a:lnTo>
                      <a:pt x="13895" y="683"/>
                    </a:lnTo>
                    <a:lnTo>
                      <a:pt x="12671" y="683"/>
                    </a:lnTo>
                    <a:lnTo>
                      <a:pt x="12604" y="759"/>
                    </a:lnTo>
                    <a:lnTo>
                      <a:pt x="12336" y="759"/>
                    </a:lnTo>
                    <a:lnTo>
                      <a:pt x="12270" y="911"/>
                    </a:lnTo>
                    <a:lnTo>
                      <a:pt x="12114" y="911"/>
                    </a:lnTo>
                    <a:lnTo>
                      <a:pt x="12047" y="987"/>
                    </a:lnTo>
                    <a:lnTo>
                      <a:pt x="11891" y="987"/>
                    </a:lnTo>
                    <a:lnTo>
                      <a:pt x="11824" y="1063"/>
                    </a:lnTo>
                    <a:lnTo>
                      <a:pt x="11780" y="1139"/>
                    </a:lnTo>
                    <a:lnTo>
                      <a:pt x="11668" y="1139"/>
                    </a:lnTo>
                    <a:lnTo>
                      <a:pt x="11557" y="1215"/>
                    </a:lnTo>
                    <a:lnTo>
                      <a:pt x="11490" y="1215"/>
                    </a:lnTo>
                    <a:lnTo>
                      <a:pt x="11490" y="1329"/>
                    </a:lnTo>
                    <a:lnTo>
                      <a:pt x="11379" y="1480"/>
                    </a:lnTo>
                    <a:lnTo>
                      <a:pt x="11268" y="1480"/>
                    </a:lnTo>
                    <a:lnTo>
                      <a:pt x="11156" y="1632"/>
                    </a:lnTo>
                    <a:lnTo>
                      <a:pt x="11156" y="1708"/>
                    </a:lnTo>
                    <a:lnTo>
                      <a:pt x="11045" y="1708"/>
                    </a:lnTo>
                    <a:lnTo>
                      <a:pt x="11000" y="1784"/>
                    </a:lnTo>
                    <a:lnTo>
                      <a:pt x="10934" y="1860"/>
                    </a:lnTo>
                    <a:lnTo>
                      <a:pt x="10889" y="1974"/>
                    </a:lnTo>
                    <a:lnTo>
                      <a:pt x="10822" y="1974"/>
                    </a:lnTo>
                    <a:lnTo>
                      <a:pt x="10778" y="2050"/>
                    </a:lnTo>
                    <a:lnTo>
                      <a:pt x="10711" y="2126"/>
                    </a:lnTo>
                    <a:lnTo>
                      <a:pt x="10666" y="2126"/>
                    </a:lnTo>
                    <a:lnTo>
                      <a:pt x="10622" y="2202"/>
                    </a:lnTo>
                    <a:lnTo>
                      <a:pt x="10555" y="2430"/>
                    </a:lnTo>
                    <a:lnTo>
                      <a:pt x="10511" y="2430"/>
                    </a:lnTo>
                    <a:lnTo>
                      <a:pt x="10511" y="2505"/>
                    </a:lnTo>
                    <a:lnTo>
                      <a:pt x="10444" y="2430"/>
                    </a:lnTo>
                    <a:lnTo>
                      <a:pt x="10399" y="2430"/>
                    </a:lnTo>
                    <a:lnTo>
                      <a:pt x="10399" y="2354"/>
                    </a:lnTo>
                    <a:lnTo>
                      <a:pt x="10332" y="2126"/>
                    </a:lnTo>
                    <a:lnTo>
                      <a:pt x="10288" y="2050"/>
                    </a:lnTo>
                    <a:lnTo>
                      <a:pt x="10221" y="2050"/>
                    </a:lnTo>
                    <a:lnTo>
                      <a:pt x="10221" y="1784"/>
                    </a:lnTo>
                    <a:lnTo>
                      <a:pt x="10110" y="1784"/>
                    </a:lnTo>
                    <a:lnTo>
                      <a:pt x="10110" y="1708"/>
                    </a:lnTo>
                    <a:lnTo>
                      <a:pt x="10065" y="1708"/>
                    </a:lnTo>
                    <a:lnTo>
                      <a:pt x="9998" y="1480"/>
                    </a:lnTo>
                    <a:lnTo>
                      <a:pt x="9887" y="1480"/>
                    </a:lnTo>
                    <a:lnTo>
                      <a:pt x="9887" y="1215"/>
                    </a:lnTo>
                    <a:lnTo>
                      <a:pt x="9842" y="1215"/>
                    </a:lnTo>
                    <a:lnTo>
                      <a:pt x="9776" y="1139"/>
                    </a:lnTo>
                    <a:lnTo>
                      <a:pt x="9731" y="1139"/>
                    </a:lnTo>
                    <a:lnTo>
                      <a:pt x="9664" y="1063"/>
                    </a:lnTo>
                    <a:lnTo>
                      <a:pt x="9664" y="987"/>
                    </a:lnTo>
                    <a:lnTo>
                      <a:pt x="9620" y="987"/>
                    </a:lnTo>
                    <a:lnTo>
                      <a:pt x="9553" y="911"/>
                    </a:lnTo>
                    <a:lnTo>
                      <a:pt x="9508" y="911"/>
                    </a:lnTo>
                    <a:lnTo>
                      <a:pt x="9442" y="759"/>
                    </a:lnTo>
                    <a:lnTo>
                      <a:pt x="9397" y="759"/>
                    </a:lnTo>
                    <a:lnTo>
                      <a:pt x="9397" y="683"/>
                    </a:lnTo>
                    <a:lnTo>
                      <a:pt x="9286" y="683"/>
                    </a:lnTo>
                    <a:lnTo>
                      <a:pt x="9219" y="493"/>
                    </a:lnTo>
                    <a:lnTo>
                      <a:pt x="9174" y="493"/>
                    </a:lnTo>
                    <a:lnTo>
                      <a:pt x="9108" y="418"/>
                    </a:lnTo>
                    <a:lnTo>
                      <a:pt x="9063" y="418"/>
                    </a:lnTo>
                    <a:lnTo>
                      <a:pt x="8996" y="342"/>
                    </a:lnTo>
                    <a:lnTo>
                      <a:pt x="8885" y="342"/>
                    </a:lnTo>
                    <a:lnTo>
                      <a:pt x="8840" y="266"/>
                    </a:lnTo>
                    <a:lnTo>
                      <a:pt x="8662" y="266"/>
                    </a:lnTo>
                    <a:lnTo>
                      <a:pt x="8618" y="190"/>
                    </a:lnTo>
                    <a:lnTo>
                      <a:pt x="8551" y="190"/>
                    </a:lnTo>
                    <a:lnTo>
                      <a:pt x="8506" y="0"/>
                    </a:lnTo>
                    <a:lnTo>
                      <a:pt x="7104" y="0"/>
                    </a:lnTo>
                    <a:lnTo>
                      <a:pt x="7059" y="190"/>
                    </a:lnTo>
                    <a:lnTo>
                      <a:pt x="6948" y="190"/>
                    </a:lnTo>
                    <a:lnTo>
                      <a:pt x="6881" y="266"/>
                    </a:lnTo>
                    <a:lnTo>
                      <a:pt x="6725" y="266"/>
                    </a:lnTo>
                    <a:lnTo>
                      <a:pt x="6658" y="342"/>
                    </a:lnTo>
                    <a:lnTo>
                      <a:pt x="6547" y="342"/>
                    </a:lnTo>
                    <a:lnTo>
                      <a:pt x="6458" y="493"/>
                    </a:lnTo>
                    <a:lnTo>
                      <a:pt x="6346" y="493"/>
                    </a:lnTo>
                    <a:lnTo>
                      <a:pt x="6280" y="683"/>
                    </a:lnTo>
                    <a:lnTo>
                      <a:pt x="6235" y="683"/>
                    </a:lnTo>
                    <a:lnTo>
                      <a:pt x="6168" y="759"/>
                    </a:lnTo>
                    <a:lnTo>
                      <a:pt x="6124" y="759"/>
                    </a:lnTo>
                    <a:lnTo>
                      <a:pt x="6057" y="911"/>
                    </a:lnTo>
                    <a:lnTo>
                      <a:pt x="6012" y="911"/>
                    </a:lnTo>
                    <a:lnTo>
                      <a:pt x="5946" y="987"/>
                    </a:lnTo>
                    <a:lnTo>
                      <a:pt x="5901" y="987"/>
                    </a:lnTo>
                    <a:lnTo>
                      <a:pt x="5901" y="1063"/>
                    </a:lnTo>
                    <a:lnTo>
                      <a:pt x="5790" y="1139"/>
                    </a:lnTo>
                    <a:lnTo>
                      <a:pt x="5790" y="1215"/>
                    </a:lnTo>
                    <a:lnTo>
                      <a:pt x="5723" y="1215"/>
                    </a:lnTo>
                    <a:lnTo>
                      <a:pt x="5678" y="1329"/>
                    </a:lnTo>
                    <a:lnTo>
                      <a:pt x="5612" y="1480"/>
                    </a:lnTo>
                    <a:lnTo>
                      <a:pt x="5567" y="1480"/>
                    </a:lnTo>
                    <a:lnTo>
                      <a:pt x="5500" y="1632"/>
                    </a:lnTo>
                    <a:lnTo>
                      <a:pt x="5456" y="1708"/>
                    </a:lnTo>
                    <a:lnTo>
                      <a:pt x="5456" y="1784"/>
                    </a:lnTo>
                    <a:lnTo>
                      <a:pt x="5344" y="1974"/>
                    </a:lnTo>
                    <a:lnTo>
                      <a:pt x="5344" y="2050"/>
                    </a:lnTo>
                    <a:lnTo>
                      <a:pt x="5278" y="2050"/>
                    </a:lnTo>
                    <a:lnTo>
                      <a:pt x="5166" y="2354"/>
                    </a:lnTo>
                    <a:lnTo>
                      <a:pt x="5166" y="2430"/>
                    </a:lnTo>
                    <a:lnTo>
                      <a:pt x="5122" y="2619"/>
                    </a:lnTo>
                    <a:lnTo>
                      <a:pt x="5055" y="2619"/>
                    </a:lnTo>
                    <a:lnTo>
                      <a:pt x="5055" y="2847"/>
                    </a:lnTo>
                    <a:lnTo>
                      <a:pt x="4832" y="2847"/>
                    </a:lnTo>
                    <a:lnTo>
                      <a:pt x="4788" y="2695"/>
                    </a:lnTo>
                    <a:lnTo>
                      <a:pt x="4008" y="2695"/>
                    </a:lnTo>
                    <a:lnTo>
                      <a:pt x="3941" y="2847"/>
                    </a:lnTo>
                    <a:lnTo>
                      <a:pt x="3385" y="2847"/>
                    </a:lnTo>
                    <a:lnTo>
                      <a:pt x="3340" y="2923"/>
                    </a:lnTo>
                    <a:lnTo>
                      <a:pt x="3162" y="2923"/>
                    </a:lnTo>
                    <a:lnTo>
                      <a:pt x="3118" y="3151"/>
                    </a:lnTo>
                    <a:lnTo>
                      <a:pt x="2939" y="3151"/>
                    </a:lnTo>
                    <a:lnTo>
                      <a:pt x="2895" y="3265"/>
                    </a:lnTo>
                    <a:lnTo>
                      <a:pt x="2828" y="3265"/>
                    </a:lnTo>
                    <a:lnTo>
                      <a:pt x="2717" y="3341"/>
                    </a:lnTo>
                    <a:lnTo>
                      <a:pt x="2672" y="3341"/>
                    </a:lnTo>
                    <a:lnTo>
                      <a:pt x="2605" y="3417"/>
                    </a:lnTo>
                    <a:lnTo>
                      <a:pt x="2494" y="3417"/>
                    </a:lnTo>
                    <a:lnTo>
                      <a:pt x="2449" y="3492"/>
                    </a:lnTo>
                    <a:lnTo>
                      <a:pt x="2383" y="3492"/>
                    </a:lnTo>
                    <a:lnTo>
                      <a:pt x="2338" y="3568"/>
                    </a:lnTo>
                    <a:lnTo>
                      <a:pt x="2271" y="3568"/>
                    </a:lnTo>
                    <a:lnTo>
                      <a:pt x="2227" y="3720"/>
                    </a:lnTo>
                    <a:lnTo>
                      <a:pt x="2182" y="3720"/>
                    </a:lnTo>
                    <a:lnTo>
                      <a:pt x="2071" y="3910"/>
                    </a:lnTo>
                    <a:lnTo>
                      <a:pt x="2071" y="3986"/>
                    </a:lnTo>
                    <a:lnTo>
                      <a:pt x="1960" y="3986"/>
                    </a:lnTo>
                    <a:lnTo>
                      <a:pt x="1893" y="4138"/>
                    </a:lnTo>
                    <a:lnTo>
                      <a:pt x="1848" y="4138"/>
                    </a:lnTo>
                    <a:lnTo>
                      <a:pt x="1781" y="4214"/>
                    </a:lnTo>
                    <a:lnTo>
                      <a:pt x="1670" y="4290"/>
                    </a:lnTo>
                    <a:lnTo>
                      <a:pt x="1670" y="4366"/>
                    </a:lnTo>
                    <a:lnTo>
                      <a:pt x="1559" y="4555"/>
                    </a:lnTo>
                    <a:lnTo>
                      <a:pt x="1559" y="4631"/>
                    </a:lnTo>
                    <a:lnTo>
                      <a:pt x="1447" y="4631"/>
                    </a:lnTo>
                    <a:lnTo>
                      <a:pt x="1403" y="4707"/>
                    </a:lnTo>
                    <a:lnTo>
                      <a:pt x="1336" y="4859"/>
                    </a:lnTo>
                    <a:lnTo>
                      <a:pt x="1292" y="4935"/>
                    </a:lnTo>
                    <a:lnTo>
                      <a:pt x="1225" y="5011"/>
                    </a:lnTo>
                    <a:lnTo>
                      <a:pt x="1225" y="5125"/>
                    </a:lnTo>
                    <a:lnTo>
                      <a:pt x="1180" y="5201"/>
                    </a:lnTo>
                    <a:lnTo>
                      <a:pt x="1069" y="5353"/>
                    </a:lnTo>
                    <a:lnTo>
                      <a:pt x="1002" y="5580"/>
                    </a:lnTo>
                    <a:lnTo>
                      <a:pt x="958" y="5580"/>
                    </a:lnTo>
                    <a:lnTo>
                      <a:pt x="891" y="5770"/>
                    </a:lnTo>
                    <a:lnTo>
                      <a:pt x="846" y="5846"/>
                    </a:lnTo>
                    <a:lnTo>
                      <a:pt x="779" y="6074"/>
                    </a:lnTo>
                    <a:lnTo>
                      <a:pt x="735" y="6074"/>
                    </a:lnTo>
                    <a:lnTo>
                      <a:pt x="624" y="6567"/>
                    </a:lnTo>
                    <a:lnTo>
                      <a:pt x="512" y="6643"/>
                    </a:lnTo>
                    <a:lnTo>
                      <a:pt x="512" y="6795"/>
                    </a:lnTo>
                    <a:lnTo>
                      <a:pt x="445" y="6871"/>
                    </a:lnTo>
                    <a:lnTo>
                      <a:pt x="445" y="7137"/>
                    </a:lnTo>
                    <a:lnTo>
                      <a:pt x="334" y="7289"/>
                    </a:lnTo>
                    <a:lnTo>
                      <a:pt x="334" y="7364"/>
                    </a:lnTo>
                    <a:lnTo>
                      <a:pt x="289" y="7516"/>
                    </a:lnTo>
                    <a:lnTo>
                      <a:pt x="289" y="7706"/>
                    </a:lnTo>
                    <a:lnTo>
                      <a:pt x="223" y="7858"/>
                    </a:lnTo>
                    <a:lnTo>
                      <a:pt x="223" y="8086"/>
                    </a:lnTo>
                    <a:lnTo>
                      <a:pt x="178" y="8238"/>
                    </a:lnTo>
                    <a:lnTo>
                      <a:pt x="178" y="8351"/>
                    </a:lnTo>
                    <a:lnTo>
                      <a:pt x="111" y="8579"/>
                    </a:lnTo>
                    <a:lnTo>
                      <a:pt x="111" y="9073"/>
                    </a:lnTo>
                    <a:lnTo>
                      <a:pt x="67" y="9225"/>
                    </a:lnTo>
                    <a:lnTo>
                      <a:pt x="67" y="9718"/>
                    </a:lnTo>
                    <a:lnTo>
                      <a:pt x="0" y="9794"/>
                    </a:lnTo>
                    <a:lnTo>
                      <a:pt x="0" y="10743"/>
                    </a:lnTo>
                    <a:lnTo>
                      <a:pt x="67" y="10743"/>
                    </a:lnTo>
                    <a:lnTo>
                      <a:pt x="67" y="11312"/>
                    </a:lnTo>
                    <a:lnTo>
                      <a:pt x="111" y="11388"/>
                    </a:lnTo>
                    <a:lnTo>
                      <a:pt x="111" y="11958"/>
                    </a:lnTo>
                    <a:lnTo>
                      <a:pt x="178" y="12148"/>
                    </a:lnTo>
                    <a:lnTo>
                      <a:pt x="178" y="12224"/>
                    </a:lnTo>
                    <a:lnTo>
                      <a:pt x="223" y="12451"/>
                    </a:lnTo>
                    <a:lnTo>
                      <a:pt x="223" y="12527"/>
                    </a:lnTo>
                    <a:lnTo>
                      <a:pt x="289" y="12793"/>
                    </a:lnTo>
                    <a:lnTo>
                      <a:pt x="334" y="13021"/>
                    </a:lnTo>
                    <a:lnTo>
                      <a:pt x="334" y="13173"/>
                    </a:lnTo>
                    <a:lnTo>
                      <a:pt x="445" y="13438"/>
                    </a:lnTo>
                    <a:lnTo>
                      <a:pt x="445" y="13590"/>
                    </a:lnTo>
                    <a:lnTo>
                      <a:pt x="624" y="14084"/>
                    </a:lnTo>
                    <a:lnTo>
                      <a:pt x="846" y="14729"/>
                    </a:lnTo>
                    <a:lnTo>
                      <a:pt x="891" y="14729"/>
                    </a:lnTo>
                    <a:lnTo>
                      <a:pt x="958" y="14881"/>
                    </a:lnTo>
                    <a:lnTo>
                      <a:pt x="1002" y="14957"/>
                    </a:lnTo>
                    <a:lnTo>
                      <a:pt x="1069" y="15109"/>
                    </a:lnTo>
                    <a:lnTo>
                      <a:pt x="1069" y="15185"/>
                    </a:lnTo>
                    <a:lnTo>
                      <a:pt x="1180" y="15298"/>
                    </a:lnTo>
                    <a:lnTo>
                      <a:pt x="1225" y="15374"/>
                    </a:lnTo>
                    <a:lnTo>
                      <a:pt x="1225" y="15450"/>
                    </a:lnTo>
                    <a:lnTo>
                      <a:pt x="1292" y="15602"/>
                    </a:lnTo>
                    <a:lnTo>
                      <a:pt x="1336" y="15678"/>
                    </a:lnTo>
                    <a:lnTo>
                      <a:pt x="1403" y="15754"/>
                    </a:lnTo>
                    <a:lnTo>
                      <a:pt x="1447" y="15830"/>
                    </a:lnTo>
                    <a:lnTo>
                      <a:pt x="1559" y="15944"/>
                    </a:lnTo>
                    <a:lnTo>
                      <a:pt x="1559" y="16020"/>
                    </a:lnTo>
                    <a:lnTo>
                      <a:pt x="1670" y="16096"/>
                    </a:lnTo>
                    <a:lnTo>
                      <a:pt x="1670" y="16172"/>
                    </a:lnTo>
                    <a:lnTo>
                      <a:pt x="1781" y="16247"/>
                    </a:lnTo>
                    <a:lnTo>
                      <a:pt x="1848" y="16247"/>
                    </a:lnTo>
                    <a:lnTo>
                      <a:pt x="1893" y="16399"/>
                    </a:lnTo>
                    <a:lnTo>
                      <a:pt x="1960" y="16589"/>
                    </a:lnTo>
                    <a:lnTo>
                      <a:pt x="2071" y="16589"/>
                    </a:lnTo>
                    <a:lnTo>
                      <a:pt x="2071" y="16665"/>
                    </a:lnTo>
                    <a:lnTo>
                      <a:pt x="2182" y="16665"/>
                    </a:lnTo>
                    <a:lnTo>
                      <a:pt x="2227" y="16817"/>
                    </a:lnTo>
                    <a:lnTo>
                      <a:pt x="2271" y="16817"/>
                    </a:lnTo>
                    <a:lnTo>
                      <a:pt x="2338" y="16893"/>
                    </a:lnTo>
                    <a:lnTo>
                      <a:pt x="2383" y="16893"/>
                    </a:lnTo>
                    <a:lnTo>
                      <a:pt x="2449" y="16969"/>
                    </a:lnTo>
                    <a:lnTo>
                      <a:pt x="2494" y="17159"/>
                    </a:lnTo>
                    <a:lnTo>
                      <a:pt x="2605" y="17159"/>
                    </a:lnTo>
                    <a:lnTo>
                      <a:pt x="2672" y="17234"/>
                    </a:lnTo>
                    <a:lnTo>
                      <a:pt x="2828" y="17234"/>
                    </a:lnTo>
                    <a:lnTo>
                      <a:pt x="2895" y="17386"/>
                    </a:lnTo>
                    <a:lnTo>
                      <a:pt x="2939" y="17386"/>
                    </a:lnTo>
                    <a:lnTo>
                      <a:pt x="3051" y="17462"/>
                    </a:lnTo>
                    <a:lnTo>
                      <a:pt x="3162" y="17462"/>
                    </a:lnTo>
                    <a:lnTo>
                      <a:pt x="3229" y="17538"/>
                    </a:lnTo>
                    <a:lnTo>
                      <a:pt x="3496" y="17538"/>
                    </a:lnTo>
                    <a:lnTo>
                      <a:pt x="3563" y="17614"/>
                    </a:lnTo>
                    <a:lnTo>
                      <a:pt x="3674" y="17614"/>
                    </a:lnTo>
                    <a:lnTo>
                      <a:pt x="3786" y="17804"/>
                    </a:lnTo>
                    <a:lnTo>
                      <a:pt x="4899" y="17804"/>
                    </a:lnTo>
                    <a:lnTo>
                      <a:pt x="4944" y="17614"/>
                    </a:lnTo>
                    <a:lnTo>
                      <a:pt x="4944" y="17880"/>
                    </a:lnTo>
                    <a:lnTo>
                      <a:pt x="5010" y="17880"/>
                    </a:lnTo>
                    <a:lnTo>
                      <a:pt x="5010" y="17956"/>
                    </a:lnTo>
                    <a:lnTo>
                      <a:pt x="5122" y="18335"/>
                    </a:lnTo>
                    <a:lnTo>
                      <a:pt x="5166" y="18335"/>
                    </a:lnTo>
                    <a:lnTo>
                      <a:pt x="5278" y="18753"/>
                    </a:lnTo>
                    <a:lnTo>
                      <a:pt x="5344" y="18753"/>
                    </a:lnTo>
                    <a:lnTo>
                      <a:pt x="5344" y="18981"/>
                    </a:lnTo>
                    <a:lnTo>
                      <a:pt x="5456" y="19095"/>
                    </a:lnTo>
                    <a:lnTo>
                      <a:pt x="5456" y="19170"/>
                    </a:lnTo>
                    <a:lnTo>
                      <a:pt x="5567" y="19322"/>
                    </a:lnTo>
                    <a:lnTo>
                      <a:pt x="5612" y="19398"/>
                    </a:lnTo>
                    <a:lnTo>
                      <a:pt x="5678" y="19740"/>
                    </a:lnTo>
                    <a:lnTo>
                      <a:pt x="5790" y="19740"/>
                    </a:lnTo>
                    <a:lnTo>
                      <a:pt x="5790" y="19816"/>
                    </a:lnTo>
                    <a:lnTo>
                      <a:pt x="5834" y="19892"/>
                    </a:lnTo>
                    <a:lnTo>
                      <a:pt x="5901" y="19968"/>
                    </a:lnTo>
                    <a:lnTo>
                      <a:pt x="5946" y="20044"/>
                    </a:lnTo>
                    <a:lnTo>
                      <a:pt x="6012" y="20044"/>
                    </a:lnTo>
                    <a:lnTo>
                      <a:pt x="6057" y="20120"/>
                    </a:lnTo>
                    <a:lnTo>
                      <a:pt x="6124" y="20120"/>
                    </a:lnTo>
                    <a:lnTo>
                      <a:pt x="6168" y="20385"/>
                    </a:lnTo>
                    <a:lnTo>
                      <a:pt x="6235" y="20385"/>
                    </a:lnTo>
                    <a:lnTo>
                      <a:pt x="6280" y="20461"/>
                    </a:lnTo>
                    <a:lnTo>
                      <a:pt x="6346" y="20537"/>
                    </a:lnTo>
                    <a:lnTo>
                      <a:pt x="6391" y="20613"/>
                    </a:lnTo>
                    <a:lnTo>
                      <a:pt x="6458" y="20613"/>
                    </a:lnTo>
                    <a:lnTo>
                      <a:pt x="6547" y="20765"/>
                    </a:lnTo>
                    <a:lnTo>
                      <a:pt x="6614" y="20841"/>
                    </a:lnTo>
                    <a:lnTo>
                      <a:pt x="6725" y="20841"/>
                    </a:lnTo>
                    <a:lnTo>
                      <a:pt x="6769" y="21031"/>
                    </a:lnTo>
                    <a:lnTo>
                      <a:pt x="6881" y="21031"/>
                    </a:lnTo>
                    <a:lnTo>
                      <a:pt x="6948" y="21107"/>
                    </a:lnTo>
                    <a:lnTo>
                      <a:pt x="7104" y="21107"/>
                    </a:lnTo>
                    <a:lnTo>
                      <a:pt x="7215" y="21258"/>
                    </a:lnTo>
                    <a:lnTo>
                      <a:pt x="7282" y="21334"/>
                    </a:lnTo>
                    <a:lnTo>
                      <a:pt x="7393" y="21334"/>
                    </a:lnTo>
                    <a:lnTo>
                      <a:pt x="7438" y="21486"/>
                    </a:lnTo>
                    <a:lnTo>
                      <a:pt x="7883" y="21486"/>
                    </a:lnTo>
                    <a:lnTo>
                      <a:pt x="7883" y="21600"/>
                    </a:lnTo>
                    <a:lnTo>
                      <a:pt x="9108" y="21600"/>
                    </a:lnTo>
                    <a:lnTo>
                      <a:pt x="9174" y="21486"/>
                    </a:lnTo>
                    <a:lnTo>
                      <a:pt x="9553" y="21486"/>
                    </a:lnTo>
                    <a:lnTo>
                      <a:pt x="9664" y="21334"/>
                    </a:lnTo>
                    <a:lnTo>
                      <a:pt x="9776" y="21334"/>
                    </a:lnTo>
                    <a:lnTo>
                      <a:pt x="9842" y="21258"/>
                    </a:lnTo>
                    <a:lnTo>
                      <a:pt x="9887" y="21258"/>
                    </a:lnTo>
                    <a:lnTo>
                      <a:pt x="9998" y="21107"/>
                    </a:lnTo>
                    <a:lnTo>
                      <a:pt x="10110" y="21107"/>
                    </a:lnTo>
                    <a:lnTo>
                      <a:pt x="10221" y="21031"/>
                    </a:lnTo>
                    <a:lnTo>
                      <a:pt x="10288" y="21031"/>
                    </a:lnTo>
                    <a:lnTo>
                      <a:pt x="10332" y="20841"/>
                    </a:lnTo>
                    <a:lnTo>
                      <a:pt x="10444" y="20841"/>
                    </a:lnTo>
                    <a:lnTo>
                      <a:pt x="10511" y="20765"/>
                    </a:lnTo>
                    <a:lnTo>
                      <a:pt x="10511" y="20689"/>
                    </a:lnTo>
                    <a:lnTo>
                      <a:pt x="10555" y="20689"/>
                    </a:lnTo>
                    <a:lnTo>
                      <a:pt x="10666" y="20613"/>
                    </a:lnTo>
                    <a:lnTo>
                      <a:pt x="10711" y="20613"/>
                    </a:lnTo>
                    <a:lnTo>
                      <a:pt x="10822" y="20385"/>
                    </a:lnTo>
                    <a:lnTo>
                      <a:pt x="10934" y="20271"/>
                    </a:lnTo>
                    <a:lnTo>
                      <a:pt x="10934" y="20120"/>
                    </a:lnTo>
                    <a:lnTo>
                      <a:pt x="11156" y="19968"/>
                    </a:lnTo>
                    <a:lnTo>
                      <a:pt x="11156" y="19892"/>
                    </a:lnTo>
                    <a:lnTo>
                      <a:pt x="11268" y="19816"/>
                    </a:lnTo>
                    <a:lnTo>
                      <a:pt x="11268" y="19740"/>
                    </a:lnTo>
                    <a:lnTo>
                      <a:pt x="11334" y="19740"/>
                    </a:lnTo>
                    <a:lnTo>
                      <a:pt x="11379" y="19550"/>
                    </a:lnTo>
                    <a:lnTo>
                      <a:pt x="11490" y="19398"/>
                    </a:lnTo>
                    <a:lnTo>
                      <a:pt x="11490" y="19322"/>
                    </a:lnTo>
                    <a:lnTo>
                      <a:pt x="11557" y="19170"/>
                    </a:lnTo>
                    <a:lnTo>
                      <a:pt x="11602" y="19170"/>
                    </a:lnTo>
                    <a:lnTo>
                      <a:pt x="11668" y="18981"/>
                    </a:lnTo>
                    <a:lnTo>
                      <a:pt x="11713" y="18905"/>
                    </a:lnTo>
                    <a:lnTo>
                      <a:pt x="11780" y="18753"/>
                    </a:lnTo>
                    <a:lnTo>
                      <a:pt x="11780" y="18601"/>
                    </a:lnTo>
                    <a:lnTo>
                      <a:pt x="11824" y="18601"/>
                    </a:lnTo>
                    <a:lnTo>
                      <a:pt x="11891" y="18753"/>
                    </a:lnTo>
                    <a:lnTo>
                      <a:pt x="12002" y="18753"/>
                    </a:lnTo>
                    <a:lnTo>
                      <a:pt x="12002" y="18829"/>
                    </a:lnTo>
                    <a:lnTo>
                      <a:pt x="12047" y="18905"/>
                    </a:lnTo>
                    <a:lnTo>
                      <a:pt x="12114" y="18981"/>
                    </a:lnTo>
                    <a:lnTo>
                      <a:pt x="12158" y="19095"/>
                    </a:lnTo>
                    <a:lnTo>
                      <a:pt x="12225" y="19095"/>
                    </a:lnTo>
                    <a:lnTo>
                      <a:pt x="12270" y="19170"/>
                    </a:lnTo>
                    <a:lnTo>
                      <a:pt x="12336" y="19170"/>
                    </a:lnTo>
                    <a:lnTo>
                      <a:pt x="12336" y="19322"/>
                    </a:lnTo>
                    <a:lnTo>
                      <a:pt x="12492" y="19322"/>
                    </a:lnTo>
                    <a:lnTo>
                      <a:pt x="12604" y="19398"/>
                    </a:lnTo>
                    <a:lnTo>
                      <a:pt x="12715" y="19398"/>
                    </a:lnTo>
                    <a:lnTo>
                      <a:pt x="12715" y="19550"/>
                    </a:lnTo>
                    <a:lnTo>
                      <a:pt x="12938" y="19550"/>
                    </a:lnTo>
                    <a:lnTo>
                      <a:pt x="12938" y="19740"/>
                    </a:lnTo>
                    <a:lnTo>
                      <a:pt x="13339" y="19740"/>
                    </a:lnTo>
                    <a:lnTo>
                      <a:pt x="13383" y="19816"/>
                    </a:lnTo>
                    <a:lnTo>
                      <a:pt x="13895" y="19816"/>
                    </a:lnTo>
                    <a:lnTo>
                      <a:pt x="13940" y="19740"/>
                    </a:lnTo>
                    <a:lnTo>
                      <a:pt x="14341" y="19740"/>
                    </a:lnTo>
                    <a:lnTo>
                      <a:pt x="14385" y="19550"/>
                    </a:lnTo>
                    <a:lnTo>
                      <a:pt x="14563" y="19550"/>
                    </a:lnTo>
                    <a:lnTo>
                      <a:pt x="14608" y="19398"/>
                    </a:lnTo>
                    <a:lnTo>
                      <a:pt x="14719" y="19398"/>
                    </a:lnTo>
                    <a:lnTo>
                      <a:pt x="14786" y="19322"/>
                    </a:lnTo>
                    <a:lnTo>
                      <a:pt x="14942" y="19322"/>
                    </a:lnTo>
                    <a:lnTo>
                      <a:pt x="14942" y="19170"/>
                    </a:lnTo>
                    <a:lnTo>
                      <a:pt x="15053" y="19170"/>
                    </a:lnTo>
                    <a:lnTo>
                      <a:pt x="15053" y="19095"/>
                    </a:lnTo>
                    <a:lnTo>
                      <a:pt x="15098" y="19095"/>
                    </a:lnTo>
                    <a:lnTo>
                      <a:pt x="15165" y="18981"/>
                    </a:lnTo>
                    <a:lnTo>
                      <a:pt x="15209" y="18981"/>
                    </a:lnTo>
                    <a:lnTo>
                      <a:pt x="15276" y="18905"/>
                    </a:lnTo>
                    <a:lnTo>
                      <a:pt x="15320" y="18753"/>
                    </a:lnTo>
                    <a:lnTo>
                      <a:pt x="15387" y="18753"/>
                    </a:lnTo>
                    <a:lnTo>
                      <a:pt x="15432" y="18601"/>
                    </a:lnTo>
                    <a:lnTo>
                      <a:pt x="15543" y="18601"/>
                    </a:lnTo>
                    <a:lnTo>
                      <a:pt x="15610" y="18449"/>
                    </a:lnTo>
                    <a:lnTo>
                      <a:pt x="15654" y="18335"/>
                    </a:lnTo>
                    <a:lnTo>
                      <a:pt x="15654" y="18259"/>
                    </a:lnTo>
                    <a:lnTo>
                      <a:pt x="15766" y="18183"/>
                    </a:lnTo>
                    <a:lnTo>
                      <a:pt x="15766" y="17956"/>
                    </a:lnTo>
                    <a:lnTo>
                      <a:pt x="15833" y="17880"/>
                    </a:lnTo>
                    <a:lnTo>
                      <a:pt x="15877" y="17880"/>
                    </a:lnTo>
                    <a:lnTo>
                      <a:pt x="15988" y="17538"/>
                    </a:lnTo>
                    <a:lnTo>
                      <a:pt x="15988" y="17462"/>
                    </a:lnTo>
                    <a:lnTo>
                      <a:pt x="16055" y="17462"/>
                    </a:lnTo>
                    <a:lnTo>
                      <a:pt x="16100" y="17386"/>
                    </a:lnTo>
                    <a:lnTo>
                      <a:pt x="16100" y="17234"/>
                    </a:lnTo>
                    <a:lnTo>
                      <a:pt x="16278" y="16817"/>
                    </a:lnTo>
                    <a:lnTo>
                      <a:pt x="16278" y="16665"/>
                    </a:lnTo>
                    <a:lnTo>
                      <a:pt x="16322" y="16589"/>
                    </a:lnTo>
                    <a:lnTo>
                      <a:pt x="16322" y="16399"/>
                    </a:lnTo>
                    <a:lnTo>
                      <a:pt x="16389" y="16399"/>
                    </a:lnTo>
                    <a:lnTo>
                      <a:pt x="16434" y="16589"/>
                    </a:lnTo>
                    <a:lnTo>
                      <a:pt x="16545" y="16589"/>
                    </a:lnTo>
                    <a:lnTo>
                      <a:pt x="16545" y="16665"/>
                    </a:lnTo>
                    <a:lnTo>
                      <a:pt x="16656" y="16665"/>
                    </a:lnTo>
                    <a:lnTo>
                      <a:pt x="16723" y="16817"/>
                    </a:lnTo>
                    <a:lnTo>
                      <a:pt x="16879" y="16817"/>
                    </a:lnTo>
                    <a:lnTo>
                      <a:pt x="16946" y="16893"/>
                    </a:lnTo>
                    <a:lnTo>
                      <a:pt x="17057" y="16893"/>
                    </a:lnTo>
                    <a:lnTo>
                      <a:pt x="17169" y="16969"/>
                    </a:lnTo>
                    <a:lnTo>
                      <a:pt x="17213" y="16969"/>
                    </a:lnTo>
                    <a:lnTo>
                      <a:pt x="17280" y="17159"/>
                    </a:lnTo>
                    <a:lnTo>
                      <a:pt x="17503" y="17159"/>
                    </a:lnTo>
                    <a:lnTo>
                      <a:pt x="17614" y="17234"/>
                    </a:lnTo>
                    <a:lnTo>
                      <a:pt x="18727" y="17234"/>
                    </a:lnTo>
                    <a:lnTo>
                      <a:pt x="18772" y="17159"/>
                    </a:lnTo>
                    <a:lnTo>
                      <a:pt x="18995" y="17159"/>
                    </a:lnTo>
                    <a:lnTo>
                      <a:pt x="19039" y="16969"/>
                    </a:lnTo>
                    <a:lnTo>
                      <a:pt x="19106" y="16969"/>
                    </a:lnTo>
                    <a:lnTo>
                      <a:pt x="19151" y="16893"/>
                    </a:lnTo>
                    <a:lnTo>
                      <a:pt x="19262" y="16893"/>
                    </a:lnTo>
                    <a:lnTo>
                      <a:pt x="19373" y="16817"/>
                    </a:lnTo>
                    <a:lnTo>
                      <a:pt x="19596" y="16817"/>
                    </a:lnTo>
                    <a:lnTo>
                      <a:pt x="19663" y="16665"/>
                    </a:lnTo>
                    <a:lnTo>
                      <a:pt x="19707" y="16665"/>
                    </a:lnTo>
                    <a:lnTo>
                      <a:pt x="19774" y="16589"/>
                    </a:lnTo>
                    <a:lnTo>
                      <a:pt x="19885" y="16399"/>
                    </a:lnTo>
                    <a:lnTo>
                      <a:pt x="19930" y="16399"/>
                    </a:lnTo>
                    <a:lnTo>
                      <a:pt x="19997" y="16247"/>
                    </a:lnTo>
                    <a:lnTo>
                      <a:pt x="20108" y="16247"/>
                    </a:lnTo>
                    <a:lnTo>
                      <a:pt x="20108" y="16172"/>
                    </a:lnTo>
                    <a:lnTo>
                      <a:pt x="20153" y="16172"/>
                    </a:lnTo>
                    <a:lnTo>
                      <a:pt x="20219" y="16020"/>
                    </a:lnTo>
                    <a:lnTo>
                      <a:pt x="20264" y="16020"/>
                    </a:lnTo>
                    <a:lnTo>
                      <a:pt x="20331" y="15944"/>
                    </a:lnTo>
                    <a:lnTo>
                      <a:pt x="20375" y="15944"/>
                    </a:lnTo>
                    <a:lnTo>
                      <a:pt x="20442" y="15830"/>
                    </a:lnTo>
                    <a:lnTo>
                      <a:pt x="20442" y="15754"/>
                    </a:lnTo>
                    <a:lnTo>
                      <a:pt x="20487" y="15754"/>
                    </a:lnTo>
                    <a:lnTo>
                      <a:pt x="20553" y="15602"/>
                    </a:lnTo>
                    <a:lnTo>
                      <a:pt x="20598" y="15450"/>
                    </a:lnTo>
                    <a:lnTo>
                      <a:pt x="20665" y="15450"/>
                    </a:lnTo>
                    <a:lnTo>
                      <a:pt x="20665" y="15374"/>
                    </a:lnTo>
                    <a:lnTo>
                      <a:pt x="20776" y="15298"/>
                    </a:lnTo>
                    <a:lnTo>
                      <a:pt x="20776" y="15109"/>
                    </a:lnTo>
                    <a:lnTo>
                      <a:pt x="20821" y="15109"/>
                    </a:lnTo>
                    <a:lnTo>
                      <a:pt x="20932" y="14881"/>
                    </a:lnTo>
                    <a:lnTo>
                      <a:pt x="21333" y="13742"/>
                    </a:lnTo>
                    <a:lnTo>
                      <a:pt x="21377" y="13590"/>
                    </a:lnTo>
                    <a:lnTo>
                      <a:pt x="21444" y="13514"/>
                    </a:lnTo>
                    <a:lnTo>
                      <a:pt x="21444" y="13173"/>
                    </a:lnTo>
                    <a:lnTo>
                      <a:pt x="21489" y="12945"/>
                    </a:lnTo>
                    <a:lnTo>
                      <a:pt x="21489" y="12869"/>
                    </a:lnTo>
                    <a:lnTo>
                      <a:pt x="21555" y="12793"/>
                    </a:lnTo>
                    <a:lnTo>
                      <a:pt x="21555" y="12679"/>
                    </a:lnTo>
                    <a:lnTo>
                      <a:pt x="21600" y="12527"/>
                    </a:lnTo>
                    <a:lnTo>
                      <a:pt x="21600" y="9870"/>
                    </a:lnTo>
                    <a:lnTo>
                      <a:pt x="21555" y="9870"/>
                    </a:lnTo>
                    <a:lnTo>
                      <a:pt x="21555" y="9794"/>
                    </a:lnTo>
                    <a:lnTo>
                      <a:pt x="21489" y="9642"/>
                    </a:lnTo>
                    <a:lnTo>
                      <a:pt x="21489" y="9566"/>
                    </a:lnTo>
                    <a:lnTo>
                      <a:pt x="21444" y="9301"/>
                    </a:lnTo>
                    <a:lnTo>
                      <a:pt x="21444" y="9073"/>
                    </a:lnTo>
                    <a:lnTo>
                      <a:pt x="21377" y="8997"/>
                    </a:lnTo>
                    <a:lnTo>
                      <a:pt x="21333" y="8807"/>
                    </a:lnTo>
                    <a:lnTo>
                      <a:pt x="21266" y="8731"/>
                    </a:lnTo>
                    <a:lnTo>
                      <a:pt x="21155" y="8238"/>
                    </a:lnTo>
                    <a:lnTo>
                      <a:pt x="21110" y="8238"/>
                    </a:lnTo>
                    <a:lnTo>
                      <a:pt x="21043" y="8086"/>
                    </a:lnTo>
                    <a:lnTo>
                      <a:pt x="21043" y="7858"/>
                    </a:lnTo>
                    <a:lnTo>
                      <a:pt x="20932" y="7592"/>
                    </a:lnTo>
                    <a:lnTo>
                      <a:pt x="20887" y="7592"/>
                    </a:lnTo>
                    <a:lnTo>
                      <a:pt x="20887" y="7516"/>
                    </a:lnTo>
                    <a:lnTo>
                      <a:pt x="20821" y="7516"/>
                    </a:lnTo>
                    <a:lnTo>
                      <a:pt x="20776" y="7289"/>
                    </a:lnTo>
                    <a:lnTo>
                      <a:pt x="20665" y="7137"/>
                    </a:lnTo>
                    <a:lnTo>
                      <a:pt x="20553" y="7061"/>
                    </a:lnTo>
                    <a:lnTo>
                      <a:pt x="20553" y="6871"/>
                    </a:lnTo>
                    <a:lnTo>
                      <a:pt x="20487" y="6795"/>
                    </a:lnTo>
                    <a:lnTo>
                      <a:pt x="20442" y="6719"/>
                    </a:lnTo>
                    <a:lnTo>
                      <a:pt x="20375" y="6643"/>
                    </a:lnTo>
                    <a:lnTo>
                      <a:pt x="20331" y="6567"/>
                    </a:lnTo>
                    <a:lnTo>
                      <a:pt x="20264" y="6491"/>
                    </a:lnTo>
                    <a:lnTo>
                      <a:pt x="20219" y="6491"/>
                    </a:lnTo>
                    <a:lnTo>
                      <a:pt x="20153" y="6415"/>
                    </a:lnTo>
                    <a:lnTo>
                      <a:pt x="20108" y="6415"/>
                    </a:lnTo>
                    <a:lnTo>
                      <a:pt x="20041" y="6302"/>
                    </a:lnTo>
                    <a:lnTo>
                      <a:pt x="19997" y="6150"/>
                    </a:lnTo>
                    <a:lnTo>
                      <a:pt x="19930" y="6074"/>
                    </a:lnTo>
                    <a:lnTo>
                      <a:pt x="19774" y="6074"/>
                    </a:lnTo>
                    <a:lnTo>
                      <a:pt x="19707" y="5922"/>
                    </a:lnTo>
                    <a:lnTo>
                      <a:pt x="19663" y="5846"/>
                    </a:lnTo>
                    <a:lnTo>
                      <a:pt x="19485" y="5846"/>
                    </a:lnTo>
                    <a:lnTo>
                      <a:pt x="19485" y="5770"/>
                    </a:lnTo>
                    <a:lnTo>
                      <a:pt x="19373" y="5770"/>
                    </a:lnTo>
                    <a:lnTo>
                      <a:pt x="19440" y="5656"/>
                    </a:lnTo>
                    <a:lnTo>
                      <a:pt x="19440" y="4631"/>
                    </a:lnTo>
                    <a:lnTo>
                      <a:pt x="19373" y="4366"/>
                    </a:lnTo>
                    <a:lnTo>
                      <a:pt x="19373" y="4214"/>
                    </a:lnTo>
                    <a:lnTo>
                      <a:pt x="19329" y="3986"/>
                    </a:lnTo>
                    <a:lnTo>
                      <a:pt x="19262" y="3720"/>
                    </a:lnTo>
                    <a:lnTo>
                      <a:pt x="19262" y="3492"/>
                    </a:lnTo>
                    <a:lnTo>
                      <a:pt x="19039" y="2923"/>
                    </a:lnTo>
                    <a:lnTo>
                      <a:pt x="18995" y="2847"/>
                    </a:lnTo>
                    <a:lnTo>
                      <a:pt x="18950" y="2695"/>
                    </a:lnTo>
                    <a:lnTo>
                      <a:pt x="18950" y="2619"/>
                    </a:lnTo>
                    <a:lnTo>
                      <a:pt x="18839" y="2619"/>
                    </a:lnTo>
                    <a:lnTo>
                      <a:pt x="18839" y="2430"/>
                    </a:lnTo>
                    <a:lnTo>
                      <a:pt x="18772" y="2430"/>
                    </a:lnTo>
                    <a:lnTo>
                      <a:pt x="18727" y="2354"/>
                    </a:lnTo>
                    <a:lnTo>
                      <a:pt x="18661" y="2126"/>
                    </a:lnTo>
                    <a:lnTo>
                      <a:pt x="18549" y="2050"/>
                    </a:lnTo>
                    <a:lnTo>
                      <a:pt x="18549" y="1974"/>
                    </a:lnTo>
                    <a:lnTo>
                      <a:pt x="18438" y="1974"/>
                    </a:lnTo>
                    <a:lnTo>
                      <a:pt x="18327" y="1784"/>
                    </a:lnTo>
                    <a:lnTo>
                      <a:pt x="18282" y="1784"/>
                    </a:lnTo>
                    <a:lnTo>
                      <a:pt x="18215" y="1708"/>
                    </a:lnTo>
                    <a:lnTo>
                      <a:pt x="18104" y="1708"/>
                    </a:lnTo>
                    <a:lnTo>
                      <a:pt x="18104" y="1632"/>
                    </a:lnTo>
                    <a:lnTo>
                      <a:pt x="18059" y="1632"/>
                    </a:lnTo>
                    <a:lnTo>
                      <a:pt x="17993" y="1480"/>
                    </a:lnTo>
                    <a:lnTo>
                      <a:pt x="17659" y="1480"/>
                    </a:lnTo>
                    <a:lnTo>
                      <a:pt x="17659" y="1329"/>
                    </a:lnTo>
                    <a:lnTo>
                      <a:pt x="17503" y="1329"/>
                    </a:lnTo>
                    <a:lnTo>
                      <a:pt x="17503" y="1215"/>
                    </a:lnTo>
                    <a:lnTo>
                      <a:pt x="16946" y="1215"/>
                    </a:lnTo>
                    <a:lnTo>
                      <a:pt x="16946" y="1329"/>
                    </a:lnTo>
                    <a:lnTo>
                      <a:pt x="16723" y="1329"/>
                    </a:lnTo>
                    <a:lnTo>
                      <a:pt x="16723" y="1480"/>
                    </a:lnTo>
                    <a:lnTo>
                      <a:pt x="16434" y="1480"/>
                    </a:lnTo>
                    <a:lnTo>
                      <a:pt x="16389" y="1632"/>
                    </a:lnTo>
                    <a:lnTo>
                      <a:pt x="16322" y="1632"/>
                    </a:lnTo>
                    <a:lnTo>
                      <a:pt x="16322" y="1708"/>
                    </a:lnTo>
                    <a:lnTo>
                      <a:pt x="16211" y="1708"/>
                    </a:lnTo>
                    <a:lnTo>
                      <a:pt x="16167" y="1784"/>
                    </a:lnTo>
                    <a:lnTo>
                      <a:pt x="16100" y="1784"/>
                    </a:lnTo>
                    <a:lnTo>
                      <a:pt x="16055" y="1860"/>
                    </a:lnTo>
                    <a:lnTo>
                      <a:pt x="15988" y="1860"/>
                    </a:lnTo>
                    <a:lnTo>
                      <a:pt x="15988" y="1974"/>
                    </a:lnTo>
                    <a:lnTo>
                      <a:pt x="15944" y="1974"/>
                    </a:lnTo>
                    <a:lnTo>
                      <a:pt x="15877" y="2050"/>
                    </a:lnTo>
                    <a:lnTo>
                      <a:pt x="15833" y="2050"/>
                    </a:lnTo>
                    <a:lnTo>
                      <a:pt x="15766" y="2126"/>
                    </a:lnTo>
                    <a:lnTo>
                      <a:pt x="15766" y="1974"/>
                    </a:lnTo>
                  </a:path>
                </a:pathLst>
              </a:custGeom>
              <a:solidFill>
                <a:srgbClr val="CCFFCC"/>
              </a:solidFill>
              <a:ln w="12700" cap="flat">
                <a:noFill/>
                <a:miter lim="400000"/>
              </a:ln>
              <a:effectLst/>
            </p:spPr>
            <p:txBody>
              <a:bodyPr wrap="square" lIns="45719" tIns="45719" rIns="45719" bIns="45719" numCol="1" anchor="t">
                <a:noAutofit/>
              </a:bodyPr>
              <a:lstStyle/>
              <a:p>
                <a:pPr/>
              </a:p>
            </p:txBody>
          </p:sp>
        </p:grpSp>
        <p:sp>
          <p:nvSpPr>
            <p:cNvPr id="936" name="Rectangle 13"/>
            <p:cNvSpPr/>
            <p:nvPr/>
          </p:nvSpPr>
          <p:spPr>
            <a:xfrm>
              <a:off x="476250" y="1322387"/>
              <a:ext cx="352426" cy="360362"/>
            </a:xfrm>
            <a:prstGeom prst="rect">
              <a:avLst/>
            </a:prstGeom>
            <a:solidFill>
              <a:schemeClr val="accent1"/>
            </a:solidFill>
            <a:ln w="9525" cap="flat">
              <a:solidFill>
                <a:srgbClr val="808080"/>
              </a:solidFill>
              <a:prstDash val="solid"/>
              <a:miter lim="800000"/>
            </a:ln>
            <a:effectLst/>
          </p:spPr>
          <p:txBody>
            <a:bodyPr wrap="square" lIns="45719" tIns="45719" rIns="45719" bIns="45719" numCol="1" anchor="ctr">
              <a:noAutofit/>
            </a:bodyPr>
            <a:lstStyle/>
            <a:p>
              <a:pPr/>
            </a:p>
          </p:txBody>
        </p:sp>
        <p:grpSp>
          <p:nvGrpSpPr>
            <p:cNvPr id="940" name="AutoShape 14"/>
            <p:cNvGrpSpPr/>
            <p:nvPr/>
          </p:nvGrpSpPr>
          <p:grpSpPr>
            <a:xfrm>
              <a:off x="330200" y="457199"/>
              <a:ext cx="336551" cy="385763"/>
              <a:chOff x="0" y="0"/>
              <a:chExt cx="336550" cy="385762"/>
            </a:xfrm>
          </p:grpSpPr>
          <p:sp>
            <p:nvSpPr>
              <p:cNvPr id="937" name="Form"/>
              <p:cNvSpPr/>
              <p:nvPr/>
            </p:nvSpPr>
            <p:spPr>
              <a:xfrm>
                <a:off x="0" y="-1"/>
                <a:ext cx="336551" cy="3857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700"/>
                    </a:move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close/>
                  </a:path>
                </a:pathLst>
              </a:custGeom>
              <a:solidFill>
                <a:srgbClr val="006BB6"/>
              </a:solidFill>
              <a:ln w="12700" cap="flat">
                <a:noFill/>
                <a:miter lim="400000"/>
              </a:ln>
              <a:effectLst/>
            </p:spPr>
            <p:txBody>
              <a:bodyPr wrap="square" lIns="45719" tIns="45719" rIns="45719" bIns="45719" numCol="1" anchor="ctr">
                <a:noAutofit/>
              </a:bodyPr>
              <a:lstStyle/>
              <a:p>
                <a:pPr/>
              </a:p>
            </p:txBody>
          </p:sp>
          <p:sp>
            <p:nvSpPr>
              <p:cNvPr id="938" name="Oval"/>
              <p:cNvSpPr/>
              <p:nvPr/>
            </p:nvSpPr>
            <p:spPr>
              <a:xfrm>
                <a:off x="0" y="-1"/>
                <a:ext cx="336550" cy="96443"/>
              </a:xfrm>
              <a:prstGeom prst="ellipse">
                <a:avLst/>
              </a:prstGeom>
              <a:solidFill>
                <a:schemeClr val="accent3">
                  <a:lumOff val="44000"/>
                  <a:alpha val="40000"/>
                </a:schemeClr>
              </a:solidFill>
              <a:ln w="12700" cap="flat">
                <a:noFill/>
                <a:miter lim="400000"/>
              </a:ln>
              <a:effectLst/>
            </p:spPr>
            <p:txBody>
              <a:bodyPr wrap="square" lIns="45719" tIns="45719" rIns="45719" bIns="45719" numCol="1" anchor="ctr">
                <a:noAutofit/>
              </a:bodyPr>
              <a:lstStyle/>
              <a:p>
                <a:pPr/>
              </a:p>
            </p:txBody>
          </p:sp>
          <p:sp>
            <p:nvSpPr>
              <p:cNvPr id="939" name="Linien"/>
              <p:cNvSpPr/>
              <p:nvPr/>
            </p:nvSpPr>
            <p:spPr>
              <a:xfrm>
                <a:off x="0" y="-1"/>
                <a:ext cx="336551" cy="3857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700"/>
                    </a:moveTo>
                    <a:cubicBezTo>
                      <a:pt x="21600" y="4191"/>
                      <a:pt x="16765" y="5400"/>
                      <a:pt x="10800" y="5400"/>
                    </a:cubicBezTo>
                    <a:cubicBezTo>
                      <a:pt x="4835" y="5400"/>
                      <a:pt x="0" y="4191"/>
                      <a:pt x="0" y="2700"/>
                    </a:cubicBez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lnTo>
                      <a:pt x="0" y="2700"/>
                    </a:lnTo>
                  </a:path>
                </a:pathLst>
              </a:custGeom>
              <a:noFill/>
              <a:ln w="9525" cap="flat">
                <a:solidFill>
                  <a:srgbClr val="808080"/>
                </a:solidFill>
                <a:prstDash val="solid"/>
                <a:round/>
              </a:ln>
              <a:effectLst/>
            </p:spPr>
            <p:txBody>
              <a:bodyPr wrap="square" lIns="45719" tIns="45719" rIns="45719" bIns="45719" numCol="1" anchor="ctr">
                <a:noAutofit/>
              </a:bodyPr>
              <a:lstStyle/>
              <a:p>
                <a:pPr/>
              </a:p>
            </p:txBody>
          </p:sp>
        </p:grpSp>
        <p:grpSp>
          <p:nvGrpSpPr>
            <p:cNvPr id="944" name="AutoShape 15"/>
            <p:cNvGrpSpPr/>
            <p:nvPr/>
          </p:nvGrpSpPr>
          <p:grpSpPr>
            <a:xfrm>
              <a:off x="763587" y="457199"/>
              <a:ext cx="336551" cy="385763"/>
              <a:chOff x="0" y="0"/>
              <a:chExt cx="336550" cy="385762"/>
            </a:xfrm>
          </p:grpSpPr>
          <p:sp>
            <p:nvSpPr>
              <p:cNvPr id="941" name="Form"/>
              <p:cNvSpPr/>
              <p:nvPr/>
            </p:nvSpPr>
            <p:spPr>
              <a:xfrm>
                <a:off x="0" y="-1"/>
                <a:ext cx="336551" cy="3857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700"/>
                    </a:move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close/>
                  </a:path>
                </a:pathLst>
              </a:custGeom>
              <a:solidFill>
                <a:srgbClr val="006BB6"/>
              </a:solidFill>
              <a:ln w="12700" cap="flat">
                <a:noFill/>
                <a:miter lim="400000"/>
              </a:ln>
              <a:effectLst/>
            </p:spPr>
            <p:txBody>
              <a:bodyPr wrap="square" lIns="45719" tIns="45719" rIns="45719" bIns="45719" numCol="1" anchor="ctr">
                <a:noAutofit/>
              </a:bodyPr>
              <a:lstStyle/>
              <a:p>
                <a:pPr/>
              </a:p>
            </p:txBody>
          </p:sp>
          <p:sp>
            <p:nvSpPr>
              <p:cNvPr id="942" name="Oval"/>
              <p:cNvSpPr/>
              <p:nvPr/>
            </p:nvSpPr>
            <p:spPr>
              <a:xfrm>
                <a:off x="0" y="-1"/>
                <a:ext cx="336550" cy="96443"/>
              </a:xfrm>
              <a:prstGeom prst="ellipse">
                <a:avLst/>
              </a:prstGeom>
              <a:solidFill>
                <a:schemeClr val="accent3">
                  <a:lumOff val="44000"/>
                  <a:alpha val="40000"/>
                </a:schemeClr>
              </a:solidFill>
              <a:ln w="12700" cap="flat">
                <a:noFill/>
                <a:miter lim="400000"/>
              </a:ln>
              <a:effectLst/>
            </p:spPr>
            <p:txBody>
              <a:bodyPr wrap="square" lIns="45719" tIns="45719" rIns="45719" bIns="45719" numCol="1" anchor="ctr">
                <a:noAutofit/>
              </a:bodyPr>
              <a:lstStyle/>
              <a:p>
                <a:pPr/>
              </a:p>
            </p:txBody>
          </p:sp>
          <p:sp>
            <p:nvSpPr>
              <p:cNvPr id="943" name="Linien"/>
              <p:cNvSpPr/>
              <p:nvPr/>
            </p:nvSpPr>
            <p:spPr>
              <a:xfrm>
                <a:off x="0" y="-1"/>
                <a:ext cx="336551" cy="3857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700"/>
                    </a:moveTo>
                    <a:cubicBezTo>
                      <a:pt x="21600" y="4191"/>
                      <a:pt x="16765" y="5400"/>
                      <a:pt x="10800" y="5400"/>
                    </a:cubicBezTo>
                    <a:cubicBezTo>
                      <a:pt x="4835" y="5400"/>
                      <a:pt x="0" y="4191"/>
                      <a:pt x="0" y="2700"/>
                    </a:cubicBez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lnTo>
                      <a:pt x="0" y="2700"/>
                    </a:lnTo>
                  </a:path>
                </a:pathLst>
              </a:custGeom>
              <a:noFill/>
              <a:ln w="9525" cap="flat">
                <a:solidFill>
                  <a:srgbClr val="808080"/>
                </a:solidFill>
                <a:prstDash val="solid"/>
                <a:round/>
              </a:ln>
              <a:effectLst/>
            </p:spPr>
            <p:txBody>
              <a:bodyPr wrap="square" lIns="45719" tIns="45719" rIns="45719" bIns="45719" numCol="1" anchor="ctr">
                <a:noAutofit/>
              </a:bodyPr>
              <a:lstStyle/>
              <a:p>
                <a:pPr/>
              </a:p>
            </p:txBody>
          </p:sp>
        </p:grpSp>
        <p:sp>
          <p:nvSpPr>
            <p:cNvPr id="945" name="Rectangle 16"/>
            <p:cNvSpPr/>
            <p:nvPr/>
          </p:nvSpPr>
          <p:spPr>
            <a:xfrm>
              <a:off x="1628775" y="1322387"/>
              <a:ext cx="352426" cy="360362"/>
            </a:xfrm>
            <a:prstGeom prst="rect">
              <a:avLst/>
            </a:prstGeom>
            <a:solidFill>
              <a:schemeClr val="accent1"/>
            </a:solidFill>
            <a:ln w="9525" cap="flat">
              <a:solidFill>
                <a:srgbClr val="808080"/>
              </a:solidFill>
              <a:prstDash val="solid"/>
              <a:miter lim="800000"/>
            </a:ln>
            <a:effectLst/>
          </p:spPr>
          <p:txBody>
            <a:bodyPr wrap="square" lIns="45719" tIns="45719" rIns="45719" bIns="45719" numCol="1" anchor="ctr">
              <a:noAutofit/>
            </a:bodyPr>
            <a:lstStyle/>
            <a:p>
              <a:pPr/>
            </a:p>
          </p:txBody>
        </p:sp>
        <p:sp>
          <p:nvSpPr>
            <p:cNvPr id="946" name="Line 17"/>
            <p:cNvSpPr/>
            <p:nvPr/>
          </p:nvSpPr>
          <p:spPr>
            <a:xfrm flipH="1" flipV="1">
              <a:off x="690562" y="2401888"/>
              <a:ext cx="142876" cy="433387"/>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sp>
          <p:nvSpPr>
            <p:cNvPr id="947" name="Line 18"/>
            <p:cNvSpPr/>
            <p:nvPr/>
          </p:nvSpPr>
          <p:spPr>
            <a:xfrm flipV="1">
              <a:off x="1554162" y="2401888"/>
              <a:ext cx="215901" cy="433387"/>
            </a:xfrm>
            <a:prstGeom prst="line">
              <a:avLst/>
            </a:prstGeom>
            <a:noFill/>
            <a:ln w="9525" cap="flat">
              <a:solidFill>
                <a:schemeClr val="accent2"/>
              </a:solidFill>
              <a:prstDash val="solid"/>
              <a:round/>
            </a:ln>
            <a:effectLst/>
          </p:spPr>
          <p:txBody>
            <a:bodyPr wrap="square" lIns="45719" tIns="45719" rIns="45719" bIns="45719" numCol="1" anchor="t">
              <a:noAutofit/>
            </a:bodyPr>
            <a:lstStyle/>
            <a:p>
              <a:pPr/>
            </a:p>
          </p:txBody>
        </p:sp>
        <p:sp>
          <p:nvSpPr>
            <p:cNvPr id="948" name="Line 19"/>
            <p:cNvSpPr/>
            <p:nvPr/>
          </p:nvSpPr>
          <p:spPr>
            <a:xfrm flipH="1" flipV="1">
              <a:off x="617537" y="1681163"/>
              <a:ext cx="3176" cy="504825"/>
            </a:xfrm>
            <a:prstGeom prst="line">
              <a:avLst/>
            </a:prstGeom>
            <a:noFill/>
            <a:ln w="9525" cap="flat">
              <a:solidFill>
                <a:srgbClr val="006BB6"/>
              </a:solidFill>
              <a:prstDash val="solid"/>
              <a:round/>
            </a:ln>
            <a:effectLst/>
          </p:spPr>
          <p:txBody>
            <a:bodyPr wrap="square" lIns="45719" tIns="45719" rIns="45719" bIns="45719" numCol="1" anchor="t">
              <a:noAutofit/>
            </a:bodyPr>
            <a:lstStyle/>
            <a:p>
              <a:pPr/>
            </a:p>
          </p:txBody>
        </p:sp>
        <p:sp>
          <p:nvSpPr>
            <p:cNvPr id="949" name="Line 20"/>
            <p:cNvSpPr/>
            <p:nvPr/>
          </p:nvSpPr>
          <p:spPr>
            <a:xfrm flipH="1" flipV="1">
              <a:off x="1841500" y="1681163"/>
              <a:ext cx="3176" cy="504825"/>
            </a:xfrm>
            <a:prstGeom prst="line">
              <a:avLst/>
            </a:prstGeom>
            <a:noFill/>
            <a:ln w="9525" cap="flat">
              <a:solidFill>
                <a:srgbClr val="006BB6"/>
              </a:solidFill>
              <a:prstDash val="solid"/>
              <a:round/>
            </a:ln>
            <a:effectLst/>
          </p:spPr>
          <p:txBody>
            <a:bodyPr wrap="square" lIns="45719" tIns="45719" rIns="45719" bIns="45719" numCol="1" anchor="t">
              <a:noAutofit/>
            </a:bodyPr>
            <a:lstStyle/>
            <a:p>
              <a:pPr/>
            </a:p>
          </p:txBody>
        </p:sp>
        <p:sp>
          <p:nvSpPr>
            <p:cNvPr id="950" name="Rectangle 21"/>
            <p:cNvSpPr txBox="1"/>
            <p:nvPr/>
          </p:nvSpPr>
          <p:spPr>
            <a:xfrm>
              <a:off x="2395220" y="1322387"/>
              <a:ext cx="1275398" cy="31339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300"/>
                </a:spcBef>
                <a:defRPr sz="1600"/>
              </a:lvl1pPr>
            </a:lstStyle>
            <a:p>
              <a:pPr/>
              <a:r>
                <a:t>DBMS</a:t>
              </a:r>
            </a:p>
          </p:txBody>
        </p:sp>
        <p:sp>
          <p:nvSpPr>
            <p:cNvPr id="951" name="Rectangle 22"/>
            <p:cNvSpPr txBox="1"/>
            <p:nvPr/>
          </p:nvSpPr>
          <p:spPr>
            <a:xfrm>
              <a:off x="2395220" y="2114549"/>
              <a:ext cx="1637348" cy="56856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marL="385763" indent="-385763">
                <a:lnSpc>
                  <a:spcPct val="90000"/>
                </a:lnSpc>
                <a:spcBef>
                  <a:spcPts val="300"/>
                </a:spcBef>
                <a:defRPr sz="1600"/>
              </a:pPr>
              <a:r>
                <a:t>Processors</a:t>
              </a:r>
            </a:p>
            <a:p>
              <a:pPr marL="385763" indent="-385763">
                <a:lnSpc>
                  <a:spcPct val="90000"/>
                </a:lnSpc>
                <a:spcBef>
                  <a:spcPts val="300"/>
                </a:spcBef>
                <a:defRPr sz="1600"/>
              </a:pPr>
              <a:r>
                <a:t>(GbE/WAN)</a:t>
              </a:r>
            </a:p>
          </p:txBody>
        </p:sp>
        <p:sp>
          <p:nvSpPr>
            <p:cNvPr id="952" name="Rectangle 23"/>
            <p:cNvSpPr txBox="1"/>
            <p:nvPr/>
          </p:nvSpPr>
          <p:spPr>
            <a:xfrm>
              <a:off x="753745" y="2978149"/>
              <a:ext cx="942527" cy="35066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r>
                <a:t>Network</a:t>
              </a:r>
            </a:p>
          </p:txBody>
        </p:sp>
        <p:sp>
          <p:nvSpPr>
            <p:cNvPr id="953" name="Rectangle 24"/>
            <p:cNvSpPr txBox="1"/>
            <p:nvPr/>
          </p:nvSpPr>
          <p:spPr>
            <a:xfrm>
              <a:off x="945832" y="179387"/>
              <a:ext cx="629286" cy="31339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marL="385763" indent="-385763">
                <a:lnSpc>
                  <a:spcPct val="90000"/>
                </a:lnSpc>
                <a:spcBef>
                  <a:spcPts val="300"/>
                </a:spcBef>
                <a:defRPr sz="1400"/>
              </a:pPr>
              <a:r>
                <a:t>RAID</a:t>
              </a:r>
              <a:r>
                <a:rPr sz="1600"/>
                <a:t> </a:t>
              </a:r>
            </a:p>
          </p:txBody>
        </p:sp>
        <p:grpSp>
          <p:nvGrpSpPr>
            <p:cNvPr id="957" name="AutoShape 25"/>
            <p:cNvGrpSpPr/>
            <p:nvPr/>
          </p:nvGrpSpPr>
          <p:grpSpPr>
            <a:xfrm>
              <a:off x="1409700" y="457199"/>
              <a:ext cx="336551" cy="385763"/>
              <a:chOff x="0" y="0"/>
              <a:chExt cx="336550" cy="385762"/>
            </a:xfrm>
          </p:grpSpPr>
          <p:sp>
            <p:nvSpPr>
              <p:cNvPr id="954" name="Form"/>
              <p:cNvSpPr/>
              <p:nvPr/>
            </p:nvSpPr>
            <p:spPr>
              <a:xfrm>
                <a:off x="0" y="-1"/>
                <a:ext cx="336551" cy="3857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700"/>
                    </a:move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close/>
                  </a:path>
                </a:pathLst>
              </a:custGeom>
              <a:solidFill>
                <a:srgbClr val="006BB6"/>
              </a:solidFill>
              <a:ln w="12700" cap="flat">
                <a:noFill/>
                <a:miter lim="400000"/>
              </a:ln>
              <a:effectLst/>
            </p:spPr>
            <p:txBody>
              <a:bodyPr wrap="square" lIns="45719" tIns="45719" rIns="45719" bIns="45719" numCol="1" anchor="ctr">
                <a:noAutofit/>
              </a:bodyPr>
              <a:lstStyle/>
              <a:p>
                <a:pPr/>
              </a:p>
            </p:txBody>
          </p:sp>
          <p:sp>
            <p:nvSpPr>
              <p:cNvPr id="955" name="Oval"/>
              <p:cNvSpPr/>
              <p:nvPr/>
            </p:nvSpPr>
            <p:spPr>
              <a:xfrm>
                <a:off x="0" y="-1"/>
                <a:ext cx="336550" cy="96443"/>
              </a:xfrm>
              <a:prstGeom prst="ellipse">
                <a:avLst/>
              </a:prstGeom>
              <a:solidFill>
                <a:schemeClr val="accent3">
                  <a:lumOff val="44000"/>
                  <a:alpha val="40000"/>
                </a:schemeClr>
              </a:solidFill>
              <a:ln w="12700" cap="flat">
                <a:noFill/>
                <a:miter lim="400000"/>
              </a:ln>
              <a:effectLst/>
            </p:spPr>
            <p:txBody>
              <a:bodyPr wrap="square" lIns="45719" tIns="45719" rIns="45719" bIns="45719" numCol="1" anchor="ctr">
                <a:noAutofit/>
              </a:bodyPr>
              <a:lstStyle/>
              <a:p>
                <a:pPr/>
              </a:p>
            </p:txBody>
          </p:sp>
          <p:sp>
            <p:nvSpPr>
              <p:cNvPr id="956" name="Linien"/>
              <p:cNvSpPr/>
              <p:nvPr/>
            </p:nvSpPr>
            <p:spPr>
              <a:xfrm>
                <a:off x="0" y="-1"/>
                <a:ext cx="336551" cy="3857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700"/>
                    </a:moveTo>
                    <a:cubicBezTo>
                      <a:pt x="21600" y="4191"/>
                      <a:pt x="16765" y="5400"/>
                      <a:pt x="10800" y="5400"/>
                    </a:cubicBezTo>
                    <a:cubicBezTo>
                      <a:pt x="4835" y="5400"/>
                      <a:pt x="0" y="4191"/>
                      <a:pt x="0" y="2700"/>
                    </a:cubicBez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lnTo>
                      <a:pt x="0" y="2700"/>
                    </a:lnTo>
                  </a:path>
                </a:pathLst>
              </a:custGeom>
              <a:noFill/>
              <a:ln w="9525" cap="flat">
                <a:solidFill>
                  <a:srgbClr val="808080"/>
                </a:solidFill>
                <a:prstDash val="solid"/>
                <a:round/>
              </a:ln>
              <a:effectLst/>
            </p:spPr>
            <p:txBody>
              <a:bodyPr wrap="square" lIns="45719" tIns="45719" rIns="45719" bIns="45719" numCol="1" anchor="ctr">
                <a:noAutofit/>
              </a:bodyPr>
              <a:lstStyle/>
              <a:p>
                <a:pPr/>
              </a:p>
            </p:txBody>
          </p:sp>
        </p:grpSp>
        <p:grpSp>
          <p:nvGrpSpPr>
            <p:cNvPr id="961" name="AutoShape 26"/>
            <p:cNvGrpSpPr/>
            <p:nvPr/>
          </p:nvGrpSpPr>
          <p:grpSpPr>
            <a:xfrm>
              <a:off x="1843087" y="457199"/>
              <a:ext cx="336551" cy="385763"/>
              <a:chOff x="0" y="0"/>
              <a:chExt cx="336550" cy="385762"/>
            </a:xfrm>
          </p:grpSpPr>
          <p:sp>
            <p:nvSpPr>
              <p:cNvPr id="958" name="Form"/>
              <p:cNvSpPr/>
              <p:nvPr/>
            </p:nvSpPr>
            <p:spPr>
              <a:xfrm>
                <a:off x="0" y="-1"/>
                <a:ext cx="336551" cy="3857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700"/>
                    </a:move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close/>
                  </a:path>
                </a:pathLst>
              </a:custGeom>
              <a:solidFill>
                <a:srgbClr val="006BB6"/>
              </a:solidFill>
              <a:ln w="12700" cap="flat">
                <a:noFill/>
                <a:miter lim="400000"/>
              </a:ln>
              <a:effectLst/>
            </p:spPr>
            <p:txBody>
              <a:bodyPr wrap="square" lIns="45719" tIns="45719" rIns="45719" bIns="45719" numCol="1" anchor="ctr">
                <a:noAutofit/>
              </a:bodyPr>
              <a:lstStyle/>
              <a:p>
                <a:pPr/>
              </a:p>
            </p:txBody>
          </p:sp>
          <p:sp>
            <p:nvSpPr>
              <p:cNvPr id="959" name="Oval"/>
              <p:cNvSpPr/>
              <p:nvPr/>
            </p:nvSpPr>
            <p:spPr>
              <a:xfrm>
                <a:off x="0" y="-1"/>
                <a:ext cx="336550" cy="96443"/>
              </a:xfrm>
              <a:prstGeom prst="ellipse">
                <a:avLst/>
              </a:prstGeom>
              <a:solidFill>
                <a:schemeClr val="accent3">
                  <a:lumOff val="44000"/>
                  <a:alpha val="40000"/>
                </a:schemeClr>
              </a:solidFill>
              <a:ln w="12700" cap="flat">
                <a:noFill/>
                <a:miter lim="400000"/>
              </a:ln>
              <a:effectLst/>
            </p:spPr>
            <p:txBody>
              <a:bodyPr wrap="square" lIns="45719" tIns="45719" rIns="45719" bIns="45719" numCol="1" anchor="ctr">
                <a:noAutofit/>
              </a:bodyPr>
              <a:lstStyle/>
              <a:p>
                <a:pPr/>
              </a:p>
            </p:txBody>
          </p:sp>
          <p:sp>
            <p:nvSpPr>
              <p:cNvPr id="960" name="Linien"/>
              <p:cNvSpPr/>
              <p:nvPr/>
            </p:nvSpPr>
            <p:spPr>
              <a:xfrm>
                <a:off x="0" y="-1"/>
                <a:ext cx="336551" cy="3857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700"/>
                    </a:moveTo>
                    <a:cubicBezTo>
                      <a:pt x="21600" y="4191"/>
                      <a:pt x="16765" y="5400"/>
                      <a:pt x="10800" y="5400"/>
                    </a:cubicBezTo>
                    <a:cubicBezTo>
                      <a:pt x="4835" y="5400"/>
                      <a:pt x="0" y="4191"/>
                      <a:pt x="0" y="2700"/>
                    </a:cubicBezTo>
                    <a:cubicBezTo>
                      <a:pt x="0" y="1209"/>
                      <a:pt x="4835" y="0"/>
                      <a:pt x="10800" y="0"/>
                    </a:cubicBezTo>
                    <a:cubicBezTo>
                      <a:pt x="16765" y="0"/>
                      <a:pt x="21600" y="1209"/>
                      <a:pt x="21600" y="2700"/>
                    </a:cubicBezTo>
                    <a:lnTo>
                      <a:pt x="21600" y="18900"/>
                    </a:lnTo>
                    <a:cubicBezTo>
                      <a:pt x="21600" y="20391"/>
                      <a:pt x="16765" y="21600"/>
                      <a:pt x="10800" y="21600"/>
                    </a:cubicBezTo>
                    <a:cubicBezTo>
                      <a:pt x="4835" y="21600"/>
                      <a:pt x="0" y="20391"/>
                      <a:pt x="0" y="18900"/>
                    </a:cubicBezTo>
                    <a:lnTo>
                      <a:pt x="0" y="2700"/>
                    </a:lnTo>
                  </a:path>
                </a:pathLst>
              </a:custGeom>
              <a:noFill/>
              <a:ln w="9525" cap="flat">
                <a:solidFill>
                  <a:srgbClr val="808080"/>
                </a:solidFill>
                <a:prstDash val="solid"/>
                <a:round/>
              </a:ln>
              <a:effectLst/>
            </p:spPr>
            <p:txBody>
              <a:bodyPr wrap="square" lIns="45719" tIns="45719" rIns="45719" bIns="45719" numCol="1" anchor="ctr">
                <a:noAutofit/>
              </a:bodyPr>
              <a:lstStyle/>
              <a:p>
                <a:pPr/>
              </a:p>
            </p:txBody>
          </p:sp>
        </p:grpSp>
        <p:sp>
          <p:nvSpPr>
            <p:cNvPr id="962" name="Rectangle 27"/>
            <p:cNvSpPr/>
            <p:nvPr/>
          </p:nvSpPr>
          <p:spPr>
            <a:xfrm>
              <a:off x="179387" y="169862"/>
              <a:ext cx="2093914" cy="719137"/>
            </a:xfrm>
            <a:prstGeom prst="rect">
              <a:avLst/>
            </a:prstGeom>
            <a:noFill/>
            <a:ln w="9525" cap="flat">
              <a:solidFill>
                <a:srgbClr val="006BB6"/>
              </a:solidFill>
              <a:prstDash val="solid"/>
              <a:miter lim="800000"/>
            </a:ln>
            <a:effectLst/>
          </p:spPr>
          <p:txBody>
            <a:bodyPr wrap="square" lIns="45719" tIns="45719" rIns="45719" bIns="45719" numCol="1" anchor="ctr">
              <a:noAutofit/>
            </a:bodyPr>
            <a:lstStyle/>
            <a:p>
              <a:pPr/>
            </a:p>
          </p:txBody>
        </p:sp>
        <p:sp>
          <p:nvSpPr>
            <p:cNvPr id="963" name="Rectangle 28"/>
            <p:cNvSpPr txBox="1"/>
            <p:nvPr/>
          </p:nvSpPr>
          <p:spPr>
            <a:xfrm>
              <a:off x="2430145" y="179388"/>
              <a:ext cx="556261" cy="31339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300"/>
                </a:spcBef>
                <a:defRPr sz="1600"/>
              </a:lvl1pPr>
            </a:lstStyle>
            <a:p>
              <a:pPr/>
              <a:r>
                <a:t>SAN</a:t>
              </a:r>
            </a:p>
          </p:txBody>
        </p:sp>
        <p:sp>
          <p:nvSpPr>
            <p:cNvPr id="964" name="Rectangle 29"/>
            <p:cNvSpPr/>
            <p:nvPr/>
          </p:nvSpPr>
          <p:spPr>
            <a:xfrm>
              <a:off x="476250" y="2185987"/>
              <a:ext cx="352426" cy="496887"/>
            </a:xfrm>
            <a:prstGeom prst="rect">
              <a:avLst/>
            </a:prstGeom>
            <a:solidFill>
              <a:schemeClr val="accent1"/>
            </a:solidFill>
            <a:ln w="9525" cap="flat">
              <a:solidFill>
                <a:srgbClr val="808080"/>
              </a:solidFill>
              <a:prstDash val="solid"/>
              <a:miter lim="800000"/>
            </a:ln>
            <a:effectLst/>
          </p:spPr>
          <p:txBody>
            <a:bodyPr wrap="square" lIns="45719" tIns="45719" rIns="45719" bIns="45719" numCol="1" anchor="ctr">
              <a:noAutofit/>
            </a:bodyPr>
            <a:lstStyle/>
            <a:p>
              <a:pPr/>
            </a:p>
          </p:txBody>
        </p:sp>
        <p:sp>
          <p:nvSpPr>
            <p:cNvPr id="965" name="Rectangle 30"/>
            <p:cNvSpPr/>
            <p:nvPr/>
          </p:nvSpPr>
          <p:spPr>
            <a:xfrm>
              <a:off x="1628775" y="2185987"/>
              <a:ext cx="352426" cy="496887"/>
            </a:xfrm>
            <a:prstGeom prst="rect">
              <a:avLst/>
            </a:prstGeom>
            <a:solidFill>
              <a:schemeClr val="accent1"/>
            </a:solidFill>
            <a:ln w="9525" cap="flat">
              <a:solidFill>
                <a:srgbClr val="808080"/>
              </a:solidFill>
              <a:prstDash val="solid"/>
              <a:miter lim="800000"/>
            </a:ln>
            <a:effectLst/>
          </p:spPr>
          <p:txBody>
            <a:bodyPr wrap="square" lIns="45719" tIns="45719" rIns="45719" bIns="45719" numCol="1" anchor="ctr">
              <a:noAutofit/>
            </a:bodyPr>
            <a:lstStyle/>
            <a:p>
              <a:pPr/>
            </a:p>
          </p:txBody>
        </p:sp>
        <p:sp>
          <p:nvSpPr>
            <p:cNvPr id="966" name="Rectangle 31"/>
            <p:cNvSpPr txBox="1"/>
            <p:nvPr/>
          </p:nvSpPr>
          <p:spPr>
            <a:xfrm>
              <a:off x="1980882" y="2339974"/>
              <a:ext cx="268924" cy="31339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300"/>
                </a:spcBef>
                <a:defRPr sz="1600"/>
              </a:lvl1pPr>
            </a:lstStyle>
            <a:p>
              <a:pPr/>
              <a:r>
                <a:t>M</a:t>
              </a:r>
            </a:p>
          </p:txBody>
        </p:sp>
        <p:sp>
          <p:nvSpPr>
            <p:cNvPr id="967" name="Rectangle 32"/>
            <p:cNvSpPr txBox="1"/>
            <p:nvPr/>
          </p:nvSpPr>
          <p:spPr>
            <a:xfrm>
              <a:off x="1963420" y="1609724"/>
              <a:ext cx="268923" cy="31339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300"/>
                </a:spcBef>
                <a:defRPr sz="1600"/>
              </a:lvl1pPr>
            </a:lstStyle>
            <a:p>
              <a:pPr/>
              <a:r>
                <a:t>N</a:t>
              </a:r>
            </a:p>
          </p:txBody>
        </p:sp>
        <p:sp>
          <p:nvSpPr>
            <p:cNvPr id="968" name="Rectangle 33"/>
            <p:cNvSpPr txBox="1"/>
            <p:nvPr/>
          </p:nvSpPr>
          <p:spPr>
            <a:xfrm>
              <a:off x="225107" y="2384424"/>
              <a:ext cx="268924" cy="31339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300"/>
                </a:spcBef>
                <a:defRPr sz="1600"/>
              </a:lvl1pPr>
            </a:lstStyle>
            <a:p>
              <a:pPr/>
              <a:r>
                <a:t>1</a:t>
              </a:r>
            </a:p>
          </p:txBody>
        </p:sp>
        <p:sp>
          <p:nvSpPr>
            <p:cNvPr id="969" name="Rectangle 34"/>
            <p:cNvSpPr txBox="1"/>
            <p:nvPr/>
          </p:nvSpPr>
          <p:spPr>
            <a:xfrm>
              <a:off x="234632" y="1609724"/>
              <a:ext cx="268924" cy="31339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300"/>
                </a:spcBef>
                <a:defRPr sz="1600"/>
              </a:lvl1pPr>
            </a:lstStyle>
            <a:p>
              <a:pPr/>
              <a:r>
                <a:t>1</a:t>
              </a:r>
            </a:p>
          </p:txBody>
        </p:sp>
        <p:sp>
          <p:nvSpPr>
            <p:cNvPr id="970" name="Rectangle 35"/>
            <p:cNvSpPr/>
            <p:nvPr/>
          </p:nvSpPr>
          <p:spPr>
            <a:xfrm>
              <a:off x="0" y="0"/>
              <a:ext cx="2420938" cy="2789238"/>
            </a:xfrm>
            <a:prstGeom prst="rect">
              <a:avLst/>
            </a:prstGeom>
            <a:noFill/>
            <a:ln w="9525" cap="flat">
              <a:solidFill>
                <a:srgbClr val="5C6971"/>
              </a:solidFill>
              <a:prstDash val="solid"/>
              <a:miter lim="800000"/>
            </a:ln>
            <a:effectLst/>
          </p:spPr>
          <p:txBody>
            <a:bodyPr wrap="square" lIns="45719" tIns="45719" rIns="45719" bIns="45719" numCol="1" anchor="ctr">
              <a:noAutofit/>
            </a:bodyPr>
            <a:lstStyle/>
            <a:p>
              <a:pPr/>
            </a:p>
          </p:txBody>
        </p:sp>
        <p:grpSp>
          <p:nvGrpSpPr>
            <p:cNvPr id="973" name="Group 36"/>
            <p:cNvGrpSpPr/>
            <p:nvPr/>
          </p:nvGrpSpPr>
          <p:grpSpPr>
            <a:xfrm>
              <a:off x="549275" y="1754187"/>
              <a:ext cx="1511301" cy="404813"/>
              <a:chOff x="0" y="0"/>
              <a:chExt cx="1511300" cy="404811"/>
            </a:xfrm>
          </p:grpSpPr>
          <p:sp>
            <p:nvSpPr>
              <p:cNvPr id="971" name="Freeform 37"/>
              <p:cNvSpPr/>
              <p:nvPr/>
            </p:nvSpPr>
            <p:spPr>
              <a:xfrm>
                <a:off x="0" y="-1"/>
                <a:ext cx="1511301" cy="4048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766" y="1974"/>
                    </a:moveTo>
                    <a:lnTo>
                      <a:pt x="15654" y="1974"/>
                    </a:lnTo>
                    <a:lnTo>
                      <a:pt x="15610" y="1784"/>
                    </a:lnTo>
                    <a:lnTo>
                      <a:pt x="15543" y="1784"/>
                    </a:lnTo>
                    <a:lnTo>
                      <a:pt x="15499" y="1708"/>
                    </a:lnTo>
                    <a:lnTo>
                      <a:pt x="15432" y="1708"/>
                    </a:lnTo>
                    <a:lnTo>
                      <a:pt x="15387" y="1632"/>
                    </a:lnTo>
                    <a:lnTo>
                      <a:pt x="15276" y="1480"/>
                    </a:lnTo>
                    <a:lnTo>
                      <a:pt x="15165" y="1480"/>
                    </a:lnTo>
                    <a:lnTo>
                      <a:pt x="15098" y="1329"/>
                    </a:lnTo>
                    <a:lnTo>
                      <a:pt x="15053" y="1215"/>
                    </a:lnTo>
                    <a:lnTo>
                      <a:pt x="14986" y="1215"/>
                    </a:lnTo>
                    <a:lnTo>
                      <a:pt x="14942" y="1139"/>
                    </a:lnTo>
                    <a:lnTo>
                      <a:pt x="14831" y="1139"/>
                    </a:lnTo>
                    <a:lnTo>
                      <a:pt x="14786" y="1063"/>
                    </a:lnTo>
                    <a:lnTo>
                      <a:pt x="14719" y="1063"/>
                    </a:lnTo>
                    <a:lnTo>
                      <a:pt x="14608" y="987"/>
                    </a:lnTo>
                    <a:lnTo>
                      <a:pt x="14563" y="987"/>
                    </a:lnTo>
                    <a:lnTo>
                      <a:pt x="14452" y="911"/>
                    </a:lnTo>
                    <a:lnTo>
                      <a:pt x="14341" y="911"/>
                    </a:lnTo>
                    <a:lnTo>
                      <a:pt x="14229" y="759"/>
                    </a:lnTo>
                    <a:lnTo>
                      <a:pt x="13940" y="759"/>
                    </a:lnTo>
                    <a:lnTo>
                      <a:pt x="13895" y="683"/>
                    </a:lnTo>
                    <a:lnTo>
                      <a:pt x="12671" y="683"/>
                    </a:lnTo>
                    <a:lnTo>
                      <a:pt x="12604" y="759"/>
                    </a:lnTo>
                    <a:lnTo>
                      <a:pt x="12336" y="759"/>
                    </a:lnTo>
                    <a:lnTo>
                      <a:pt x="12270" y="911"/>
                    </a:lnTo>
                    <a:lnTo>
                      <a:pt x="12114" y="911"/>
                    </a:lnTo>
                    <a:lnTo>
                      <a:pt x="12047" y="987"/>
                    </a:lnTo>
                    <a:lnTo>
                      <a:pt x="11891" y="987"/>
                    </a:lnTo>
                    <a:lnTo>
                      <a:pt x="11824" y="1063"/>
                    </a:lnTo>
                    <a:lnTo>
                      <a:pt x="11780" y="1139"/>
                    </a:lnTo>
                    <a:lnTo>
                      <a:pt x="11668" y="1139"/>
                    </a:lnTo>
                    <a:lnTo>
                      <a:pt x="11557" y="1215"/>
                    </a:lnTo>
                    <a:lnTo>
                      <a:pt x="11490" y="1215"/>
                    </a:lnTo>
                    <a:lnTo>
                      <a:pt x="11490" y="1329"/>
                    </a:lnTo>
                    <a:lnTo>
                      <a:pt x="11379" y="1480"/>
                    </a:lnTo>
                    <a:lnTo>
                      <a:pt x="11268" y="1480"/>
                    </a:lnTo>
                    <a:lnTo>
                      <a:pt x="11156" y="1632"/>
                    </a:lnTo>
                    <a:lnTo>
                      <a:pt x="11156" y="1708"/>
                    </a:lnTo>
                    <a:lnTo>
                      <a:pt x="11045" y="1708"/>
                    </a:lnTo>
                    <a:lnTo>
                      <a:pt x="11000" y="1784"/>
                    </a:lnTo>
                    <a:lnTo>
                      <a:pt x="10934" y="1860"/>
                    </a:lnTo>
                    <a:lnTo>
                      <a:pt x="10889" y="1974"/>
                    </a:lnTo>
                    <a:lnTo>
                      <a:pt x="10822" y="1974"/>
                    </a:lnTo>
                    <a:lnTo>
                      <a:pt x="10778" y="2050"/>
                    </a:lnTo>
                    <a:lnTo>
                      <a:pt x="10711" y="2126"/>
                    </a:lnTo>
                    <a:lnTo>
                      <a:pt x="10666" y="2126"/>
                    </a:lnTo>
                    <a:lnTo>
                      <a:pt x="10622" y="2202"/>
                    </a:lnTo>
                    <a:lnTo>
                      <a:pt x="10555" y="2430"/>
                    </a:lnTo>
                    <a:lnTo>
                      <a:pt x="10511" y="2430"/>
                    </a:lnTo>
                    <a:lnTo>
                      <a:pt x="10511" y="2505"/>
                    </a:lnTo>
                    <a:lnTo>
                      <a:pt x="10444" y="2430"/>
                    </a:lnTo>
                    <a:lnTo>
                      <a:pt x="10399" y="2430"/>
                    </a:lnTo>
                    <a:lnTo>
                      <a:pt x="10399" y="2354"/>
                    </a:lnTo>
                    <a:lnTo>
                      <a:pt x="10332" y="2126"/>
                    </a:lnTo>
                    <a:lnTo>
                      <a:pt x="10288" y="2050"/>
                    </a:lnTo>
                    <a:lnTo>
                      <a:pt x="10221" y="2050"/>
                    </a:lnTo>
                    <a:lnTo>
                      <a:pt x="10221" y="1784"/>
                    </a:lnTo>
                    <a:lnTo>
                      <a:pt x="10110" y="1784"/>
                    </a:lnTo>
                    <a:lnTo>
                      <a:pt x="10110" y="1708"/>
                    </a:lnTo>
                    <a:lnTo>
                      <a:pt x="10065" y="1708"/>
                    </a:lnTo>
                    <a:lnTo>
                      <a:pt x="9998" y="1480"/>
                    </a:lnTo>
                    <a:lnTo>
                      <a:pt x="9887" y="1480"/>
                    </a:lnTo>
                    <a:lnTo>
                      <a:pt x="9887" y="1215"/>
                    </a:lnTo>
                    <a:lnTo>
                      <a:pt x="9842" y="1215"/>
                    </a:lnTo>
                    <a:lnTo>
                      <a:pt x="9776" y="1139"/>
                    </a:lnTo>
                    <a:lnTo>
                      <a:pt x="9731" y="1139"/>
                    </a:lnTo>
                    <a:lnTo>
                      <a:pt x="9664" y="1063"/>
                    </a:lnTo>
                    <a:lnTo>
                      <a:pt x="9664" y="987"/>
                    </a:lnTo>
                    <a:lnTo>
                      <a:pt x="9620" y="987"/>
                    </a:lnTo>
                    <a:lnTo>
                      <a:pt x="9553" y="911"/>
                    </a:lnTo>
                    <a:lnTo>
                      <a:pt x="9508" y="911"/>
                    </a:lnTo>
                    <a:lnTo>
                      <a:pt x="9442" y="759"/>
                    </a:lnTo>
                    <a:lnTo>
                      <a:pt x="9397" y="759"/>
                    </a:lnTo>
                    <a:lnTo>
                      <a:pt x="9397" y="683"/>
                    </a:lnTo>
                    <a:lnTo>
                      <a:pt x="9286" y="683"/>
                    </a:lnTo>
                    <a:lnTo>
                      <a:pt x="9219" y="493"/>
                    </a:lnTo>
                    <a:lnTo>
                      <a:pt x="9174" y="493"/>
                    </a:lnTo>
                    <a:lnTo>
                      <a:pt x="9108" y="418"/>
                    </a:lnTo>
                    <a:lnTo>
                      <a:pt x="9063" y="418"/>
                    </a:lnTo>
                    <a:lnTo>
                      <a:pt x="8996" y="342"/>
                    </a:lnTo>
                    <a:lnTo>
                      <a:pt x="8885" y="342"/>
                    </a:lnTo>
                    <a:lnTo>
                      <a:pt x="8840" y="266"/>
                    </a:lnTo>
                    <a:lnTo>
                      <a:pt x="8662" y="266"/>
                    </a:lnTo>
                    <a:lnTo>
                      <a:pt x="8618" y="190"/>
                    </a:lnTo>
                    <a:lnTo>
                      <a:pt x="8551" y="190"/>
                    </a:lnTo>
                    <a:lnTo>
                      <a:pt x="8506" y="0"/>
                    </a:lnTo>
                    <a:lnTo>
                      <a:pt x="7104" y="0"/>
                    </a:lnTo>
                    <a:lnTo>
                      <a:pt x="7059" y="190"/>
                    </a:lnTo>
                    <a:lnTo>
                      <a:pt x="6948" y="190"/>
                    </a:lnTo>
                    <a:lnTo>
                      <a:pt x="6881" y="266"/>
                    </a:lnTo>
                    <a:lnTo>
                      <a:pt x="6725" y="266"/>
                    </a:lnTo>
                    <a:lnTo>
                      <a:pt x="6658" y="342"/>
                    </a:lnTo>
                    <a:lnTo>
                      <a:pt x="6547" y="342"/>
                    </a:lnTo>
                    <a:lnTo>
                      <a:pt x="6458" y="493"/>
                    </a:lnTo>
                    <a:lnTo>
                      <a:pt x="6346" y="493"/>
                    </a:lnTo>
                    <a:lnTo>
                      <a:pt x="6280" y="683"/>
                    </a:lnTo>
                    <a:lnTo>
                      <a:pt x="6235" y="683"/>
                    </a:lnTo>
                    <a:lnTo>
                      <a:pt x="6168" y="759"/>
                    </a:lnTo>
                    <a:lnTo>
                      <a:pt x="6124" y="759"/>
                    </a:lnTo>
                    <a:lnTo>
                      <a:pt x="6057" y="911"/>
                    </a:lnTo>
                    <a:lnTo>
                      <a:pt x="6012" y="911"/>
                    </a:lnTo>
                    <a:lnTo>
                      <a:pt x="5946" y="987"/>
                    </a:lnTo>
                    <a:lnTo>
                      <a:pt x="5901" y="987"/>
                    </a:lnTo>
                    <a:lnTo>
                      <a:pt x="5901" y="1063"/>
                    </a:lnTo>
                    <a:lnTo>
                      <a:pt x="5790" y="1139"/>
                    </a:lnTo>
                    <a:lnTo>
                      <a:pt x="5790" y="1215"/>
                    </a:lnTo>
                    <a:lnTo>
                      <a:pt x="5723" y="1215"/>
                    </a:lnTo>
                    <a:lnTo>
                      <a:pt x="5678" y="1329"/>
                    </a:lnTo>
                    <a:lnTo>
                      <a:pt x="5612" y="1480"/>
                    </a:lnTo>
                    <a:lnTo>
                      <a:pt x="5567" y="1480"/>
                    </a:lnTo>
                    <a:lnTo>
                      <a:pt x="5500" y="1632"/>
                    </a:lnTo>
                    <a:lnTo>
                      <a:pt x="5456" y="1708"/>
                    </a:lnTo>
                    <a:lnTo>
                      <a:pt x="5456" y="1784"/>
                    </a:lnTo>
                    <a:lnTo>
                      <a:pt x="5344" y="1974"/>
                    </a:lnTo>
                    <a:lnTo>
                      <a:pt x="5344" y="2050"/>
                    </a:lnTo>
                    <a:lnTo>
                      <a:pt x="5278" y="2050"/>
                    </a:lnTo>
                    <a:lnTo>
                      <a:pt x="5166" y="2354"/>
                    </a:lnTo>
                    <a:lnTo>
                      <a:pt x="5166" y="2430"/>
                    </a:lnTo>
                    <a:lnTo>
                      <a:pt x="5122" y="2619"/>
                    </a:lnTo>
                    <a:lnTo>
                      <a:pt x="5055" y="2619"/>
                    </a:lnTo>
                    <a:lnTo>
                      <a:pt x="5055" y="2847"/>
                    </a:lnTo>
                    <a:lnTo>
                      <a:pt x="4832" y="2847"/>
                    </a:lnTo>
                    <a:lnTo>
                      <a:pt x="4788" y="2695"/>
                    </a:lnTo>
                    <a:lnTo>
                      <a:pt x="4008" y="2695"/>
                    </a:lnTo>
                    <a:lnTo>
                      <a:pt x="3941" y="2847"/>
                    </a:lnTo>
                    <a:lnTo>
                      <a:pt x="3385" y="2847"/>
                    </a:lnTo>
                    <a:lnTo>
                      <a:pt x="3340" y="2923"/>
                    </a:lnTo>
                    <a:lnTo>
                      <a:pt x="3162" y="2923"/>
                    </a:lnTo>
                    <a:lnTo>
                      <a:pt x="3118" y="3151"/>
                    </a:lnTo>
                    <a:lnTo>
                      <a:pt x="2939" y="3151"/>
                    </a:lnTo>
                    <a:lnTo>
                      <a:pt x="2895" y="3265"/>
                    </a:lnTo>
                    <a:lnTo>
                      <a:pt x="2828" y="3265"/>
                    </a:lnTo>
                    <a:lnTo>
                      <a:pt x="2717" y="3341"/>
                    </a:lnTo>
                    <a:lnTo>
                      <a:pt x="2672" y="3341"/>
                    </a:lnTo>
                    <a:lnTo>
                      <a:pt x="2605" y="3417"/>
                    </a:lnTo>
                    <a:lnTo>
                      <a:pt x="2494" y="3417"/>
                    </a:lnTo>
                    <a:lnTo>
                      <a:pt x="2449" y="3492"/>
                    </a:lnTo>
                    <a:lnTo>
                      <a:pt x="2383" y="3492"/>
                    </a:lnTo>
                    <a:lnTo>
                      <a:pt x="2338" y="3568"/>
                    </a:lnTo>
                    <a:lnTo>
                      <a:pt x="2271" y="3568"/>
                    </a:lnTo>
                    <a:lnTo>
                      <a:pt x="2227" y="3720"/>
                    </a:lnTo>
                    <a:lnTo>
                      <a:pt x="2182" y="3720"/>
                    </a:lnTo>
                    <a:lnTo>
                      <a:pt x="2071" y="3910"/>
                    </a:lnTo>
                    <a:lnTo>
                      <a:pt x="2071" y="3986"/>
                    </a:lnTo>
                    <a:lnTo>
                      <a:pt x="1960" y="3986"/>
                    </a:lnTo>
                    <a:lnTo>
                      <a:pt x="1893" y="4138"/>
                    </a:lnTo>
                    <a:lnTo>
                      <a:pt x="1848" y="4138"/>
                    </a:lnTo>
                    <a:lnTo>
                      <a:pt x="1781" y="4214"/>
                    </a:lnTo>
                    <a:lnTo>
                      <a:pt x="1670" y="4290"/>
                    </a:lnTo>
                    <a:lnTo>
                      <a:pt x="1670" y="4366"/>
                    </a:lnTo>
                    <a:lnTo>
                      <a:pt x="1559" y="4555"/>
                    </a:lnTo>
                    <a:lnTo>
                      <a:pt x="1559" y="4631"/>
                    </a:lnTo>
                    <a:lnTo>
                      <a:pt x="1447" y="4631"/>
                    </a:lnTo>
                    <a:lnTo>
                      <a:pt x="1403" y="4707"/>
                    </a:lnTo>
                    <a:lnTo>
                      <a:pt x="1336" y="4859"/>
                    </a:lnTo>
                    <a:lnTo>
                      <a:pt x="1292" y="4935"/>
                    </a:lnTo>
                    <a:lnTo>
                      <a:pt x="1225" y="5011"/>
                    </a:lnTo>
                    <a:lnTo>
                      <a:pt x="1225" y="5125"/>
                    </a:lnTo>
                    <a:lnTo>
                      <a:pt x="1180" y="5201"/>
                    </a:lnTo>
                    <a:lnTo>
                      <a:pt x="1069" y="5353"/>
                    </a:lnTo>
                    <a:lnTo>
                      <a:pt x="1002" y="5580"/>
                    </a:lnTo>
                    <a:lnTo>
                      <a:pt x="958" y="5580"/>
                    </a:lnTo>
                    <a:lnTo>
                      <a:pt x="891" y="5770"/>
                    </a:lnTo>
                    <a:lnTo>
                      <a:pt x="846" y="5846"/>
                    </a:lnTo>
                    <a:lnTo>
                      <a:pt x="779" y="6074"/>
                    </a:lnTo>
                    <a:lnTo>
                      <a:pt x="735" y="6074"/>
                    </a:lnTo>
                    <a:lnTo>
                      <a:pt x="624" y="6567"/>
                    </a:lnTo>
                    <a:lnTo>
                      <a:pt x="512" y="6643"/>
                    </a:lnTo>
                    <a:lnTo>
                      <a:pt x="512" y="6795"/>
                    </a:lnTo>
                    <a:lnTo>
                      <a:pt x="445" y="6871"/>
                    </a:lnTo>
                    <a:lnTo>
                      <a:pt x="445" y="7137"/>
                    </a:lnTo>
                    <a:lnTo>
                      <a:pt x="334" y="7289"/>
                    </a:lnTo>
                    <a:lnTo>
                      <a:pt x="334" y="7364"/>
                    </a:lnTo>
                    <a:lnTo>
                      <a:pt x="289" y="7516"/>
                    </a:lnTo>
                    <a:lnTo>
                      <a:pt x="289" y="7706"/>
                    </a:lnTo>
                    <a:lnTo>
                      <a:pt x="223" y="7858"/>
                    </a:lnTo>
                    <a:lnTo>
                      <a:pt x="223" y="8086"/>
                    </a:lnTo>
                    <a:lnTo>
                      <a:pt x="178" y="8238"/>
                    </a:lnTo>
                    <a:lnTo>
                      <a:pt x="178" y="8351"/>
                    </a:lnTo>
                    <a:lnTo>
                      <a:pt x="111" y="8579"/>
                    </a:lnTo>
                    <a:lnTo>
                      <a:pt x="111" y="9073"/>
                    </a:lnTo>
                    <a:lnTo>
                      <a:pt x="67" y="9225"/>
                    </a:lnTo>
                    <a:lnTo>
                      <a:pt x="67" y="9718"/>
                    </a:lnTo>
                    <a:lnTo>
                      <a:pt x="0" y="9794"/>
                    </a:lnTo>
                    <a:lnTo>
                      <a:pt x="0" y="10743"/>
                    </a:lnTo>
                    <a:lnTo>
                      <a:pt x="67" y="10743"/>
                    </a:lnTo>
                    <a:lnTo>
                      <a:pt x="67" y="11312"/>
                    </a:lnTo>
                    <a:lnTo>
                      <a:pt x="111" y="11388"/>
                    </a:lnTo>
                    <a:lnTo>
                      <a:pt x="111" y="11958"/>
                    </a:lnTo>
                    <a:lnTo>
                      <a:pt x="178" y="12148"/>
                    </a:lnTo>
                    <a:lnTo>
                      <a:pt x="178" y="12224"/>
                    </a:lnTo>
                    <a:lnTo>
                      <a:pt x="223" y="12451"/>
                    </a:lnTo>
                    <a:lnTo>
                      <a:pt x="223" y="12527"/>
                    </a:lnTo>
                    <a:lnTo>
                      <a:pt x="289" y="12793"/>
                    </a:lnTo>
                    <a:lnTo>
                      <a:pt x="334" y="13021"/>
                    </a:lnTo>
                    <a:lnTo>
                      <a:pt x="334" y="13173"/>
                    </a:lnTo>
                    <a:lnTo>
                      <a:pt x="445" y="13438"/>
                    </a:lnTo>
                    <a:lnTo>
                      <a:pt x="445" y="13590"/>
                    </a:lnTo>
                    <a:lnTo>
                      <a:pt x="624" y="14084"/>
                    </a:lnTo>
                    <a:lnTo>
                      <a:pt x="846" y="14729"/>
                    </a:lnTo>
                    <a:lnTo>
                      <a:pt x="891" y="14729"/>
                    </a:lnTo>
                    <a:lnTo>
                      <a:pt x="958" y="14881"/>
                    </a:lnTo>
                    <a:lnTo>
                      <a:pt x="1002" y="14957"/>
                    </a:lnTo>
                    <a:lnTo>
                      <a:pt x="1069" y="15109"/>
                    </a:lnTo>
                    <a:lnTo>
                      <a:pt x="1069" y="15185"/>
                    </a:lnTo>
                    <a:lnTo>
                      <a:pt x="1180" y="15298"/>
                    </a:lnTo>
                    <a:lnTo>
                      <a:pt x="1225" y="15374"/>
                    </a:lnTo>
                    <a:lnTo>
                      <a:pt x="1225" y="15450"/>
                    </a:lnTo>
                    <a:lnTo>
                      <a:pt x="1292" y="15602"/>
                    </a:lnTo>
                    <a:lnTo>
                      <a:pt x="1336" y="15678"/>
                    </a:lnTo>
                    <a:lnTo>
                      <a:pt x="1403" y="15754"/>
                    </a:lnTo>
                    <a:lnTo>
                      <a:pt x="1447" y="15830"/>
                    </a:lnTo>
                    <a:lnTo>
                      <a:pt x="1559" y="15944"/>
                    </a:lnTo>
                    <a:lnTo>
                      <a:pt x="1559" y="16020"/>
                    </a:lnTo>
                    <a:lnTo>
                      <a:pt x="1670" y="16096"/>
                    </a:lnTo>
                    <a:lnTo>
                      <a:pt x="1670" y="16172"/>
                    </a:lnTo>
                    <a:lnTo>
                      <a:pt x="1781" y="16247"/>
                    </a:lnTo>
                    <a:lnTo>
                      <a:pt x="1848" y="16247"/>
                    </a:lnTo>
                    <a:lnTo>
                      <a:pt x="1893" y="16399"/>
                    </a:lnTo>
                    <a:lnTo>
                      <a:pt x="1960" y="16589"/>
                    </a:lnTo>
                    <a:lnTo>
                      <a:pt x="2071" y="16589"/>
                    </a:lnTo>
                    <a:lnTo>
                      <a:pt x="2071" y="16665"/>
                    </a:lnTo>
                    <a:lnTo>
                      <a:pt x="2182" y="16665"/>
                    </a:lnTo>
                    <a:lnTo>
                      <a:pt x="2227" y="16817"/>
                    </a:lnTo>
                    <a:lnTo>
                      <a:pt x="2271" y="16817"/>
                    </a:lnTo>
                    <a:lnTo>
                      <a:pt x="2338" y="16893"/>
                    </a:lnTo>
                    <a:lnTo>
                      <a:pt x="2383" y="16893"/>
                    </a:lnTo>
                    <a:lnTo>
                      <a:pt x="2449" y="16969"/>
                    </a:lnTo>
                    <a:lnTo>
                      <a:pt x="2494" y="17159"/>
                    </a:lnTo>
                    <a:lnTo>
                      <a:pt x="2605" y="17159"/>
                    </a:lnTo>
                    <a:lnTo>
                      <a:pt x="2672" y="17234"/>
                    </a:lnTo>
                    <a:lnTo>
                      <a:pt x="2828" y="17234"/>
                    </a:lnTo>
                    <a:lnTo>
                      <a:pt x="2895" y="17386"/>
                    </a:lnTo>
                    <a:lnTo>
                      <a:pt x="2939" y="17386"/>
                    </a:lnTo>
                    <a:lnTo>
                      <a:pt x="3051" y="17462"/>
                    </a:lnTo>
                    <a:lnTo>
                      <a:pt x="3162" y="17462"/>
                    </a:lnTo>
                    <a:lnTo>
                      <a:pt x="3229" y="17538"/>
                    </a:lnTo>
                    <a:lnTo>
                      <a:pt x="3496" y="17538"/>
                    </a:lnTo>
                    <a:lnTo>
                      <a:pt x="3563" y="17614"/>
                    </a:lnTo>
                    <a:lnTo>
                      <a:pt x="3674" y="17614"/>
                    </a:lnTo>
                    <a:lnTo>
                      <a:pt x="3786" y="17804"/>
                    </a:lnTo>
                    <a:lnTo>
                      <a:pt x="4899" y="17804"/>
                    </a:lnTo>
                    <a:lnTo>
                      <a:pt x="4944" y="17614"/>
                    </a:lnTo>
                    <a:lnTo>
                      <a:pt x="4944" y="17880"/>
                    </a:lnTo>
                    <a:lnTo>
                      <a:pt x="5010" y="17880"/>
                    </a:lnTo>
                    <a:lnTo>
                      <a:pt x="5010" y="17956"/>
                    </a:lnTo>
                    <a:lnTo>
                      <a:pt x="5122" y="18335"/>
                    </a:lnTo>
                    <a:lnTo>
                      <a:pt x="5166" y="18335"/>
                    </a:lnTo>
                    <a:lnTo>
                      <a:pt x="5278" y="18753"/>
                    </a:lnTo>
                    <a:lnTo>
                      <a:pt x="5344" y="18753"/>
                    </a:lnTo>
                    <a:lnTo>
                      <a:pt x="5344" y="18981"/>
                    </a:lnTo>
                    <a:lnTo>
                      <a:pt x="5456" y="19095"/>
                    </a:lnTo>
                    <a:lnTo>
                      <a:pt x="5456" y="19170"/>
                    </a:lnTo>
                    <a:lnTo>
                      <a:pt x="5567" y="19322"/>
                    </a:lnTo>
                    <a:lnTo>
                      <a:pt x="5612" y="19398"/>
                    </a:lnTo>
                    <a:lnTo>
                      <a:pt x="5678" y="19740"/>
                    </a:lnTo>
                    <a:lnTo>
                      <a:pt x="5790" y="19740"/>
                    </a:lnTo>
                    <a:lnTo>
                      <a:pt x="5790" y="19816"/>
                    </a:lnTo>
                    <a:lnTo>
                      <a:pt x="5834" y="19892"/>
                    </a:lnTo>
                    <a:lnTo>
                      <a:pt x="5901" y="19968"/>
                    </a:lnTo>
                    <a:lnTo>
                      <a:pt x="5946" y="20044"/>
                    </a:lnTo>
                    <a:lnTo>
                      <a:pt x="6012" y="20044"/>
                    </a:lnTo>
                    <a:lnTo>
                      <a:pt x="6057" y="20120"/>
                    </a:lnTo>
                    <a:lnTo>
                      <a:pt x="6124" y="20120"/>
                    </a:lnTo>
                    <a:lnTo>
                      <a:pt x="6168" y="20385"/>
                    </a:lnTo>
                    <a:lnTo>
                      <a:pt x="6235" y="20385"/>
                    </a:lnTo>
                    <a:lnTo>
                      <a:pt x="6280" y="20461"/>
                    </a:lnTo>
                    <a:lnTo>
                      <a:pt x="6346" y="20537"/>
                    </a:lnTo>
                    <a:lnTo>
                      <a:pt x="6391" y="20613"/>
                    </a:lnTo>
                    <a:lnTo>
                      <a:pt x="6458" y="20613"/>
                    </a:lnTo>
                    <a:lnTo>
                      <a:pt x="6547" y="20765"/>
                    </a:lnTo>
                    <a:lnTo>
                      <a:pt x="6614" y="20841"/>
                    </a:lnTo>
                    <a:lnTo>
                      <a:pt x="6725" y="20841"/>
                    </a:lnTo>
                    <a:lnTo>
                      <a:pt x="6769" y="21031"/>
                    </a:lnTo>
                    <a:lnTo>
                      <a:pt x="6881" y="21031"/>
                    </a:lnTo>
                    <a:lnTo>
                      <a:pt x="6948" y="21107"/>
                    </a:lnTo>
                    <a:lnTo>
                      <a:pt x="7104" y="21107"/>
                    </a:lnTo>
                    <a:lnTo>
                      <a:pt x="7215" y="21258"/>
                    </a:lnTo>
                    <a:lnTo>
                      <a:pt x="7282" y="21334"/>
                    </a:lnTo>
                    <a:lnTo>
                      <a:pt x="7393" y="21334"/>
                    </a:lnTo>
                    <a:lnTo>
                      <a:pt x="7438" y="21486"/>
                    </a:lnTo>
                    <a:lnTo>
                      <a:pt x="7883" y="21486"/>
                    </a:lnTo>
                    <a:lnTo>
                      <a:pt x="7883" y="21600"/>
                    </a:lnTo>
                    <a:lnTo>
                      <a:pt x="9108" y="21600"/>
                    </a:lnTo>
                    <a:lnTo>
                      <a:pt x="9174" y="21486"/>
                    </a:lnTo>
                    <a:lnTo>
                      <a:pt x="9553" y="21486"/>
                    </a:lnTo>
                    <a:lnTo>
                      <a:pt x="9664" y="21334"/>
                    </a:lnTo>
                    <a:lnTo>
                      <a:pt x="9776" y="21334"/>
                    </a:lnTo>
                    <a:lnTo>
                      <a:pt x="9842" y="21258"/>
                    </a:lnTo>
                    <a:lnTo>
                      <a:pt x="9887" y="21258"/>
                    </a:lnTo>
                    <a:lnTo>
                      <a:pt x="9998" y="21107"/>
                    </a:lnTo>
                    <a:lnTo>
                      <a:pt x="10110" y="21107"/>
                    </a:lnTo>
                    <a:lnTo>
                      <a:pt x="10221" y="21031"/>
                    </a:lnTo>
                    <a:lnTo>
                      <a:pt x="10288" y="21031"/>
                    </a:lnTo>
                    <a:lnTo>
                      <a:pt x="10332" y="20841"/>
                    </a:lnTo>
                    <a:lnTo>
                      <a:pt x="10444" y="20841"/>
                    </a:lnTo>
                    <a:lnTo>
                      <a:pt x="10511" y="20765"/>
                    </a:lnTo>
                    <a:lnTo>
                      <a:pt x="10511" y="20689"/>
                    </a:lnTo>
                    <a:lnTo>
                      <a:pt x="10555" y="20689"/>
                    </a:lnTo>
                    <a:lnTo>
                      <a:pt x="10666" y="20613"/>
                    </a:lnTo>
                    <a:lnTo>
                      <a:pt x="10711" y="20613"/>
                    </a:lnTo>
                    <a:lnTo>
                      <a:pt x="10822" y="20385"/>
                    </a:lnTo>
                    <a:lnTo>
                      <a:pt x="10934" y="20271"/>
                    </a:lnTo>
                    <a:lnTo>
                      <a:pt x="10934" y="20120"/>
                    </a:lnTo>
                    <a:lnTo>
                      <a:pt x="11156" y="19968"/>
                    </a:lnTo>
                    <a:lnTo>
                      <a:pt x="11156" y="19892"/>
                    </a:lnTo>
                    <a:lnTo>
                      <a:pt x="11268" y="19816"/>
                    </a:lnTo>
                    <a:lnTo>
                      <a:pt x="11268" y="19740"/>
                    </a:lnTo>
                    <a:lnTo>
                      <a:pt x="11334" y="19740"/>
                    </a:lnTo>
                    <a:lnTo>
                      <a:pt x="11379" y="19550"/>
                    </a:lnTo>
                    <a:lnTo>
                      <a:pt x="11490" y="19398"/>
                    </a:lnTo>
                    <a:lnTo>
                      <a:pt x="11490" y="19322"/>
                    </a:lnTo>
                    <a:lnTo>
                      <a:pt x="11557" y="19170"/>
                    </a:lnTo>
                    <a:lnTo>
                      <a:pt x="11602" y="19170"/>
                    </a:lnTo>
                    <a:lnTo>
                      <a:pt x="11668" y="18981"/>
                    </a:lnTo>
                    <a:lnTo>
                      <a:pt x="11713" y="18905"/>
                    </a:lnTo>
                    <a:lnTo>
                      <a:pt x="11780" y="18753"/>
                    </a:lnTo>
                    <a:lnTo>
                      <a:pt x="11780" y="18601"/>
                    </a:lnTo>
                    <a:lnTo>
                      <a:pt x="11824" y="18601"/>
                    </a:lnTo>
                    <a:lnTo>
                      <a:pt x="11891" y="18753"/>
                    </a:lnTo>
                    <a:lnTo>
                      <a:pt x="12002" y="18753"/>
                    </a:lnTo>
                    <a:lnTo>
                      <a:pt x="12002" y="18829"/>
                    </a:lnTo>
                    <a:lnTo>
                      <a:pt x="12047" y="18905"/>
                    </a:lnTo>
                    <a:lnTo>
                      <a:pt x="12114" y="18981"/>
                    </a:lnTo>
                    <a:lnTo>
                      <a:pt x="12158" y="19095"/>
                    </a:lnTo>
                    <a:lnTo>
                      <a:pt x="12225" y="19095"/>
                    </a:lnTo>
                    <a:lnTo>
                      <a:pt x="12270" y="19170"/>
                    </a:lnTo>
                    <a:lnTo>
                      <a:pt x="12336" y="19170"/>
                    </a:lnTo>
                    <a:lnTo>
                      <a:pt x="12336" y="19322"/>
                    </a:lnTo>
                    <a:lnTo>
                      <a:pt x="12492" y="19322"/>
                    </a:lnTo>
                    <a:lnTo>
                      <a:pt x="12604" y="19398"/>
                    </a:lnTo>
                    <a:lnTo>
                      <a:pt x="12715" y="19398"/>
                    </a:lnTo>
                    <a:lnTo>
                      <a:pt x="12715" y="19550"/>
                    </a:lnTo>
                    <a:lnTo>
                      <a:pt x="12938" y="19550"/>
                    </a:lnTo>
                    <a:lnTo>
                      <a:pt x="12938" y="19740"/>
                    </a:lnTo>
                    <a:lnTo>
                      <a:pt x="13339" y="19740"/>
                    </a:lnTo>
                    <a:lnTo>
                      <a:pt x="13383" y="19816"/>
                    </a:lnTo>
                    <a:lnTo>
                      <a:pt x="13895" y="19816"/>
                    </a:lnTo>
                    <a:lnTo>
                      <a:pt x="13940" y="19740"/>
                    </a:lnTo>
                    <a:lnTo>
                      <a:pt x="14341" y="19740"/>
                    </a:lnTo>
                    <a:lnTo>
                      <a:pt x="14385" y="19550"/>
                    </a:lnTo>
                    <a:lnTo>
                      <a:pt x="14563" y="19550"/>
                    </a:lnTo>
                    <a:lnTo>
                      <a:pt x="14608" y="19398"/>
                    </a:lnTo>
                    <a:lnTo>
                      <a:pt x="14719" y="19398"/>
                    </a:lnTo>
                    <a:lnTo>
                      <a:pt x="14786" y="19322"/>
                    </a:lnTo>
                    <a:lnTo>
                      <a:pt x="14942" y="19322"/>
                    </a:lnTo>
                    <a:lnTo>
                      <a:pt x="14942" y="19170"/>
                    </a:lnTo>
                    <a:lnTo>
                      <a:pt x="15053" y="19170"/>
                    </a:lnTo>
                    <a:lnTo>
                      <a:pt x="15053" y="19095"/>
                    </a:lnTo>
                    <a:lnTo>
                      <a:pt x="15098" y="19095"/>
                    </a:lnTo>
                    <a:lnTo>
                      <a:pt x="15165" y="18981"/>
                    </a:lnTo>
                    <a:lnTo>
                      <a:pt x="15209" y="18981"/>
                    </a:lnTo>
                    <a:lnTo>
                      <a:pt x="15276" y="18905"/>
                    </a:lnTo>
                    <a:lnTo>
                      <a:pt x="15320" y="18753"/>
                    </a:lnTo>
                    <a:lnTo>
                      <a:pt x="15387" y="18753"/>
                    </a:lnTo>
                    <a:lnTo>
                      <a:pt x="15432" y="18601"/>
                    </a:lnTo>
                    <a:lnTo>
                      <a:pt x="15543" y="18601"/>
                    </a:lnTo>
                    <a:lnTo>
                      <a:pt x="15610" y="18449"/>
                    </a:lnTo>
                    <a:lnTo>
                      <a:pt x="15654" y="18335"/>
                    </a:lnTo>
                    <a:lnTo>
                      <a:pt x="15654" y="18259"/>
                    </a:lnTo>
                    <a:lnTo>
                      <a:pt x="15766" y="18183"/>
                    </a:lnTo>
                    <a:lnTo>
                      <a:pt x="15766" y="17956"/>
                    </a:lnTo>
                    <a:lnTo>
                      <a:pt x="15833" y="17880"/>
                    </a:lnTo>
                    <a:lnTo>
                      <a:pt x="15877" y="17880"/>
                    </a:lnTo>
                    <a:lnTo>
                      <a:pt x="15988" y="17538"/>
                    </a:lnTo>
                    <a:lnTo>
                      <a:pt x="15988" y="17462"/>
                    </a:lnTo>
                    <a:lnTo>
                      <a:pt x="16055" y="17462"/>
                    </a:lnTo>
                    <a:lnTo>
                      <a:pt x="16100" y="17386"/>
                    </a:lnTo>
                    <a:lnTo>
                      <a:pt x="16100" y="17234"/>
                    </a:lnTo>
                    <a:lnTo>
                      <a:pt x="16278" y="16817"/>
                    </a:lnTo>
                    <a:lnTo>
                      <a:pt x="16278" y="16665"/>
                    </a:lnTo>
                    <a:lnTo>
                      <a:pt x="16322" y="16589"/>
                    </a:lnTo>
                    <a:lnTo>
                      <a:pt x="16322" y="16399"/>
                    </a:lnTo>
                    <a:lnTo>
                      <a:pt x="16389" y="16399"/>
                    </a:lnTo>
                    <a:lnTo>
                      <a:pt x="16434" y="16589"/>
                    </a:lnTo>
                    <a:lnTo>
                      <a:pt x="16545" y="16589"/>
                    </a:lnTo>
                    <a:lnTo>
                      <a:pt x="16545" y="16665"/>
                    </a:lnTo>
                    <a:lnTo>
                      <a:pt x="16656" y="16665"/>
                    </a:lnTo>
                    <a:lnTo>
                      <a:pt x="16723" y="16817"/>
                    </a:lnTo>
                    <a:lnTo>
                      <a:pt x="16879" y="16817"/>
                    </a:lnTo>
                    <a:lnTo>
                      <a:pt x="16946" y="16893"/>
                    </a:lnTo>
                    <a:lnTo>
                      <a:pt x="17057" y="16893"/>
                    </a:lnTo>
                    <a:lnTo>
                      <a:pt x="17169" y="16969"/>
                    </a:lnTo>
                    <a:lnTo>
                      <a:pt x="17213" y="16969"/>
                    </a:lnTo>
                    <a:lnTo>
                      <a:pt x="17280" y="17159"/>
                    </a:lnTo>
                    <a:lnTo>
                      <a:pt x="17503" y="17159"/>
                    </a:lnTo>
                    <a:lnTo>
                      <a:pt x="17614" y="17234"/>
                    </a:lnTo>
                    <a:lnTo>
                      <a:pt x="18727" y="17234"/>
                    </a:lnTo>
                    <a:lnTo>
                      <a:pt x="18772" y="17159"/>
                    </a:lnTo>
                    <a:lnTo>
                      <a:pt x="18995" y="17159"/>
                    </a:lnTo>
                    <a:lnTo>
                      <a:pt x="19039" y="16969"/>
                    </a:lnTo>
                    <a:lnTo>
                      <a:pt x="19106" y="16969"/>
                    </a:lnTo>
                    <a:lnTo>
                      <a:pt x="19151" y="16893"/>
                    </a:lnTo>
                    <a:lnTo>
                      <a:pt x="19262" y="16893"/>
                    </a:lnTo>
                    <a:lnTo>
                      <a:pt x="19373" y="16817"/>
                    </a:lnTo>
                    <a:lnTo>
                      <a:pt x="19596" y="16817"/>
                    </a:lnTo>
                    <a:lnTo>
                      <a:pt x="19663" y="16665"/>
                    </a:lnTo>
                    <a:lnTo>
                      <a:pt x="19707" y="16665"/>
                    </a:lnTo>
                    <a:lnTo>
                      <a:pt x="19774" y="16589"/>
                    </a:lnTo>
                    <a:lnTo>
                      <a:pt x="19885" y="16399"/>
                    </a:lnTo>
                    <a:lnTo>
                      <a:pt x="19930" y="16399"/>
                    </a:lnTo>
                    <a:lnTo>
                      <a:pt x="19997" y="16247"/>
                    </a:lnTo>
                    <a:lnTo>
                      <a:pt x="20108" y="16247"/>
                    </a:lnTo>
                    <a:lnTo>
                      <a:pt x="20108" y="16172"/>
                    </a:lnTo>
                    <a:lnTo>
                      <a:pt x="20153" y="16172"/>
                    </a:lnTo>
                    <a:lnTo>
                      <a:pt x="20219" y="16020"/>
                    </a:lnTo>
                    <a:lnTo>
                      <a:pt x="20264" y="16020"/>
                    </a:lnTo>
                    <a:lnTo>
                      <a:pt x="20331" y="15944"/>
                    </a:lnTo>
                    <a:lnTo>
                      <a:pt x="20375" y="15944"/>
                    </a:lnTo>
                    <a:lnTo>
                      <a:pt x="20442" y="15830"/>
                    </a:lnTo>
                    <a:lnTo>
                      <a:pt x="20442" y="15754"/>
                    </a:lnTo>
                    <a:lnTo>
                      <a:pt x="20487" y="15754"/>
                    </a:lnTo>
                    <a:lnTo>
                      <a:pt x="20553" y="15602"/>
                    </a:lnTo>
                    <a:lnTo>
                      <a:pt x="20598" y="15450"/>
                    </a:lnTo>
                    <a:lnTo>
                      <a:pt x="20665" y="15450"/>
                    </a:lnTo>
                    <a:lnTo>
                      <a:pt x="20665" y="15374"/>
                    </a:lnTo>
                    <a:lnTo>
                      <a:pt x="20776" y="15298"/>
                    </a:lnTo>
                    <a:lnTo>
                      <a:pt x="20776" y="15109"/>
                    </a:lnTo>
                    <a:lnTo>
                      <a:pt x="20821" y="15109"/>
                    </a:lnTo>
                    <a:lnTo>
                      <a:pt x="20932" y="14881"/>
                    </a:lnTo>
                    <a:lnTo>
                      <a:pt x="21333" y="13742"/>
                    </a:lnTo>
                    <a:lnTo>
                      <a:pt x="21377" y="13590"/>
                    </a:lnTo>
                    <a:lnTo>
                      <a:pt x="21444" y="13514"/>
                    </a:lnTo>
                    <a:lnTo>
                      <a:pt x="21444" y="13173"/>
                    </a:lnTo>
                    <a:lnTo>
                      <a:pt x="21489" y="12945"/>
                    </a:lnTo>
                    <a:lnTo>
                      <a:pt x="21489" y="12869"/>
                    </a:lnTo>
                    <a:lnTo>
                      <a:pt x="21555" y="12793"/>
                    </a:lnTo>
                    <a:lnTo>
                      <a:pt x="21555" y="12679"/>
                    </a:lnTo>
                    <a:lnTo>
                      <a:pt x="21600" y="12527"/>
                    </a:lnTo>
                    <a:lnTo>
                      <a:pt x="21600" y="9870"/>
                    </a:lnTo>
                    <a:lnTo>
                      <a:pt x="21555" y="9870"/>
                    </a:lnTo>
                    <a:lnTo>
                      <a:pt x="21555" y="9794"/>
                    </a:lnTo>
                    <a:lnTo>
                      <a:pt x="21489" y="9642"/>
                    </a:lnTo>
                    <a:lnTo>
                      <a:pt x="21489" y="9566"/>
                    </a:lnTo>
                    <a:lnTo>
                      <a:pt x="21444" y="9301"/>
                    </a:lnTo>
                    <a:lnTo>
                      <a:pt x="21444" y="9073"/>
                    </a:lnTo>
                    <a:lnTo>
                      <a:pt x="21377" y="8997"/>
                    </a:lnTo>
                    <a:lnTo>
                      <a:pt x="21333" y="8807"/>
                    </a:lnTo>
                    <a:lnTo>
                      <a:pt x="21266" y="8731"/>
                    </a:lnTo>
                    <a:lnTo>
                      <a:pt x="21155" y="8238"/>
                    </a:lnTo>
                    <a:lnTo>
                      <a:pt x="21110" y="8238"/>
                    </a:lnTo>
                    <a:lnTo>
                      <a:pt x="21043" y="8086"/>
                    </a:lnTo>
                    <a:lnTo>
                      <a:pt x="21043" y="7858"/>
                    </a:lnTo>
                    <a:lnTo>
                      <a:pt x="20932" y="7592"/>
                    </a:lnTo>
                    <a:lnTo>
                      <a:pt x="20887" y="7592"/>
                    </a:lnTo>
                    <a:lnTo>
                      <a:pt x="20887" y="7516"/>
                    </a:lnTo>
                    <a:lnTo>
                      <a:pt x="20821" y="7516"/>
                    </a:lnTo>
                    <a:lnTo>
                      <a:pt x="20776" y="7289"/>
                    </a:lnTo>
                    <a:lnTo>
                      <a:pt x="20665" y="7137"/>
                    </a:lnTo>
                    <a:lnTo>
                      <a:pt x="20553" y="7061"/>
                    </a:lnTo>
                    <a:lnTo>
                      <a:pt x="20553" y="6871"/>
                    </a:lnTo>
                    <a:lnTo>
                      <a:pt x="20487" y="6795"/>
                    </a:lnTo>
                    <a:lnTo>
                      <a:pt x="20442" y="6719"/>
                    </a:lnTo>
                    <a:lnTo>
                      <a:pt x="20375" y="6643"/>
                    </a:lnTo>
                    <a:lnTo>
                      <a:pt x="20331" y="6567"/>
                    </a:lnTo>
                    <a:lnTo>
                      <a:pt x="20264" y="6491"/>
                    </a:lnTo>
                    <a:lnTo>
                      <a:pt x="20219" y="6491"/>
                    </a:lnTo>
                    <a:lnTo>
                      <a:pt x="20153" y="6415"/>
                    </a:lnTo>
                    <a:lnTo>
                      <a:pt x="20108" y="6415"/>
                    </a:lnTo>
                    <a:lnTo>
                      <a:pt x="20041" y="6302"/>
                    </a:lnTo>
                    <a:lnTo>
                      <a:pt x="19997" y="6150"/>
                    </a:lnTo>
                    <a:lnTo>
                      <a:pt x="19930" y="6074"/>
                    </a:lnTo>
                    <a:lnTo>
                      <a:pt x="19774" y="6074"/>
                    </a:lnTo>
                    <a:lnTo>
                      <a:pt x="19707" y="5922"/>
                    </a:lnTo>
                    <a:lnTo>
                      <a:pt x="19663" y="5846"/>
                    </a:lnTo>
                    <a:lnTo>
                      <a:pt x="19485" y="5846"/>
                    </a:lnTo>
                    <a:lnTo>
                      <a:pt x="19485" y="5770"/>
                    </a:lnTo>
                    <a:lnTo>
                      <a:pt x="19373" y="5770"/>
                    </a:lnTo>
                    <a:lnTo>
                      <a:pt x="19440" y="5656"/>
                    </a:lnTo>
                    <a:lnTo>
                      <a:pt x="19440" y="4631"/>
                    </a:lnTo>
                    <a:lnTo>
                      <a:pt x="19373" y="4366"/>
                    </a:lnTo>
                    <a:lnTo>
                      <a:pt x="19373" y="4214"/>
                    </a:lnTo>
                    <a:lnTo>
                      <a:pt x="19329" y="3986"/>
                    </a:lnTo>
                    <a:lnTo>
                      <a:pt x="19262" y="3720"/>
                    </a:lnTo>
                    <a:lnTo>
                      <a:pt x="19262" y="3492"/>
                    </a:lnTo>
                    <a:lnTo>
                      <a:pt x="19039" y="2923"/>
                    </a:lnTo>
                    <a:lnTo>
                      <a:pt x="18995" y="2847"/>
                    </a:lnTo>
                    <a:lnTo>
                      <a:pt x="18950" y="2695"/>
                    </a:lnTo>
                    <a:lnTo>
                      <a:pt x="18950" y="2619"/>
                    </a:lnTo>
                    <a:lnTo>
                      <a:pt x="18839" y="2619"/>
                    </a:lnTo>
                    <a:lnTo>
                      <a:pt x="18839" y="2430"/>
                    </a:lnTo>
                    <a:lnTo>
                      <a:pt x="18772" y="2430"/>
                    </a:lnTo>
                    <a:lnTo>
                      <a:pt x="18727" y="2354"/>
                    </a:lnTo>
                    <a:lnTo>
                      <a:pt x="18661" y="2126"/>
                    </a:lnTo>
                    <a:lnTo>
                      <a:pt x="18549" y="2050"/>
                    </a:lnTo>
                    <a:lnTo>
                      <a:pt x="18549" y="1974"/>
                    </a:lnTo>
                    <a:lnTo>
                      <a:pt x="18438" y="1974"/>
                    </a:lnTo>
                    <a:lnTo>
                      <a:pt x="18327" y="1784"/>
                    </a:lnTo>
                    <a:lnTo>
                      <a:pt x="18282" y="1784"/>
                    </a:lnTo>
                    <a:lnTo>
                      <a:pt x="18215" y="1708"/>
                    </a:lnTo>
                    <a:lnTo>
                      <a:pt x="18104" y="1708"/>
                    </a:lnTo>
                    <a:lnTo>
                      <a:pt x="18104" y="1632"/>
                    </a:lnTo>
                    <a:lnTo>
                      <a:pt x="18059" y="1632"/>
                    </a:lnTo>
                    <a:lnTo>
                      <a:pt x="17993" y="1480"/>
                    </a:lnTo>
                    <a:lnTo>
                      <a:pt x="17659" y="1480"/>
                    </a:lnTo>
                    <a:lnTo>
                      <a:pt x="17659" y="1329"/>
                    </a:lnTo>
                    <a:lnTo>
                      <a:pt x="17503" y="1329"/>
                    </a:lnTo>
                    <a:lnTo>
                      <a:pt x="17503" y="1215"/>
                    </a:lnTo>
                    <a:lnTo>
                      <a:pt x="16946" y="1215"/>
                    </a:lnTo>
                    <a:lnTo>
                      <a:pt x="16946" y="1329"/>
                    </a:lnTo>
                    <a:lnTo>
                      <a:pt x="16723" y="1329"/>
                    </a:lnTo>
                    <a:lnTo>
                      <a:pt x="16723" y="1480"/>
                    </a:lnTo>
                    <a:lnTo>
                      <a:pt x="16434" y="1480"/>
                    </a:lnTo>
                    <a:lnTo>
                      <a:pt x="16389" y="1632"/>
                    </a:lnTo>
                    <a:lnTo>
                      <a:pt x="16322" y="1632"/>
                    </a:lnTo>
                    <a:lnTo>
                      <a:pt x="16322" y="1708"/>
                    </a:lnTo>
                    <a:lnTo>
                      <a:pt x="16211" y="1708"/>
                    </a:lnTo>
                    <a:lnTo>
                      <a:pt x="16167" y="1784"/>
                    </a:lnTo>
                    <a:lnTo>
                      <a:pt x="16100" y="1784"/>
                    </a:lnTo>
                    <a:lnTo>
                      <a:pt x="16055" y="1860"/>
                    </a:lnTo>
                    <a:lnTo>
                      <a:pt x="15988" y="1860"/>
                    </a:lnTo>
                    <a:lnTo>
                      <a:pt x="15988" y="1974"/>
                    </a:lnTo>
                    <a:lnTo>
                      <a:pt x="15944" y="1974"/>
                    </a:lnTo>
                    <a:lnTo>
                      <a:pt x="15877" y="2050"/>
                    </a:lnTo>
                    <a:lnTo>
                      <a:pt x="15833" y="2050"/>
                    </a:lnTo>
                    <a:lnTo>
                      <a:pt x="15766" y="2126"/>
                    </a:lnTo>
                    <a:lnTo>
                      <a:pt x="15766" y="1974"/>
                    </a:lnTo>
                    <a:close/>
                  </a:path>
                </a:pathLst>
              </a:custGeom>
              <a:solidFill>
                <a:srgbClr val="CCFFCC"/>
              </a:solidFill>
              <a:ln w="12700" cap="flat">
                <a:noFill/>
                <a:miter lim="400000"/>
              </a:ln>
              <a:effectLst/>
            </p:spPr>
            <p:txBody>
              <a:bodyPr wrap="square" lIns="45719" tIns="45719" rIns="45719" bIns="45719" numCol="1" anchor="t">
                <a:noAutofit/>
              </a:bodyPr>
              <a:lstStyle/>
              <a:p>
                <a:pPr/>
              </a:p>
            </p:txBody>
          </p:sp>
          <p:sp>
            <p:nvSpPr>
              <p:cNvPr id="972" name="Freeform 38"/>
              <p:cNvSpPr/>
              <p:nvPr/>
            </p:nvSpPr>
            <p:spPr>
              <a:xfrm>
                <a:off x="0" y="-1"/>
                <a:ext cx="1511301" cy="4048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766" y="1974"/>
                    </a:moveTo>
                    <a:lnTo>
                      <a:pt x="15654" y="1974"/>
                    </a:lnTo>
                    <a:lnTo>
                      <a:pt x="15610" y="1784"/>
                    </a:lnTo>
                    <a:lnTo>
                      <a:pt x="15543" y="1784"/>
                    </a:lnTo>
                    <a:lnTo>
                      <a:pt x="15499" y="1708"/>
                    </a:lnTo>
                    <a:lnTo>
                      <a:pt x="15432" y="1708"/>
                    </a:lnTo>
                    <a:lnTo>
                      <a:pt x="15387" y="1632"/>
                    </a:lnTo>
                    <a:lnTo>
                      <a:pt x="15276" y="1480"/>
                    </a:lnTo>
                    <a:lnTo>
                      <a:pt x="15165" y="1480"/>
                    </a:lnTo>
                    <a:lnTo>
                      <a:pt x="15098" y="1329"/>
                    </a:lnTo>
                    <a:lnTo>
                      <a:pt x="15053" y="1215"/>
                    </a:lnTo>
                    <a:lnTo>
                      <a:pt x="14986" y="1215"/>
                    </a:lnTo>
                    <a:lnTo>
                      <a:pt x="14942" y="1139"/>
                    </a:lnTo>
                    <a:lnTo>
                      <a:pt x="14831" y="1139"/>
                    </a:lnTo>
                    <a:lnTo>
                      <a:pt x="14786" y="1063"/>
                    </a:lnTo>
                    <a:lnTo>
                      <a:pt x="14719" y="1063"/>
                    </a:lnTo>
                    <a:lnTo>
                      <a:pt x="14608" y="987"/>
                    </a:lnTo>
                    <a:lnTo>
                      <a:pt x="14563" y="987"/>
                    </a:lnTo>
                    <a:lnTo>
                      <a:pt x="14452" y="911"/>
                    </a:lnTo>
                    <a:lnTo>
                      <a:pt x="14341" y="911"/>
                    </a:lnTo>
                    <a:lnTo>
                      <a:pt x="14229" y="759"/>
                    </a:lnTo>
                    <a:lnTo>
                      <a:pt x="13940" y="759"/>
                    </a:lnTo>
                    <a:lnTo>
                      <a:pt x="13895" y="683"/>
                    </a:lnTo>
                    <a:lnTo>
                      <a:pt x="12671" y="683"/>
                    </a:lnTo>
                    <a:lnTo>
                      <a:pt x="12604" y="759"/>
                    </a:lnTo>
                    <a:lnTo>
                      <a:pt x="12336" y="759"/>
                    </a:lnTo>
                    <a:lnTo>
                      <a:pt x="12270" y="911"/>
                    </a:lnTo>
                    <a:lnTo>
                      <a:pt x="12114" y="911"/>
                    </a:lnTo>
                    <a:lnTo>
                      <a:pt x="12047" y="987"/>
                    </a:lnTo>
                    <a:lnTo>
                      <a:pt x="11891" y="987"/>
                    </a:lnTo>
                    <a:lnTo>
                      <a:pt x="11824" y="1063"/>
                    </a:lnTo>
                    <a:lnTo>
                      <a:pt x="11780" y="1139"/>
                    </a:lnTo>
                    <a:lnTo>
                      <a:pt x="11668" y="1139"/>
                    </a:lnTo>
                    <a:lnTo>
                      <a:pt x="11557" y="1215"/>
                    </a:lnTo>
                    <a:lnTo>
                      <a:pt x="11490" y="1215"/>
                    </a:lnTo>
                    <a:lnTo>
                      <a:pt x="11490" y="1329"/>
                    </a:lnTo>
                    <a:lnTo>
                      <a:pt x="11379" y="1480"/>
                    </a:lnTo>
                    <a:lnTo>
                      <a:pt x="11268" y="1480"/>
                    </a:lnTo>
                    <a:lnTo>
                      <a:pt x="11156" y="1632"/>
                    </a:lnTo>
                    <a:lnTo>
                      <a:pt x="11156" y="1708"/>
                    </a:lnTo>
                    <a:lnTo>
                      <a:pt x="11045" y="1708"/>
                    </a:lnTo>
                    <a:lnTo>
                      <a:pt x="11000" y="1784"/>
                    </a:lnTo>
                    <a:lnTo>
                      <a:pt x="10934" y="1860"/>
                    </a:lnTo>
                    <a:lnTo>
                      <a:pt x="10889" y="1974"/>
                    </a:lnTo>
                    <a:lnTo>
                      <a:pt x="10822" y="1974"/>
                    </a:lnTo>
                    <a:lnTo>
                      <a:pt x="10778" y="2050"/>
                    </a:lnTo>
                    <a:lnTo>
                      <a:pt x="10711" y="2126"/>
                    </a:lnTo>
                    <a:lnTo>
                      <a:pt x="10666" y="2126"/>
                    </a:lnTo>
                    <a:lnTo>
                      <a:pt x="10622" y="2202"/>
                    </a:lnTo>
                    <a:lnTo>
                      <a:pt x="10555" y="2430"/>
                    </a:lnTo>
                    <a:lnTo>
                      <a:pt x="10511" y="2430"/>
                    </a:lnTo>
                    <a:lnTo>
                      <a:pt x="10511" y="2505"/>
                    </a:lnTo>
                    <a:lnTo>
                      <a:pt x="10444" y="2430"/>
                    </a:lnTo>
                    <a:lnTo>
                      <a:pt x="10399" y="2430"/>
                    </a:lnTo>
                    <a:lnTo>
                      <a:pt x="10399" y="2354"/>
                    </a:lnTo>
                    <a:lnTo>
                      <a:pt x="10332" y="2126"/>
                    </a:lnTo>
                    <a:lnTo>
                      <a:pt x="10288" y="2050"/>
                    </a:lnTo>
                    <a:lnTo>
                      <a:pt x="10221" y="2050"/>
                    </a:lnTo>
                    <a:lnTo>
                      <a:pt x="10221" y="1784"/>
                    </a:lnTo>
                    <a:lnTo>
                      <a:pt x="10110" y="1784"/>
                    </a:lnTo>
                    <a:lnTo>
                      <a:pt x="10110" y="1708"/>
                    </a:lnTo>
                    <a:lnTo>
                      <a:pt x="10065" y="1708"/>
                    </a:lnTo>
                    <a:lnTo>
                      <a:pt x="9998" y="1480"/>
                    </a:lnTo>
                    <a:lnTo>
                      <a:pt x="9887" y="1480"/>
                    </a:lnTo>
                    <a:lnTo>
                      <a:pt x="9887" y="1215"/>
                    </a:lnTo>
                    <a:lnTo>
                      <a:pt x="9842" y="1215"/>
                    </a:lnTo>
                    <a:lnTo>
                      <a:pt x="9776" y="1139"/>
                    </a:lnTo>
                    <a:lnTo>
                      <a:pt x="9731" y="1139"/>
                    </a:lnTo>
                    <a:lnTo>
                      <a:pt x="9664" y="1063"/>
                    </a:lnTo>
                    <a:lnTo>
                      <a:pt x="9664" y="987"/>
                    </a:lnTo>
                    <a:lnTo>
                      <a:pt x="9620" y="987"/>
                    </a:lnTo>
                    <a:lnTo>
                      <a:pt x="9553" y="911"/>
                    </a:lnTo>
                    <a:lnTo>
                      <a:pt x="9508" y="911"/>
                    </a:lnTo>
                    <a:lnTo>
                      <a:pt x="9442" y="759"/>
                    </a:lnTo>
                    <a:lnTo>
                      <a:pt x="9397" y="759"/>
                    </a:lnTo>
                    <a:lnTo>
                      <a:pt x="9397" y="683"/>
                    </a:lnTo>
                    <a:lnTo>
                      <a:pt x="9286" y="683"/>
                    </a:lnTo>
                    <a:lnTo>
                      <a:pt x="9219" y="493"/>
                    </a:lnTo>
                    <a:lnTo>
                      <a:pt x="9174" y="493"/>
                    </a:lnTo>
                    <a:lnTo>
                      <a:pt x="9108" y="418"/>
                    </a:lnTo>
                    <a:lnTo>
                      <a:pt x="9063" y="418"/>
                    </a:lnTo>
                    <a:lnTo>
                      <a:pt x="8996" y="342"/>
                    </a:lnTo>
                    <a:lnTo>
                      <a:pt x="8885" y="342"/>
                    </a:lnTo>
                    <a:lnTo>
                      <a:pt x="8840" y="266"/>
                    </a:lnTo>
                    <a:lnTo>
                      <a:pt x="8662" y="266"/>
                    </a:lnTo>
                    <a:lnTo>
                      <a:pt x="8618" y="190"/>
                    </a:lnTo>
                    <a:lnTo>
                      <a:pt x="8551" y="190"/>
                    </a:lnTo>
                    <a:lnTo>
                      <a:pt x="8506" y="0"/>
                    </a:lnTo>
                    <a:lnTo>
                      <a:pt x="7104" y="0"/>
                    </a:lnTo>
                    <a:lnTo>
                      <a:pt x="7059" y="190"/>
                    </a:lnTo>
                    <a:lnTo>
                      <a:pt x="6948" y="190"/>
                    </a:lnTo>
                    <a:lnTo>
                      <a:pt x="6881" y="266"/>
                    </a:lnTo>
                    <a:lnTo>
                      <a:pt x="6725" y="266"/>
                    </a:lnTo>
                    <a:lnTo>
                      <a:pt x="6658" y="342"/>
                    </a:lnTo>
                    <a:lnTo>
                      <a:pt x="6547" y="342"/>
                    </a:lnTo>
                    <a:lnTo>
                      <a:pt x="6458" y="493"/>
                    </a:lnTo>
                    <a:lnTo>
                      <a:pt x="6346" y="493"/>
                    </a:lnTo>
                    <a:lnTo>
                      <a:pt x="6280" y="683"/>
                    </a:lnTo>
                    <a:lnTo>
                      <a:pt x="6235" y="683"/>
                    </a:lnTo>
                    <a:lnTo>
                      <a:pt x="6168" y="759"/>
                    </a:lnTo>
                    <a:lnTo>
                      <a:pt x="6124" y="759"/>
                    </a:lnTo>
                    <a:lnTo>
                      <a:pt x="6057" y="911"/>
                    </a:lnTo>
                    <a:lnTo>
                      <a:pt x="6012" y="911"/>
                    </a:lnTo>
                    <a:lnTo>
                      <a:pt x="5946" y="987"/>
                    </a:lnTo>
                    <a:lnTo>
                      <a:pt x="5901" y="987"/>
                    </a:lnTo>
                    <a:lnTo>
                      <a:pt x="5901" y="1063"/>
                    </a:lnTo>
                    <a:lnTo>
                      <a:pt x="5790" y="1139"/>
                    </a:lnTo>
                    <a:lnTo>
                      <a:pt x="5790" y="1215"/>
                    </a:lnTo>
                    <a:lnTo>
                      <a:pt x="5723" y="1215"/>
                    </a:lnTo>
                    <a:lnTo>
                      <a:pt x="5678" y="1329"/>
                    </a:lnTo>
                    <a:lnTo>
                      <a:pt x="5612" y="1480"/>
                    </a:lnTo>
                    <a:lnTo>
                      <a:pt x="5567" y="1480"/>
                    </a:lnTo>
                    <a:lnTo>
                      <a:pt x="5500" y="1632"/>
                    </a:lnTo>
                    <a:lnTo>
                      <a:pt x="5456" y="1708"/>
                    </a:lnTo>
                    <a:lnTo>
                      <a:pt x="5456" y="1784"/>
                    </a:lnTo>
                    <a:lnTo>
                      <a:pt x="5344" y="1974"/>
                    </a:lnTo>
                    <a:lnTo>
                      <a:pt x="5344" y="2050"/>
                    </a:lnTo>
                    <a:lnTo>
                      <a:pt x="5278" y="2050"/>
                    </a:lnTo>
                    <a:lnTo>
                      <a:pt x="5166" y="2354"/>
                    </a:lnTo>
                    <a:lnTo>
                      <a:pt x="5166" y="2430"/>
                    </a:lnTo>
                    <a:lnTo>
                      <a:pt x="5122" y="2619"/>
                    </a:lnTo>
                    <a:lnTo>
                      <a:pt x="5055" y="2619"/>
                    </a:lnTo>
                    <a:lnTo>
                      <a:pt x="5055" y="2847"/>
                    </a:lnTo>
                    <a:lnTo>
                      <a:pt x="4832" y="2847"/>
                    </a:lnTo>
                    <a:lnTo>
                      <a:pt x="4788" y="2695"/>
                    </a:lnTo>
                    <a:lnTo>
                      <a:pt x="4008" y="2695"/>
                    </a:lnTo>
                    <a:lnTo>
                      <a:pt x="3941" y="2847"/>
                    </a:lnTo>
                    <a:lnTo>
                      <a:pt x="3385" y="2847"/>
                    </a:lnTo>
                    <a:lnTo>
                      <a:pt x="3340" y="2923"/>
                    </a:lnTo>
                    <a:lnTo>
                      <a:pt x="3162" y="2923"/>
                    </a:lnTo>
                    <a:lnTo>
                      <a:pt x="3118" y="3151"/>
                    </a:lnTo>
                    <a:lnTo>
                      <a:pt x="2939" y="3151"/>
                    </a:lnTo>
                    <a:lnTo>
                      <a:pt x="2895" y="3265"/>
                    </a:lnTo>
                    <a:lnTo>
                      <a:pt x="2828" y="3265"/>
                    </a:lnTo>
                    <a:lnTo>
                      <a:pt x="2717" y="3341"/>
                    </a:lnTo>
                    <a:lnTo>
                      <a:pt x="2672" y="3341"/>
                    </a:lnTo>
                    <a:lnTo>
                      <a:pt x="2605" y="3417"/>
                    </a:lnTo>
                    <a:lnTo>
                      <a:pt x="2494" y="3417"/>
                    </a:lnTo>
                    <a:lnTo>
                      <a:pt x="2449" y="3492"/>
                    </a:lnTo>
                    <a:lnTo>
                      <a:pt x="2383" y="3492"/>
                    </a:lnTo>
                    <a:lnTo>
                      <a:pt x="2338" y="3568"/>
                    </a:lnTo>
                    <a:lnTo>
                      <a:pt x="2271" y="3568"/>
                    </a:lnTo>
                    <a:lnTo>
                      <a:pt x="2227" y="3720"/>
                    </a:lnTo>
                    <a:lnTo>
                      <a:pt x="2182" y="3720"/>
                    </a:lnTo>
                    <a:lnTo>
                      <a:pt x="2071" y="3910"/>
                    </a:lnTo>
                    <a:lnTo>
                      <a:pt x="2071" y="3986"/>
                    </a:lnTo>
                    <a:lnTo>
                      <a:pt x="1960" y="3986"/>
                    </a:lnTo>
                    <a:lnTo>
                      <a:pt x="1893" y="4138"/>
                    </a:lnTo>
                    <a:lnTo>
                      <a:pt x="1848" y="4138"/>
                    </a:lnTo>
                    <a:lnTo>
                      <a:pt x="1781" y="4214"/>
                    </a:lnTo>
                    <a:lnTo>
                      <a:pt x="1670" y="4290"/>
                    </a:lnTo>
                    <a:lnTo>
                      <a:pt x="1670" y="4366"/>
                    </a:lnTo>
                    <a:lnTo>
                      <a:pt x="1559" y="4555"/>
                    </a:lnTo>
                    <a:lnTo>
                      <a:pt x="1559" y="4631"/>
                    </a:lnTo>
                    <a:lnTo>
                      <a:pt x="1447" y="4631"/>
                    </a:lnTo>
                    <a:lnTo>
                      <a:pt x="1403" y="4707"/>
                    </a:lnTo>
                    <a:lnTo>
                      <a:pt x="1336" y="4859"/>
                    </a:lnTo>
                    <a:lnTo>
                      <a:pt x="1292" y="4935"/>
                    </a:lnTo>
                    <a:lnTo>
                      <a:pt x="1225" y="5011"/>
                    </a:lnTo>
                    <a:lnTo>
                      <a:pt x="1225" y="5125"/>
                    </a:lnTo>
                    <a:lnTo>
                      <a:pt x="1180" y="5201"/>
                    </a:lnTo>
                    <a:lnTo>
                      <a:pt x="1069" y="5353"/>
                    </a:lnTo>
                    <a:lnTo>
                      <a:pt x="1002" y="5580"/>
                    </a:lnTo>
                    <a:lnTo>
                      <a:pt x="958" y="5580"/>
                    </a:lnTo>
                    <a:lnTo>
                      <a:pt x="891" y="5770"/>
                    </a:lnTo>
                    <a:lnTo>
                      <a:pt x="846" y="5846"/>
                    </a:lnTo>
                    <a:lnTo>
                      <a:pt x="779" y="6074"/>
                    </a:lnTo>
                    <a:lnTo>
                      <a:pt x="735" y="6074"/>
                    </a:lnTo>
                    <a:lnTo>
                      <a:pt x="624" y="6567"/>
                    </a:lnTo>
                    <a:lnTo>
                      <a:pt x="512" y="6643"/>
                    </a:lnTo>
                    <a:lnTo>
                      <a:pt x="512" y="6795"/>
                    </a:lnTo>
                    <a:lnTo>
                      <a:pt x="445" y="6871"/>
                    </a:lnTo>
                    <a:lnTo>
                      <a:pt x="445" y="7137"/>
                    </a:lnTo>
                    <a:lnTo>
                      <a:pt x="334" y="7289"/>
                    </a:lnTo>
                    <a:lnTo>
                      <a:pt x="334" y="7364"/>
                    </a:lnTo>
                    <a:lnTo>
                      <a:pt x="289" y="7516"/>
                    </a:lnTo>
                    <a:lnTo>
                      <a:pt x="289" y="7706"/>
                    </a:lnTo>
                    <a:lnTo>
                      <a:pt x="223" y="7858"/>
                    </a:lnTo>
                    <a:lnTo>
                      <a:pt x="223" y="8086"/>
                    </a:lnTo>
                    <a:lnTo>
                      <a:pt x="178" y="8238"/>
                    </a:lnTo>
                    <a:lnTo>
                      <a:pt x="178" y="8351"/>
                    </a:lnTo>
                    <a:lnTo>
                      <a:pt x="111" y="8579"/>
                    </a:lnTo>
                    <a:lnTo>
                      <a:pt x="111" y="9073"/>
                    </a:lnTo>
                    <a:lnTo>
                      <a:pt x="67" y="9225"/>
                    </a:lnTo>
                    <a:lnTo>
                      <a:pt x="67" y="9718"/>
                    </a:lnTo>
                    <a:lnTo>
                      <a:pt x="0" y="9794"/>
                    </a:lnTo>
                    <a:lnTo>
                      <a:pt x="0" y="10743"/>
                    </a:lnTo>
                    <a:lnTo>
                      <a:pt x="67" y="10743"/>
                    </a:lnTo>
                    <a:lnTo>
                      <a:pt x="67" y="11312"/>
                    </a:lnTo>
                    <a:lnTo>
                      <a:pt x="111" y="11388"/>
                    </a:lnTo>
                    <a:lnTo>
                      <a:pt x="111" y="11958"/>
                    </a:lnTo>
                    <a:lnTo>
                      <a:pt x="178" y="12148"/>
                    </a:lnTo>
                    <a:lnTo>
                      <a:pt x="178" y="12224"/>
                    </a:lnTo>
                    <a:lnTo>
                      <a:pt x="223" y="12451"/>
                    </a:lnTo>
                    <a:lnTo>
                      <a:pt x="223" y="12527"/>
                    </a:lnTo>
                    <a:lnTo>
                      <a:pt x="289" y="12793"/>
                    </a:lnTo>
                    <a:lnTo>
                      <a:pt x="334" y="13021"/>
                    </a:lnTo>
                    <a:lnTo>
                      <a:pt x="334" y="13173"/>
                    </a:lnTo>
                    <a:lnTo>
                      <a:pt x="445" y="13438"/>
                    </a:lnTo>
                    <a:lnTo>
                      <a:pt x="445" y="13590"/>
                    </a:lnTo>
                    <a:lnTo>
                      <a:pt x="624" y="14084"/>
                    </a:lnTo>
                    <a:lnTo>
                      <a:pt x="846" y="14729"/>
                    </a:lnTo>
                    <a:lnTo>
                      <a:pt x="891" y="14729"/>
                    </a:lnTo>
                    <a:lnTo>
                      <a:pt x="958" y="14881"/>
                    </a:lnTo>
                    <a:lnTo>
                      <a:pt x="1002" y="14957"/>
                    </a:lnTo>
                    <a:lnTo>
                      <a:pt x="1069" y="15109"/>
                    </a:lnTo>
                    <a:lnTo>
                      <a:pt x="1069" y="15185"/>
                    </a:lnTo>
                    <a:lnTo>
                      <a:pt x="1180" y="15298"/>
                    </a:lnTo>
                    <a:lnTo>
                      <a:pt x="1225" y="15374"/>
                    </a:lnTo>
                    <a:lnTo>
                      <a:pt x="1225" y="15450"/>
                    </a:lnTo>
                    <a:lnTo>
                      <a:pt x="1292" y="15602"/>
                    </a:lnTo>
                    <a:lnTo>
                      <a:pt x="1336" y="15678"/>
                    </a:lnTo>
                    <a:lnTo>
                      <a:pt x="1403" y="15754"/>
                    </a:lnTo>
                    <a:lnTo>
                      <a:pt x="1447" y="15830"/>
                    </a:lnTo>
                    <a:lnTo>
                      <a:pt x="1559" y="15944"/>
                    </a:lnTo>
                    <a:lnTo>
                      <a:pt x="1559" y="16020"/>
                    </a:lnTo>
                    <a:lnTo>
                      <a:pt x="1670" y="16096"/>
                    </a:lnTo>
                    <a:lnTo>
                      <a:pt x="1670" y="16172"/>
                    </a:lnTo>
                    <a:lnTo>
                      <a:pt x="1781" y="16247"/>
                    </a:lnTo>
                    <a:lnTo>
                      <a:pt x="1848" y="16247"/>
                    </a:lnTo>
                    <a:lnTo>
                      <a:pt x="1893" y="16399"/>
                    </a:lnTo>
                    <a:lnTo>
                      <a:pt x="1960" y="16589"/>
                    </a:lnTo>
                    <a:lnTo>
                      <a:pt x="2071" y="16589"/>
                    </a:lnTo>
                    <a:lnTo>
                      <a:pt x="2071" y="16665"/>
                    </a:lnTo>
                    <a:lnTo>
                      <a:pt x="2182" y="16665"/>
                    </a:lnTo>
                    <a:lnTo>
                      <a:pt x="2227" y="16817"/>
                    </a:lnTo>
                    <a:lnTo>
                      <a:pt x="2271" y="16817"/>
                    </a:lnTo>
                    <a:lnTo>
                      <a:pt x="2338" y="16893"/>
                    </a:lnTo>
                    <a:lnTo>
                      <a:pt x="2383" y="16893"/>
                    </a:lnTo>
                    <a:lnTo>
                      <a:pt x="2449" y="16969"/>
                    </a:lnTo>
                    <a:lnTo>
                      <a:pt x="2494" y="17159"/>
                    </a:lnTo>
                    <a:lnTo>
                      <a:pt x="2605" y="17159"/>
                    </a:lnTo>
                    <a:lnTo>
                      <a:pt x="2672" y="17234"/>
                    </a:lnTo>
                    <a:lnTo>
                      <a:pt x="2828" y="17234"/>
                    </a:lnTo>
                    <a:lnTo>
                      <a:pt x="2895" y="17386"/>
                    </a:lnTo>
                    <a:lnTo>
                      <a:pt x="2939" y="17386"/>
                    </a:lnTo>
                    <a:lnTo>
                      <a:pt x="3051" y="17462"/>
                    </a:lnTo>
                    <a:lnTo>
                      <a:pt x="3162" y="17462"/>
                    </a:lnTo>
                    <a:lnTo>
                      <a:pt x="3229" y="17538"/>
                    </a:lnTo>
                    <a:lnTo>
                      <a:pt x="3496" y="17538"/>
                    </a:lnTo>
                    <a:lnTo>
                      <a:pt x="3563" y="17614"/>
                    </a:lnTo>
                    <a:lnTo>
                      <a:pt x="3674" y="17614"/>
                    </a:lnTo>
                    <a:lnTo>
                      <a:pt x="3786" y="17804"/>
                    </a:lnTo>
                    <a:lnTo>
                      <a:pt x="4899" y="17804"/>
                    </a:lnTo>
                    <a:lnTo>
                      <a:pt x="4944" y="17614"/>
                    </a:lnTo>
                    <a:lnTo>
                      <a:pt x="4944" y="17880"/>
                    </a:lnTo>
                    <a:lnTo>
                      <a:pt x="5010" y="17880"/>
                    </a:lnTo>
                    <a:lnTo>
                      <a:pt x="5010" y="17956"/>
                    </a:lnTo>
                    <a:lnTo>
                      <a:pt x="5122" y="18335"/>
                    </a:lnTo>
                    <a:lnTo>
                      <a:pt x="5166" y="18335"/>
                    </a:lnTo>
                    <a:lnTo>
                      <a:pt x="5278" y="18753"/>
                    </a:lnTo>
                    <a:lnTo>
                      <a:pt x="5344" y="18753"/>
                    </a:lnTo>
                    <a:lnTo>
                      <a:pt x="5344" y="18981"/>
                    </a:lnTo>
                    <a:lnTo>
                      <a:pt x="5456" y="19095"/>
                    </a:lnTo>
                    <a:lnTo>
                      <a:pt x="5456" y="19170"/>
                    </a:lnTo>
                    <a:lnTo>
                      <a:pt x="5567" y="19322"/>
                    </a:lnTo>
                    <a:lnTo>
                      <a:pt x="5612" y="19398"/>
                    </a:lnTo>
                    <a:lnTo>
                      <a:pt x="5678" y="19740"/>
                    </a:lnTo>
                    <a:lnTo>
                      <a:pt x="5790" y="19740"/>
                    </a:lnTo>
                    <a:lnTo>
                      <a:pt x="5790" y="19816"/>
                    </a:lnTo>
                    <a:lnTo>
                      <a:pt x="5834" y="19892"/>
                    </a:lnTo>
                    <a:lnTo>
                      <a:pt x="5901" y="19968"/>
                    </a:lnTo>
                    <a:lnTo>
                      <a:pt x="5946" y="20044"/>
                    </a:lnTo>
                    <a:lnTo>
                      <a:pt x="6012" y="20044"/>
                    </a:lnTo>
                    <a:lnTo>
                      <a:pt x="6057" y="20120"/>
                    </a:lnTo>
                    <a:lnTo>
                      <a:pt x="6124" y="20120"/>
                    </a:lnTo>
                    <a:lnTo>
                      <a:pt x="6168" y="20385"/>
                    </a:lnTo>
                    <a:lnTo>
                      <a:pt x="6235" y="20385"/>
                    </a:lnTo>
                    <a:lnTo>
                      <a:pt x="6280" y="20461"/>
                    </a:lnTo>
                    <a:lnTo>
                      <a:pt x="6346" y="20537"/>
                    </a:lnTo>
                    <a:lnTo>
                      <a:pt x="6391" y="20613"/>
                    </a:lnTo>
                    <a:lnTo>
                      <a:pt x="6458" y="20613"/>
                    </a:lnTo>
                    <a:lnTo>
                      <a:pt x="6547" y="20765"/>
                    </a:lnTo>
                    <a:lnTo>
                      <a:pt x="6614" y="20841"/>
                    </a:lnTo>
                    <a:lnTo>
                      <a:pt x="6725" y="20841"/>
                    </a:lnTo>
                    <a:lnTo>
                      <a:pt x="6769" y="21031"/>
                    </a:lnTo>
                    <a:lnTo>
                      <a:pt x="6881" y="21031"/>
                    </a:lnTo>
                    <a:lnTo>
                      <a:pt x="6948" y="21107"/>
                    </a:lnTo>
                    <a:lnTo>
                      <a:pt x="7104" y="21107"/>
                    </a:lnTo>
                    <a:lnTo>
                      <a:pt x="7215" y="21258"/>
                    </a:lnTo>
                    <a:lnTo>
                      <a:pt x="7282" y="21334"/>
                    </a:lnTo>
                    <a:lnTo>
                      <a:pt x="7393" y="21334"/>
                    </a:lnTo>
                    <a:lnTo>
                      <a:pt x="7438" y="21486"/>
                    </a:lnTo>
                    <a:lnTo>
                      <a:pt x="7883" y="21486"/>
                    </a:lnTo>
                    <a:lnTo>
                      <a:pt x="7883" y="21600"/>
                    </a:lnTo>
                    <a:lnTo>
                      <a:pt x="9108" y="21600"/>
                    </a:lnTo>
                    <a:lnTo>
                      <a:pt x="9174" y="21486"/>
                    </a:lnTo>
                    <a:lnTo>
                      <a:pt x="9553" y="21486"/>
                    </a:lnTo>
                    <a:lnTo>
                      <a:pt x="9664" y="21334"/>
                    </a:lnTo>
                    <a:lnTo>
                      <a:pt x="9776" y="21334"/>
                    </a:lnTo>
                    <a:lnTo>
                      <a:pt x="9842" y="21258"/>
                    </a:lnTo>
                    <a:lnTo>
                      <a:pt x="9887" y="21258"/>
                    </a:lnTo>
                    <a:lnTo>
                      <a:pt x="9998" y="21107"/>
                    </a:lnTo>
                    <a:lnTo>
                      <a:pt x="10110" y="21107"/>
                    </a:lnTo>
                    <a:lnTo>
                      <a:pt x="10221" y="21031"/>
                    </a:lnTo>
                    <a:lnTo>
                      <a:pt x="10288" y="21031"/>
                    </a:lnTo>
                    <a:lnTo>
                      <a:pt x="10332" y="20841"/>
                    </a:lnTo>
                    <a:lnTo>
                      <a:pt x="10444" y="20841"/>
                    </a:lnTo>
                    <a:lnTo>
                      <a:pt x="10511" y="20765"/>
                    </a:lnTo>
                    <a:lnTo>
                      <a:pt x="10511" y="20689"/>
                    </a:lnTo>
                    <a:lnTo>
                      <a:pt x="10555" y="20689"/>
                    </a:lnTo>
                    <a:lnTo>
                      <a:pt x="10666" y="20613"/>
                    </a:lnTo>
                    <a:lnTo>
                      <a:pt x="10711" y="20613"/>
                    </a:lnTo>
                    <a:lnTo>
                      <a:pt x="10822" y="20385"/>
                    </a:lnTo>
                    <a:lnTo>
                      <a:pt x="10934" y="20271"/>
                    </a:lnTo>
                    <a:lnTo>
                      <a:pt x="10934" y="20120"/>
                    </a:lnTo>
                    <a:lnTo>
                      <a:pt x="11156" y="19968"/>
                    </a:lnTo>
                    <a:lnTo>
                      <a:pt x="11156" y="19892"/>
                    </a:lnTo>
                    <a:lnTo>
                      <a:pt x="11268" y="19816"/>
                    </a:lnTo>
                    <a:lnTo>
                      <a:pt x="11268" y="19740"/>
                    </a:lnTo>
                    <a:lnTo>
                      <a:pt x="11334" y="19740"/>
                    </a:lnTo>
                    <a:lnTo>
                      <a:pt x="11379" y="19550"/>
                    </a:lnTo>
                    <a:lnTo>
                      <a:pt x="11490" y="19398"/>
                    </a:lnTo>
                    <a:lnTo>
                      <a:pt x="11490" y="19322"/>
                    </a:lnTo>
                    <a:lnTo>
                      <a:pt x="11557" y="19170"/>
                    </a:lnTo>
                    <a:lnTo>
                      <a:pt x="11602" y="19170"/>
                    </a:lnTo>
                    <a:lnTo>
                      <a:pt x="11668" y="18981"/>
                    </a:lnTo>
                    <a:lnTo>
                      <a:pt x="11713" y="18905"/>
                    </a:lnTo>
                    <a:lnTo>
                      <a:pt x="11780" y="18753"/>
                    </a:lnTo>
                    <a:lnTo>
                      <a:pt x="11780" y="18601"/>
                    </a:lnTo>
                    <a:lnTo>
                      <a:pt x="11824" y="18601"/>
                    </a:lnTo>
                    <a:lnTo>
                      <a:pt x="11891" y="18753"/>
                    </a:lnTo>
                    <a:lnTo>
                      <a:pt x="12002" y="18753"/>
                    </a:lnTo>
                    <a:lnTo>
                      <a:pt x="12002" y="18829"/>
                    </a:lnTo>
                    <a:lnTo>
                      <a:pt x="12047" y="18905"/>
                    </a:lnTo>
                    <a:lnTo>
                      <a:pt x="12114" y="18981"/>
                    </a:lnTo>
                    <a:lnTo>
                      <a:pt x="12158" y="19095"/>
                    </a:lnTo>
                    <a:lnTo>
                      <a:pt x="12225" y="19095"/>
                    </a:lnTo>
                    <a:lnTo>
                      <a:pt x="12270" y="19170"/>
                    </a:lnTo>
                    <a:lnTo>
                      <a:pt x="12336" y="19170"/>
                    </a:lnTo>
                    <a:lnTo>
                      <a:pt x="12336" y="19322"/>
                    </a:lnTo>
                    <a:lnTo>
                      <a:pt x="12492" y="19322"/>
                    </a:lnTo>
                    <a:lnTo>
                      <a:pt x="12604" y="19398"/>
                    </a:lnTo>
                    <a:lnTo>
                      <a:pt x="12715" y="19398"/>
                    </a:lnTo>
                    <a:lnTo>
                      <a:pt x="12715" y="19550"/>
                    </a:lnTo>
                    <a:lnTo>
                      <a:pt x="12938" y="19550"/>
                    </a:lnTo>
                    <a:lnTo>
                      <a:pt x="12938" y="19740"/>
                    </a:lnTo>
                    <a:lnTo>
                      <a:pt x="13339" y="19740"/>
                    </a:lnTo>
                    <a:lnTo>
                      <a:pt x="13383" y="19816"/>
                    </a:lnTo>
                    <a:lnTo>
                      <a:pt x="13895" y="19816"/>
                    </a:lnTo>
                    <a:lnTo>
                      <a:pt x="13940" y="19740"/>
                    </a:lnTo>
                    <a:lnTo>
                      <a:pt x="14341" y="19740"/>
                    </a:lnTo>
                    <a:lnTo>
                      <a:pt x="14385" y="19550"/>
                    </a:lnTo>
                    <a:lnTo>
                      <a:pt x="14563" y="19550"/>
                    </a:lnTo>
                    <a:lnTo>
                      <a:pt x="14608" y="19398"/>
                    </a:lnTo>
                    <a:lnTo>
                      <a:pt x="14719" y="19398"/>
                    </a:lnTo>
                    <a:lnTo>
                      <a:pt x="14786" y="19322"/>
                    </a:lnTo>
                    <a:lnTo>
                      <a:pt x="14942" y="19322"/>
                    </a:lnTo>
                    <a:lnTo>
                      <a:pt x="14942" y="19170"/>
                    </a:lnTo>
                    <a:lnTo>
                      <a:pt x="15053" y="19170"/>
                    </a:lnTo>
                    <a:lnTo>
                      <a:pt x="15053" y="19095"/>
                    </a:lnTo>
                    <a:lnTo>
                      <a:pt x="15098" y="19095"/>
                    </a:lnTo>
                    <a:lnTo>
                      <a:pt x="15165" y="18981"/>
                    </a:lnTo>
                    <a:lnTo>
                      <a:pt x="15209" y="18981"/>
                    </a:lnTo>
                    <a:lnTo>
                      <a:pt x="15276" y="18905"/>
                    </a:lnTo>
                    <a:lnTo>
                      <a:pt x="15320" y="18753"/>
                    </a:lnTo>
                    <a:lnTo>
                      <a:pt x="15387" y="18753"/>
                    </a:lnTo>
                    <a:lnTo>
                      <a:pt x="15432" y="18601"/>
                    </a:lnTo>
                    <a:lnTo>
                      <a:pt x="15543" y="18601"/>
                    </a:lnTo>
                    <a:lnTo>
                      <a:pt x="15610" y="18449"/>
                    </a:lnTo>
                    <a:lnTo>
                      <a:pt x="15654" y="18335"/>
                    </a:lnTo>
                    <a:lnTo>
                      <a:pt x="15654" y="18259"/>
                    </a:lnTo>
                    <a:lnTo>
                      <a:pt x="15766" y="18183"/>
                    </a:lnTo>
                    <a:lnTo>
                      <a:pt x="15766" y="17956"/>
                    </a:lnTo>
                    <a:lnTo>
                      <a:pt x="15833" y="17880"/>
                    </a:lnTo>
                    <a:lnTo>
                      <a:pt x="15877" y="17880"/>
                    </a:lnTo>
                    <a:lnTo>
                      <a:pt x="15988" y="17538"/>
                    </a:lnTo>
                    <a:lnTo>
                      <a:pt x="15988" y="17462"/>
                    </a:lnTo>
                    <a:lnTo>
                      <a:pt x="16055" y="17462"/>
                    </a:lnTo>
                    <a:lnTo>
                      <a:pt x="16100" y="17386"/>
                    </a:lnTo>
                    <a:lnTo>
                      <a:pt x="16100" y="17234"/>
                    </a:lnTo>
                    <a:lnTo>
                      <a:pt x="16278" y="16817"/>
                    </a:lnTo>
                    <a:lnTo>
                      <a:pt x="16278" y="16665"/>
                    </a:lnTo>
                    <a:lnTo>
                      <a:pt x="16322" y="16589"/>
                    </a:lnTo>
                    <a:lnTo>
                      <a:pt x="16322" y="16399"/>
                    </a:lnTo>
                    <a:lnTo>
                      <a:pt x="16389" y="16399"/>
                    </a:lnTo>
                    <a:lnTo>
                      <a:pt x="16434" y="16589"/>
                    </a:lnTo>
                    <a:lnTo>
                      <a:pt x="16545" y="16589"/>
                    </a:lnTo>
                    <a:lnTo>
                      <a:pt x="16545" y="16665"/>
                    </a:lnTo>
                    <a:lnTo>
                      <a:pt x="16656" y="16665"/>
                    </a:lnTo>
                    <a:lnTo>
                      <a:pt x="16723" y="16817"/>
                    </a:lnTo>
                    <a:lnTo>
                      <a:pt x="16879" y="16817"/>
                    </a:lnTo>
                    <a:lnTo>
                      <a:pt x="16946" y="16893"/>
                    </a:lnTo>
                    <a:lnTo>
                      <a:pt x="17057" y="16893"/>
                    </a:lnTo>
                    <a:lnTo>
                      <a:pt x="17169" y="16969"/>
                    </a:lnTo>
                    <a:lnTo>
                      <a:pt x="17213" y="16969"/>
                    </a:lnTo>
                    <a:lnTo>
                      <a:pt x="17280" y="17159"/>
                    </a:lnTo>
                    <a:lnTo>
                      <a:pt x="17503" y="17159"/>
                    </a:lnTo>
                    <a:lnTo>
                      <a:pt x="17614" y="17234"/>
                    </a:lnTo>
                    <a:lnTo>
                      <a:pt x="18727" y="17234"/>
                    </a:lnTo>
                    <a:lnTo>
                      <a:pt x="18772" y="17159"/>
                    </a:lnTo>
                    <a:lnTo>
                      <a:pt x="18995" y="17159"/>
                    </a:lnTo>
                    <a:lnTo>
                      <a:pt x="19039" y="16969"/>
                    </a:lnTo>
                    <a:lnTo>
                      <a:pt x="19106" y="16969"/>
                    </a:lnTo>
                    <a:lnTo>
                      <a:pt x="19151" y="16893"/>
                    </a:lnTo>
                    <a:lnTo>
                      <a:pt x="19262" y="16893"/>
                    </a:lnTo>
                    <a:lnTo>
                      <a:pt x="19373" y="16817"/>
                    </a:lnTo>
                    <a:lnTo>
                      <a:pt x="19596" y="16817"/>
                    </a:lnTo>
                    <a:lnTo>
                      <a:pt x="19663" y="16665"/>
                    </a:lnTo>
                    <a:lnTo>
                      <a:pt x="19707" y="16665"/>
                    </a:lnTo>
                    <a:lnTo>
                      <a:pt x="19774" y="16589"/>
                    </a:lnTo>
                    <a:lnTo>
                      <a:pt x="19885" y="16399"/>
                    </a:lnTo>
                    <a:lnTo>
                      <a:pt x="19930" y="16399"/>
                    </a:lnTo>
                    <a:lnTo>
                      <a:pt x="19997" y="16247"/>
                    </a:lnTo>
                    <a:lnTo>
                      <a:pt x="20108" y="16247"/>
                    </a:lnTo>
                    <a:lnTo>
                      <a:pt x="20108" y="16172"/>
                    </a:lnTo>
                    <a:lnTo>
                      <a:pt x="20153" y="16172"/>
                    </a:lnTo>
                    <a:lnTo>
                      <a:pt x="20219" y="16020"/>
                    </a:lnTo>
                    <a:lnTo>
                      <a:pt x="20264" y="16020"/>
                    </a:lnTo>
                    <a:lnTo>
                      <a:pt x="20331" y="15944"/>
                    </a:lnTo>
                    <a:lnTo>
                      <a:pt x="20375" y="15944"/>
                    </a:lnTo>
                    <a:lnTo>
                      <a:pt x="20442" y="15830"/>
                    </a:lnTo>
                    <a:lnTo>
                      <a:pt x="20442" y="15754"/>
                    </a:lnTo>
                    <a:lnTo>
                      <a:pt x="20487" y="15754"/>
                    </a:lnTo>
                    <a:lnTo>
                      <a:pt x="20553" y="15602"/>
                    </a:lnTo>
                    <a:lnTo>
                      <a:pt x="20598" y="15450"/>
                    </a:lnTo>
                    <a:lnTo>
                      <a:pt x="20665" y="15450"/>
                    </a:lnTo>
                    <a:lnTo>
                      <a:pt x="20665" y="15374"/>
                    </a:lnTo>
                    <a:lnTo>
                      <a:pt x="20776" y="15298"/>
                    </a:lnTo>
                    <a:lnTo>
                      <a:pt x="20776" y="15109"/>
                    </a:lnTo>
                    <a:lnTo>
                      <a:pt x="20821" y="15109"/>
                    </a:lnTo>
                    <a:lnTo>
                      <a:pt x="20932" y="14881"/>
                    </a:lnTo>
                    <a:lnTo>
                      <a:pt x="21333" y="13742"/>
                    </a:lnTo>
                    <a:lnTo>
                      <a:pt x="21377" y="13590"/>
                    </a:lnTo>
                    <a:lnTo>
                      <a:pt x="21444" y="13514"/>
                    </a:lnTo>
                    <a:lnTo>
                      <a:pt x="21444" y="13173"/>
                    </a:lnTo>
                    <a:lnTo>
                      <a:pt x="21489" y="12945"/>
                    </a:lnTo>
                    <a:lnTo>
                      <a:pt x="21489" y="12869"/>
                    </a:lnTo>
                    <a:lnTo>
                      <a:pt x="21555" y="12793"/>
                    </a:lnTo>
                    <a:lnTo>
                      <a:pt x="21555" y="12679"/>
                    </a:lnTo>
                    <a:lnTo>
                      <a:pt x="21600" y="12527"/>
                    </a:lnTo>
                    <a:lnTo>
                      <a:pt x="21600" y="9870"/>
                    </a:lnTo>
                    <a:lnTo>
                      <a:pt x="21555" y="9870"/>
                    </a:lnTo>
                    <a:lnTo>
                      <a:pt x="21555" y="9794"/>
                    </a:lnTo>
                    <a:lnTo>
                      <a:pt x="21489" y="9642"/>
                    </a:lnTo>
                    <a:lnTo>
                      <a:pt x="21489" y="9566"/>
                    </a:lnTo>
                    <a:lnTo>
                      <a:pt x="21444" y="9301"/>
                    </a:lnTo>
                    <a:lnTo>
                      <a:pt x="21444" y="9073"/>
                    </a:lnTo>
                    <a:lnTo>
                      <a:pt x="21377" y="8997"/>
                    </a:lnTo>
                    <a:lnTo>
                      <a:pt x="21333" y="8807"/>
                    </a:lnTo>
                    <a:lnTo>
                      <a:pt x="21266" y="8731"/>
                    </a:lnTo>
                    <a:lnTo>
                      <a:pt x="21155" y="8238"/>
                    </a:lnTo>
                    <a:lnTo>
                      <a:pt x="21110" y="8238"/>
                    </a:lnTo>
                    <a:lnTo>
                      <a:pt x="21043" y="8086"/>
                    </a:lnTo>
                    <a:lnTo>
                      <a:pt x="21043" y="7858"/>
                    </a:lnTo>
                    <a:lnTo>
                      <a:pt x="20932" y="7592"/>
                    </a:lnTo>
                    <a:lnTo>
                      <a:pt x="20887" y="7592"/>
                    </a:lnTo>
                    <a:lnTo>
                      <a:pt x="20887" y="7516"/>
                    </a:lnTo>
                    <a:lnTo>
                      <a:pt x="20821" y="7516"/>
                    </a:lnTo>
                    <a:lnTo>
                      <a:pt x="20776" y="7289"/>
                    </a:lnTo>
                    <a:lnTo>
                      <a:pt x="20665" y="7137"/>
                    </a:lnTo>
                    <a:lnTo>
                      <a:pt x="20553" y="7061"/>
                    </a:lnTo>
                    <a:lnTo>
                      <a:pt x="20553" y="6871"/>
                    </a:lnTo>
                    <a:lnTo>
                      <a:pt x="20487" y="6795"/>
                    </a:lnTo>
                    <a:lnTo>
                      <a:pt x="20442" y="6719"/>
                    </a:lnTo>
                    <a:lnTo>
                      <a:pt x="20375" y="6643"/>
                    </a:lnTo>
                    <a:lnTo>
                      <a:pt x="20331" y="6567"/>
                    </a:lnTo>
                    <a:lnTo>
                      <a:pt x="20264" y="6491"/>
                    </a:lnTo>
                    <a:lnTo>
                      <a:pt x="20219" y="6491"/>
                    </a:lnTo>
                    <a:lnTo>
                      <a:pt x="20153" y="6415"/>
                    </a:lnTo>
                    <a:lnTo>
                      <a:pt x="20108" y="6415"/>
                    </a:lnTo>
                    <a:lnTo>
                      <a:pt x="20041" y="6302"/>
                    </a:lnTo>
                    <a:lnTo>
                      <a:pt x="19997" y="6150"/>
                    </a:lnTo>
                    <a:lnTo>
                      <a:pt x="19930" y="6074"/>
                    </a:lnTo>
                    <a:lnTo>
                      <a:pt x="19774" y="6074"/>
                    </a:lnTo>
                    <a:lnTo>
                      <a:pt x="19707" y="5922"/>
                    </a:lnTo>
                    <a:lnTo>
                      <a:pt x="19663" y="5846"/>
                    </a:lnTo>
                    <a:lnTo>
                      <a:pt x="19485" y="5846"/>
                    </a:lnTo>
                    <a:lnTo>
                      <a:pt x="19485" y="5770"/>
                    </a:lnTo>
                    <a:lnTo>
                      <a:pt x="19373" y="5770"/>
                    </a:lnTo>
                    <a:lnTo>
                      <a:pt x="19440" y="5656"/>
                    </a:lnTo>
                    <a:lnTo>
                      <a:pt x="19440" y="4631"/>
                    </a:lnTo>
                    <a:lnTo>
                      <a:pt x="19373" y="4366"/>
                    </a:lnTo>
                    <a:lnTo>
                      <a:pt x="19373" y="4214"/>
                    </a:lnTo>
                    <a:lnTo>
                      <a:pt x="19329" y="3986"/>
                    </a:lnTo>
                    <a:lnTo>
                      <a:pt x="19262" y="3720"/>
                    </a:lnTo>
                    <a:lnTo>
                      <a:pt x="19262" y="3492"/>
                    </a:lnTo>
                    <a:lnTo>
                      <a:pt x="19039" y="2923"/>
                    </a:lnTo>
                    <a:lnTo>
                      <a:pt x="18995" y="2847"/>
                    </a:lnTo>
                    <a:lnTo>
                      <a:pt x="18950" y="2695"/>
                    </a:lnTo>
                    <a:lnTo>
                      <a:pt x="18950" y="2619"/>
                    </a:lnTo>
                    <a:lnTo>
                      <a:pt x="18839" y="2619"/>
                    </a:lnTo>
                    <a:lnTo>
                      <a:pt x="18839" y="2430"/>
                    </a:lnTo>
                    <a:lnTo>
                      <a:pt x="18772" y="2430"/>
                    </a:lnTo>
                    <a:lnTo>
                      <a:pt x="18727" y="2354"/>
                    </a:lnTo>
                    <a:lnTo>
                      <a:pt x="18661" y="2126"/>
                    </a:lnTo>
                    <a:lnTo>
                      <a:pt x="18549" y="2050"/>
                    </a:lnTo>
                    <a:lnTo>
                      <a:pt x="18549" y="1974"/>
                    </a:lnTo>
                    <a:lnTo>
                      <a:pt x="18438" y="1974"/>
                    </a:lnTo>
                    <a:lnTo>
                      <a:pt x="18327" y="1784"/>
                    </a:lnTo>
                    <a:lnTo>
                      <a:pt x="18282" y="1784"/>
                    </a:lnTo>
                    <a:lnTo>
                      <a:pt x="18215" y="1708"/>
                    </a:lnTo>
                    <a:lnTo>
                      <a:pt x="18104" y="1708"/>
                    </a:lnTo>
                    <a:lnTo>
                      <a:pt x="18104" y="1632"/>
                    </a:lnTo>
                    <a:lnTo>
                      <a:pt x="18059" y="1632"/>
                    </a:lnTo>
                    <a:lnTo>
                      <a:pt x="17993" y="1480"/>
                    </a:lnTo>
                    <a:lnTo>
                      <a:pt x="17659" y="1480"/>
                    </a:lnTo>
                    <a:lnTo>
                      <a:pt x="17659" y="1329"/>
                    </a:lnTo>
                    <a:lnTo>
                      <a:pt x="17503" y="1329"/>
                    </a:lnTo>
                    <a:lnTo>
                      <a:pt x="17503" y="1215"/>
                    </a:lnTo>
                    <a:lnTo>
                      <a:pt x="16946" y="1215"/>
                    </a:lnTo>
                    <a:lnTo>
                      <a:pt x="16946" y="1329"/>
                    </a:lnTo>
                    <a:lnTo>
                      <a:pt x="16723" y="1329"/>
                    </a:lnTo>
                    <a:lnTo>
                      <a:pt x="16723" y="1480"/>
                    </a:lnTo>
                    <a:lnTo>
                      <a:pt x="16434" y="1480"/>
                    </a:lnTo>
                    <a:lnTo>
                      <a:pt x="16389" y="1632"/>
                    </a:lnTo>
                    <a:lnTo>
                      <a:pt x="16322" y="1632"/>
                    </a:lnTo>
                    <a:lnTo>
                      <a:pt x="16322" y="1708"/>
                    </a:lnTo>
                    <a:lnTo>
                      <a:pt x="16211" y="1708"/>
                    </a:lnTo>
                    <a:lnTo>
                      <a:pt x="16167" y="1784"/>
                    </a:lnTo>
                    <a:lnTo>
                      <a:pt x="16100" y="1784"/>
                    </a:lnTo>
                    <a:lnTo>
                      <a:pt x="16055" y="1860"/>
                    </a:lnTo>
                    <a:lnTo>
                      <a:pt x="15988" y="1860"/>
                    </a:lnTo>
                    <a:lnTo>
                      <a:pt x="15988" y="1974"/>
                    </a:lnTo>
                    <a:lnTo>
                      <a:pt x="15944" y="1974"/>
                    </a:lnTo>
                    <a:lnTo>
                      <a:pt x="15877" y="2050"/>
                    </a:lnTo>
                    <a:lnTo>
                      <a:pt x="15833" y="2050"/>
                    </a:lnTo>
                    <a:lnTo>
                      <a:pt x="15766" y="2126"/>
                    </a:lnTo>
                    <a:lnTo>
                      <a:pt x="15766" y="1974"/>
                    </a:lnTo>
                  </a:path>
                </a:pathLst>
              </a:custGeom>
              <a:solidFill>
                <a:srgbClr val="CCFFCC"/>
              </a:solidFill>
              <a:ln w="12700" cap="flat">
                <a:noFill/>
                <a:miter lim="400000"/>
              </a:ln>
              <a:effectLst/>
            </p:spPr>
            <p:txBody>
              <a:bodyPr wrap="square" lIns="45719" tIns="45719" rIns="45719" bIns="45719" numCol="1" anchor="t">
                <a:noAutofit/>
              </a:bodyPr>
              <a:lstStyle/>
              <a:p>
                <a:pPr/>
              </a:p>
            </p:txBody>
          </p:sp>
        </p:grpSp>
        <p:sp>
          <p:nvSpPr>
            <p:cNvPr id="974" name="Rectangle 39"/>
            <p:cNvSpPr txBox="1"/>
            <p:nvPr/>
          </p:nvSpPr>
          <p:spPr>
            <a:xfrm>
              <a:off x="1080770" y="1349374"/>
              <a:ext cx="268923" cy="31339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300"/>
                </a:spcBef>
                <a:defRPr sz="1600"/>
              </a:lvl1pPr>
            </a:lstStyle>
            <a:p>
              <a:pPr/>
              <a:r>
                <a:t>…</a:t>
              </a:r>
            </a:p>
          </p:txBody>
        </p:sp>
        <p:sp>
          <p:nvSpPr>
            <p:cNvPr id="975" name="Rectangle 40"/>
            <p:cNvSpPr txBox="1"/>
            <p:nvPr/>
          </p:nvSpPr>
          <p:spPr>
            <a:xfrm>
              <a:off x="1080770" y="2205037"/>
              <a:ext cx="268923" cy="31339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300"/>
                </a:spcBef>
                <a:defRPr sz="1600"/>
              </a:lvl1pPr>
            </a:lstStyle>
            <a:p>
              <a:pPr/>
              <a:r>
                <a:t>…</a:t>
              </a:r>
            </a:p>
          </p:txBody>
        </p:sp>
        <p:sp>
          <p:nvSpPr>
            <p:cNvPr id="976" name="Rectangle 41"/>
            <p:cNvSpPr txBox="1"/>
            <p:nvPr/>
          </p:nvSpPr>
          <p:spPr>
            <a:xfrm>
              <a:off x="494982" y="989012"/>
              <a:ext cx="1743711" cy="26425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200"/>
                </a:spcBef>
                <a:defRPr sz="1200"/>
              </a:lvl1pPr>
            </a:lstStyle>
            <a:p>
              <a:pPr/>
              <a:r>
                <a:t>fibre channel/WAN</a:t>
              </a:r>
            </a:p>
          </p:txBody>
        </p:sp>
        <p:sp>
          <p:nvSpPr>
            <p:cNvPr id="977" name="Rectangle 42"/>
            <p:cNvSpPr txBox="1"/>
            <p:nvPr/>
          </p:nvSpPr>
          <p:spPr>
            <a:xfrm>
              <a:off x="764857" y="1844674"/>
              <a:ext cx="1032511" cy="26425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90000"/>
                </a:lnSpc>
                <a:spcBef>
                  <a:spcPts val="200"/>
                </a:spcBef>
                <a:defRPr sz="1200"/>
              </a:lvl1pPr>
            </a:lstStyle>
            <a:p>
              <a:pPr/>
              <a:r>
                <a:t>GbE/WAN</a:t>
              </a:r>
            </a:p>
          </p:txBody>
        </p:sp>
      </p:grpSp>
      <p:sp>
        <p:nvSpPr>
          <p:cNvPr id="979" name="Rectangle 4"/>
          <p:cNvSpPr txBox="1"/>
          <p:nvPr/>
        </p:nvSpPr>
        <p:spPr>
          <a:xfrm>
            <a:off x="722530" y="4941887"/>
            <a:ext cx="8152229" cy="103387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306388" indent="-304800">
              <a:lnSpc>
                <a:spcPct val="80000"/>
              </a:lnSpc>
              <a:spcBef>
                <a:spcPts val="700"/>
              </a:spcBef>
              <a:buClr>
                <a:srgbClr val="5C6971"/>
              </a:buClr>
              <a:buSzPct val="100000"/>
              <a:buFont typeface="Arial"/>
              <a:buChar char="•"/>
              <a:defRPr sz="2000">
                <a:solidFill>
                  <a:srgbClr val="5C6971"/>
                </a:solidFill>
              </a:defRPr>
            </a:pPr>
            <a:r>
              <a:t>Reicht für grosse, verteilte Systeme mit höchster Verfügbarkeit</a:t>
            </a:r>
          </a:p>
          <a:p>
            <a:pPr marL="306388" indent="-304800">
              <a:lnSpc>
                <a:spcPct val="80000"/>
              </a:lnSpc>
              <a:spcBef>
                <a:spcPts val="700"/>
              </a:spcBef>
              <a:buClr>
                <a:srgbClr val="5C6971"/>
              </a:buClr>
              <a:buSzPct val="100000"/>
              <a:buFont typeface="Arial"/>
              <a:buChar char="•"/>
              <a:defRPr sz="2000">
                <a:solidFill>
                  <a:srgbClr val="5C6971"/>
                </a:solidFill>
              </a:defRPr>
            </a:pPr>
            <a:r>
              <a:t>Anwendung/Watchdog benötigt für Recovery</a:t>
            </a:r>
          </a:p>
          <a:p>
            <a:pPr marL="306388" indent="-304800">
              <a:lnSpc>
                <a:spcPct val="80000"/>
              </a:lnSpc>
              <a:spcBef>
                <a:spcPts val="700"/>
              </a:spcBef>
              <a:buClr>
                <a:srgbClr val="5C6971"/>
              </a:buClr>
              <a:buSzPct val="100000"/>
              <a:buFont typeface="Arial"/>
              <a:buChar char="•"/>
              <a:defRPr sz="2000">
                <a:solidFill>
                  <a:srgbClr val="5C6971"/>
                </a:solidFill>
              </a:defRPr>
            </a:pPr>
            <a:r>
              <a:t>Schutz vor instabiler bzw. bösartiger Software? </a:t>
            </a:r>
          </a:p>
        </p:txBody>
      </p:sp>
    </p:spTree>
  </p:cSld>
  <p:clrMapOvr>
    <a:masterClrMapping/>
  </p:clrMapOvr>
  <p:transition xmlns:p14="http://schemas.microsoft.com/office/powerpoint/2010/main" spd="med" advClick="1"/>
</p:sld>
</file>

<file path=ppt/slides/slide4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81"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982"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983" name="Rectangle 4"/>
          <p:cNvSpPr txBox="1"/>
          <p:nvPr>
            <p:ph type="title"/>
          </p:nvPr>
        </p:nvSpPr>
        <p:spPr>
          <a:xfrm>
            <a:off x="722530" y="278649"/>
            <a:ext cx="8573870" cy="521451"/>
          </a:xfrm>
          <a:prstGeom prst="rect">
            <a:avLst/>
          </a:prstGeom>
        </p:spPr>
        <p:txBody>
          <a:bodyPr/>
          <a:lstStyle/>
          <a:p>
            <a:pPr/>
            <a:r>
              <a:t>Beispiel: N+k Redundanz im Kernnetz </a:t>
            </a:r>
          </a:p>
        </p:txBody>
      </p:sp>
      <p:grpSp>
        <p:nvGrpSpPr>
          <p:cNvPr id="1068" name="Gruppieren 100"/>
          <p:cNvGrpSpPr/>
          <p:nvPr/>
        </p:nvGrpSpPr>
        <p:grpSpPr>
          <a:xfrm>
            <a:off x="857545" y="818710"/>
            <a:ext cx="8460941" cy="5490610"/>
            <a:chOff x="0" y="0"/>
            <a:chExt cx="8460940" cy="5490609"/>
          </a:xfrm>
        </p:grpSpPr>
        <p:sp>
          <p:nvSpPr>
            <p:cNvPr id="984" name="AutoShape 4"/>
            <p:cNvSpPr/>
            <p:nvPr/>
          </p:nvSpPr>
          <p:spPr>
            <a:xfrm>
              <a:off x="1469338" y="413481"/>
              <a:ext cx="846402" cy="5656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5" y="0"/>
                    <a:pt x="0" y="1209"/>
                    <a:pt x="0" y="2700"/>
                  </a:cubicBezTo>
                  <a:lnTo>
                    <a:pt x="0" y="18900"/>
                  </a:lnTo>
                  <a:cubicBezTo>
                    <a:pt x="0" y="20391"/>
                    <a:pt x="4835" y="21600"/>
                    <a:pt x="10800" y="21600"/>
                  </a:cubicBezTo>
                  <a:cubicBezTo>
                    <a:pt x="16765" y="21600"/>
                    <a:pt x="21600" y="20391"/>
                    <a:pt x="21600" y="18900"/>
                  </a:cubicBezTo>
                  <a:lnTo>
                    <a:pt x="21600" y="2700"/>
                  </a:lnTo>
                  <a:cubicBezTo>
                    <a:pt x="21600" y="1209"/>
                    <a:pt x="16765" y="0"/>
                    <a:pt x="10800" y="0"/>
                  </a:cubicBezTo>
                  <a:close/>
                </a:path>
              </a:pathLst>
            </a:custGeom>
            <a:solidFill>
              <a:srgbClr val="FFCC00"/>
            </a:solidFill>
            <a:ln w="9525" cap="flat">
              <a:solidFill>
                <a:srgbClr val="000000"/>
              </a:solidFill>
              <a:prstDash val="solid"/>
              <a:miter lim="800000"/>
            </a:ln>
            <a:effectLst/>
          </p:spPr>
          <p:txBody>
            <a:bodyPr wrap="square" lIns="45719" tIns="45719" rIns="45719" bIns="45719" numCol="1" anchor="t">
              <a:noAutofit/>
            </a:bodyPr>
            <a:lstStyle/>
            <a:p>
              <a:pPr/>
            </a:p>
          </p:txBody>
        </p:sp>
        <p:sp>
          <p:nvSpPr>
            <p:cNvPr id="985" name="AutoShape 5"/>
            <p:cNvSpPr/>
            <p:nvPr/>
          </p:nvSpPr>
          <p:spPr>
            <a:xfrm>
              <a:off x="1469338" y="413481"/>
              <a:ext cx="846401" cy="141414"/>
            </a:xfrm>
            <a:prstGeom prst="ellipse">
              <a:avLst/>
            </a:prstGeom>
            <a:solidFill>
              <a:srgbClr val="FFD633"/>
            </a:solidFill>
            <a:ln w="12700" cap="flat">
              <a:noFill/>
              <a:miter lim="400000"/>
            </a:ln>
            <a:effectLst/>
          </p:spPr>
          <p:txBody>
            <a:bodyPr wrap="square" lIns="45719" tIns="45719" rIns="45719" bIns="45719" numCol="1" anchor="t">
              <a:noAutofit/>
            </a:bodyPr>
            <a:lstStyle/>
            <a:p>
              <a:pPr/>
            </a:p>
          </p:txBody>
        </p:sp>
        <p:sp>
          <p:nvSpPr>
            <p:cNvPr id="986" name="AutoShape 6"/>
            <p:cNvSpPr/>
            <p:nvPr/>
          </p:nvSpPr>
          <p:spPr>
            <a:xfrm>
              <a:off x="1469338" y="484187"/>
              <a:ext cx="846402" cy="707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11929"/>
                    <a:pt x="4835" y="21600"/>
                    <a:pt x="10800" y="21600"/>
                  </a:cubicBezTo>
                  <a:cubicBezTo>
                    <a:pt x="16765" y="21600"/>
                    <a:pt x="21600" y="11929"/>
                    <a:pt x="21600" y="0"/>
                  </a:cubicBezTo>
                </a:path>
              </a:pathLst>
            </a:custGeom>
            <a:noFill/>
            <a:ln w="9525" cap="flat">
              <a:solidFill>
                <a:srgbClr val="000000"/>
              </a:solidFill>
              <a:prstDash val="solid"/>
              <a:miter lim="800000"/>
            </a:ln>
            <a:effectLst/>
          </p:spPr>
          <p:txBody>
            <a:bodyPr wrap="square" lIns="45719" tIns="45719" rIns="45719" bIns="45719" numCol="1" anchor="t">
              <a:noAutofit/>
            </a:bodyPr>
            <a:lstStyle/>
            <a:p>
              <a:pPr/>
            </a:p>
          </p:txBody>
        </p:sp>
        <p:sp>
          <p:nvSpPr>
            <p:cNvPr id="987" name="Rectangle 7"/>
            <p:cNvSpPr txBox="1"/>
            <p:nvPr/>
          </p:nvSpPr>
          <p:spPr>
            <a:xfrm>
              <a:off x="1597905" y="554894"/>
              <a:ext cx="579737" cy="292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indent="39687">
                <a:defRPr b="1" sz="2000">
                  <a:latin typeface="Lucida Grande"/>
                  <a:ea typeface="Lucida Grande"/>
                  <a:cs typeface="Lucida Grande"/>
                  <a:sym typeface="Lucida Grande"/>
                </a:defRPr>
              </a:lvl1pPr>
            </a:lstStyle>
            <a:p>
              <a:pPr/>
              <a:r>
                <a:t>SAN</a:t>
              </a:r>
            </a:p>
          </p:txBody>
        </p:sp>
        <p:sp>
          <p:nvSpPr>
            <p:cNvPr id="988" name="Line 8"/>
            <p:cNvSpPr/>
            <p:nvPr/>
          </p:nvSpPr>
          <p:spPr>
            <a:xfrm flipH="1" flipV="1">
              <a:off x="1891773" y="931485"/>
              <a:ext cx="13776" cy="496485"/>
            </a:xfrm>
            <a:prstGeom prst="line">
              <a:avLst/>
            </a:prstGeom>
            <a:noFill/>
            <a:ln w="38100" cap="flat">
              <a:solidFill>
                <a:srgbClr val="000000"/>
              </a:solidFill>
              <a:prstDash val="solid"/>
              <a:round/>
            </a:ln>
            <a:effectLst/>
          </p:spPr>
          <p:txBody>
            <a:bodyPr wrap="square" lIns="45719" tIns="45719" rIns="45719" bIns="45719" numCol="1" anchor="t">
              <a:noAutofit/>
            </a:bodyPr>
            <a:lstStyle/>
            <a:p>
              <a:pPr/>
            </a:p>
          </p:txBody>
        </p:sp>
        <p:sp>
          <p:nvSpPr>
            <p:cNvPr id="989" name="AutoShape 10"/>
            <p:cNvSpPr/>
            <p:nvPr/>
          </p:nvSpPr>
          <p:spPr>
            <a:xfrm>
              <a:off x="5933984" y="413481"/>
              <a:ext cx="846401" cy="5656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5" y="0"/>
                    <a:pt x="0" y="1209"/>
                    <a:pt x="0" y="2700"/>
                  </a:cubicBezTo>
                  <a:lnTo>
                    <a:pt x="0" y="18900"/>
                  </a:lnTo>
                  <a:cubicBezTo>
                    <a:pt x="0" y="20391"/>
                    <a:pt x="4835" y="21600"/>
                    <a:pt x="10800" y="21600"/>
                  </a:cubicBezTo>
                  <a:cubicBezTo>
                    <a:pt x="16765" y="21600"/>
                    <a:pt x="21600" y="20391"/>
                    <a:pt x="21600" y="18900"/>
                  </a:cubicBezTo>
                  <a:lnTo>
                    <a:pt x="21600" y="2700"/>
                  </a:lnTo>
                  <a:cubicBezTo>
                    <a:pt x="21600" y="1209"/>
                    <a:pt x="16765" y="0"/>
                    <a:pt x="10800" y="0"/>
                  </a:cubicBezTo>
                  <a:close/>
                </a:path>
              </a:pathLst>
            </a:custGeom>
            <a:solidFill>
              <a:srgbClr val="DDDDDD"/>
            </a:solidFill>
            <a:ln w="9525" cap="flat">
              <a:solidFill>
                <a:srgbClr val="000000"/>
              </a:solidFill>
              <a:prstDash val="solid"/>
              <a:miter lim="800000"/>
            </a:ln>
            <a:effectLst/>
          </p:spPr>
          <p:txBody>
            <a:bodyPr wrap="square" lIns="45719" tIns="45719" rIns="45719" bIns="45719" numCol="1" anchor="t">
              <a:noAutofit/>
            </a:bodyPr>
            <a:lstStyle/>
            <a:p>
              <a:pPr/>
            </a:p>
          </p:txBody>
        </p:sp>
        <p:sp>
          <p:nvSpPr>
            <p:cNvPr id="990" name="AutoShape 11"/>
            <p:cNvSpPr/>
            <p:nvPr/>
          </p:nvSpPr>
          <p:spPr>
            <a:xfrm>
              <a:off x="5933984" y="413481"/>
              <a:ext cx="846401" cy="141414"/>
            </a:xfrm>
            <a:prstGeom prst="ellipse">
              <a:avLst/>
            </a:prstGeom>
            <a:solidFill>
              <a:srgbClr val="E3E3E3"/>
            </a:solidFill>
            <a:ln w="12700" cap="flat">
              <a:noFill/>
              <a:miter lim="400000"/>
            </a:ln>
            <a:effectLst/>
          </p:spPr>
          <p:txBody>
            <a:bodyPr wrap="square" lIns="45719" tIns="45719" rIns="45719" bIns="45719" numCol="1" anchor="t">
              <a:noAutofit/>
            </a:bodyPr>
            <a:lstStyle/>
            <a:p>
              <a:pPr/>
            </a:p>
          </p:txBody>
        </p:sp>
        <p:sp>
          <p:nvSpPr>
            <p:cNvPr id="991" name="AutoShape 12"/>
            <p:cNvSpPr/>
            <p:nvPr/>
          </p:nvSpPr>
          <p:spPr>
            <a:xfrm>
              <a:off x="5933984" y="484187"/>
              <a:ext cx="846401" cy="707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11929"/>
                    <a:pt x="4835" y="21600"/>
                    <a:pt x="10800" y="21600"/>
                  </a:cubicBezTo>
                  <a:cubicBezTo>
                    <a:pt x="16765" y="21600"/>
                    <a:pt x="21600" y="11929"/>
                    <a:pt x="21600" y="0"/>
                  </a:cubicBezTo>
                </a:path>
              </a:pathLst>
            </a:custGeom>
            <a:noFill/>
            <a:ln w="9525" cap="flat">
              <a:solidFill>
                <a:srgbClr val="000000"/>
              </a:solidFill>
              <a:prstDash val="solid"/>
              <a:miter lim="800000"/>
            </a:ln>
            <a:effectLst/>
          </p:spPr>
          <p:txBody>
            <a:bodyPr wrap="square" lIns="45719" tIns="45719" rIns="45719" bIns="45719" numCol="1" anchor="t">
              <a:noAutofit/>
            </a:bodyPr>
            <a:lstStyle/>
            <a:p>
              <a:pPr/>
            </a:p>
          </p:txBody>
        </p:sp>
        <p:sp>
          <p:nvSpPr>
            <p:cNvPr id="992" name="Rectangle 13"/>
            <p:cNvSpPr txBox="1"/>
            <p:nvPr/>
          </p:nvSpPr>
          <p:spPr>
            <a:xfrm>
              <a:off x="6039592" y="554894"/>
              <a:ext cx="579737" cy="292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indent="39687">
                <a:defRPr b="1" sz="2000">
                  <a:latin typeface="Lucida Grande"/>
                  <a:ea typeface="Lucida Grande"/>
                  <a:cs typeface="Lucida Grande"/>
                  <a:sym typeface="Lucida Grande"/>
                </a:defRPr>
              </a:lvl1pPr>
            </a:lstStyle>
            <a:p>
              <a:pPr/>
              <a:r>
                <a:t>SAN</a:t>
              </a:r>
            </a:p>
          </p:txBody>
        </p:sp>
        <p:sp>
          <p:nvSpPr>
            <p:cNvPr id="993" name="Rectangle 14"/>
            <p:cNvSpPr txBox="1"/>
            <p:nvPr/>
          </p:nvSpPr>
          <p:spPr>
            <a:xfrm>
              <a:off x="364273" y="307420"/>
              <a:ext cx="1064426" cy="292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indent="39687">
                <a:defRPr b="1" sz="2000">
                  <a:latin typeface="Lucida Grande"/>
                  <a:ea typeface="Lucida Grande"/>
                  <a:cs typeface="Lucida Grande"/>
                  <a:sym typeface="Lucida Grande"/>
                </a:defRPr>
              </a:lvl1pPr>
            </a:lstStyle>
            <a:p>
              <a:pPr/>
              <a:r>
                <a:t>Site 1</a:t>
              </a:r>
            </a:p>
          </p:txBody>
        </p:sp>
        <p:sp>
          <p:nvSpPr>
            <p:cNvPr id="994" name="Rectangle 15"/>
            <p:cNvSpPr txBox="1"/>
            <p:nvPr/>
          </p:nvSpPr>
          <p:spPr>
            <a:xfrm>
              <a:off x="6976296" y="307420"/>
              <a:ext cx="911370" cy="292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indent="39687">
                <a:defRPr b="1" sz="2000">
                  <a:latin typeface="Lucida Grande"/>
                  <a:ea typeface="Lucida Grande"/>
                  <a:cs typeface="Lucida Grande"/>
                  <a:sym typeface="Lucida Grande"/>
                </a:defRPr>
              </a:lvl1pPr>
            </a:lstStyle>
            <a:p>
              <a:pPr/>
              <a:r>
                <a:t>Site 2</a:t>
              </a:r>
            </a:p>
          </p:txBody>
        </p:sp>
        <p:sp>
          <p:nvSpPr>
            <p:cNvPr id="995" name="Line 16"/>
            <p:cNvSpPr/>
            <p:nvPr/>
          </p:nvSpPr>
          <p:spPr>
            <a:xfrm>
              <a:off x="153056" y="1309611"/>
              <a:ext cx="8107382" cy="24594"/>
            </a:xfrm>
            <a:prstGeom prst="line">
              <a:avLst/>
            </a:prstGeom>
            <a:noFill/>
            <a:ln w="9525" cap="flat">
              <a:solidFill>
                <a:srgbClr val="000000"/>
              </a:solidFill>
              <a:prstDash val="dash"/>
              <a:round/>
            </a:ln>
            <a:effectLst/>
          </p:spPr>
          <p:txBody>
            <a:bodyPr wrap="square" lIns="45719" tIns="45719" rIns="45719" bIns="45719" numCol="1" anchor="t">
              <a:noAutofit/>
            </a:bodyPr>
            <a:lstStyle/>
            <a:p>
              <a:pPr/>
            </a:p>
          </p:txBody>
        </p:sp>
        <p:sp>
          <p:nvSpPr>
            <p:cNvPr id="996" name="Rectangle 17"/>
            <p:cNvSpPr txBox="1"/>
            <p:nvPr/>
          </p:nvSpPr>
          <p:spPr>
            <a:xfrm>
              <a:off x="94894" y="885371"/>
              <a:ext cx="1013075" cy="292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indent="39687">
                <a:defRPr b="1" sz="2000">
                  <a:solidFill>
                    <a:srgbClr val="0000FF"/>
                  </a:solidFill>
                  <a:latin typeface="Lucida Grande"/>
                  <a:ea typeface="Lucida Grande"/>
                  <a:cs typeface="Lucida Grande"/>
                  <a:sym typeface="Lucida Grande"/>
                </a:defRPr>
              </a:lvl1pPr>
            </a:lstStyle>
            <a:p>
              <a:pPr/>
              <a:r>
                <a:t>Layer 1</a:t>
              </a:r>
            </a:p>
          </p:txBody>
        </p:sp>
        <p:sp>
          <p:nvSpPr>
            <p:cNvPr id="997" name="Rectangle 18"/>
            <p:cNvSpPr txBox="1"/>
            <p:nvPr/>
          </p:nvSpPr>
          <p:spPr>
            <a:xfrm>
              <a:off x="2098399" y="920725"/>
              <a:ext cx="1241774" cy="215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indent="39687">
                <a:defRPr sz="1400">
                  <a:latin typeface="Lucida Grande"/>
                  <a:ea typeface="Lucida Grande"/>
                  <a:cs typeface="Lucida Grande"/>
                  <a:sym typeface="Lucida Grande"/>
                </a:defRPr>
              </a:lvl1pPr>
            </a:lstStyle>
            <a:p>
              <a:pPr/>
              <a:r>
                <a:t>Fibre Channel</a:t>
              </a:r>
            </a:p>
          </p:txBody>
        </p:sp>
        <p:sp>
          <p:nvSpPr>
            <p:cNvPr id="998" name="Line 19"/>
            <p:cNvSpPr/>
            <p:nvPr/>
          </p:nvSpPr>
          <p:spPr>
            <a:xfrm flipV="1">
              <a:off x="6347236" y="991432"/>
              <a:ext cx="10714" cy="436538"/>
            </a:xfrm>
            <a:prstGeom prst="line">
              <a:avLst/>
            </a:prstGeom>
            <a:noFill/>
            <a:ln w="38100" cap="flat">
              <a:solidFill>
                <a:srgbClr val="000000"/>
              </a:solidFill>
              <a:prstDash val="solid"/>
              <a:round/>
            </a:ln>
            <a:effectLst/>
          </p:spPr>
          <p:txBody>
            <a:bodyPr wrap="square" lIns="45719" tIns="45719" rIns="45719" bIns="45719" numCol="1" anchor="t">
              <a:noAutofit/>
            </a:bodyPr>
            <a:lstStyle/>
            <a:p>
              <a:pPr/>
            </a:p>
          </p:txBody>
        </p:sp>
        <p:sp>
          <p:nvSpPr>
            <p:cNvPr id="999" name="Rectangle 21"/>
            <p:cNvSpPr/>
            <p:nvPr/>
          </p:nvSpPr>
          <p:spPr>
            <a:xfrm>
              <a:off x="4512501" y="1427544"/>
              <a:ext cx="3384377" cy="1132926"/>
            </a:xfrm>
            <a:prstGeom prst="rect">
              <a:avLst/>
            </a:prstGeom>
            <a:noFill/>
            <a:ln w="9525" cap="flat">
              <a:solidFill>
                <a:srgbClr val="000000"/>
              </a:solidFill>
              <a:prstDash val="solid"/>
              <a:miter lim="800000"/>
            </a:ln>
            <a:effectLst/>
          </p:spPr>
          <p:txBody>
            <a:bodyPr wrap="square" lIns="45719" tIns="45719" rIns="45719" bIns="45719" numCol="1" anchor="t">
              <a:noAutofit/>
            </a:bodyPr>
            <a:lstStyle/>
            <a:p>
              <a:pPr/>
            </a:p>
          </p:txBody>
        </p:sp>
        <p:sp>
          <p:nvSpPr>
            <p:cNvPr id="1000" name="Rectangle 22"/>
            <p:cNvSpPr/>
            <p:nvPr/>
          </p:nvSpPr>
          <p:spPr>
            <a:xfrm>
              <a:off x="141016" y="1427544"/>
              <a:ext cx="3384377" cy="1132926"/>
            </a:xfrm>
            <a:prstGeom prst="rect">
              <a:avLst/>
            </a:prstGeom>
            <a:noFill/>
            <a:ln w="9525" cap="flat">
              <a:solidFill>
                <a:srgbClr val="000000"/>
              </a:solidFill>
              <a:prstDash val="solid"/>
              <a:miter lim="800000"/>
            </a:ln>
            <a:effectLst/>
          </p:spPr>
          <p:txBody>
            <a:bodyPr wrap="square" lIns="45719" tIns="45719" rIns="45719" bIns="45719" numCol="1" anchor="t">
              <a:noAutofit/>
            </a:bodyPr>
            <a:lstStyle/>
            <a:p>
              <a:pPr/>
            </a:p>
          </p:txBody>
        </p:sp>
        <p:sp>
          <p:nvSpPr>
            <p:cNvPr id="1001" name="Rectangle 23"/>
            <p:cNvSpPr/>
            <p:nvPr/>
          </p:nvSpPr>
          <p:spPr>
            <a:xfrm>
              <a:off x="634570" y="1569160"/>
              <a:ext cx="1057619" cy="566464"/>
            </a:xfrm>
            <a:prstGeom prst="rect">
              <a:avLst/>
            </a:prstGeom>
            <a:solidFill>
              <a:srgbClr val="FFCC00"/>
            </a:solidFill>
            <a:ln w="9525" cap="flat">
              <a:solidFill>
                <a:srgbClr val="000000"/>
              </a:solidFill>
              <a:prstDash val="solid"/>
              <a:miter lim="800000"/>
            </a:ln>
            <a:effectLst/>
          </p:spPr>
          <p:txBody>
            <a:bodyPr wrap="square" lIns="45719" tIns="45719" rIns="45719" bIns="45719" numCol="1" anchor="t">
              <a:noAutofit/>
            </a:bodyPr>
            <a:lstStyle/>
            <a:p>
              <a:pPr/>
            </a:p>
          </p:txBody>
        </p:sp>
        <p:sp>
          <p:nvSpPr>
            <p:cNvPr id="1002" name="Rectangle 24"/>
            <p:cNvSpPr/>
            <p:nvPr/>
          </p:nvSpPr>
          <p:spPr>
            <a:xfrm>
              <a:off x="423047" y="1710775"/>
              <a:ext cx="1057619" cy="566464"/>
            </a:xfrm>
            <a:prstGeom prst="rect">
              <a:avLst/>
            </a:prstGeom>
            <a:solidFill>
              <a:srgbClr val="FFCC00"/>
            </a:solidFill>
            <a:ln w="9525" cap="flat">
              <a:solidFill>
                <a:srgbClr val="000000"/>
              </a:solidFill>
              <a:prstDash val="solid"/>
              <a:miter lim="800000"/>
            </a:ln>
            <a:effectLst/>
          </p:spPr>
          <p:txBody>
            <a:bodyPr wrap="square" lIns="45719" tIns="45719" rIns="45719" bIns="45719" numCol="1" anchor="t">
              <a:noAutofit/>
            </a:bodyPr>
            <a:lstStyle/>
            <a:p>
              <a:pPr/>
            </a:p>
          </p:txBody>
        </p:sp>
        <p:sp>
          <p:nvSpPr>
            <p:cNvPr id="1003" name="Rectangle 25"/>
            <p:cNvSpPr/>
            <p:nvPr/>
          </p:nvSpPr>
          <p:spPr>
            <a:xfrm>
              <a:off x="282031" y="1852391"/>
              <a:ext cx="1057619" cy="566464"/>
            </a:xfrm>
            <a:prstGeom prst="rect">
              <a:avLst/>
            </a:prstGeom>
            <a:solidFill>
              <a:srgbClr val="FFCC00"/>
            </a:solidFill>
            <a:ln w="9525" cap="flat">
              <a:solidFill>
                <a:srgbClr val="000000"/>
              </a:solidFill>
              <a:prstDash val="solid"/>
              <a:miter lim="800000"/>
            </a:ln>
            <a:effectLst/>
          </p:spPr>
          <p:txBody>
            <a:bodyPr wrap="square" lIns="45719" tIns="45719" rIns="45719" bIns="45719" numCol="1" anchor="t">
              <a:noAutofit/>
            </a:bodyPr>
            <a:lstStyle/>
            <a:p>
              <a:pPr/>
            </a:p>
          </p:txBody>
        </p:sp>
        <p:sp>
          <p:nvSpPr>
            <p:cNvPr id="1004" name="Rectangle 26"/>
            <p:cNvSpPr txBox="1"/>
            <p:nvPr/>
          </p:nvSpPr>
          <p:spPr>
            <a:xfrm>
              <a:off x="351070" y="1852391"/>
              <a:ext cx="1022848" cy="508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p>
              <a:pPr indent="39687">
                <a:defRPr b="1" sz="1600">
                  <a:latin typeface="Lucida Grande"/>
                  <a:ea typeface="Lucida Grande"/>
                  <a:cs typeface="Lucida Grande"/>
                  <a:sym typeface="Lucida Grande"/>
                </a:defRPr>
              </a:pPr>
              <a:r>
                <a:t>Database</a:t>
              </a:r>
            </a:p>
            <a:p>
              <a:pPr indent="39687">
                <a:defRPr b="1" sz="1600">
                  <a:latin typeface="Lucida Grande"/>
                  <a:ea typeface="Lucida Grande"/>
                  <a:cs typeface="Lucida Grande"/>
                  <a:sym typeface="Lucida Grande"/>
                </a:defRPr>
              </a:pPr>
              <a:r>
                <a:t>Server</a:t>
              </a:r>
            </a:p>
          </p:txBody>
        </p:sp>
        <p:pic>
          <p:nvPicPr>
            <p:cNvPr id="1005" name="Picture 27" descr="Picture 27"/>
            <p:cNvPicPr>
              <a:picLocks noChangeAspect="1"/>
            </p:cNvPicPr>
            <p:nvPr/>
          </p:nvPicPr>
          <p:blipFill>
            <a:blip r:embed="rId3">
              <a:extLst/>
            </a:blip>
            <a:stretch>
              <a:fillRect/>
            </a:stretch>
          </p:blipFill>
          <p:spPr>
            <a:xfrm>
              <a:off x="1198633" y="2793546"/>
              <a:ext cx="1292644" cy="672676"/>
            </a:xfrm>
            <a:prstGeom prst="rect">
              <a:avLst/>
            </a:prstGeom>
            <a:ln w="12700" cap="flat">
              <a:noFill/>
              <a:miter lim="400000"/>
            </a:ln>
            <a:effectLst/>
          </p:spPr>
        </p:pic>
        <p:sp>
          <p:nvSpPr>
            <p:cNvPr id="1006" name="Rectangle 28"/>
            <p:cNvSpPr txBox="1"/>
            <p:nvPr/>
          </p:nvSpPr>
          <p:spPr>
            <a:xfrm>
              <a:off x="1593771" y="2989742"/>
              <a:ext cx="457790" cy="228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indent="47625">
                <a:defRPr b="1" sz="1500">
                  <a:solidFill>
                    <a:srgbClr val="008000"/>
                  </a:solidFill>
                  <a:latin typeface="Lucida Grande"/>
                  <a:ea typeface="Lucida Grande"/>
                  <a:cs typeface="Lucida Grande"/>
                  <a:sym typeface="Lucida Grande"/>
                </a:defRPr>
              </a:lvl1pPr>
            </a:lstStyle>
            <a:p>
              <a:pPr/>
              <a:r>
                <a:t>LAN</a:t>
              </a:r>
            </a:p>
          </p:txBody>
        </p:sp>
        <p:sp>
          <p:nvSpPr>
            <p:cNvPr id="1007" name="Line 29"/>
            <p:cNvSpPr/>
            <p:nvPr/>
          </p:nvSpPr>
          <p:spPr>
            <a:xfrm flipH="1" flipV="1">
              <a:off x="2397266" y="3351158"/>
              <a:ext cx="564064" cy="424848"/>
            </a:xfrm>
            <a:prstGeom prst="line">
              <a:avLst/>
            </a:prstGeom>
            <a:noFill/>
            <a:ln w="38100" cap="flat">
              <a:solidFill>
                <a:srgbClr val="000000"/>
              </a:solidFill>
              <a:prstDash val="solid"/>
              <a:round/>
            </a:ln>
            <a:effectLst/>
          </p:spPr>
          <p:txBody>
            <a:bodyPr wrap="square" lIns="45719" tIns="45719" rIns="45719" bIns="45719" numCol="1" anchor="t">
              <a:noAutofit/>
            </a:bodyPr>
            <a:lstStyle/>
            <a:p>
              <a:pPr/>
            </a:p>
          </p:txBody>
        </p:sp>
        <p:sp>
          <p:nvSpPr>
            <p:cNvPr id="1008" name="Line 30"/>
            <p:cNvSpPr/>
            <p:nvPr/>
          </p:nvSpPr>
          <p:spPr>
            <a:xfrm flipH="1">
              <a:off x="1104622" y="3315754"/>
              <a:ext cx="270281" cy="354040"/>
            </a:xfrm>
            <a:prstGeom prst="line">
              <a:avLst/>
            </a:prstGeom>
            <a:noFill/>
            <a:ln w="38100" cap="flat">
              <a:solidFill>
                <a:srgbClr val="000000"/>
              </a:solidFill>
              <a:prstDash val="solid"/>
              <a:round/>
            </a:ln>
            <a:effectLst/>
          </p:spPr>
          <p:txBody>
            <a:bodyPr wrap="square" lIns="45719" tIns="45719" rIns="45719" bIns="45719" numCol="1" anchor="t">
              <a:noAutofit/>
            </a:bodyPr>
            <a:lstStyle/>
            <a:p>
              <a:pPr/>
            </a:p>
          </p:txBody>
        </p:sp>
        <p:sp>
          <p:nvSpPr>
            <p:cNvPr id="1009" name="Rectangle 31"/>
            <p:cNvSpPr/>
            <p:nvPr/>
          </p:nvSpPr>
          <p:spPr>
            <a:xfrm>
              <a:off x="5076564" y="1569160"/>
              <a:ext cx="1057619" cy="566464"/>
            </a:xfrm>
            <a:prstGeom prst="rect">
              <a:avLst/>
            </a:prstGeom>
            <a:solidFill>
              <a:srgbClr val="DDDDDD"/>
            </a:solidFill>
            <a:ln w="9525" cap="flat">
              <a:solidFill>
                <a:srgbClr val="000000"/>
              </a:solidFill>
              <a:prstDash val="solid"/>
              <a:miter lim="800000"/>
            </a:ln>
            <a:effectLst/>
          </p:spPr>
          <p:txBody>
            <a:bodyPr wrap="square" lIns="45719" tIns="45719" rIns="45719" bIns="45719" numCol="1" anchor="t">
              <a:noAutofit/>
            </a:bodyPr>
            <a:lstStyle/>
            <a:p>
              <a:pPr/>
            </a:p>
          </p:txBody>
        </p:sp>
        <p:sp>
          <p:nvSpPr>
            <p:cNvPr id="1010" name="Rectangle 32"/>
            <p:cNvSpPr/>
            <p:nvPr/>
          </p:nvSpPr>
          <p:spPr>
            <a:xfrm>
              <a:off x="4865041" y="1710775"/>
              <a:ext cx="1057619" cy="566464"/>
            </a:xfrm>
            <a:prstGeom prst="rect">
              <a:avLst/>
            </a:prstGeom>
            <a:solidFill>
              <a:srgbClr val="DDDDDD"/>
            </a:solidFill>
            <a:ln w="9525" cap="flat">
              <a:solidFill>
                <a:srgbClr val="000000"/>
              </a:solidFill>
              <a:prstDash val="solid"/>
              <a:miter lim="800000"/>
            </a:ln>
            <a:effectLst/>
          </p:spPr>
          <p:txBody>
            <a:bodyPr wrap="square" lIns="45719" tIns="45719" rIns="45719" bIns="45719" numCol="1" anchor="t">
              <a:noAutofit/>
            </a:bodyPr>
            <a:lstStyle/>
            <a:p>
              <a:pPr/>
            </a:p>
          </p:txBody>
        </p:sp>
        <p:sp>
          <p:nvSpPr>
            <p:cNvPr id="1011" name="Rectangle 33"/>
            <p:cNvSpPr/>
            <p:nvPr/>
          </p:nvSpPr>
          <p:spPr>
            <a:xfrm>
              <a:off x="4724025" y="1852391"/>
              <a:ext cx="1057619" cy="566464"/>
            </a:xfrm>
            <a:prstGeom prst="rect">
              <a:avLst/>
            </a:prstGeom>
            <a:solidFill>
              <a:srgbClr val="DDDDDD"/>
            </a:solidFill>
            <a:ln w="9525" cap="flat">
              <a:solidFill>
                <a:srgbClr val="000000"/>
              </a:solidFill>
              <a:prstDash val="solid"/>
              <a:miter lim="800000"/>
            </a:ln>
            <a:effectLst/>
          </p:spPr>
          <p:txBody>
            <a:bodyPr wrap="square" lIns="45719" tIns="45719" rIns="45719" bIns="45719" numCol="1" anchor="t">
              <a:noAutofit/>
            </a:bodyPr>
            <a:lstStyle/>
            <a:p>
              <a:pPr/>
            </a:p>
          </p:txBody>
        </p:sp>
        <p:sp>
          <p:nvSpPr>
            <p:cNvPr id="1012" name="Rectangle 34"/>
            <p:cNvSpPr txBox="1"/>
            <p:nvPr/>
          </p:nvSpPr>
          <p:spPr>
            <a:xfrm>
              <a:off x="4791595" y="1852391"/>
              <a:ext cx="1022847" cy="508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p>
              <a:pPr indent="39687">
                <a:defRPr b="1" sz="1600">
                  <a:latin typeface="Lucida Grande"/>
                  <a:ea typeface="Lucida Grande"/>
                  <a:cs typeface="Lucida Grande"/>
                  <a:sym typeface="Lucida Grande"/>
                </a:defRPr>
              </a:pPr>
              <a:r>
                <a:t>Database</a:t>
              </a:r>
            </a:p>
            <a:p>
              <a:pPr indent="39687">
                <a:defRPr b="1" sz="1600">
                  <a:latin typeface="Lucida Grande"/>
                  <a:ea typeface="Lucida Grande"/>
                  <a:cs typeface="Lucida Grande"/>
                  <a:sym typeface="Lucida Grande"/>
                </a:defRPr>
              </a:pPr>
              <a:r>
                <a:t>Server</a:t>
              </a:r>
            </a:p>
          </p:txBody>
        </p:sp>
        <p:pic>
          <p:nvPicPr>
            <p:cNvPr id="1013" name="Picture 35" descr="Picture 35"/>
            <p:cNvPicPr>
              <a:picLocks noChangeAspect="1"/>
            </p:cNvPicPr>
            <p:nvPr/>
          </p:nvPicPr>
          <p:blipFill>
            <a:blip r:embed="rId3">
              <a:extLst/>
            </a:blip>
            <a:stretch>
              <a:fillRect/>
            </a:stretch>
          </p:blipFill>
          <p:spPr>
            <a:xfrm>
              <a:off x="5640627" y="2793546"/>
              <a:ext cx="1292644" cy="672676"/>
            </a:xfrm>
            <a:prstGeom prst="rect">
              <a:avLst/>
            </a:prstGeom>
            <a:ln w="12700" cap="flat">
              <a:noFill/>
              <a:miter lim="400000"/>
            </a:ln>
            <a:effectLst/>
          </p:spPr>
        </p:pic>
        <p:sp>
          <p:nvSpPr>
            <p:cNvPr id="1014" name="Rectangle 36"/>
            <p:cNvSpPr txBox="1"/>
            <p:nvPr/>
          </p:nvSpPr>
          <p:spPr>
            <a:xfrm>
              <a:off x="6059267" y="2989742"/>
              <a:ext cx="457790" cy="228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indent="47625">
                <a:defRPr b="1" sz="1500">
                  <a:solidFill>
                    <a:srgbClr val="008000"/>
                  </a:solidFill>
                  <a:latin typeface="Lucida Grande"/>
                  <a:ea typeface="Lucida Grande"/>
                  <a:cs typeface="Lucida Grande"/>
                  <a:sym typeface="Lucida Grande"/>
                </a:defRPr>
              </a:lvl1pPr>
            </a:lstStyle>
            <a:p>
              <a:pPr/>
              <a:r>
                <a:t>LAN</a:t>
              </a:r>
            </a:p>
          </p:txBody>
        </p:sp>
        <p:sp>
          <p:nvSpPr>
            <p:cNvPr id="1015" name="Line 37"/>
            <p:cNvSpPr/>
            <p:nvPr/>
          </p:nvSpPr>
          <p:spPr>
            <a:xfrm flipH="1" flipV="1">
              <a:off x="6839260" y="3303953"/>
              <a:ext cx="564064" cy="424848"/>
            </a:xfrm>
            <a:prstGeom prst="line">
              <a:avLst/>
            </a:prstGeom>
            <a:noFill/>
            <a:ln w="38100" cap="flat">
              <a:solidFill>
                <a:srgbClr val="000000"/>
              </a:solidFill>
              <a:prstDash val="solid"/>
              <a:round/>
            </a:ln>
            <a:effectLst/>
          </p:spPr>
          <p:txBody>
            <a:bodyPr wrap="square" lIns="45719" tIns="45719" rIns="45719" bIns="45719" numCol="1" anchor="t">
              <a:noAutofit/>
            </a:bodyPr>
            <a:lstStyle/>
            <a:p>
              <a:pPr/>
            </a:p>
          </p:txBody>
        </p:sp>
        <p:sp>
          <p:nvSpPr>
            <p:cNvPr id="1016" name="Line 38"/>
            <p:cNvSpPr/>
            <p:nvPr/>
          </p:nvSpPr>
          <p:spPr>
            <a:xfrm flipH="1">
              <a:off x="5546616" y="3292151"/>
              <a:ext cx="282032" cy="377643"/>
            </a:xfrm>
            <a:prstGeom prst="line">
              <a:avLst/>
            </a:prstGeom>
            <a:noFill/>
            <a:ln w="38100" cap="flat">
              <a:solidFill>
                <a:srgbClr val="000000"/>
              </a:solidFill>
              <a:prstDash val="solid"/>
              <a:round/>
            </a:ln>
            <a:effectLst/>
          </p:spPr>
          <p:txBody>
            <a:bodyPr wrap="square" lIns="45719" tIns="45719" rIns="45719" bIns="45719" numCol="1" anchor="t">
              <a:noAutofit/>
            </a:bodyPr>
            <a:lstStyle/>
            <a:p>
              <a:pPr/>
            </a:p>
          </p:txBody>
        </p:sp>
        <p:pic>
          <p:nvPicPr>
            <p:cNvPr id="1017" name="Picture 39" descr="Picture 39"/>
            <p:cNvPicPr>
              <a:picLocks noChangeAspect="1"/>
            </p:cNvPicPr>
            <p:nvPr/>
          </p:nvPicPr>
          <p:blipFill>
            <a:blip r:embed="rId3">
              <a:extLst/>
            </a:blip>
            <a:stretch>
              <a:fillRect/>
            </a:stretch>
          </p:blipFill>
          <p:spPr>
            <a:xfrm>
              <a:off x="3384376" y="2831900"/>
              <a:ext cx="1292644" cy="672676"/>
            </a:xfrm>
            <a:prstGeom prst="rect">
              <a:avLst/>
            </a:prstGeom>
            <a:ln w="12700" cap="flat">
              <a:noFill/>
              <a:miter lim="400000"/>
            </a:ln>
            <a:effectLst/>
          </p:spPr>
        </p:pic>
        <p:sp>
          <p:nvSpPr>
            <p:cNvPr id="1018" name="Rectangle 40"/>
            <p:cNvSpPr txBox="1"/>
            <p:nvPr/>
          </p:nvSpPr>
          <p:spPr>
            <a:xfrm>
              <a:off x="3748666" y="3020720"/>
              <a:ext cx="519182" cy="228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indent="47625">
                <a:defRPr b="1" sz="1500">
                  <a:solidFill>
                    <a:srgbClr val="008000"/>
                  </a:solidFill>
                  <a:latin typeface="Lucida Grande"/>
                  <a:ea typeface="Lucida Grande"/>
                  <a:cs typeface="Lucida Grande"/>
                  <a:sym typeface="Lucida Grande"/>
                </a:defRPr>
              </a:lvl1pPr>
            </a:lstStyle>
            <a:p>
              <a:pPr/>
              <a:r>
                <a:t>WAN</a:t>
              </a:r>
            </a:p>
          </p:txBody>
        </p:sp>
        <p:sp>
          <p:nvSpPr>
            <p:cNvPr id="1019" name="Line 41"/>
            <p:cNvSpPr/>
            <p:nvPr/>
          </p:nvSpPr>
          <p:spPr>
            <a:xfrm>
              <a:off x="152766" y="3551780"/>
              <a:ext cx="8131905" cy="1"/>
            </a:xfrm>
            <a:prstGeom prst="line">
              <a:avLst/>
            </a:prstGeom>
            <a:noFill/>
            <a:ln w="9525" cap="flat">
              <a:solidFill>
                <a:srgbClr val="000000"/>
              </a:solidFill>
              <a:prstDash val="dash"/>
              <a:round/>
            </a:ln>
            <a:effectLst/>
          </p:spPr>
          <p:txBody>
            <a:bodyPr wrap="square" lIns="45719" tIns="45719" rIns="45719" bIns="45719" numCol="1" anchor="t">
              <a:noAutofit/>
            </a:bodyPr>
            <a:lstStyle/>
            <a:p>
              <a:pPr/>
            </a:p>
          </p:txBody>
        </p:sp>
        <p:sp>
          <p:nvSpPr>
            <p:cNvPr id="1020" name="Rectangle 42"/>
            <p:cNvSpPr txBox="1"/>
            <p:nvPr/>
          </p:nvSpPr>
          <p:spPr>
            <a:xfrm>
              <a:off x="95479" y="3112181"/>
              <a:ext cx="1013074" cy="292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indent="39687">
                <a:defRPr b="1" sz="2000">
                  <a:solidFill>
                    <a:srgbClr val="0000FF"/>
                  </a:solidFill>
                  <a:latin typeface="Lucida Grande"/>
                  <a:ea typeface="Lucida Grande"/>
                  <a:cs typeface="Lucida Grande"/>
                  <a:sym typeface="Lucida Grande"/>
                </a:defRPr>
              </a:lvl1pPr>
            </a:lstStyle>
            <a:p>
              <a:pPr/>
              <a:r>
                <a:t>Layer 2</a:t>
              </a:r>
            </a:p>
          </p:txBody>
        </p:sp>
        <p:sp>
          <p:nvSpPr>
            <p:cNvPr id="1021" name="Line 43"/>
            <p:cNvSpPr/>
            <p:nvPr/>
          </p:nvSpPr>
          <p:spPr>
            <a:xfrm flipH="1" flipV="1">
              <a:off x="2491276" y="3185940"/>
              <a:ext cx="846095" cy="1476"/>
            </a:xfrm>
            <a:prstGeom prst="line">
              <a:avLst/>
            </a:prstGeom>
            <a:noFill/>
            <a:ln w="38100" cap="flat">
              <a:solidFill>
                <a:srgbClr val="000000"/>
              </a:solidFill>
              <a:prstDash val="solid"/>
              <a:round/>
            </a:ln>
            <a:effectLst/>
          </p:spPr>
          <p:txBody>
            <a:bodyPr wrap="square" lIns="45719" tIns="45719" rIns="45719" bIns="45719" numCol="1" anchor="t">
              <a:noAutofit/>
            </a:bodyPr>
            <a:lstStyle/>
            <a:p>
              <a:pPr/>
            </a:p>
          </p:txBody>
        </p:sp>
        <p:sp>
          <p:nvSpPr>
            <p:cNvPr id="1022" name="Line 44"/>
            <p:cNvSpPr/>
            <p:nvPr/>
          </p:nvSpPr>
          <p:spPr>
            <a:xfrm flipH="1" flipV="1">
              <a:off x="4677019" y="3185940"/>
              <a:ext cx="916603" cy="1476"/>
            </a:xfrm>
            <a:prstGeom prst="line">
              <a:avLst/>
            </a:prstGeom>
            <a:noFill/>
            <a:ln w="38100" cap="flat">
              <a:solidFill>
                <a:srgbClr val="000000"/>
              </a:solidFill>
              <a:prstDash val="solid"/>
              <a:round/>
            </a:ln>
            <a:effectLst/>
          </p:spPr>
          <p:txBody>
            <a:bodyPr wrap="square" lIns="45719" tIns="45719" rIns="45719" bIns="45719" numCol="1" anchor="t">
              <a:noAutofit/>
            </a:bodyPr>
            <a:lstStyle/>
            <a:p>
              <a:pPr/>
            </a:p>
          </p:txBody>
        </p:sp>
        <p:sp>
          <p:nvSpPr>
            <p:cNvPr id="1023" name="Rectangle 45"/>
            <p:cNvSpPr/>
            <p:nvPr/>
          </p:nvSpPr>
          <p:spPr>
            <a:xfrm>
              <a:off x="2326759" y="1569160"/>
              <a:ext cx="1057619" cy="566464"/>
            </a:xfrm>
            <a:prstGeom prst="rect">
              <a:avLst/>
            </a:prstGeom>
            <a:solidFill>
              <a:srgbClr val="FFCC00"/>
            </a:solidFill>
            <a:ln w="9525" cap="flat">
              <a:solidFill>
                <a:srgbClr val="000000"/>
              </a:solidFill>
              <a:prstDash val="solid"/>
              <a:miter lim="800000"/>
            </a:ln>
            <a:effectLst/>
          </p:spPr>
          <p:txBody>
            <a:bodyPr wrap="square" lIns="45719" tIns="45719" rIns="45719" bIns="45719" numCol="1" anchor="t">
              <a:noAutofit/>
            </a:bodyPr>
            <a:lstStyle/>
            <a:p>
              <a:pPr/>
            </a:p>
          </p:txBody>
        </p:sp>
        <p:sp>
          <p:nvSpPr>
            <p:cNvPr id="1024" name="Rectangle 46"/>
            <p:cNvSpPr/>
            <p:nvPr/>
          </p:nvSpPr>
          <p:spPr>
            <a:xfrm>
              <a:off x="2115235" y="1710775"/>
              <a:ext cx="1057619" cy="566464"/>
            </a:xfrm>
            <a:prstGeom prst="rect">
              <a:avLst/>
            </a:prstGeom>
            <a:solidFill>
              <a:srgbClr val="FFCC00"/>
            </a:solidFill>
            <a:ln w="9525" cap="flat">
              <a:solidFill>
                <a:srgbClr val="000000"/>
              </a:solidFill>
              <a:prstDash val="solid"/>
              <a:miter lim="800000"/>
            </a:ln>
            <a:effectLst/>
          </p:spPr>
          <p:txBody>
            <a:bodyPr wrap="square" lIns="45719" tIns="45719" rIns="45719" bIns="45719" numCol="1" anchor="t">
              <a:noAutofit/>
            </a:bodyPr>
            <a:lstStyle/>
            <a:p>
              <a:pPr/>
            </a:p>
          </p:txBody>
        </p:sp>
        <p:sp>
          <p:nvSpPr>
            <p:cNvPr id="1025" name="Rectangle 47"/>
            <p:cNvSpPr/>
            <p:nvPr/>
          </p:nvSpPr>
          <p:spPr>
            <a:xfrm>
              <a:off x="1974219" y="1852391"/>
              <a:ext cx="1057619" cy="566464"/>
            </a:xfrm>
            <a:prstGeom prst="rect">
              <a:avLst/>
            </a:prstGeom>
            <a:solidFill>
              <a:srgbClr val="FFCC00"/>
            </a:solidFill>
            <a:ln w="9525" cap="flat">
              <a:solidFill>
                <a:srgbClr val="000000"/>
              </a:solidFill>
              <a:prstDash val="solid"/>
              <a:miter lim="800000"/>
            </a:ln>
            <a:effectLst/>
          </p:spPr>
          <p:txBody>
            <a:bodyPr wrap="square" lIns="45719" tIns="45719" rIns="45719" bIns="45719" numCol="1" anchor="t">
              <a:noAutofit/>
            </a:bodyPr>
            <a:lstStyle/>
            <a:p>
              <a:pPr/>
            </a:p>
          </p:txBody>
        </p:sp>
        <p:sp>
          <p:nvSpPr>
            <p:cNvPr id="1026" name="Rectangle 48"/>
            <p:cNvSpPr txBox="1"/>
            <p:nvPr/>
          </p:nvSpPr>
          <p:spPr>
            <a:xfrm>
              <a:off x="2041789" y="1852391"/>
              <a:ext cx="1022847" cy="508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p>
              <a:pPr indent="39687">
                <a:defRPr b="1" sz="1600">
                  <a:latin typeface="Lucida Grande"/>
                  <a:ea typeface="Lucida Grande"/>
                  <a:cs typeface="Lucida Grande"/>
                  <a:sym typeface="Lucida Grande"/>
                </a:defRPr>
              </a:pPr>
              <a:r>
                <a:t>Database</a:t>
              </a:r>
            </a:p>
            <a:p>
              <a:pPr indent="39687">
                <a:defRPr b="1" sz="1600">
                  <a:latin typeface="Lucida Grande"/>
                  <a:ea typeface="Lucida Grande"/>
                  <a:cs typeface="Lucida Grande"/>
                  <a:sym typeface="Lucida Grande"/>
                </a:defRPr>
              </a:pPr>
              <a:r>
                <a:t>Server</a:t>
              </a:r>
            </a:p>
          </p:txBody>
        </p:sp>
        <p:sp>
          <p:nvSpPr>
            <p:cNvPr id="1027" name="Line 49"/>
            <p:cNvSpPr/>
            <p:nvPr/>
          </p:nvSpPr>
          <p:spPr>
            <a:xfrm flipH="1" flipV="1">
              <a:off x="1856707" y="2548669"/>
              <a:ext cx="1470" cy="283232"/>
            </a:xfrm>
            <a:prstGeom prst="line">
              <a:avLst/>
            </a:prstGeom>
            <a:noFill/>
            <a:ln w="38100" cap="flat">
              <a:solidFill>
                <a:srgbClr val="000000"/>
              </a:solidFill>
              <a:prstDash val="solid"/>
              <a:round/>
            </a:ln>
            <a:effectLst/>
          </p:spPr>
          <p:txBody>
            <a:bodyPr wrap="square" lIns="45719" tIns="45719" rIns="45719" bIns="45719" numCol="1" anchor="t">
              <a:noAutofit/>
            </a:bodyPr>
            <a:lstStyle/>
            <a:p>
              <a:pPr/>
            </a:p>
          </p:txBody>
        </p:sp>
        <p:sp>
          <p:nvSpPr>
            <p:cNvPr id="1028" name="Rectangle 50"/>
            <p:cNvSpPr/>
            <p:nvPr/>
          </p:nvSpPr>
          <p:spPr>
            <a:xfrm>
              <a:off x="6698244" y="1569160"/>
              <a:ext cx="1057619" cy="566464"/>
            </a:xfrm>
            <a:prstGeom prst="rect">
              <a:avLst/>
            </a:prstGeom>
            <a:solidFill>
              <a:srgbClr val="DDDDDD"/>
            </a:solidFill>
            <a:ln w="9525" cap="flat">
              <a:solidFill>
                <a:srgbClr val="000000"/>
              </a:solidFill>
              <a:prstDash val="solid"/>
              <a:miter lim="800000"/>
            </a:ln>
            <a:effectLst/>
          </p:spPr>
          <p:txBody>
            <a:bodyPr wrap="square" lIns="45719" tIns="45719" rIns="45719" bIns="45719" numCol="1" anchor="t">
              <a:noAutofit/>
            </a:bodyPr>
            <a:lstStyle/>
            <a:p>
              <a:pPr/>
            </a:p>
          </p:txBody>
        </p:sp>
        <p:sp>
          <p:nvSpPr>
            <p:cNvPr id="1029" name="Rectangle 51"/>
            <p:cNvSpPr/>
            <p:nvPr/>
          </p:nvSpPr>
          <p:spPr>
            <a:xfrm>
              <a:off x="6486721" y="1710775"/>
              <a:ext cx="1057619" cy="566464"/>
            </a:xfrm>
            <a:prstGeom prst="rect">
              <a:avLst/>
            </a:prstGeom>
            <a:solidFill>
              <a:srgbClr val="DDDDDD"/>
            </a:solidFill>
            <a:ln w="9525" cap="flat">
              <a:solidFill>
                <a:srgbClr val="000000"/>
              </a:solidFill>
              <a:prstDash val="solid"/>
              <a:miter lim="800000"/>
            </a:ln>
            <a:effectLst/>
          </p:spPr>
          <p:txBody>
            <a:bodyPr wrap="square" lIns="45719" tIns="45719" rIns="45719" bIns="45719" numCol="1" anchor="t">
              <a:noAutofit/>
            </a:bodyPr>
            <a:lstStyle/>
            <a:p>
              <a:pPr/>
            </a:p>
          </p:txBody>
        </p:sp>
        <p:sp>
          <p:nvSpPr>
            <p:cNvPr id="1030" name="Rectangle 52"/>
            <p:cNvSpPr/>
            <p:nvPr/>
          </p:nvSpPr>
          <p:spPr>
            <a:xfrm>
              <a:off x="6345705" y="1852391"/>
              <a:ext cx="1057619" cy="566464"/>
            </a:xfrm>
            <a:prstGeom prst="rect">
              <a:avLst/>
            </a:prstGeom>
            <a:solidFill>
              <a:srgbClr val="DDDDDD"/>
            </a:solidFill>
            <a:ln w="9525" cap="flat">
              <a:solidFill>
                <a:srgbClr val="000000"/>
              </a:solidFill>
              <a:prstDash val="solid"/>
              <a:miter lim="800000"/>
            </a:ln>
            <a:effectLst/>
          </p:spPr>
          <p:txBody>
            <a:bodyPr wrap="square" lIns="45719" tIns="45719" rIns="45719" bIns="45719" numCol="1" anchor="t">
              <a:noAutofit/>
            </a:bodyPr>
            <a:lstStyle/>
            <a:p>
              <a:pPr/>
            </a:p>
          </p:txBody>
        </p:sp>
        <p:sp>
          <p:nvSpPr>
            <p:cNvPr id="1031" name="Rectangle 53"/>
            <p:cNvSpPr txBox="1"/>
            <p:nvPr/>
          </p:nvSpPr>
          <p:spPr>
            <a:xfrm>
              <a:off x="6414743" y="1852391"/>
              <a:ext cx="1022848" cy="508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p>
              <a:pPr indent="39687">
                <a:defRPr b="1" sz="1600">
                  <a:latin typeface="Lucida Grande"/>
                  <a:ea typeface="Lucida Grande"/>
                  <a:cs typeface="Lucida Grande"/>
                  <a:sym typeface="Lucida Grande"/>
                </a:defRPr>
              </a:pPr>
              <a:r>
                <a:t>Database</a:t>
              </a:r>
            </a:p>
            <a:p>
              <a:pPr indent="39687">
                <a:defRPr b="1" sz="1600">
                  <a:latin typeface="Lucida Grande"/>
                  <a:ea typeface="Lucida Grande"/>
                  <a:cs typeface="Lucida Grande"/>
                  <a:sym typeface="Lucida Grande"/>
                </a:defRPr>
              </a:pPr>
              <a:r>
                <a:t>Server</a:t>
              </a:r>
            </a:p>
          </p:txBody>
        </p:sp>
        <p:sp>
          <p:nvSpPr>
            <p:cNvPr id="1032" name="Line 54"/>
            <p:cNvSpPr/>
            <p:nvPr/>
          </p:nvSpPr>
          <p:spPr>
            <a:xfrm flipH="1" flipV="1">
              <a:off x="6298700" y="2548669"/>
              <a:ext cx="1470" cy="283232"/>
            </a:xfrm>
            <a:prstGeom prst="line">
              <a:avLst/>
            </a:prstGeom>
            <a:noFill/>
            <a:ln w="38100" cap="flat">
              <a:solidFill>
                <a:srgbClr val="000000"/>
              </a:solidFill>
              <a:prstDash val="solid"/>
              <a:round/>
            </a:ln>
            <a:effectLst/>
          </p:spPr>
          <p:txBody>
            <a:bodyPr wrap="square" lIns="45719" tIns="45719" rIns="45719" bIns="45719" numCol="1" anchor="t">
              <a:noAutofit/>
            </a:bodyPr>
            <a:lstStyle/>
            <a:p>
              <a:pPr/>
            </a:p>
          </p:txBody>
        </p:sp>
        <p:sp>
          <p:nvSpPr>
            <p:cNvPr id="1033" name="Line 56"/>
            <p:cNvSpPr/>
            <p:nvPr/>
          </p:nvSpPr>
          <p:spPr>
            <a:xfrm flipH="1">
              <a:off x="4912045" y="4472282"/>
              <a:ext cx="282032" cy="424848"/>
            </a:xfrm>
            <a:prstGeom prst="line">
              <a:avLst/>
            </a:prstGeom>
            <a:noFill/>
            <a:ln w="38100" cap="flat">
              <a:solidFill>
                <a:srgbClr val="000000"/>
              </a:solidFill>
              <a:prstDash val="solid"/>
              <a:round/>
            </a:ln>
            <a:effectLst/>
          </p:spPr>
          <p:txBody>
            <a:bodyPr wrap="square" lIns="45719" tIns="45719" rIns="45719" bIns="45719" numCol="1" anchor="t">
              <a:noAutofit/>
            </a:bodyPr>
            <a:lstStyle/>
            <a:p>
              <a:pPr/>
            </a:p>
          </p:txBody>
        </p:sp>
        <p:sp>
          <p:nvSpPr>
            <p:cNvPr id="1034" name="Line 57"/>
            <p:cNvSpPr/>
            <p:nvPr/>
          </p:nvSpPr>
          <p:spPr>
            <a:xfrm flipH="1">
              <a:off x="3774999" y="653644"/>
              <a:ext cx="1" cy="4836966"/>
            </a:xfrm>
            <a:prstGeom prst="line">
              <a:avLst/>
            </a:prstGeom>
            <a:noFill/>
            <a:ln w="25400" cap="flat">
              <a:solidFill>
                <a:srgbClr val="FF3300"/>
              </a:solidFill>
              <a:prstDash val="dash"/>
              <a:round/>
            </a:ln>
            <a:effectLst/>
          </p:spPr>
          <p:txBody>
            <a:bodyPr wrap="square" lIns="45719" tIns="45719" rIns="45719" bIns="45719" numCol="1" anchor="t">
              <a:noAutofit/>
            </a:bodyPr>
            <a:lstStyle/>
            <a:p>
              <a:pPr/>
            </a:p>
          </p:txBody>
        </p:sp>
        <p:sp>
          <p:nvSpPr>
            <p:cNvPr id="1035" name="Rectangle 58"/>
            <p:cNvSpPr/>
            <p:nvPr/>
          </p:nvSpPr>
          <p:spPr>
            <a:xfrm>
              <a:off x="492085" y="3705197"/>
              <a:ext cx="1411626" cy="566464"/>
            </a:xfrm>
            <a:prstGeom prst="rect">
              <a:avLst/>
            </a:prstGeom>
            <a:solidFill>
              <a:srgbClr val="FFCC00"/>
            </a:solidFill>
            <a:ln w="9525" cap="flat">
              <a:solidFill>
                <a:srgbClr val="000000"/>
              </a:solidFill>
              <a:prstDash val="solid"/>
              <a:miter lim="800000"/>
            </a:ln>
            <a:effectLst/>
          </p:spPr>
          <p:txBody>
            <a:bodyPr wrap="square" lIns="45719" tIns="45719" rIns="45719" bIns="45719" numCol="1" anchor="t">
              <a:noAutofit/>
            </a:bodyPr>
            <a:lstStyle/>
            <a:p>
              <a:pPr/>
            </a:p>
          </p:txBody>
        </p:sp>
        <p:sp>
          <p:nvSpPr>
            <p:cNvPr id="1036" name="Rectangle 59"/>
            <p:cNvSpPr/>
            <p:nvPr/>
          </p:nvSpPr>
          <p:spPr>
            <a:xfrm>
              <a:off x="351070" y="3846812"/>
              <a:ext cx="1411626" cy="566464"/>
            </a:xfrm>
            <a:prstGeom prst="rect">
              <a:avLst/>
            </a:prstGeom>
            <a:solidFill>
              <a:srgbClr val="FFCC00"/>
            </a:solidFill>
            <a:ln w="9525" cap="flat">
              <a:solidFill>
                <a:srgbClr val="000000"/>
              </a:solidFill>
              <a:prstDash val="solid"/>
              <a:miter lim="800000"/>
            </a:ln>
            <a:effectLst/>
          </p:spPr>
          <p:txBody>
            <a:bodyPr wrap="square" lIns="45719" tIns="45719" rIns="45719" bIns="45719" numCol="1" anchor="t">
              <a:noAutofit/>
            </a:bodyPr>
            <a:lstStyle/>
            <a:p>
              <a:pPr/>
            </a:p>
          </p:txBody>
        </p:sp>
        <p:sp>
          <p:nvSpPr>
            <p:cNvPr id="1037" name="Rectangle 60"/>
            <p:cNvSpPr/>
            <p:nvPr/>
          </p:nvSpPr>
          <p:spPr>
            <a:xfrm>
              <a:off x="210054" y="3988428"/>
              <a:ext cx="1411626" cy="566464"/>
            </a:xfrm>
            <a:prstGeom prst="rect">
              <a:avLst/>
            </a:prstGeom>
            <a:solidFill>
              <a:srgbClr val="FFCC00"/>
            </a:solidFill>
            <a:ln w="9525" cap="flat">
              <a:solidFill>
                <a:srgbClr val="000000"/>
              </a:solidFill>
              <a:prstDash val="solid"/>
              <a:miter lim="800000"/>
            </a:ln>
            <a:effectLst/>
          </p:spPr>
          <p:txBody>
            <a:bodyPr wrap="square" lIns="45719" tIns="45719" rIns="45719" bIns="45719" numCol="1" anchor="t">
              <a:noAutofit/>
            </a:bodyPr>
            <a:lstStyle/>
            <a:p>
              <a:pPr/>
            </a:p>
          </p:txBody>
        </p:sp>
        <p:sp>
          <p:nvSpPr>
            <p:cNvPr id="1038" name="Rectangle 61"/>
            <p:cNvSpPr txBox="1"/>
            <p:nvPr/>
          </p:nvSpPr>
          <p:spPr>
            <a:xfrm>
              <a:off x="254122" y="3988428"/>
              <a:ext cx="1411785" cy="508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p>
              <a:pPr indent="39687">
                <a:defRPr b="1" sz="1600">
                  <a:latin typeface="Lucida Grande"/>
                  <a:ea typeface="Lucida Grande"/>
                  <a:cs typeface="Lucida Grande"/>
                  <a:sym typeface="Lucida Grande"/>
                </a:defRPr>
              </a:pPr>
              <a:r>
                <a:t>Appl. Logic 1</a:t>
              </a:r>
            </a:p>
            <a:p>
              <a:pPr indent="39687">
                <a:defRPr b="1" sz="1600">
                  <a:latin typeface="Lucida Grande"/>
                  <a:ea typeface="Lucida Grande"/>
                  <a:cs typeface="Lucida Grande"/>
                  <a:sym typeface="Lucida Grande"/>
                </a:defRPr>
              </a:pPr>
              <a:r>
                <a:t>e.g. HLR</a:t>
              </a:r>
            </a:p>
          </p:txBody>
        </p:sp>
        <p:sp>
          <p:nvSpPr>
            <p:cNvPr id="1039" name="Rectangle 62"/>
            <p:cNvSpPr/>
            <p:nvPr/>
          </p:nvSpPr>
          <p:spPr>
            <a:xfrm>
              <a:off x="2467774" y="3846812"/>
              <a:ext cx="1410158" cy="566464"/>
            </a:xfrm>
            <a:prstGeom prst="rect">
              <a:avLst/>
            </a:prstGeom>
            <a:solidFill>
              <a:srgbClr val="FFCC00"/>
            </a:solidFill>
            <a:ln w="9525" cap="flat">
              <a:solidFill>
                <a:srgbClr val="000000"/>
              </a:solidFill>
              <a:prstDash val="solid"/>
              <a:miter lim="800000"/>
            </a:ln>
            <a:effectLst/>
          </p:spPr>
          <p:txBody>
            <a:bodyPr wrap="square" lIns="45719" tIns="45719" rIns="45719" bIns="45719" numCol="1" anchor="t">
              <a:noAutofit/>
            </a:bodyPr>
            <a:lstStyle/>
            <a:p>
              <a:pPr/>
            </a:p>
          </p:txBody>
        </p:sp>
        <p:sp>
          <p:nvSpPr>
            <p:cNvPr id="1040" name="Rectangle 63"/>
            <p:cNvSpPr/>
            <p:nvPr/>
          </p:nvSpPr>
          <p:spPr>
            <a:xfrm>
              <a:off x="2326758" y="3988428"/>
              <a:ext cx="1410158" cy="566464"/>
            </a:xfrm>
            <a:prstGeom prst="rect">
              <a:avLst/>
            </a:prstGeom>
            <a:solidFill>
              <a:srgbClr val="FFCC00"/>
            </a:solidFill>
            <a:ln w="9525" cap="flat">
              <a:solidFill>
                <a:srgbClr val="000000"/>
              </a:solidFill>
              <a:prstDash val="solid"/>
              <a:miter lim="800000"/>
            </a:ln>
            <a:effectLst/>
          </p:spPr>
          <p:txBody>
            <a:bodyPr wrap="square" lIns="45719" tIns="45719" rIns="45719" bIns="45719" numCol="1" anchor="t">
              <a:noAutofit/>
            </a:bodyPr>
            <a:lstStyle/>
            <a:p>
              <a:pPr/>
            </a:p>
          </p:txBody>
        </p:sp>
        <p:sp>
          <p:nvSpPr>
            <p:cNvPr id="1041" name="Rectangle 64"/>
            <p:cNvSpPr txBox="1"/>
            <p:nvPr/>
          </p:nvSpPr>
          <p:spPr>
            <a:xfrm>
              <a:off x="2369357" y="3988428"/>
              <a:ext cx="1397795" cy="228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indent="39687">
                <a:defRPr b="1" sz="1600">
                  <a:latin typeface="Lucida Grande"/>
                  <a:ea typeface="Lucida Grande"/>
                  <a:cs typeface="Lucida Grande"/>
                  <a:sym typeface="Lucida Grande"/>
                </a:defRPr>
              </a:lvl1pPr>
            </a:lstStyle>
            <a:p>
              <a:pPr/>
              <a:r>
                <a:t>Appl. Logic x</a:t>
              </a:r>
            </a:p>
          </p:txBody>
        </p:sp>
        <p:sp>
          <p:nvSpPr>
            <p:cNvPr id="1042" name="Rectangle 65"/>
            <p:cNvSpPr/>
            <p:nvPr/>
          </p:nvSpPr>
          <p:spPr>
            <a:xfrm>
              <a:off x="4935548" y="3705197"/>
              <a:ext cx="1410158" cy="566464"/>
            </a:xfrm>
            <a:prstGeom prst="rect">
              <a:avLst/>
            </a:prstGeom>
            <a:solidFill>
              <a:srgbClr val="DDDDDD"/>
            </a:solidFill>
            <a:ln w="9525" cap="flat">
              <a:solidFill>
                <a:srgbClr val="000000"/>
              </a:solidFill>
              <a:prstDash val="solid"/>
              <a:miter lim="800000"/>
            </a:ln>
            <a:effectLst/>
          </p:spPr>
          <p:txBody>
            <a:bodyPr wrap="square" lIns="45719" tIns="45719" rIns="45719" bIns="45719" numCol="1" anchor="t">
              <a:noAutofit/>
            </a:bodyPr>
            <a:lstStyle/>
            <a:p>
              <a:pPr/>
            </a:p>
          </p:txBody>
        </p:sp>
        <p:sp>
          <p:nvSpPr>
            <p:cNvPr id="1043" name="Rectangle 66"/>
            <p:cNvSpPr/>
            <p:nvPr/>
          </p:nvSpPr>
          <p:spPr>
            <a:xfrm>
              <a:off x="4794533" y="3846812"/>
              <a:ext cx="1410158" cy="566464"/>
            </a:xfrm>
            <a:prstGeom prst="rect">
              <a:avLst/>
            </a:prstGeom>
            <a:solidFill>
              <a:srgbClr val="DDDDDD"/>
            </a:solidFill>
            <a:ln w="9525" cap="flat">
              <a:solidFill>
                <a:srgbClr val="000000"/>
              </a:solidFill>
              <a:prstDash val="solid"/>
              <a:miter lim="800000"/>
            </a:ln>
            <a:effectLst/>
          </p:spPr>
          <p:txBody>
            <a:bodyPr wrap="square" lIns="45719" tIns="45719" rIns="45719" bIns="45719" numCol="1" anchor="t">
              <a:noAutofit/>
            </a:bodyPr>
            <a:lstStyle/>
            <a:p>
              <a:pPr/>
            </a:p>
          </p:txBody>
        </p:sp>
        <p:sp>
          <p:nvSpPr>
            <p:cNvPr id="1044" name="Rectangle 67"/>
            <p:cNvSpPr/>
            <p:nvPr/>
          </p:nvSpPr>
          <p:spPr>
            <a:xfrm>
              <a:off x="4653517" y="3988428"/>
              <a:ext cx="1410158" cy="566464"/>
            </a:xfrm>
            <a:prstGeom prst="rect">
              <a:avLst/>
            </a:prstGeom>
            <a:solidFill>
              <a:srgbClr val="DDDDDD"/>
            </a:solidFill>
            <a:ln w="9525" cap="flat">
              <a:solidFill>
                <a:srgbClr val="000000"/>
              </a:solidFill>
              <a:prstDash val="solid"/>
              <a:miter lim="800000"/>
            </a:ln>
            <a:effectLst/>
          </p:spPr>
          <p:txBody>
            <a:bodyPr wrap="square" lIns="45719" tIns="45719" rIns="45719" bIns="45719" numCol="1" anchor="t">
              <a:noAutofit/>
            </a:bodyPr>
            <a:lstStyle/>
            <a:p>
              <a:pPr/>
            </a:p>
          </p:txBody>
        </p:sp>
        <p:sp>
          <p:nvSpPr>
            <p:cNvPr id="1045" name="Rectangle 68"/>
            <p:cNvSpPr txBox="1"/>
            <p:nvPr/>
          </p:nvSpPr>
          <p:spPr>
            <a:xfrm>
              <a:off x="4696115" y="3988428"/>
              <a:ext cx="1411785" cy="508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p>
              <a:pPr indent="39687">
                <a:defRPr b="1" sz="1600">
                  <a:latin typeface="Lucida Grande"/>
                  <a:ea typeface="Lucida Grande"/>
                  <a:cs typeface="Lucida Grande"/>
                  <a:sym typeface="Lucida Grande"/>
                </a:defRPr>
              </a:pPr>
              <a:r>
                <a:t>Appl. Logic 1</a:t>
              </a:r>
            </a:p>
            <a:p>
              <a:pPr indent="39687">
                <a:defRPr b="1" sz="1600">
                  <a:latin typeface="Lucida Grande"/>
                  <a:ea typeface="Lucida Grande"/>
                  <a:cs typeface="Lucida Grande"/>
                  <a:sym typeface="Lucida Grande"/>
                </a:defRPr>
              </a:pPr>
              <a:r>
                <a:t>e.g. HLR</a:t>
              </a:r>
            </a:p>
          </p:txBody>
        </p:sp>
        <p:sp>
          <p:nvSpPr>
            <p:cNvPr id="1046" name="Rectangle 69"/>
            <p:cNvSpPr/>
            <p:nvPr/>
          </p:nvSpPr>
          <p:spPr>
            <a:xfrm>
              <a:off x="6909768" y="3846812"/>
              <a:ext cx="1410158" cy="566464"/>
            </a:xfrm>
            <a:prstGeom prst="rect">
              <a:avLst/>
            </a:prstGeom>
            <a:solidFill>
              <a:srgbClr val="DDDDDD"/>
            </a:solidFill>
            <a:ln w="9525" cap="flat">
              <a:solidFill>
                <a:srgbClr val="000000"/>
              </a:solidFill>
              <a:prstDash val="solid"/>
              <a:miter lim="800000"/>
            </a:ln>
            <a:effectLst/>
          </p:spPr>
          <p:txBody>
            <a:bodyPr wrap="square" lIns="45719" tIns="45719" rIns="45719" bIns="45719" numCol="1" anchor="t">
              <a:noAutofit/>
            </a:bodyPr>
            <a:lstStyle/>
            <a:p>
              <a:pPr/>
            </a:p>
          </p:txBody>
        </p:sp>
        <p:sp>
          <p:nvSpPr>
            <p:cNvPr id="1047" name="Rectangle 70"/>
            <p:cNvSpPr/>
            <p:nvPr/>
          </p:nvSpPr>
          <p:spPr>
            <a:xfrm>
              <a:off x="6768752" y="3988428"/>
              <a:ext cx="1410158" cy="566464"/>
            </a:xfrm>
            <a:prstGeom prst="rect">
              <a:avLst/>
            </a:prstGeom>
            <a:solidFill>
              <a:srgbClr val="DDDDDD"/>
            </a:solidFill>
            <a:ln w="9525" cap="flat">
              <a:solidFill>
                <a:srgbClr val="000000"/>
              </a:solidFill>
              <a:prstDash val="solid"/>
              <a:miter lim="800000"/>
            </a:ln>
            <a:effectLst/>
          </p:spPr>
          <p:txBody>
            <a:bodyPr wrap="square" lIns="45719" tIns="45719" rIns="45719" bIns="45719" numCol="1" anchor="t">
              <a:noAutofit/>
            </a:bodyPr>
            <a:lstStyle/>
            <a:p>
              <a:pPr/>
            </a:p>
          </p:txBody>
        </p:sp>
        <p:sp>
          <p:nvSpPr>
            <p:cNvPr id="1048" name="Rectangle 71"/>
            <p:cNvSpPr txBox="1"/>
            <p:nvPr/>
          </p:nvSpPr>
          <p:spPr>
            <a:xfrm>
              <a:off x="6811350" y="3988428"/>
              <a:ext cx="1397795" cy="228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indent="39687">
                <a:defRPr b="1" sz="1600">
                  <a:latin typeface="Lucida Grande"/>
                  <a:ea typeface="Lucida Grande"/>
                  <a:cs typeface="Lucida Grande"/>
                  <a:sym typeface="Lucida Grande"/>
                </a:defRPr>
              </a:lvl1pPr>
            </a:lstStyle>
            <a:p>
              <a:pPr/>
              <a:r>
                <a:t>Appl. Logic x</a:t>
              </a:r>
            </a:p>
          </p:txBody>
        </p:sp>
        <p:pic>
          <p:nvPicPr>
            <p:cNvPr id="1049" name="Picture 73" descr="Picture 73"/>
            <p:cNvPicPr>
              <a:picLocks noChangeAspect="1"/>
            </p:cNvPicPr>
            <p:nvPr/>
          </p:nvPicPr>
          <p:blipFill>
            <a:blip r:embed="rId3">
              <a:extLst/>
            </a:blip>
            <a:stretch>
              <a:fillRect/>
            </a:stretch>
          </p:blipFill>
          <p:spPr>
            <a:xfrm>
              <a:off x="0" y="4872052"/>
              <a:ext cx="8460941" cy="574982"/>
            </a:xfrm>
            <a:prstGeom prst="rect">
              <a:avLst/>
            </a:prstGeom>
            <a:ln w="12700" cap="flat">
              <a:noFill/>
              <a:miter lim="400000"/>
            </a:ln>
            <a:effectLst/>
          </p:spPr>
        </p:pic>
        <p:sp>
          <p:nvSpPr>
            <p:cNvPr id="1050" name="Rectangle 74"/>
            <p:cNvSpPr txBox="1"/>
            <p:nvPr/>
          </p:nvSpPr>
          <p:spPr>
            <a:xfrm>
              <a:off x="2463367" y="5113979"/>
              <a:ext cx="3394887" cy="228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indent="47625">
                <a:defRPr b="1" sz="1500">
                  <a:solidFill>
                    <a:srgbClr val="008000"/>
                  </a:solidFill>
                  <a:latin typeface="Lucida Grande"/>
                  <a:ea typeface="Lucida Grande"/>
                  <a:cs typeface="Lucida Grande"/>
                  <a:sym typeface="Lucida Grande"/>
                </a:defRPr>
              </a:lvl1pPr>
            </a:lstStyle>
            <a:p>
              <a:pPr/>
              <a:r>
                <a:t>Signaling Network (SS7, SIGTRAN)</a:t>
              </a:r>
            </a:p>
          </p:txBody>
        </p:sp>
        <p:sp>
          <p:nvSpPr>
            <p:cNvPr id="1051" name="Rectangle 75"/>
            <p:cNvSpPr txBox="1"/>
            <p:nvPr/>
          </p:nvSpPr>
          <p:spPr>
            <a:xfrm>
              <a:off x="95479" y="4610948"/>
              <a:ext cx="1013074" cy="292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indent="39687">
                <a:defRPr b="1" sz="2000">
                  <a:solidFill>
                    <a:srgbClr val="0000FF"/>
                  </a:solidFill>
                  <a:latin typeface="Lucida Grande"/>
                  <a:ea typeface="Lucida Grande"/>
                  <a:cs typeface="Lucida Grande"/>
                  <a:sym typeface="Lucida Grande"/>
                </a:defRPr>
              </a:lvl1pPr>
            </a:lstStyle>
            <a:p>
              <a:pPr/>
              <a:r>
                <a:t>Layer 3</a:t>
              </a:r>
            </a:p>
          </p:txBody>
        </p:sp>
        <p:sp>
          <p:nvSpPr>
            <p:cNvPr id="1052" name="Line 76"/>
            <p:cNvSpPr/>
            <p:nvPr/>
          </p:nvSpPr>
          <p:spPr>
            <a:xfrm>
              <a:off x="4394988" y="4956136"/>
              <a:ext cx="3948439" cy="1476"/>
            </a:xfrm>
            <a:prstGeom prst="line">
              <a:avLst/>
            </a:prstGeom>
            <a:noFill/>
            <a:ln w="9525" cap="flat">
              <a:solidFill>
                <a:srgbClr val="000000"/>
              </a:solidFill>
              <a:prstDash val="dash"/>
              <a:round/>
            </a:ln>
            <a:effectLst/>
          </p:spPr>
          <p:txBody>
            <a:bodyPr wrap="square" lIns="45719" tIns="45719" rIns="45719" bIns="45719" numCol="1" anchor="t">
              <a:noAutofit/>
            </a:bodyPr>
            <a:lstStyle/>
            <a:p>
              <a:pPr/>
            </a:p>
          </p:txBody>
        </p:sp>
        <p:sp>
          <p:nvSpPr>
            <p:cNvPr id="1053" name="Line 77"/>
            <p:cNvSpPr/>
            <p:nvPr/>
          </p:nvSpPr>
          <p:spPr>
            <a:xfrm>
              <a:off x="1269141" y="4578494"/>
              <a:ext cx="352540" cy="495656"/>
            </a:xfrm>
            <a:prstGeom prst="line">
              <a:avLst/>
            </a:prstGeom>
            <a:noFill/>
            <a:ln w="38100" cap="flat">
              <a:solidFill>
                <a:srgbClr val="000000"/>
              </a:solidFill>
              <a:prstDash val="solid"/>
              <a:round/>
            </a:ln>
            <a:effectLst/>
          </p:spPr>
          <p:txBody>
            <a:bodyPr wrap="square" lIns="45719" tIns="45719" rIns="45719" bIns="45719" numCol="1" anchor="t">
              <a:noAutofit/>
            </a:bodyPr>
            <a:lstStyle/>
            <a:p>
              <a:pPr/>
            </a:p>
          </p:txBody>
        </p:sp>
        <p:sp>
          <p:nvSpPr>
            <p:cNvPr id="1054" name="Line 78"/>
            <p:cNvSpPr/>
            <p:nvPr/>
          </p:nvSpPr>
          <p:spPr>
            <a:xfrm>
              <a:off x="3102345" y="4578494"/>
              <a:ext cx="352540" cy="436649"/>
            </a:xfrm>
            <a:prstGeom prst="line">
              <a:avLst/>
            </a:prstGeom>
            <a:noFill/>
            <a:ln w="38100" cap="flat">
              <a:solidFill>
                <a:srgbClr val="000000"/>
              </a:solidFill>
              <a:prstDash val="solid"/>
              <a:round/>
            </a:ln>
            <a:effectLst/>
          </p:spPr>
          <p:txBody>
            <a:bodyPr wrap="square" lIns="45719" tIns="45719" rIns="45719" bIns="45719" numCol="1" anchor="t">
              <a:noAutofit/>
            </a:bodyPr>
            <a:lstStyle/>
            <a:p>
              <a:pPr/>
            </a:p>
          </p:txBody>
        </p:sp>
        <p:sp>
          <p:nvSpPr>
            <p:cNvPr id="1055" name="Line 79"/>
            <p:cNvSpPr/>
            <p:nvPr/>
          </p:nvSpPr>
          <p:spPr>
            <a:xfrm flipH="1">
              <a:off x="6898016" y="4578494"/>
              <a:ext cx="446550" cy="483854"/>
            </a:xfrm>
            <a:prstGeom prst="line">
              <a:avLst/>
            </a:prstGeom>
            <a:noFill/>
            <a:ln w="38100" cap="flat">
              <a:solidFill>
                <a:srgbClr val="000000"/>
              </a:solidFill>
              <a:prstDash val="solid"/>
              <a:round/>
            </a:ln>
            <a:effectLst/>
          </p:spPr>
          <p:txBody>
            <a:bodyPr wrap="square" lIns="45719" tIns="45719" rIns="45719" bIns="45719" numCol="1" anchor="t">
              <a:noAutofit/>
            </a:bodyPr>
            <a:lstStyle/>
            <a:p>
              <a:pPr/>
            </a:p>
          </p:txBody>
        </p:sp>
        <p:sp>
          <p:nvSpPr>
            <p:cNvPr id="1056" name="Line 80"/>
            <p:cNvSpPr/>
            <p:nvPr/>
          </p:nvSpPr>
          <p:spPr>
            <a:xfrm>
              <a:off x="152766" y="4956136"/>
              <a:ext cx="3948440" cy="1476"/>
            </a:xfrm>
            <a:prstGeom prst="line">
              <a:avLst/>
            </a:prstGeom>
            <a:noFill/>
            <a:ln w="9525" cap="flat">
              <a:solidFill>
                <a:srgbClr val="000000"/>
              </a:solidFill>
              <a:prstDash val="dash"/>
              <a:round/>
            </a:ln>
            <a:effectLst/>
          </p:spPr>
          <p:txBody>
            <a:bodyPr wrap="square" lIns="45719" tIns="45719" rIns="45719" bIns="45719" numCol="1" anchor="t">
              <a:noAutofit/>
            </a:bodyPr>
            <a:lstStyle/>
            <a:p>
              <a:pPr/>
            </a:p>
          </p:txBody>
        </p:sp>
        <p:pic>
          <p:nvPicPr>
            <p:cNvPr id="1057" name="Picture 81" descr="Picture 81"/>
            <p:cNvPicPr>
              <a:picLocks noChangeAspect="1"/>
            </p:cNvPicPr>
            <p:nvPr/>
          </p:nvPicPr>
          <p:blipFill>
            <a:blip r:embed="rId3">
              <a:extLst/>
            </a:blip>
            <a:stretch>
              <a:fillRect/>
            </a:stretch>
          </p:blipFill>
          <p:spPr>
            <a:xfrm>
              <a:off x="3067243" y="0"/>
              <a:ext cx="1291795" cy="673252"/>
            </a:xfrm>
            <a:prstGeom prst="rect">
              <a:avLst/>
            </a:prstGeom>
            <a:ln w="12700" cap="flat">
              <a:noFill/>
              <a:miter lim="400000"/>
            </a:ln>
            <a:effectLst/>
          </p:spPr>
        </p:pic>
        <p:sp>
          <p:nvSpPr>
            <p:cNvPr id="1058" name="Rectangle 82"/>
            <p:cNvSpPr txBox="1"/>
            <p:nvPr/>
          </p:nvSpPr>
          <p:spPr>
            <a:xfrm>
              <a:off x="3431517" y="189064"/>
              <a:ext cx="519182" cy="228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indent="47625">
                <a:defRPr b="1" sz="1500">
                  <a:solidFill>
                    <a:srgbClr val="008000"/>
                  </a:solidFill>
                  <a:latin typeface="Lucida Grande"/>
                  <a:ea typeface="Lucida Grande"/>
                  <a:cs typeface="Lucida Grande"/>
                  <a:sym typeface="Lucida Grande"/>
                </a:defRPr>
              </a:lvl1pPr>
            </a:lstStyle>
            <a:p>
              <a:pPr/>
              <a:r>
                <a:t>WAN</a:t>
              </a:r>
            </a:p>
          </p:txBody>
        </p:sp>
        <p:sp>
          <p:nvSpPr>
            <p:cNvPr id="1059" name="Rectangle 84"/>
            <p:cNvSpPr/>
            <p:nvPr/>
          </p:nvSpPr>
          <p:spPr>
            <a:xfrm>
              <a:off x="3830994" y="660954"/>
              <a:ext cx="1891774" cy="566638"/>
            </a:xfrm>
            <a:prstGeom prst="rect">
              <a:avLst/>
            </a:prstGeom>
            <a:solidFill>
              <a:srgbClr val="F8F8F8"/>
            </a:solidFill>
            <a:ln w="9525" cap="flat">
              <a:solidFill>
                <a:srgbClr val="000000"/>
              </a:solidFill>
              <a:prstDash val="solid"/>
              <a:miter lim="800000"/>
            </a:ln>
            <a:effectLst/>
          </p:spPr>
          <p:txBody>
            <a:bodyPr wrap="square" lIns="45719" tIns="45719" rIns="45719" bIns="45719" numCol="1" anchor="t">
              <a:noAutofit/>
            </a:bodyPr>
            <a:lstStyle/>
            <a:p>
              <a:pPr/>
            </a:p>
          </p:txBody>
        </p:sp>
        <p:sp>
          <p:nvSpPr>
            <p:cNvPr id="1060" name="Rectangle 85"/>
            <p:cNvSpPr txBox="1"/>
            <p:nvPr/>
          </p:nvSpPr>
          <p:spPr>
            <a:xfrm>
              <a:off x="4251062" y="660954"/>
              <a:ext cx="1136527" cy="1905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indent="39687">
                <a:defRPr b="1" sz="1200">
                  <a:latin typeface="Lucida Grande"/>
                  <a:ea typeface="Lucida Grande"/>
                  <a:cs typeface="Lucida Grande"/>
                  <a:sym typeface="Lucida Grande"/>
                </a:defRPr>
              </a:lvl1pPr>
            </a:lstStyle>
            <a:p>
              <a:pPr/>
              <a:r>
                <a:t>Fibre Channel</a:t>
              </a:r>
            </a:p>
          </p:txBody>
        </p:sp>
        <p:sp>
          <p:nvSpPr>
            <p:cNvPr id="1061" name="Rectangle 86"/>
            <p:cNvSpPr txBox="1"/>
            <p:nvPr/>
          </p:nvSpPr>
          <p:spPr>
            <a:xfrm>
              <a:off x="4312750" y="933943"/>
              <a:ext cx="570162" cy="1905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indent="39687">
                <a:defRPr b="1" sz="1200">
                  <a:latin typeface="Lucida Grande"/>
                  <a:ea typeface="Lucida Grande"/>
                  <a:cs typeface="Lucida Grande"/>
                  <a:sym typeface="Lucida Grande"/>
                </a:defRPr>
              </a:lvl1pPr>
            </a:lstStyle>
            <a:p>
              <a:pPr/>
              <a:r>
                <a:t>DWDM</a:t>
              </a:r>
            </a:p>
          </p:txBody>
        </p:sp>
        <p:sp>
          <p:nvSpPr>
            <p:cNvPr id="1062" name="Rectangle 87"/>
            <p:cNvSpPr txBox="1"/>
            <p:nvPr/>
          </p:nvSpPr>
          <p:spPr>
            <a:xfrm>
              <a:off x="4907600" y="944273"/>
              <a:ext cx="875409" cy="1905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indent="39687">
                <a:defRPr b="1" sz="1200">
                  <a:latin typeface="Lucida Grande"/>
                  <a:ea typeface="Lucida Grande"/>
                  <a:cs typeface="Lucida Grande"/>
                  <a:sym typeface="Lucida Grande"/>
                </a:defRPr>
              </a:lvl1pPr>
            </a:lstStyle>
            <a:p>
              <a:pPr/>
              <a:r>
                <a:t>Dark Fiber</a:t>
              </a:r>
            </a:p>
          </p:txBody>
        </p:sp>
        <p:sp>
          <p:nvSpPr>
            <p:cNvPr id="1063" name="Line 88"/>
            <p:cNvSpPr/>
            <p:nvPr/>
          </p:nvSpPr>
          <p:spPr>
            <a:xfrm>
              <a:off x="3841275" y="908858"/>
              <a:ext cx="1857992" cy="1"/>
            </a:xfrm>
            <a:prstGeom prst="line">
              <a:avLst/>
            </a:prstGeom>
            <a:noFill/>
            <a:ln w="9525" cap="flat">
              <a:solidFill>
                <a:srgbClr val="000000"/>
              </a:solidFill>
              <a:prstDash val="solid"/>
              <a:round/>
            </a:ln>
            <a:effectLst/>
          </p:spPr>
          <p:txBody>
            <a:bodyPr wrap="square" lIns="45719" tIns="45719" rIns="45719" bIns="45719" numCol="1" anchor="t">
              <a:noAutofit/>
            </a:bodyPr>
            <a:lstStyle/>
            <a:p>
              <a:pPr/>
            </a:p>
          </p:txBody>
        </p:sp>
        <p:sp>
          <p:nvSpPr>
            <p:cNvPr id="1064" name="Line 89"/>
            <p:cNvSpPr/>
            <p:nvPr/>
          </p:nvSpPr>
          <p:spPr>
            <a:xfrm>
              <a:off x="4318625" y="908858"/>
              <a:ext cx="5876" cy="318734"/>
            </a:xfrm>
            <a:prstGeom prst="line">
              <a:avLst/>
            </a:prstGeom>
            <a:noFill/>
            <a:ln w="9525" cap="flat">
              <a:solidFill>
                <a:srgbClr val="000000"/>
              </a:solidFill>
              <a:prstDash val="solid"/>
              <a:round/>
            </a:ln>
            <a:effectLst/>
          </p:spPr>
          <p:txBody>
            <a:bodyPr wrap="square" lIns="45719" tIns="45719" rIns="45719" bIns="45719" numCol="1" anchor="t">
              <a:noAutofit/>
            </a:bodyPr>
            <a:lstStyle/>
            <a:p>
              <a:pPr/>
            </a:p>
          </p:txBody>
        </p:sp>
        <p:sp>
          <p:nvSpPr>
            <p:cNvPr id="1065" name="Line 90"/>
            <p:cNvSpPr/>
            <p:nvPr/>
          </p:nvSpPr>
          <p:spPr>
            <a:xfrm>
              <a:off x="4926695" y="908858"/>
              <a:ext cx="8813" cy="342344"/>
            </a:xfrm>
            <a:prstGeom prst="line">
              <a:avLst/>
            </a:prstGeom>
            <a:noFill/>
            <a:ln w="9525" cap="flat">
              <a:solidFill>
                <a:srgbClr val="000000"/>
              </a:solidFill>
              <a:prstDash val="solid"/>
              <a:round/>
            </a:ln>
            <a:effectLst/>
          </p:spPr>
          <p:txBody>
            <a:bodyPr wrap="square" lIns="45719" tIns="45719" rIns="45719" bIns="45719" numCol="1" anchor="t">
              <a:noAutofit/>
            </a:bodyPr>
            <a:lstStyle/>
            <a:p>
              <a:pPr/>
            </a:p>
          </p:txBody>
        </p:sp>
        <p:sp>
          <p:nvSpPr>
            <p:cNvPr id="1066" name="Rectangle 91"/>
            <p:cNvSpPr txBox="1"/>
            <p:nvPr/>
          </p:nvSpPr>
          <p:spPr>
            <a:xfrm>
              <a:off x="3877994" y="944273"/>
              <a:ext cx="379216" cy="1905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indent="39687">
                <a:defRPr b="1" sz="1200">
                  <a:latin typeface="Lucida Grande"/>
                  <a:ea typeface="Lucida Grande"/>
                  <a:cs typeface="Lucida Grande"/>
                  <a:sym typeface="Lucida Grande"/>
                </a:defRPr>
              </a:lvl1pPr>
            </a:lstStyle>
            <a:p>
              <a:pPr/>
              <a:r>
                <a:t>SDH</a:t>
              </a:r>
            </a:p>
          </p:txBody>
        </p:sp>
        <p:sp>
          <p:nvSpPr>
            <p:cNvPr id="1067" name="Line 92"/>
            <p:cNvSpPr/>
            <p:nvPr/>
          </p:nvSpPr>
          <p:spPr>
            <a:xfrm flipH="1" flipV="1">
              <a:off x="2315739" y="577950"/>
              <a:ext cx="3572329" cy="1"/>
            </a:xfrm>
            <a:prstGeom prst="line">
              <a:avLst/>
            </a:prstGeom>
            <a:noFill/>
            <a:ln w="38100" cap="flat">
              <a:solidFill>
                <a:srgbClr val="000000"/>
              </a:solidFill>
              <a:prstDash val="solid"/>
              <a:round/>
            </a:ln>
            <a:effectLst/>
          </p:spPr>
          <p:txBody>
            <a:bodyPr wrap="square" lIns="45719" tIns="45719" rIns="45719" bIns="45719" numCol="1" anchor="t">
              <a:noAutofit/>
            </a:bodyPr>
            <a:lstStyle/>
            <a:p>
              <a:pPr/>
            </a:p>
          </p:txBody>
        </p:sp>
      </p:grpSp>
    </p:spTree>
  </p:cSld>
  <p:clrMapOvr>
    <a:masterClrMapping/>
  </p:clrMapOvr>
  <p:transition xmlns:p14="http://schemas.microsoft.com/office/powerpoint/2010/main" spd="med" advClick="1"/>
</p:sld>
</file>

<file path=ppt/slides/slide4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70"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071"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1072" name="Rectangle 4"/>
          <p:cNvSpPr txBox="1"/>
          <p:nvPr>
            <p:ph type="title"/>
          </p:nvPr>
        </p:nvSpPr>
        <p:spPr>
          <a:xfrm>
            <a:off x="722530" y="278649"/>
            <a:ext cx="8573870" cy="521451"/>
          </a:xfrm>
          <a:prstGeom prst="rect">
            <a:avLst/>
          </a:prstGeom>
        </p:spPr>
        <p:txBody>
          <a:bodyPr/>
          <a:lstStyle/>
          <a:p>
            <a:pPr/>
            <a:r>
              <a:t>Vergleich Redundanzkonzepte für TK</a:t>
            </a:r>
          </a:p>
        </p:txBody>
      </p:sp>
      <p:graphicFrame>
        <p:nvGraphicFramePr>
          <p:cNvPr id="1073" name="Group 3"/>
          <p:cNvGraphicFramePr/>
          <p:nvPr/>
        </p:nvGraphicFramePr>
        <p:xfrm>
          <a:off x="902550" y="1043735"/>
          <a:ext cx="7899401" cy="4086226"/>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857500"/>
                <a:gridCol w="2425700"/>
                <a:gridCol w="2616200"/>
              </a:tblGrid>
              <a:tr h="638175">
                <a:tc>
                  <a:txBody>
                    <a:bodyPr/>
                    <a:lstStyle/>
                    <a:p>
                      <a:pPr algn="l">
                        <a:spcBef>
                          <a:spcPts val="400"/>
                        </a:spcBef>
                        <a:defRPr sz="1800"/>
                      </a:pPr>
                      <a:r>
                        <a:rPr sz="2000"/>
                        <a:t>Characteristic</a:t>
                      </a:r>
                    </a:p>
                  </a:txBody>
                  <a:tcPr marL="46800" marR="46800" marT="46800" marB="46800" anchor="ctr" anchorCtr="0" horzOverflow="overflow">
                    <a:lnL w="28575">
                      <a:solidFill>
                        <a:srgbClr val="000000"/>
                      </a:solidFill>
                    </a:lnL>
                    <a:lnR w="12700">
                      <a:solidFill>
                        <a:srgbClr val="000000"/>
                      </a:solidFill>
                    </a:lnR>
                    <a:lnT w="28575">
                      <a:solidFill>
                        <a:srgbClr val="000000"/>
                      </a:solidFill>
                    </a:lnT>
                    <a:lnB w="28575">
                      <a:solidFill>
                        <a:srgbClr val="000000"/>
                      </a:solidFill>
                    </a:lnB>
                    <a:solidFill>
                      <a:srgbClr val="C0C0C0"/>
                    </a:solidFill>
                  </a:tcPr>
                </a:tc>
                <a:tc>
                  <a:txBody>
                    <a:bodyPr/>
                    <a:lstStyle/>
                    <a:p>
                      <a:pPr algn="l">
                        <a:spcBef>
                          <a:spcPts val="400"/>
                        </a:spcBef>
                        <a:defRPr sz="1800"/>
                      </a:pPr>
                      <a:r>
                        <a:rPr sz="2000"/>
                        <a:t>Typical High Availability Systems</a:t>
                      </a:r>
                    </a:p>
                  </a:txBody>
                  <a:tcPr marL="46800" marR="46800" marT="46800" marB="46800" anchor="ctr" anchorCtr="0" horzOverflow="overflow">
                    <a:lnL w="12700">
                      <a:solidFill>
                        <a:srgbClr val="000000"/>
                      </a:solidFill>
                    </a:lnL>
                    <a:lnR w="12700">
                      <a:solidFill>
                        <a:srgbClr val="000000"/>
                      </a:solidFill>
                    </a:lnR>
                    <a:lnT w="28575">
                      <a:solidFill>
                        <a:srgbClr val="000000"/>
                      </a:solidFill>
                    </a:lnT>
                    <a:lnB w="28575">
                      <a:solidFill>
                        <a:srgbClr val="000000"/>
                      </a:solidFill>
                    </a:lnB>
                    <a:solidFill>
                      <a:srgbClr val="C0C0C0"/>
                    </a:solidFill>
                  </a:tcPr>
                </a:tc>
                <a:tc>
                  <a:txBody>
                    <a:bodyPr/>
                    <a:lstStyle/>
                    <a:p>
                      <a:pPr algn="l">
                        <a:spcBef>
                          <a:spcPts val="400"/>
                        </a:spcBef>
                        <a:defRPr sz="1800"/>
                      </a:pPr>
                      <a:r>
                        <a:rPr sz="2000"/>
                        <a:t>Redundancy by Distributed Storage Networks</a:t>
                      </a:r>
                    </a:p>
                  </a:txBody>
                  <a:tcPr marL="46800" marR="46800" marT="46800" marB="46800" anchor="ctr" anchorCtr="0" horzOverflow="overflow">
                    <a:lnL w="12700">
                      <a:solidFill>
                        <a:srgbClr val="000000"/>
                      </a:solidFill>
                    </a:lnL>
                    <a:lnR w="28575">
                      <a:solidFill>
                        <a:srgbClr val="000000"/>
                      </a:solidFill>
                    </a:lnR>
                    <a:lnT w="28575">
                      <a:solidFill>
                        <a:srgbClr val="000000"/>
                      </a:solidFill>
                    </a:lnT>
                    <a:lnB w="28575">
                      <a:solidFill>
                        <a:srgbClr val="000000"/>
                      </a:solidFill>
                    </a:lnB>
                    <a:solidFill>
                      <a:srgbClr val="C0C0C0"/>
                    </a:solidFill>
                  </a:tcPr>
                </a:tc>
              </a:tr>
              <a:tr h="1011238">
                <a:tc>
                  <a:txBody>
                    <a:bodyPr/>
                    <a:lstStyle/>
                    <a:p>
                      <a:pPr algn="l">
                        <a:spcBef>
                          <a:spcPts val="400"/>
                        </a:spcBef>
                        <a:defRPr sz="1800"/>
                      </a:pPr>
                      <a:r>
                        <a:rPr sz="2000"/>
                        <a:t>Unit Cost</a:t>
                      </a:r>
                    </a:p>
                  </a:txBody>
                  <a:tcPr marL="46800" marR="46800" marT="46800" marB="46800" anchor="ctr" anchorCtr="0" horzOverflow="overflow">
                    <a:lnL w="28575">
                      <a:solidFill>
                        <a:srgbClr val="000000"/>
                      </a:solidFill>
                    </a:lnL>
                    <a:lnR w="12700">
                      <a:solidFill>
                        <a:srgbClr val="000000"/>
                      </a:solidFill>
                    </a:lnR>
                    <a:lnT w="28575">
                      <a:solidFill>
                        <a:srgbClr val="000000"/>
                      </a:solidFill>
                    </a:lnT>
                    <a:lnB w="12700">
                      <a:solidFill>
                        <a:srgbClr val="000000"/>
                      </a:solidFill>
                    </a:lnB>
                    <a:solidFill>
                      <a:srgbClr val="C0C0C0"/>
                    </a:solidFill>
                  </a:tcPr>
                </a:tc>
                <a:tc>
                  <a:txBody>
                    <a:bodyPr/>
                    <a:lstStyle/>
                    <a:p>
                      <a:pPr algn="l">
                        <a:spcBef>
                          <a:spcPts val="400"/>
                        </a:spcBef>
                        <a:defRPr sz="2000">
                          <a:solidFill>
                            <a:srgbClr val="666699"/>
                          </a:solidFill>
                        </a:defRPr>
                      </a:pPr>
                      <a:r>
                        <a:t>High </a:t>
                      </a:r>
                    </a:p>
                    <a:p>
                      <a:pPr algn="l">
                        <a:spcBef>
                          <a:spcPts val="300"/>
                        </a:spcBef>
                        <a:defRPr sz="1600">
                          <a:solidFill>
                            <a:srgbClr val="666699"/>
                          </a:solidFill>
                        </a:defRPr>
                      </a:pPr>
                      <a:r>
                        <a:t>(Proprietary HW and standby redundant policy)</a:t>
                      </a:r>
                    </a:p>
                  </a:txBody>
                  <a:tcPr marL="46800" marR="46800" marT="46800" marB="46800" anchor="ctr" anchorCtr="0" horzOverflow="overflow">
                    <a:lnL w="12700">
                      <a:solidFill>
                        <a:srgbClr val="000000"/>
                      </a:solidFill>
                    </a:lnL>
                    <a:lnR w="12700">
                      <a:solidFill>
                        <a:srgbClr val="000000"/>
                      </a:solidFill>
                    </a:lnR>
                    <a:lnT w="28575">
                      <a:solidFill>
                        <a:srgbClr val="000000"/>
                      </a:solidFill>
                    </a:lnT>
                    <a:lnB w="12700">
                      <a:solidFill>
                        <a:srgbClr val="000000"/>
                      </a:solidFill>
                    </a:lnB>
                    <a:noFill/>
                  </a:tcPr>
                </a:tc>
                <a:tc>
                  <a:txBody>
                    <a:bodyPr/>
                    <a:lstStyle/>
                    <a:p>
                      <a:pPr algn="l">
                        <a:spcBef>
                          <a:spcPts val="400"/>
                        </a:spcBef>
                        <a:defRPr sz="2000">
                          <a:solidFill>
                            <a:srgbClr val="666699"/>
                          </a:solidFill>
                        </a:defRPr>
                      </a:pPr>
                      <a:r>
                        <a:t>Low</a:t>
                      </a:r>
                    </a:p>
                    <a:p>
                      <a:pPr algn="l">
                        <a:spcBef>
                          <a:spcPts val="300"/>
                        </a:spcBef>
                        <a:defRPr sz="1600">
                          <a:solidFill>
                            <a:srgbClr val="666699"/>
                          </a:solidFill>
                        </a:defRPr>
                      </a:pPr>
                      <a:r>
                        <a:t>(Commercial off-the-shelf HW and optimised redundancy policy)</a:t>
                      </a:r>
                    </a:p>
                  </a:txBody>
                  <a:tcPr marL="46800" marR="46800" marT="46800" marB="46800" anchor="ctr" anchorCtr="0" horzOverflow="overflow">
                    <a:lnL w="12700">
                      <a:solidFill>
                        <a:srgbClr val="000000"/>
                      </a:solidFill>
                    </a:lnL>
                    <a:lnR w="28575">
                      <a:solidFill>
                        <a:srgbClr val="000000"/>
                      </a:solidFill>
                    </a:lnR>
                    <a:lnT w="28575">
                      <a:solidFill>
                        <a:srgbClr val="000000"/>
                      </a:solidFill>
                    </a:lnT>
                    <a:lnB w="12700">
                      <a:solidFill>
                        <a:srgbClr val="000000"/>
                      </a:solidFill>
                    </a:lnB>
                    <a:noFill/>
                  </a:tcPr>
                </a:tc>
              </a:tr>
              <a:tr h="609600">
                <a:tc>
                  <a:txBody>
                    <a:bodyPr/>
                    <a:lstStyle/>
                    <a:p>
                      <a:pPr algn="l">
                        <a:spcBef>
                          <a:spcPts val="400"/>
                        </a:spcBef>
                        <a:defRPr sz="1800"/>
                      </a:pPr>
                      <a:r>
                        <a:rPr sz="2000"/>
                        <a:t>Typical Architecture</a:t>
                      </a:r>
                    </a:p>
                  </a:txBody>
                  <a:tcPr marL="46800" marR="46800" marT="46800" marB="46800" anchor="ctr" anchorCtr="0" horzOverflow="overflow">
                    <a:lnL w="28575">
                      <a:solidFill>
                        <a:srgbClr val="000000"/>
                      </a:solidFill>
                    </a:lnL>
                    <a:lnR w="12700">
                      <a:solidFill>
                        <a:srgbClr val="000000"/>
                      </a:solidFill>
                    </a:lnR>
                    <a:lnT w="12700">
                      <a:solidFill>
                        <a:srgbClr val="000000"/>
                      </a:solidFill>
                    </a:lnT>
                    <a:lnB w="12700">
                      <a:solidFill>
                        <a:srgbClr val="000000"/>
                      </a:solidFill>
                    </a:lnB>
                    <a:solidFill>
                      <a:srgbClr val="C0C0C0"/>
                    </a:solidFill>
                  </a:tcPr>
                </a:tc>
                <a:tc>
                  <a:txBody>
                    <a:bodyPr/>
                    <a:lstStyle/>
                    <a:p>
                      <a:pPr algn="l">
                        <a:spcBef>
                          <a:spcPts val="400"/>
                        </a:spcBef>
                        <a:defRPr sz="1800"/>
                      </a:pPr>
                      <a:r>
                        <a:rPr sz="2000">
                          <a:solidFill>
                            <a:srgbClr val="666699"/>
                          </a:solidFill>
                        </a:rPr>
                        <a:t>Mated-pair</a:t>
                      </a:r>
                    </a:p>
                  </a:txBody>
                  <a:tcPr marL="46800" marR="46800" marT="46800" marB="4680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spcBef>
                          <a:spcPts val="400"/>
                        </a:spcBef>
                        <a:defRPr sz="1800"/>
                      </a:pPr>
                      <a:r>
                        <a:rPr sz="2000">
                          <a:solidFill>
                            <a:srgbClr val="666699"/>
                          </a:solidFill>
                        </a:rPr>
                        <a:t>Load-sharing peers</a:t>
                      </a:r>
                    </a:p>
                  </a:txBody>
                  <a:tcPr marL="46800" marR="46800" marT="46800" marB="46800" anchor="ctr" anchorCtr="0" horzOverflow="overflow">
                    <a:lnL w="12700">
                      <a:solidFill>
                        <a:srgbClr val="000000"/>
                      </a:solidFill>
                    </a:lnL>
                    <a:lnR w="28575">
                      <a:solidFill>
                        <a:srgbClr val="000000"/>
                      </a:solidFill>
                    </a:lnR>
                    <a:lnT w="12700">
                      <a:solidFill>
                        <a:srgbClr val="000000"/>
                      </a:solidFill>
                    </a:lnT>
                    <a:lnB w="12700">
                      <a:solidFill>
                        <a:srgbClr val="000000"/>
                      </a:solidFill>
                    </a:lnB>
                    <a:noFill/>
                  </a:tcPr>
                </a:tc>
              </a:tr>
              <a:tr h="609600">
                <a:tc>
                  <a:txBody>
                    <a:bodyPr/>
                    <a:lstStyle/>
                    <a:p>
                      <a:pPr algn="l">
                        <a:spcBef>
                          <a:spcPts val="400"/>
                        </a:spcBef>
                        <a:defRPr sz="1800"/>
                      </a:pPr>
                      <a:r>
                        <a:rPr sz="2000"/>
                        <a:t>Local Fault Tolerance</a:t>
                      </a:r>
                    </a:p>
                  </a:txBody>
                  <a:tcPr marL="46800" marR="46800" marT="46800" marB="46800" anchor="ctr" anchorCtr="0" horzOverflow="overflow">
                    <a:lnL w="28575">
                      <a:solidFill>
                        <a:srgbClr val="000000"/>
                      </a:solidFill>
                    </a:lnL>
                    <a:lnR w="12700">
                      <a:solidFill>
                        <a:srgbClr val="000000"/>
                      </a:solidFill>
                    </a:lnR>
                    <a:lnT w="12700">
                      <a:solidFill>
                        <a:srgbClr val="000000"/>
                      </a:solidFill>
                    </a:lnT>
                    <a:lnB w="12700">
                      <a:solidFill>
                        <a:srgbClr val="000000"/>
                      </a:solidFill>
                    </a:lnB>
                    <a:solidFill>
                      <a:srgbClr val="C0C0C0"/>
                    </a:solidFill>
                  </a:tcPr>
                </a:tc>
                <a:tc>
                  <a:txBody>
                    <a:bodyPr/>
                    <a:lstStyle/>
                    <a:p>
                      <a:pPr algn="l">
                        <a:spcBef>
                          <a:spcPts val="400"/>
                        </a:spcBef>
                        <a:defRPr sz="1800"/>
                      </a:pPr>
                      <a:r>
                        <a:rPr sz="2000">
                          <a:solidFill>
                            <a:srgbClr val="666699"/>
                          </a:solidFill>
                        </a:rPr>
                        <a:t>2 x N</a:t>
                      </a:r>
                    </a:p>
                  </a:txBody>
                  <a:tcPr marL="46800" marR="46800" marT="46800" marB="4680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spcBef>
                          <a:spcPts val="400"/>
                        </a:spcBef>
                        <a:defRPr sz="1800"/>
                      </a:pPr>
                      <a:r>
                        <a:rPr sz="2000">
                          <a:solidFill>
                            <a:srgbClr val="666699"/>
                          </a:solidFill>
                        </a:rPr>
                        <a:t>N + k</a:t>
                      </a:r>
                    </a:p>
                  </a:txBody>
                  <a:tcPr marL="46800" marR="46800" marT="46800" marB="46800" anchor="ctr" anchorCtr="0" horzOverflow="overflow">
                    <a:lnL w="12700">
                      <a:solidFill>
                        <a:srgbClr val="000000"/>
                      </a:solidFill>
                    </a:lnL>
                    <a:lnR w="28575">
                      <a:solidFill>
                        <a:srgbClr val="000000"/>
                      </a:solidFill>
                    </a:lnR>
                    <a:lnT w="12700">
                      <a:solidFill>
                        <a:srgbClr val="000000"/>
                      </a:solidFill>
                    </a:lnT>
                    <a:lnB w="12700">
                      <a:solidFill>
                        <a:srgbClr val="000000"/>
                      </a:solidFill>
                    </a:lnB>
                    <a:noFill/>
                  </a:tcPr>
                </a:tc>
              </a:tr>
              <a:tr h="608013">
                <a:tc>
                  <a:txBody>
                    <a:bodyPr/>
                    <a:lstStyle/>
                    <a:p>
                      <a:pPr algn="l">
                        <a:spcBef>
                          <a:spcPts val="400"/>
                        </a:spcBef>
                        <a:defRPr sz="1800"/>
                      </a:pPr>
                      <a:r>
                        <a:rPr sz="2000"/>
                        <a:t>Geographical Redundancy</a:t>
                      </a:r>
                    </a:p>
                  </a:txBody>
                  <a:tcPr marL="46800" marR="46800" marT="46800" marB="46800" anchor="ctr" anchorCtr="0" horzOverflow="overflow">
                    <a:lnL w="28575">
                      <a:solidFill>
                        <a:srgbClr val="000000"/>
                      </a:solidFill>
                    </a:lnL>
                    <a:lnR w="12700">
                      <a:solidFill>
                        <a:srgbClr val="000000"/>
                      </a:solidFill>
                    </a:lnR>
                    <a:lnT w="12700">
                      <a:solidFill>
                        <a:srgbClr val="000000"/>
                      </a:solidFill>
                    </a:lnT>
                    <a:lnB w="12700">
                      <a:solidFill>
                        <a:srgbClr val="000000"/>
                      </a:solidFill>
                    </a:lnB>
                    <a:solidFill>
                      <a:srgbClr val="C0C0C0"/>
                    </a:solidFill>
                  </a:tcPr>
                </a:tc>
                <a:tc>
                  <a:txBody>
                    <a:bodyPr/>
                    <a:lstStyle/>
                    <a:p>
                      <a:pPr algn="l">
                        <a:spcBef>
                          <a:spcPts val="400"/>
                        </a:spcBef>
                        <a:defRPr sz="1800"/>
                      </a:pPr>
                      <a:r>
                        <a:rPr sz="2000">
                          <a:solidFill>
                            <a:srgbClr val="666699"/>
                          </a:solidFill>
                        </a:rPr>
                        <a:t>4 x N</a:t>
                      </a:r>
                    </a:p>
                  </a:txBody>
                  <a:tcPr marL="46800" marR="46800" marT="46800" marB="4680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spcBef>
                          <a:spcPts val="400"/>
                        </a:spcBef>
                        <a:defRPr sz="1800"/>
                      </a:pPr>
                      <a:r>
                        <a:rPr sz="2000">
                          <a:solidFill>
                            <a:srgbClr val="666699"/>
                          </a:solidFill>
                        </a:rPr>
                        <a:t>N + k</a:t>
                      </a:r>
                    </a:p>
                  </a:txBody>
                  <a:tcPr marL="46800" marR="46800" marT="46800" marB="46800" anchor="ctr" anchorCtr="0" horzOverflow="overflow">
                    <a:lnL w="12700">
                      <a:solidFill>
                        <a:srgbClr val="000000"/>
                      </a:solidFill>
                    </a:lnL>
                    <a:lnR w="28575">
                      <a:solidFill>
                        <a:srgbClr val="000000"/>
                      </a:solidFill>
                    </a:lnR>
                    <a:lnT w="12700">
                      <a:solidFill>
                        <a:srgbClr val="000000"/>
                      </a:solidFill>
                    </a:lnT>
                    <a:lnB w="12700">
                      <a:solidFill>
                        <a:srgbClr val="000000"/>
                      </a:solidFill>
                    </a:lnB>
                    <a:noFill/>
                  </a:tcPr>
                </a:tc>
              </a:tr>
              <a:tr h="609600">
                <a:tc>
                  <a:txBody>
                    <a:bodyPr/>
                    <a:lstStyle/>
                    <a:p>
                      <a:pPr algn="l">
                        <a:spcBef>
                          <a:spcPts val="400"/>
                        </a:spcBef>
                        <a:defRPr sz="1800"/>
                      </a:pPr>
                      <a:r>
                        <a:rPr sz="2000"/>
                        <a:t>Disaster Recovery Time</a:t>
                      </a:r>
                    </a:p>
                  </a:txBody>
                  <a:tcPr marL="46800" marR="46800" marT="46800" marB="46800" anchor="ctr" anchorCtr="0" horzOverflow="overflow">
                    <a:lnL w="28575">
                      <a:solidFill>
                        <a:srgbClr val="000000"/>
                      </a:solidFill>
                    </a:lnL>
                    <a:lnR w="12700">
                      <a:solidFill>
                        <a:srgbClr val="000000"/>
                      </a:solidFill>
                    </a:lnR>
                    <a:lnT w="12700">
                      <a:solidFill>
                        <a:srgbClr val="000000"/>
                      </a:solidFill>
                    </a:lnT>
                    <a:lnB w="28575">
                      <a:solidFill>
                        <a:srgbClr val="000000"/>
                      </a:solidFill>
                    </a:lnB>
                    <a:solidFill>
                      <a:srgbClr val="C0C0C0"/>
                    </a:solidFill>
                  </a:tcPr>
                </a:tc>
                <a:tc>
                  <a:txBody>
                    <a:bodyPr/>
                    <a:lstStyle/>
                    <a:p>
                      <a:pPr algn="l">
                        <a:spcBef>
                          <a:spcPts val="400"/>
                        </a:spcBef>
                        <a:defRPr sz="1800"/>
                      </a:pPr>
                      <a:r>
                        <a:rPr sz="2000">
                          <a:solidFill>
                            <a:srgbClr val="666699"/>
                          </a:solidFill>
                        </a:rPr>
                        <a:t>Minutes -&gt; Hours</a:t>
                      </a:r>
                    </a:p>
                  </a:txBody>
                  <a:tcPr marL="46800" marR="46800" marT="46800" marB="46800" anchor="ctr" anchorCtr="0" horzOverflow="overflow">
                    <a:lnL w="12700">
                      <a:solidFill>
                        <a:srgbClr val="000000"/>
                      </a:solidFill>
                    </a:lnL>
                    <a:lnR w="12700">
                      <a:solidFill>
                        <a:srgbClr val="000000"/>
                      </a:solidFill>
                    </a:lnR>
                    <a:lnT w="12700">
                      <a:solidFill>
                        <a:srgbClr val="000000"/>
                      </a:solidFill>
                    </a:lnT>
                    <a:lnB w="28575">
                      <a:solidFill>
                        <a:srgbClr val="000000"/>
                      </a:solidFill>
                    </a:lnB>
                    <a:noFill/>
                  </a:tcPr>
                </a:tc>
                <a:tc>
                  <a:txBody>
                    <a:bodyPr/>
                    <a:lstStyle/>
                    <a:p>
                      <a:pPr algn="l">
                        <a:spcBef>
                          <a:spcPts val="400"/>
                        </a:spcBef>
                        <a:defRPr sz="1800"/>
                      </a:pPr>
                      <a:r>
                        <a:rPr sz="2000">
                          <a:solidFill>
                            <a:srgbClr val="666699"/>
                          </a:solidFill>
                        </a:rPr>
                        <a:t>Instant</a:t>
                      </a:r>
                    </a:p>
                  </a:txBody>
                  <a:tcPr marL="46800" marR="46800" marT="46800" marB="46800" anchor="ctr" anchorCtr="0" horzOverflow="overflow">
                    <a:lnL w="12700">
                      <a:solidFill>
                        <a:srgbClr val="000000"/>
                      </a:solidFill>
                    </a:lnL>
                    <a:lnR w="28575">
                      <a:solidFill>
                        <a:srgbClr val="000000"/>
                      </a:solidFill>
                    </a:lnR>
                    <a:lnT w="12700">
                      <a:solidFill>
                        <a:srgbClr val="000000"/>
                      </a:solidFill>
                    </a:lnT>
                    <a:lnB w="28575">
                      <a:solidFill>
                        <a:srgbClr val="000000"/>
                      </a:solidFill>
                    </a:lnB>
                    <a:noFill/>
                  </a:tcPr>
                </a:tc>
              </a:tr>
            </a:tbl>
          </a:graphicData>
        </a:graphic>
      </p:graphicFrame>
    </p:spTree>
  </p:cSld>
  <p:clrMapOvr>
    <a:masterClrMapping/>
  </p:clrMapOvr>
  <p:transition xmlns:p14="http://schemas.microsoft.com/office/powerpoint/2010/main" spd="med" advClick="1"/>
</p:sld>
</file>

<file path=ppt/slides/slide4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75" name="Foliennummernplatzhalter 3"/>
          <p:cNvSpPr txBox="1"/>
          <p:nvPr>
            <p:ph type="sldNum" sz="quarter" idx="2"/>
          </p:nvPr>
        </p:nvSpPr>
        <p:spPr>
          <a:xfrm>
            <a:off x="4778233" y="6354324"/>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076"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1077" name="Rectangle 4"/>
          <p:cNvSpPr txBox="1"/>
          <p:nvPr>
            <p:ph type="title"/>
          </p:nvPr>
        </p:nvSpPr>
        <p:spPr>
          <a:xfrm>
            <a:off x="722530" y="278649"/>
            <a:ext cx="8573870" cy="521451"/>
          </a:xfrm>
          <a:prstGeom prst="rect">
            <a:avLst/>
          </a:prstGeom>
        </p:spPr>
        <p:txBody>
          <a:bodyPr/>
          <a:lstStyle/>
          <a:p>
            <a:pPr/>
            <a:r>
              <a:t>Bedrohungen für verteilte Systeme</a:t>
            </a:r>
          </a:p>
        </p:txBody>
      </p:sp>
      <p:sp>
        <p:nvSpPr>
          <p:cNvPr id="1078" name="Rectangle 5"/>
          <p:cNvSpPr txBox="1"/>
          <p:nvPr>
            <p:ph type="body" idx="1"/>
          </p:nvPr>
        </p:nvSpPr>
        <p:spPr>
          <a:xfrm>
            <a:off x="812540" y="977900"/>
            <a:ext cx="8483860" cy="5410200"/>
          </a:xfrm>
          <a:prstGeom prst="rect">
            <a:avLst/>
          </a:prstGeom>
        </p:spPr>
        <p:txBody>
          <a:bodyPr/>
          <a:lstStyle/>
          <a:p>
            <a:pPr marL="609600" indent="-609600">
              <a:lnSpc>
                <a:spcPct val="150000"/>
              </a:lnSpc>
              <a:buClr>
                <a:srgbClr val="0000CC"/>
              </a:buClr>
            </a:pPr>
            <a:r>
              <a:t>Gleiche Gefahren wie für isolierte Systeme.</a:t>
            </a:r>
          </a:p>
          <a:p>
            <a:pPr marL="609600" indent="-609600">
              <a:lnSpc>
                <a:spcPct val="150000"/>
              </a:lnSpc>
              <a:buClr>
                <a:srgbClr val="0000CC"/>
              </a:buClr>
            </a:pPr>
            <a:r>
              <a:t>Das Potential für Schaden ist wesentlich höher.</a:t>
            </a:r>
          </a:p>
          <a:p>
            <a:pPr marL="609600" indent="-609600">
              <a:lnSpc>
                <a:spcPct val="150000"/>
              </a:lnSpc>
              <a:buSzTx/>
              <a:buNone/>
            </a:pPr>
          </a:p>
          <a:p>
            <a:pPr marL="609600" indent="-609600">
              <a:lnSpc>
                <a:spcPct val="150000"/>
              </a:lnSpc>
              <a:buSzTx/>
              <a:buNone/>
            </a:pPr>
            <a:r>
              <a:t>Jedoch:</a:t>
            </a:r>
          </a:p>
          <a:p>
            <a:pPr marL="609600" indent="-609600">
              <a:lnSpc>
                <a:spcPct val="150000"/>
              </a:lnSpc>
              <a:buClr>
                <a:srgbClr val="0000CC"/>
              </a:buClr>
            </a:pPr>
            <a:r>
              <a:t>Kann für den Schutz viel mehr investiert werden als in isolierte Systeme.</a:t>
            </a:r>
          </a:p>
        </p:txBody>
      </p:sp>
    </p:spTree>
  </p:cSld>
  <p:clrMapOvr>
    <a:masterClrMapping/>
  </p:clrMapOvr>
  <p:transition xmlns:p14="http://schemas.microsoft.com/office/powerpoint/2010/main" spd="med" advClick="1"/>
</p:sld>
</file>

<file path=ppt/slides/slide4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80" name="Foliennummernplatzhalter 3"/>
          <p:cNvSpPr txBox="1"/>
          <p:nvPr>
            <p:ph type="sldNum" sz="quarter" idx="2"/>
          </p:nvPr>
        </p:nvSpPr>
        <p:spPr>
          <a:xfrm>
            <a:off x="4815378" y="6399329"/>
            <a:ext cx="273657"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081"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1082" name="Rectangle 4"/>
          <p:cNvSpPr txBox="1"/>
          <p:nvPr>
            <p:ph type="title"/>
          </p:nvPr>
        </p:nvSpPr>
        <p:spPr>
          <a:xfrm>
            <a:off x="722530" y="278649"/>
            <a:ext cx="8573870" cy="521451"/>
          </a:xfrm>
          <a:prstGeom prst="rect">
            <a:avLst/>
          </a:prstGeom>
        </p:spPr>
        <p:txBody>
          <a:bodyPr/>
          <a:lstStyle/>
          <a:p>
            <a:pPr/>
            <a:r>
              <a:t>Kommunikationssysteme</a:t>
            </a:r>
          </a:p>
        </p:txBody>
      </p:sp>
      <p:sp>
        <p:nvSpPr>
          <p:cNvPr id="1083" name="Rectangle 5"/>
          <p:cNvSpPr txBox="1"/>
          <p:nvPr/>
        </p:nvSpPr>
        <p:spPr>
          <a:xfrm>
            <a:off x="762000" y="977900"/>
            <a:ext cx="8453121" cy="314947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609600" indent="-609600">
              <a:lnSpc>
                <a:spcPct val="150000"/>
              </a:lnSpc>
              <a:spcBef>
                <a:spcPts val="700"/>
              </a:spcBef>
              <a:defRPr sz="2400">
                <a:solidFill>
                  <a:srgbClr val="5C6971"/>
                </a:solidFill>
              </a:defRPr>
            </a:pPr>
          </a:p>
          <a:p>
            <a:pPr marL="609600" indent="-609600" algn="ctr">
              <a:lnSpc>
                <a:spcPct val="150000"/>
              </a:lnSpc>
              <a:spcBef>
                <a:spcPts val="700"/>
              </a:spcBef>
              <a:defRPr sz="4000">
                <a:solidFill>
                  <a:srgbClr val="5C6971"/>
                </a:solidFill>
              </a:defRPr>
            </a:pPr>
            <a:r>
              <a:t>ENDE Teil 5 </a:t>
            </a:r>
          </a:p>
          <a:p>
            <a:pPr marL="609600" indent="-609600" algn="ctr">
              <a:lnSpc>
                <a:spcPct val="150000"/>
              </a:lnSpc>
              <a:spcBef>
                <a:spcPts val="700"/>
              </a:spcBef>
              <a:defRPr sz="4000">
                <a:solidFill>
                  <a:srgbClr val="5C6971"/>
                </a:solidFill>
              </a:defRPr>
            </a:pPr>
            <a:r>
              <a:t>Sichere Kommunikation</a:t>
            </a:r>
          </a:p>
        </p:txBody>
      </p:sp>
      <p:sp>
        <p:nvSpPr>
          <p:cNvPr id="1084" name="Rectangle 3"/>
          <p:cNvSpPr txBox="1"/>
          <p:nvPr/>
        </p:nvSpPr>
        <p:spPr>
          <a:xfrm>
            <a:off x="1983385" y="4644135"/>
            <a:ext cx="5444173" cy="101023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sz="2000">
                <a:solidFill>
                  <a:srgbClr val="2E5DBA"/>
                </a:solidFill>
              </a:defRPr>
            </a:pPr>
            <a:r>
              <a:t>Sicher ist nur, dass nichts wirklich sicher ist. Nicht einmal das ist sicher.</a:t>
            </a:r>
          </a:p>
          <a:p>
            <a:pPr algn="ctr">
              <a:defRPr i="1" sz="2000">
                <a:solidFill>
                  <a:srgbClr val="2E5DBA"/>
                </a:solidFill>
              </a:defRPr>
            </a:pPr>
            <a:r>
              <a:t>Joachim Ringelnatz</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9" name="Foliennummernplatzhalter 3"/>
          <p:cNvSpPr txBox="1"/>
          <p:nvPr>
            <p:ph type="sldNum" sz="quarter" idx="2"/>
          </p:nvPr>
        </p:nvSpPr>
        <p:spPr>
          <a:xfrm>
            <a:off x="4820612" y="6354324"/>
            <a:ext cx="188899"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50"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51" name="Rectangle 4"/>
          <p:cNvSpPr txBox="1"/>
          <p:nvPr>
            <p:ph type="title"/>
          </p:nvPr>
        </p:nvSpPr>
        <p:spPr>
          <a:xfrm>
            <a:off x="722530" y="278649"/>
            <a:ext cx="8573870" cy="521451"/>
          </a:xfrm>
          <a:prstGeom prst="rect">
            <a:avLst/>
          </a:prstGeom>
        </p:spPr>
        <p:txBody>
          <a:bodyPr/>
          <a:lstStyle/>
          <a:p>
            <a:pPr/>
            <a:r>
              <a:t>Sicherheitskonzepte</a:t>
            </a:r>
          </a:p>
        </p:txBody>
      </p:sp>
      <p:sp>
        <p:nvSpPr>
          <p:cNvPr id="52" name="Oval 12"/>
          <p:cNvSpPr/>
          <p:nvPr/>
        </p:nvSpPr>
        <p:spPr>
          <a:xfrm>
            <a:off x="4952894" y="3536033"/>
            <a:ext cx="2808290" cy="935038"/>
          </a:xfrm>
          <a:prstGeom prst="ellipse">
            <a:avLst/>
          </a:prstGeom>
          <a:solidFill>
            <a:srgbClr val="FFFF99"/>
          </a:solidFill>
          <a:ln>
            <a:solidFill>
              <a:srgbClr val="FF9933"/>
            </a:solidFill>
          </a:ln>
        </p:spPr>
        <p:txBody>
          <a:bodyPr lIns="45719" rIns="45719" anchor="ctr"/>
          <a:lstStyle/>
          <a:p>
            <a:pPr/>
          </a:p>
        </p:txBody>
      </p:sp>
      <p:sp>
        <p:nvSpPr>
          <p:cNvPr id="53" name="Oval 13"/>
          <p:cNvSpPr/>
          <p:nvPr/>
        </p:nvSpPr>
        <p:spPr>
          <a:xfrm>
            <a:off x="4997344" y="4661570"/>
            <a:ext cx="2565401" cy="1260477"/>
          </a:xfrm>
          <a:prstGeom prst="ellipse">
            <a:avLst/>
          </a:prstGeom>
          <a:solidFill>
            <a:srgbClr val="FFCCFF"/>
          </a:solidFill>
          <a:ln>
            <a:solidFill>
              <a:srgbClr val="CC00FF"/>
            </a:solidFill>
          </a:ln>
        </p:spPr>
        <p:txBody>
          <a:bodyPr lIns="45719" rIns="45719" anchor="ctr"/>
          <a:lstStyle/>
          <a:p>
            <a:pPr/>
          </a:p>
        </p:txBody>
      </p:sp>
      <p:sp>
        <p:nvSpPr>
          <p:cNvPr id="54" name="Oval 2"/>
          <p:cNvSpPr/>
          <p:nvPr/>
        </p:nvSpPr>
        <p:spPr>
          <a:xfrm>
            <a:off x="4935432" y="1196058"/>
            <a:ext cx="2808289" cy="935038"/>
          </a:xfrm>
          <a:prstGeom prst="ellipse">
            <a:avLst/>
          </a:prstGeom>
          <a:solidFill>
            <a:srgbClr val="FFFFCC"/>
          </a:solidFill>
          <a:ln>
            <a:solidFill>
              <a:srgbClr val="FF3300"/>
            </a:solidFill>
          </a:ln>
        </p:spPr>
        <p:txBody>
          <a:bodyPr lIns="45719" rIns="45719" anchor="ctr"/>
          <a:lstStyle/>
          <a:p>
            <a:pPr/>
          </a:p>
        </p:txBody>
      </p:sp>
      <p:sp>
        <p:nvSpPr>
          <p:cNvPr id="55" name="AutoShape 5"/>
          <p:cNvSpPr/>
          <p:nvPr/>
        </p:nvSpPr>
        <p:spPr>
          <a:xfrm rot="20750819">
            <a:off x="3638444" y="1700883"/>
            <a:ext cx="1152526" cy="287337"/>
          </a:xfrm>
          <a:prstGeom prst="rightArrow">
            <a:avLst>
              <a:gd name="adj1" fmla="val 50000"/>
              <a:gd name="adj2" fmla="val 100276"/>
            </a:avLst>
          </a:prstGeom>
          <a:solidFill>
            <a:srgbClr val="FF9933"/>
          </a:solidFill>
          <a:ln w="12700">
            <a:miter lim="400000"/>
          </a:ln>
        </p:spPr>
        <p:txBody>
          <a:bodyPr lIns="45719" rIns="45719" anchor="ctr"/>
          <a:lstStyle/>
          <a:p>
            <a:pPr/>
          </a:p>
        </p:txBody>
      </p:sp>
      <p:sp>
        <p:nvSpPr>
          <p:cNvPr id="56" name="AutoShape 6"/>
          <p:cNvSpPr/>
          <p:nvPr/>
        </p:nvSpPr>
        <p:spPr>
          <a:xfrm rot="20375050">
            <a:off x="3855932" y="3013744"/>
            <a:ext cx="1008063" cy="287339"/>
          </a:xfrm>
          <a:prstGeom prst="rightArrow">
            <a:avLst>
              <a:gd name="adj1" fmla="val 50000"/>
              <a:gd name="adj2" fmla="val 87707"/>
            </a:avLst>
          </a:prstGeom>
          <a:solidFill>
            <a:srgbClr val="FF9933"/>
          </a:solidFill>
          <a:ln w="12700">
            <a:miter lim="400000"/>
          </a:ln>
        </p:spPr>
        <p:txBody>
          <a:bodyPr lIns="45719" rIns="45719" anchor="ctr"/>
          <a:lstStyle/>
          <a:p>
            <a:pPr/>
          </a:p>
        </p:txBody>
      </p:sp>
      <p:sp>
        <p:nvSpPr>
          <p:cNvPr id="57" name="AutoShape 7"/>
          <p:cNvSpPr/>
          <p:nvPr/>
        </p:nvSpPr>
        <p:spPr>
          <a:xfrm flipV="1" rot="1119166">
            <a:off x="3855932" y="3623345"/>
            <a:ext cx="992188" cy="287339"/>
          </a:xfrm>
          <a:prstGeom prst="rightArrow">
            <a:avLst>
              <a:gd name="adj1" fmla="val 50000"/>
              <a:gd name="adj2" fmla="val 86326"/>
            </a:avLst>
          </a:prstGeom>
          <a:solidFill>
            <a:srgbClr val="FF9933"/>
          </a:solidFill>
          <a:ln w="12700">
            <a:miter lim="400000"/>
          </a:ln>
        </p:spPr>
        <p:txBody>
          <a:bodyPr lIns="45719" rIns="45719" anchor="ctr"/>
          <a:lstStyle/>
          <a:p>
            <a:pPr/>
          </a:p>
        </p:txBody>
      </p:sp>
      <p:sp>
        <p:nvSpPr>
          <p:cNvPr id="58" name="AutoShape 8"/>
          <p:cNvSpPr/>
          <p:nvPr/>
        </p:nvSpPr>
        <p:spPr>
          <a:xfrm flipV="1" rot="849181">
            <a:off x="3638444" y="2348583"/>
            <a:ext cx="1152526" cy="287337"/>
          </a:xfrm>
          <a:prstGeom prst="rightArrow">
            <a:avLst>
              <a:gd name="adj1" fmla="val 50000"/>
              <a:gd name="adj2" fmla="val 100276"/>
            </a:avLst>
          </a:prstGeom>
          <a:solidFill>
            <a:srgbClr val="FF9933"/>
          </a:solidFill>
          <a:ln w="12700">
            <a:miter lim="400000"/>
          </a:ln>
        </p:spPr>
        <p:txBody>
          <a:bodyPr lIns="45719" rIns="45719" anchor="ctr"/>
          <a:lstStyle/>
          <a:p>
            <a:pPr/>
          </a:p>
        </p:txBody>
      </p:sp>
      <p:sp>
        <p:nvSpPr>
          <p:cNvPr id="59" name="Oval 10"/>
          <p:cNvSpPr/>
          <p:nvPr/>
        </p:nvSpPr>
        <p:spPr>
          <a:xfrm>
            <a:off x="4935432" y="2348583"/>
            <a:ext cx="2808289" cy="935038"/>
          </a:xfrm>
          <a:prstGeom prst="ellipse">
            <a:avLst/>
          </a:prstGeom>
          <a:solidFill>
            <a:srgbClr val="CCFFCC"/>
          </a:solidFill>
          <a:ln>
            <a:solidFill>
              <a:schemeClr val="accent1"/>
            </a:solidFill>
          </a:ln>
        </p:spPr>
        <p:txBody>
          <a:bodyPr lIns="45719" rIns="45719" anchor="ctr"/>
          <a:lstStyle/>
          <a:p>
            <a:pPr/>
          </a:p>
        </p:txBody>
      </p:sp>
      <p:sp>
        <p:nvSpPr>
          <p:cNvPr id="60" name="Rectangle 11"/>
          <p:cNvSpPr txBox="1"/>
          <p:nvPr/>
        </p:nvSpPr>
        <p:spPr>
          <a:xfrm>
            <a:off x="5124027" y="908720"/>
            <a:ext cx="3797936" cy="461194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385763" indent="-385763">
              <a:lnSpc>
                <a:spcPct val="250000"/>
              </a:lnSpc>
              <a:spcBef>
                <a:spcPts val="600"/>
              </a:spcBef>
              <a:defRPr sz="2800"/>
            </a:pPr>
            <a:r>
              <a:t>Redundanz</a:t>
            </a:r>
          </a:p>
          <a:p>
            <a:pPr marL="385763" indent="-385763">
              <a:lnSpc>
                <a:spcPct val="250000"/>
              </a:lnSpc>
              <a:spcBef>
                <a:spcPts val="600"/>
              </a:spcBef>
              <a:defRPr sz="2800"/>
            </a:pPr>
            <a:r>
              <a:t>Kapselung</a:t>
            </a:r>
          </a:p>
          <a:p>
            <a:pPr marL="385763" indent="-385763">
              <a:lnSpc>
                <a:spcPct val="250000"/>
              </a:lnSpc>
              <a:spcBef>
                <a:spcPts val="600"/>
              </a:spcBef>
              <a:defRPr sz="2800"/>
            </a:pPr>
            <a:r>
              <a:t>Autorisierung</a:t>
            </a:r>
          </a:p>
          <a:p>
            <a:pPr marL="385763" indent="-385763">
              <a:lnSpc>
                <a:spcPct val="90000"/>
              </a:lnSpc>
              <a:defRPr sz="2800"/>
            </a:pPr>
          </a:p>
          <a:p>
            <a:pPr marL="385763" indent="-385763">
              <a:lnSpc>
                <a:spcPct val="90000"/>
              </a:lnSpc>
              <a:spcBef>
                <a:spcPts val="600"/>
              </a:spcBef>
              <a:defRPr sz="2800"/>
            </a:pPr>
            <a:r>
              <a:t>Prüfsummen/</a:t>
            </a:r>
          </a:p>
          <a:p>
            <a:pPr marL="385763" indent="-385763">
              <a:lnSpc>
                <a:spcPct val="90000"/>
              </a:lnSpc>
              <a:spcBef>
                <a:spcPts val="600"/>
              </a:spcBef>
              <a:defRPr sz="2800"/>
            </a:pPr>
            <a:r>
              <a:t>Signaturen</a:t>
            </a:r>
          </a:p>
        </p:txBody>
      </p:sp>
      <p:sp>
        <p:nvSpPr>
          <p:cNvPr id="61" name="Rectangle 14"/>
          <p:cNvSpPr txBox="1"/>
          <p:nvPr/>
        </p:nvSpPr>
        <p:spPr>
          <a:xfrm>
            <a:off x="1128289" y="1870744"/>
            <a:ext cx="2199542"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Verfügbarkeit</a:t>
            </a:r>
          </a:p>
        </p:txBody>
      </p:sp>
      <p:sp>
        <p:nvSpPr>
          <p:cNvPr id="62" name="Rectangle 15"/>
          <p:cNvSpPr txBox="1"/>
          <p:nvPr/>
        </p:nvSpPr>
        <p:spPr>
          <a:xfrm>
            <a:off x="1172739" y="3177257"/>
            <a:ext cx="2337580"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Vertraulichkeit</a:t>
            </a:r>
          </a:p>
        </p:txBody>
      </p:sp>
      <p:sp>
        <p:nvSpPr>
          <p:cNvPr id="63" name="Rectangle 16"/>
          <p:cNvSpPr txBox="1"/>
          <p:nvPr/>
        </p:nvSpPr>
        <p:spPr>
          <a:xfrm>
            <a:off x="1218299" y="4509120"/>
            <a:ext cx="1487821" cy="48620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Integrität</a:t>
            </a:r>
          </a:p>
        </p:txBody>
      </p:sp>
      <p:sp>
        <p:nvSpPr>
          <p:cNvPr id="64" name="AutoShape 6"/>
          <p:cNvSpPr/>
          <p:nvPr/>
        </p:nvSpPr>
        <p:spPr>
          <a:xfrm rot="20375050">
            <a:off x="3801326" y="4360881"/>
            <a:ext cx="1008063" cy="287339"/>
          </a:xfrm>
          <a:prstGeom prst="rightArrow">
            <a:avLst>
              <a:gd name="adj1" fmla="val 50000"/>
              <a:gd name="adj2" fmla="val 87707"/>
            </a:avLst>
          </a:prstGeom>
          <a:solidFill>
            <a:srgbClr val="FF9933"/>
          </a:solidFill>
          <a:ln w="12700">
            <a:miter lim="400000"/>
          </a:ln>
        </p:spPr>
        <p:txBody>
          <a:bodyPr lIns="45719" rIns="45719" anchor="ctr"/>
          <a:lstStyle/>
          <a:p>
            <a:pPr/>
          </a:p>
        </p:txBody>
      </p:sp>
      <p:sp>
        <p:nvSpPr>
          <p:cNvPr id="65" name="AutoShape 7"/>
          <p:cNvSpPr/>
          <p:nvPr/>
        </p:nvSpPr>
        <p:spPr>
          <a:xfrm flipV="1" rot="1119166">
            <a:off x="3801326" y="4970481"/>
            <a:ext cx="992188" cy="287339"/>
          </a:xfrm>
          <a:prstGeom prst="rightArrow">
            <a:avLst>
              <a:gd name="adj1" fmla="val 50000"/>
              <a:gd name="adj2" fmla="val 86326"/>
            </a:avLst>
          </a:prstGeom>
          <a:solidFill>
            <a:srgbClr val="FF9933"/>
          </a:solidFill>
          <a:ln w="12700">
            <a:miter lim="400000"/>
          </a:ln>
        </p:spPr>
        <p:txBody>
          <a:bodyPr lIns="45719" rIns="45719" anchor="ctr"/>
          <a:lstStyle/>
          <a:p>
            <a:pP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7" name="Foliennummernplatzhalter 3"/>
          <p:cNvSpPr txBox="1"/>
          <p:nvPr>
            <p:ph type="sldNum" sz="quarter" idx="2"/>
          </p:nvPr>
        </p:nvSpPr>
        <p:spPr>
          <a:xfrm>
            <a:off x="4820612" y="6354324"/>
            <a:ext cx="188899"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68"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69" name="Rectangle 4"/>
          <p:cNvSpPr txBox="1"/>
          <p:nvPr>
            <p:ph type="title"/>
          </p:nvPr>
        </p:nvSpPr>
        <p:spPr>
          <a:xfrm>
            <a:off x="722530" y="278649"/>
            <a:ext cx="8573870" cy="521451"/>
          </a:xfrm>
          <a:prstGeom prst="rect">
            <a:avLst/>
          </a:prstGeom>
        </p:spPr>
        <p:txBody>
          <a:bodyPr/>
          <a:lstStyle/>
          <a:p>
            <a:pPr/>
            <a:r>
              <a:t>Was ist Kapselung (Encapsulation)?</a:t>
            </a:r>
          </a:p>
        </p:txBody>
      </p:sp>
      <p:grpSp>
        <p:nvGrpSpPr>
          <p:cNvPr id="72" name="Gruppieren 20"/>
          <p:cNvGrpSpPr/>
          <p:nvPr/>
        </p:nvGrpSpPr>
        <p:grpSpPr>
          <a:xfrm>
            <a:off x="677525" y="1313764"/>
            <a:ext cx="4202729" cy="4500502"/>
            <a:chOff x="0" y="0"/>
            <a:chExt cx="4202728" cy="4500500"/>
          </a:xfrm>
        </p:grpSpPr>
        <p:pic>
          <p:nvPicPr>
            <p:cNvPr id="70" name="Picture 4" descr="Picture 4"/>
            <p:cNvPicPr>
              <a:picLocks noChangeAspect="1"/>
            </p:cNvPicPr>
            <p:nvPr/>
          </p:nvPicPr>
          <p:blipFill>
            <a:blip r:embed="rId3">
              <a:extLst/>
            </a:blip>
            <a:stretch>
              <a:fillRect/>
            </a:stretch>
          </p:blipFill>
          <p:spPr>
            <a:xfrm>
              <a:off x="0" y="540060"/>
              <a:ext cx="2032779" cy="3960441"/>
            </a:xfrm>
            <a:prstGeom prst="rect">
              <a:avLst/>
            </a:prstGeom>
            <a:ln w="12700" cap="flat">
              <a:noFill/>
              <a:miter lim="400000"/>
            </a:ln>
            <a:effectLst/>
          </p:spPr>
        </p:pic>
        <p:sp>
          <p:nvSpPr>
            <p:cNvPr id="71" name="Rectangle 8"/>
            <p:cNvSpPr txBox="1"/>
            <p:nvPr/>
          </p:nvSpPr>
          <p:spPr>
            <a:xfrm>
              <a:off x="1485879" y="0"/>
              <a:ext cx="2716850" cy="108135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marL="385763" indent="-385763">
                <a:defRPr sz="2000"/>
              </a:pPr>
              <a:r>
                <a:t>Bob in einer </a:t>
              </a:r>
            </a:p>
            <a:p>
              <a:pPr marL="385763" indent="-385763">
                <a:defRPr sz="2000"/>
              </a:pPr>
              <a:r>
                <a:t>unsicheren </a:t>
              </a:r>
            </a:p>
            <a:p>
              <a:pPr marL="385763" indent="-385763">
                <a:defRPr sz="2000"/>
              </a:pPr>
              <a:r>
                <a:t>Umgebung</a:t>
              </a:r>
            </a:p>
          </p:txBody>
        </p:sp>
      </p:grpSp>
      <p:grpSp>
        <p:nvGrpSpPr>
          <p:cNvPr id="79" name="Gruppieren 21"/>
          <p:cNvGrpSpPr/>
          <p:nvPr/>
        </p:nvGrpSpPr>
        <p:grpSpPr>
          <a:xfrm>
            <a:off x="4211637" y="1089024"/>
            <a:ext cx="4679951" cy="4694820"/>
            <a:chOff x="361995" y="0"/>
            <a:chExt cx="4679950" cy="4694818"/>
          </a:xfrm>
        </p:grpSpPr>
        <p:sp>
          <p:nvSpPr>
            <p:cNvPr id="73" name="Rectangle 3"/>
            <p:cNvSpPr txBox="1"/>
            <p:nvPr/>
          </p:nvSpPr>
          <p:spPr>
            <a:xfrm>
              <a:off x="695052" y="4319588"/>
              <a:ext cx="4156711" cy="375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385763" indent="-385763">
                <a:lnSpc>
                  <a:spcPct val="115000"/>
                </a:lnSpc>
                <a:defRPr sz="2000"/>
              </a:lvl1pPr>
            </a:lstStyle>
            <a:p>
              <a:pPr/>
              <a:r>
                <a:t>Alice in einer sicheren Umgebung</a:t>
              </a:r>
            </a:p>
          </p:txBody>
        </p:sp>
        <p:pic>
          <p:nvPicPr>
            <p:cNvPr id="74" name="Picture 5" descr="Picture 5"/>
            <p:cNvPicPr>
              <a:picLocks noChangeAspect="1"/>
            </p:cNvPicPr>
            <p:nvPr/>
          </p:nvPicPr>
          <p:blipFill>
            <a:blip r:embed="rId4">
              <a:extLst/>
            </a:blip>
            <a:stretch>
              <a:fillRect/>
            </a:stretch>
          </p:blipFill>
          <p:spPr>
            <a:xfrm>
              <a:off x="2017757" y="1295400"/>
              <a:ext cx="2519364" cy="2435226"/>
            </a:xfrm>
            <a:prstGeom prst="rect">
              <a:avLst/>
            </a:prstGeom>
            <a:ln w="12700" cap="flat">
              <a:noFill/>
              <a:miter lim="400000"/>
            </a:ln>
            <a:effectLst/>
          </p:spPr>
        </p:pic>
        <p:sp>
          <p:nvSpPr>
            <p:cNvPr id="75" name="Rectangle 6"/>
            <p:cNvSpPr/>
            <p:nvPr/>
          </p:nvSpPr>
          <p:spPr>
            <a:xfrm>
              <a:off x="649332" y="1079499"/>
              <a:ext cx="4176714" cy="3240090"/>
            </a:xfrm>
            <a:prstGeom prst="rect">
              <a:avLst/>
            </a:prstGeom>
            <a:noFill/>
            <a:ln w="28575" cap="flat">
              <a:solidFill>
                <a:srgbClr val="808080"/>
              </a:solidFill>
              <a:prstDash val="solid"/>
              <a:miter lim="800000"/>
            </a:ln>
            <a:effectLst/>
          </p:spPr>
          <p:txBody>
            <a:bodyPr wrap="square" lIns="45719" tIns="45719" rIns="45719" bIns="45719" numCol="1" anchor="ctr">
              <a:noAutofit/>
            </a:bodyPr>
            <a:lstStyle/>
            <a:p>
              <a:pPr/>
            </a:p>
          </p:txBody>
        </p:sp>
        <p:sp>
          <p:nvSpPr>
            <p:cNvPr id="76" name="AutoShape 7"/>
            <p:cNvSpPr/>
            <p:nvPr/>
          </p:nvSpPr>
          <p:spPr>
            <a:xfrm>
              <a:off x="361995" y="0"/>
              <a:ext cx="4679951" cy="1081088"/>
            </a:xfrm>
            <a:prstGeom prst="triangle">
              <a:avLst/>
            </a:prstGeom>
            <a:noFill/>
            <a:ln w="28575" cap="flat">
              <a:solidFill>
                <a:srgbClr val="808080"/>
              </a:solidFill>
              <a:prstDash val="solid"/>
              <a:miter lim="800000"/>
            </a:ln>
            <a:effectLst/>
          </p:spPr>
          <p:txBody>
            <a:bodyPr wrap="square" lIns="45719" tIns="45719" rIns="45719" bIns="45719" numCol="1" anchor="ctr">
              <a:noAutofit/>
            </a:bodyPr>
            <a:lstStyle/>
            <a:p>
              <a:pPr/>
            </a:p>
          </p:txBody>
        </p:sp>
        <p:sp>
          <p:nvSpPr>
            <p:cNvPr id="77" name="Rectangle 9"/>
            <p:cNvSpPr/>
            <p:nvPr/>
          </p:nvSpPr>
          <p:spPr>
            <a:xfrm>
              <a:off x="743317" y="2880035"/>
              <a:ext cx="1935216" cy="1008064"/>
            </a:xfrm>
            <a:prstGeom prst="rect">
              <a:avLst/>
            </a:prstGeom>
            <a:solidFill>
              <a:srgbClr val="808080"/>
            </a:solidFill>
            <a:ln w="12700" cap="flat">
              <a:noFill/>
              <a:miter lim="400000"/>
            </a:ln>
            <a:effectLst/>
          </p:spPr>
          <p:txBody>
            <a:bodyPr wrap="square" lIns="45719" tIns="45719" rIns="45719" bIns="45719" numCol="1" anchor="ctr">
              <a:noAutofit/>
            </a:bodyPr>
            <a:lstStyle/>
            <a:p>
              <a:pPr/>
            </a:p>
          </p:txBody>
        </p:sp>
        <p:sp>
          <p:nvSpPr>
            <p:cNvPr id="78" name="Rectangle 10"/>
            <p:cNvSpPr/>
            <p:nvPr/>
          </p:nvSpPr>
          <p:spPr>
            <a:xfrm>
              <a:off x="1334177" y="3745223"/>
              <a:ext cx="719139" cy="504826"/>
            </a:xfrm>
            <a:prstGeom prst="rect">
              <a:avLst/>
            </a:prstGeom>
            <a:solidFill>
              <a:srgbClr val="808080"/>
            </a:solidFill>
            <a:ln w="12700" cap="flat">
              <a:noFill/>
              <a:miter lim="400000"/>
            </a:ln>
            <a:effectLst/>
          </p:spPr>
          <p:txBody>
            <a:bodyPr wrap="square" lIns="45719" tIns="45719" rIns="45719" bIns="45719" numCol="1" anchor="ctr">
              <a:noAutofit/>
            </a:bodyPr>
            <a:lstStyle/>
            <a:p>
              <a:pP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10" grpId="1" fill="hold">
                                  <p:stCondLst>
                                    <p:cond delay="0"/>
                                  </p:stCondLst>
                                  <p:iterate type="el" backwards="0">
                                    <p:tmAbs val="0"/>
                                  </p:iterate>
                                  <p:childTnLst>
                                    <p:set>
                                      <p:cBhvr>
                                        <p:cTn id="6" fill="hold"/>
                                        <p:tgtEl>
                                          <p:spTgt spid="72"/>
                                        </p:tgtEl>
                                        <p:attrNameLst>
                                          <p:attrName>style.visibility</p:attrName>
                                        </p:attrNameLst>
                                      </p:cBhvr>
                                      <p:to>
                                        <p:strVal val="visible"/>
                                      </p:to>
                                    </p:set>
                                    <p:animEffect filter="fade" transition="in">
                                      <p:cBhvr>
                                        <p:cTn id="7" dur="500"/>
                                        <p:tgtEl>
                                          <p:spTgt spid="72"/>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ID="10" grpId="2" fill="hold">
                                  <p:stCondLst>
                                    <p:cond delay="0"/>
                                  </p:stCondLst>
                                  <p:iterate type="el" backwards="0">
                                    <p:tmAbs val="0"/>
                                  </p:iterate>
                                  <p:childTnLst>
                                    <p:set>
                                      <p:cBhvr>
                                        <p:cTn id="11" fill="hold"/>
                                        <p:tgtEl>
                                          <p:spTgt spid="79"/>
                                        </p:tgtEl>
                                        <p:attrNameLst>
                                          <p:attrName>style.visibility</p:attrName>
                                        </p:attrNameLst>
                                      </p:cBhvr>
                                      <p:to>
                                        <p:strVal val="visible"/>
                                      </p:to>
                                    </p:set>
                                    <p:animEffect filter="fade" transition="in">
                                      <p:cBhvr>
                                        <p:cTn id="12" dur="500"/>
                                        <p:tgtEl>
                                          <p:spTgt spid="7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72" grpId="1"/>
      <p:bldP build="whole" bldLvl="1" animBg="1" rev="0" advAuto="0" spid="79" grpId="2"/>
    </p:bldLst>
  </p:timing>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1" name="Foliennummernplatzhalter 3"/>
          <p:cNvSpPr txBox="1"/>
          <p:nvPr>
            <p:ph type="sldNum" sz="quarter" idx="2"/>
          </p:nvPr>
        </p:nvSpPr>
        <p:spPr>
          <a:xfrm>
            <a:off x="4820612" y="6354324"/>
            <a:ext cx="188899"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82"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83" name="Rectangle 4"/>
          <p:cNvSpPr txBox="1"/>
          <p:nvPr>
            <p:ph type="title"/>
          </p:nvPr>
        </p:nvSpPr>
        <p:spPr>
          <a:xfrm>
            <a:off x="722530" y="278649"/>
            <a:ext cx="8573870" cy="521451"/>
          </a:xfrm>
          <a:prstGeom prst="rect">
            <a:avLst/>
          </a:prstGeom>
        </p:spPr>
        <p:txBody>
          <a:bodyPr/>
          <a:lstStyle/>
          <a:p>
            <a:pPr/>
            <a:r>
              <a:t>Inhalt</a:t>
            </a:r>
          </a:p>
        </p:txBody>
      </p:sp>
      <p:sp>
        <p:nvSpPr>
          <p:cNvPr id="84" name="Rectangle 5"/>
          <p:cNvSpPr txBox="1"/>
          <p:nvPr>
            <p:ph type="body" idx="1"/>
          </p:nvPr>
        </p:nvSpPr>
        <p:spPr>
          <a:prstGeom prst="rect">
            <a:avLst/>
          </a:prstGeom>
        </p:spPr>
        <p:txBody>
          <a:bodyPr/>
          <a:lstStyle/>
          <a:p>
            <a:pPr marL="609600" indent="-609600">
              <a:lnSpc>
                <a:spcPct val="150000"/>
              </a:lnSpc>
              <a:buSzTx/>
              <a:buNone/>
            </a:pPr>
            <a:r>
              <a:t>Sicherheit</a:t>
            </a:r>
          </a:p>
          <a:p>
            <a:pPr marL="609600" indent="-609600">
              <a:lnSpc>
                <a:spcPct val="150000"/>
              </a:lnSpc>
              <a:buClr>
                <a:srgbClr val="0000CC"/>
              </a:buClr>
            </a:pPr>
            <a:r>
              <a:t>Begriffe: Vertraulichkeit, Integrität, Verfügbarkeit</a:t>
            </a:r>
          </a:p>
          <a:p>
            <a:pPr marL="609600" indent="-609600">
              <a:lnSpc>
                <a:spcPct val="150000"/>
              </a:lnSpc>
              <a:buClr>
                <a:srgbClr val="0000CC"/>
              </a:buClr>
              <a:defRPr>
                <a:solidFill>
                  <a:srgbClr val="E2001A"/>
                </a:solidFill>
              </a:defRPr>
            </a:pPr>
            <a:r>
              <a:t>Bedrohungen: Risiken und Nebenwirkungen </a:t>
            </a:r>
          </a:p>
          <a:p>
            <a:pPr marL="609600" indent="-609600">
              <a:lnSpc>
                <a:spcPct val="150000"/>
              </a:lnSpc>
              <a:buClr>
                <a:srgbClr val="0000CC"/>
              </a:buClr>
            </a:pPr>
            <a:r>
              <a:t>Schutzmaßnahmen </a:t>
            </a:r>
          </a:p>
          <a:p>
            <a:pPr marL="609600" indent="-609600">
              <a:lnSpc>
                <a:spcPct val="150000"/>
              </a:lnSpc>
              <a:buClr>
                <a:srgbClr val="0000CC"/>
              </a:buClr>
            </a:pPr>
            <a:r>
              <a:t>Identitätsnachweise</a:t>
            </a:r>
          </a:p>
          <a:p>
            <a:pPr marL="609600" indent="-609600">
              <a:lnSpc>
                <a:spcPct val="150000"/>
              </a:lnSpc>
              <a:buClr>
                <a:srgbClr val="0000CC"/>
              </a:buClr>
            </a:pPr>
            <a:r>
              <a:t>Geheimniskrämerei </a:t>
            </a:r>
          </a:p>
          <a:p>
            <a:pPr marL="609600" indent="-609600">
              <a:lnSpc>
                <a:spcPct val="150000"/>
              </a:lnSpc>
              <a:buClr>
                <a:srgbClr val="0000CC"/>
              </a:buClr>
            </a:pPr>
            <a:r>
              <a:t>Verfügbarkeit</a:t>
            </a:r>
          </a:p>
          <a:p>
            <a:pPr marL="609600" indent="-609600">
              <a:lnSpc>
                <a:spcPct val="150000"/>
              </a:lnSpc>
              <a:buClr>
                <a:srgbClr val="0000CC"/>
              </a:buClr>
            </a:pPr>
            <a:r>
              <a:t>Hochverfügbare Systeme</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6" name="Foliennummernplatzhalter 3"/>
          <p:cNvSpPr txBox="1"/>
          <p:nvPr>
            <p:ph type="sldNum" sz="quarter" idx="2"/>
          </p:nvPr>
        </p:nvSpPr>
        <p:spPr>
          <a:xfrm>
            <a:off x="4820612" y="6354324"/>
            <a:ext cx="188899"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87"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88" name="Rectangle 4"/>
          <p:cNvSpPr txBox="1"/>
          <p:nvPr>
            <p:ph type="title"/>
          </p:nvPr>
        </p:nvSpPr>
        <p:spPr>
          <a:xfrm>
            <a:off x="722530" y="278649"/>
            <a:ext cx="8573870" cy="521451"/>
          </a:xfrm>
          <a:prstGeom prst="rect">
            <a:avLst/>
          </a:prstGeom>
        </p:spPr>
        <p:txBody>
          <a:bodyPr/>
          <a:lstStyle/>
          <a:p>
            <a:pPr/>
            <a:r>
              <a:t>Vom Schreibtisch in die Westentasche </a:t>
            </a:r>
          </a:p>
        </p:txBody>
      </p:sp>
      <p:sp>
        <p:nvSpPr>
          <p:cNvPr id="89" name="Rectangle 5"/>
          <p:cNvSpPr txBox="1"/>
          <p:nvPr>
            <p:ph type="body" idx="1"/>
          </p:nvPr>
        </p:nvSpPr>
        <p:spPr>
          <a:prstGeom prst="rect">
            <a:avLst/>
          </a:prstGeom>
        </p:spPr>
        <p:txBody>
          <a:bodyPr/>
          <a:lstStyle>
            <a:lvl1pPr marL="609600" indent="-609600">
              <a:lnSpc>
                <a:spcPct val="150000"/>
              </a:lnSpc>
              <a:buSzTx/>
              <a:buNone/>
            </a:lvl1pPr>
          </a:lstStyle>
          <a:p>
            <a:pPr/>
            <a:r>
              <a:t>Die Probleme wandern mit.</a:t>
            </a:r>
          </a:p>
        </p:txBody>
      </p:sp>
      <p:grpSp>
        <p:nvGrpSpPr>
          <p:cNvPr id="147" name="Group 3"/>
          <p:cNvGrpSpPr/>
          <p:nvPr/>
        </p:nvGrpSpPr>
        <p:grpSpPr>
          <a:xfrm>
            <a:off x="3152799" y="2753924"/>
            <a:ext cx="3217865" cy="2528890"/>
            <a:chOff x="0" y="0"/>
            <a:chExt cx="3217863" cy="2528888"/>
          </a:xfrm>
        </p:grpSpPr>
        <p:grpSp>
          <p:nvGrpSpPr>
            <p:cNvPr id="144" name="Group 4"/>
            <p:cNvGrpSpPr/>
            <p:nvPr/>
          </p:nvGrpSpPr>
          <p:grpSpPr>
            <a:xfrm>
              <a:off x="-1" y="76200"/>
              <a:ext cx="944564" cy="2452689"/>
              <a:chOff x="0" y="0"/>
              <a:chExt cx="944562" cy="2452688"/>
            </a:xfrm>
          </p:grpSpPr>
          <p:sp>
            <p:nvSpPr>
              <p:cNvPr id="90" name="Freeform 5"/>
              <p:cNvSpPr/>
              <p:nvPr/>
            </p:nvSpPr>
            <p:spPr>
              <a:xfrm flipH="1">
                <a:off x="319087" y="304800"/>
                <a:ext cx="155576" cy="79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232"/>
                    </a:moveTo>
                    <a:lnTo>
                      <a:pt x="1322" y="9504"/>
                    </a:lnTo>
                    <a:lnTo>
                      <a:pt x="3084" y="7344"/>
                    </a:lnTo>
                    <a:lnTo>
                      <a:pt x="5510" y="5616"/>
                    </a:lnTo>
                    <a:lnTo>
                      <a:pt x="8374" y="3456"/>
                    </a:lnTo>
                    <a:lnTo>
                      <a:pt x="11241" y="1728"/>
                    </a:lnTo>
                    <a:lnTo>
                      <a:pt x="14105" y="864"/>
                    </a:lnTo>
                    <a:lnTo>
                      <a:pt x="17191" y="0"/>
                    </a:lnTo>
                    <a:lnTo>
                      <a:pt x="19835" y="864"/>
                    </a:lnTo>
                    <a:lnTo>
                      <a:pt x="21600" y="13824"/>
                    </a:lnTo>
                    <a:lnTo>
                      <a:pt x="17852" y="15120"/>
                    </a:lnTo>
                    <a:lnTo>
                      <a:pt x="14105" y="15984"/>
                    </a:lnTo>
                    <a:lnTo>
                      <a:pt x="11241" y="17280"/>
                    </a:lnTo>
                    <a:lnTo>
                      <a:pt x="8595" y="17712"/>
                    </a:lnTo>
                    <a:lnTo>
                      <a:pt x="6391" y="19008"/>
                    </a:lnTo>
                    <a:lnTo>
                      <a:pt x="4627" y="19872"/>
                    </a:lnTo>
                    <a:lnTo>
                      <a:pt x="2864" y="20304"/>
                    </a:lnTo>
                    <a:lnTo>
                      <a:pt x="1542" y="21600"/>
                    </a:lnTo>
                    <a:lnTo>
                      <a:pt x="1322" y="21168"/>
                    </a:lnTo>
                    <a:lnTo>
                      <a:pt x="881" y="19440"/>
                    </a:lnTo>
                    <a:lnTo>
                      <a:pt x="220" y="15984"/>
                    </a:lnTo>
                    <a:lnTo>
                      <a:pt x="0" y="11232"/>
                    </a:lnTo>
                    <a:close/>
                  </a:path>
                </a:pathLst>
              </a:custGeom>
              <a:solidFill>
                <a:srgbClr val="18FF54"/>
              </a:solidFill>
              <a:ln w="12700" cap="flat">
                <a:noFill/>
                <a:miter lim="400000"/>
              </a:ln>
              <a:effectLst/>
            </p:spPr>
            <p:txBody>
              <a:bodyPr wrap="square" lIns="45719" tIns="45719" rIns="45719" bIns="45719" numCol="1" anchor="t">
                <a:noAutofit/>
              </a:bodyPr>
              <a:lstStyle/>
              <a:p>
                <a:pPr/>
              </a:p>
            </p:txBody>
          </p:sp>
          <p:sp>
            <p:nvSpPr>
              <p:cNvPr id="91" name="Freeform 6"/>
              <p:cNvSpPr/>
              <p:nvPr/>
            </p:nvSpPr>
            <p:spPr>
              <a:xfrm flipH="1">
                <a:off x="334962" y="14287"/>
                <a:ext cx="211139" cy="4222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88" y="11042"/>
                    </a:moveTo>
                    <a:lnTo>
                      <a:pt x="20624" y="8770"/>
                    </a:lnTo>
                    <a:lnTo>
                      <a:pt x="20624" y="6007"/>
                    </a:lnTo>
                    <a:lnTo>
                      <a:pt x="19488" y="3408"/>
                    </a:lnTo>
                    <a:lnTo>
                      <a:pt x="17213" y="1460"/>
                    </a:lnTo>
                    <a:lnTo>
                      <a:pt x="15753" y="810"/>
                    </a:lnTo>
                    <a:lnTo>
                      <a:pt x="13967" y="404"/>
                    </a:lnTo>
                    <a:lnTo>
                      <a:pt x="12180" y="80"/>
                    </a:lnTo>
                    <a:lnTo>
                      <a:pt x="10230" y="0"/>
                    </a:lnTo>
                    <a:lnTo>
                      <a:pt x="8281" y="80"/>
                    </a:lnTo>
                    <a:lnTo>
                      <a:pt x="6333" y="404"/>
                    </a:lnTo>
                    <a:lnTo>
                      <a:pt x="4709" y="1054"/>
                    </a:lnTo>
                    <a:lnTo>
                      <a:pt x="3084" y="1948"/>
                    </a:lnTo>
                    <a:lnTo>
                      <a:pt x="1786" y="3167"/>
                    </a:lnTo>
                    <a:lnTo>
                      <a:pt x="810" y="4627"/>
                    </a:lnTo>
                    <a:lnTo>
                      <a:pt x="162" y="6007"/>
                    </a:lnTo>
                    <a:lnTo>
                      <a:pt x="0" y="7063"/>
                    </a:lnTo>
                    <a:lnTo>
                      <a:pt x="162" y="7713"/>
                    </a:lnTo>
                    <a:lnTo>
                      <a:pt x="162" y="8364"/>
                    </a:lnTo>
                    <a:lnTo>
                      <a:pt x="810" y="9176"/>
                    </a:lnTo>
                    <a:lnTo>
                      <a:pt x="974" y="9500"/>
                    </a:lnTo>
                    <a:lnTo>
                      <a:pt x="1136" y="9824"/>
                    </a:lnTo>
                    <a:lnTo>
                      <a:pt x="1136" y="9988"/>
                    </a:lnTo>
                    <a:lnTo>
                      <a:pt x="974" y="10312"/>
                    </a:lnTo>
                    <a:lnTo>
                      <a:pt x="974" y="10962"/>
                    </a:lnTo>
                    <a:lnTo>
                      <a:pt x="1298" y="11774"/>
                    </a:lnTo>
                    <a:lnTo>
                      <a:pt x="2110" y="12586"/>
                    </a:lnTo>
                    <a:lnTo>
                      <a:pt x="2598" y="13316"/>
                    </a:lnTo>
                    <a:lnTo>
                      <a:pt x="3408" y="13967"/>
                    </a:lnTo>
                    <a:lnTo>
                      <a:pt x="3897" y="14453"/>
                    </a:lnTo>
                    <a:lnTo>
                      <a:pt x="4547" y="15103"/>
                    </a:lnTo>
                    <a:lnTo>
                      <a:pt x="4709" y="15427"/>
                    </a:lnTo>
                    <a:lnTo>
                      <a:pt x="5197" y="15915"/>
                    </a:lnTo>
                    <a:lnTo>
                      <a:pt x="6007" y="16321"/>
                    </a:lnTo>
                    <a:lnTo>
                      <a:pt x="7145" y="16565"/>
                    </a:lnTo>
                    <a:lnTo>
                      <a:pt x="8770" y="16401"/>
                    </a:lnTo>
                    <a:lnTo>
                      <a:pt x="9256" y="16889"/>
                    </a:lnTo>
                    <a:lnTo>
                      <a:pt x="9744" y="17457"/>
                    </a:lnTo>
                    <a:lnTo>
                      <a:pt x="10556" y="18269"/>
                    </a:lnTo>
                    <a:lnTo>
                      <a:pt x="11368" y="18999"/>
                    </a:lnTo>
                    <a:lnTo>
                      <a:pt x="12342" y="19732"/>
                    </a:lnTo>
                    <a:lnTo>
                      <a:pt x="13478" y="20462"/>
                    </a:lnTo>
                    <a:lnTo>
                      <a:pt x="14453" y="20950"/>
                    </a:lnTo>
                    <a:lnTo>
                      <a:pt x="15427" y="21274"/>
                    </a:lnTo>
                    <a:lnTo>
                      <a:pt x="16239" y="21518"/>
                    </a:lnTo>
                    <a:lnTo>
                      <a:pt x="17213" y="21600"/>
                    </a:lnTo>
                    <a:lnTo>
                      <a:pt x="18189" y="21600"/>
                    </a:lnTo>
                    <a:lnTo>
                      <a:pt x="18837" y="21518"/>
                    </a:lnTo>
                    <a:lnTo>
                      <a:pt x="19812" y="21274"/>
                    </a:lnTo>
                    <a:lnTo>
                      <a:pt x="20462" y="20950"/>
                    </a:lnTo>
                    <a:lnTo>
                      <a:pt x="20950" y="20544"/>
                    </a:lnTo>
                    <a:lnTo>
                      <a:pt x="21274" y="20138"/>
                    </a:lnTo>
                    <a:lnTo>
                      <a:pt x="21600" y="19164"/>
                    </a:lnTo>
                    <a:lnTo>
                      <a:pt x="21274" y="18107"/>
                    </a:lnTo>
                    <a:lnTo>
                      <a:pt x="20788" y="17133"/>
                    </a:lnTo>
                    <a:lnTo>
                      <a:pt x="19976" y="16565"/>
                    </a:lnTo>
                    <a:lnTo>
                      <a:pt x="19488" y="15915"/>
                    </a:lnTo>
                    <a:lnTo>
                      <a:pt x="18837" y="15103"/>
                    </a:lnTo>
                    <a:lnTo>
                      <a:pt x="18675" y="14291"/>
                    </a:lnTo>
                    <a:lnTo>
                      <a:pt x="18513" y="13560"/>
                    </a:lnTo>
                    <a:lnTo>
                      <a:pt x="18513" y="12910"/>
                    </a:lnTo>
                    <a:lnTo>
                      <a:pt x="18675" y="12180"/>
                    </a:lnTo>
                    <a:lnTo>
                      <a:pt x="19164" y="11610"/>
                    </a:lnTo>
                    <a:lnTo>
                      <a:pt x="19488" y="11042"/>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sp>
            <p:nvSpPr>
              <p:cNvPr id="92" name="Freeform 7"/>
              <p:cNvSpPr/>
              <p:nvPr/>
            </p:nvSpPr>
            <p:spPr>
              <a:xfrm flipH="1">
                <a:off x="376237" y="360362"/>
                <a:ext cx="28576" cy="333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lnTo>
                      <a:pt x="7199" y="20570"/>
                    </a:lnTo>
                    <a:lnTo>
                      <a:pt x="3599" y="19542"/>
                    </a:lnTo>
                    <a:lnTo>
                      <a:pt x="1199" y="15427"/>
                    </a:lnTo>
                    <a:lnTo>
                      <a:pt x="0" y="11314"/>
                    </a:lnTo>
                    <a:lnTo>
                      <a:pt x="1199" y="6171"/>
                    </a:lnTo>
                    <a:lnTo>
                      <a:pt x="2400" y="4113"/>
                    </a:lnTo>
                    <a:lnTo>
                      <a:pt x="4800" y="1028"/>
                    </a:lnTo>
                    <a:lnTo>
                      <a:pt x="9599" y="0"/>
                    </a:lnTo>
                    <a:lnTo>
                      <a:pt x="13200" y="1028"/>
                    </a:lnTo>
                    <a:lnTo>
                      <a:pt x="17999" y="2056"/>
                    </a:lnTo>
                    <a:lnTo>
                      <a:pt x="20399" y="6171"/>
                    </a:lnTo>
                    <a:lnTo>
                      <a:pt x="21600" y="10284"/>
                    </a:lnTo>
                    <a:lnTo>
                      <a:pt x="20399" y="15427"/>
                    </a:lnTo>
                    <a:lnTo>
                      <a:pt x="19198" y="18513"/>
                    </a:lnTo>
                    <a:lnTo>
                      <a:pt x="14399" y="20570"/>
                    </a:lnTo>
                    <a:lnTo>
                      <a:pt x="10800" y="21600"/>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sp>
            <p:nvSpPr>
              <p:cNvPr id="93" name="Freeform 8"/>
              <p:cNvSpPr/>
              <p:nvPr/>
            </p:nvSpPr>
            <p:spPr>
              <a:xfrm flipH="1">
                <a:off x="534987" y="115887"/>
                <a:ext cx="49214" cy="254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700"/>
                    </a:moveTo>
                    <a:lnTo>
                      <a:pt x="21600" y="4050"/>
                    </a:lnTo>
                    <a:lnTo>
                      <a:pt x="20902" y="4050"/>
                    </a:lnTo>
                    <a:lnTo>
                      <a:pt x="20902" y="5400"/>
                    </a:lnTo>
                    <a:lnTo>
                      <a:pt x="20205" y="8100"/>
                    </a:lnTo>
                    <a:lnTo>
                      <a:pt x="18811" y="10800"/>
                    </a:lnTo>
                    <a:lnTo>
                      <a:pt x="16025" y="14850"/>
                    </a:lnTo>
                    <a:lnTo>
                      <a:pt x="12541" y="18900"/>
                    </a:lnTo>
                    <a:lnTo>
                      <a:pt x="9057" y="21600"/>
                    </a:lnTo>
                    <a:lnTo>
                      <a:pt x="5573" y="18900"/>
                    </a:lnTo>
                    <a:lnTo>
                      <a:pt x="3482" y="16200"/>
                    </a:lnTo>
                    <a:lnTo>
                      <a:pt x="1393" y="12150"/>
                    </a:lnTo>
                    <a:lnTo>
                      <a:pt x="0" y="5400"/>
                    </a:lnTo>
                    <a:lnTo>
                      <a:pt x="0" y="4050"/>
                    </a:lnTo>
                    <a:lnTo>
                      <a:pt x="2786" y="4050"/>
                    </a:lnTo>
                    <a:lnTo>
                      <a:pt x="3482" y="2700"/>
                    </a:lnTo>
                    <a:lnTo>
                      <a:pt x="4877" y="2700"/>
                    </a:lnTo>
                    <a:lnTo>
                      <a:pt x="6966" y="0"/>
                    </a:lnTo>
                    <a:lnTo>
                      <a:pt x="18116" y="0"/>
                    </a:lnTo>
                    <a:lnTo>
                      <a:pt x="20902" y="2700"/>
                    </a:lnTo>
                    <a:lnTo>
                      <a:pt x="21600" y="2700"/>
                    </a:lnTo>
                    <a:close/>
                  </a:path>
                </a:pathLst>
              </a:custGeom>
              <a:solidFill>
                <a:srgbClr val="B10018"/>
              </a:solidFill>
              <a:ln w="12700" cap="flat">
                <a:noFill/>
                <a:miter lim="400000"/>
              </a:ln>
              <a:effectLst/>
            </p:spPr>
            <p:txBody>
              <a:bodyPr wrap="square" lIns="45719" tIns="45719" rIns="45719" bIns="45719" numCol="1" anchor="t">
                <a:noAutofit/>
              </a:bodyPr>
              <a:lstStyle/>
              <a:p>
                <a:pPr/>
              </a:p>
            </p:txBody>
          </p:sp>
          <p:sp>
            <p:nvSpPr>
              <p:cNvPr id="94" name="Freeform 9"/>
              <p:cNvSpPr/>
              <p:nvPr/>
            </p:nvSpPr>
            <p:spPr>
              <a:xfrm flipH="1">
                <a:off x="560387" y="90487"/>
                <a:ext cx="25401" cy="12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3599"/>
                    </a:moveTo>
                    <a:lnTo>
                      <a:pt x="20250" y="0"/>
                    </a:lnTo>
                    <a:lnTo>
                      <a:pt x="17550" y="0"/>
                    </a:lnTo>
                    <a:lnTo>
                      <a:pt x="16200" y="3599"/>
                    </a:lnTo>
                    <a:lnTo>
                      <a:pt x="14850" y="10800"/>
                    </a:lnTo>
                    <a:lnTo>
                      <a:pt x="10800" y="14399"/>
                    </a:lnTo>
                    <a:lnTo>
                      <a:pt x="9450" y="17999"/>
                    </a:lnTo>
                    <a:lnTo>
                      <a:pt x="6750" y="17999"/>
                    </a:lnTo>
                    <a:lnTo>
                      <a:pt x="5400" y="14399"/>
                    </a:lnTo>
                    <a:lnTo>
                      <a:pt x="4050" y="14399"/>
                    </a:lnTo>
                    <a:lnTo>
                      <a:pt x="4050" y="10800"/>
                    </a:lnTo>
                    <a:lnTo>
                      <a:pt x="1350" y="3599"/>
                    </a:lnTo>
                    <a:lnTo>
                      <a:pt x="0" y="3599"/>
                    </a:lnTo>
                    <a:lnTo>
                      <a:pt x="0" y="14399"/>
                    </a:lnTo>
                    <a:lnTo>
                      <a:pt x="4050" y="17999"/>
                    </a:lnTo>
                    <a:lnTo>
                      <a:pt x="5400" y="21600"/>
                    </a:lnTo>
                    <a:lnTo>
                      <a:pt x="10800" y="21600"/>
                    </a:lnTo>
                    <a:lnTo>
                      <a:pt x="12150" y="17999"/>
                    </a:lnTo>
                    <a:lnTo>
                      <a:pt x="14850" y="14399"/>
                    </a:lnTo>
                    <a:lnTo>
                      <a:pt x="16200" y="10800"/>
                    </a:lnTo>
                    <a:lnTo>
                      <a:pt x="21600" y="10800"/>
                    </a:lnTo>
                    <a:lnTo>
                      <a:pt x="21600" y="3599"/>
                    </a:lnTo>
                    <a:close/>
                  </a:path>
                </a:pathLst>
              </a:custGeom>
              <a:solidFill>
                <a:srgbClr val="000000"/>
              </a:solidFill>
              <a:ln w="12700" cap="flat">
                <a:noFill/>
                <a:miter lim="400000"/>
              </a:ln>
              <a:effectLst/>
            </p:spPr>
            <p:txBody>
              <a:bodyPr wrap="square" lIns="45719" tIns="45719" rIns="45719" bIns="45719" numCol="1" anchor="t">
                <a:noAutofit/>
              </a:bodyPr>
              <a:lstStyle/>
              <a:p>
                <a:pPr/>
              </a:p>
            </p:txBody>
          </p:sp>
          <p:sp>
            <p:nvSpPr>
              <p:cNvPr id="95" name="Freeform 10"/>
              <p:cNvSpPr/>
              <p:nvPr/>
            </p:nvSpPr>
            <p:spPr>
              <a:xfrm flipH="1">
                <a:off x="534987" y="117475"/>
                <a:ext cx="49214" cy="12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9"/>
                    </a:moveTo>
                    <a:lnTo>
                      <a:pt x="0" y="14399"/>
                    </a:lnTo>
                    <a:lnTo>
                      <a:pt x="1393" y="14399"/>
                    </a:lnTo>
                    <a:lnTo>
                      <a:pt x="2089" y="17999"/>
                    </a:lnTo>
                    <a:lnTo>
                      <a:pt x="4180" y="17999"/>
                    </a:lnTo>
                    <a:lnTo>
                      <a:pt x="4877" y="21600"/>
                    </a:lnTo>
                    <a:lnTo>
                      <a:pt x="9057" y="21600"/>
                    </a:lnTo>
                    <a:lnTo>
                      <a:pt x="9755" y="17999"/>
                    </a:lnTo>
                    <a:lnTo>
                      <a:pt x="11148" y="14399"/>
                    </a:lnTo>
                    <a:lnTo>
                      <a:pt x="13934" y="14399"/>
                    </a:lnTo>
                    <a:lnTo>
                      <a:pt x="17418" y="7199"/>
                    </a:lnTo>
                    <a:lnTo>
                      <a:pt x="20205" y="3599"/>
                    </a:lnTo>
                    <a:lnTo>
                      <a:pt x="21600" y="0"/>
                    </a:lnTo>
                    <a:lnTo>
                      <a:pt x="20205" y="0"/>
                    </a:lnTo>
                    <a:lnTo>
                      <a:pt x="17418" y="3599"/>
                    </a:lnTo>
                    <a:lnTo>
                      <a:pt x="13934" y="7199"/>
                    </a:lnTo>
                    <a:lnTo>
                      <a:pt x="11148" y="7199"/>
                    </a:lnTo>
                    <a:lnTo>
                      <a:pt x="9755" y="14399"/>
                    </a:lnTo>
                    <a:lnTo>
                      <a:pt x="9057" y="17999"/>
                    </a:lnTo>
                    <a:lnTo>
                      <a:pt x="6966" y="17999"/>
                    </a:lnTo>
                    <a:lnTo>
                      <a:pt x="4180" y="14399"/>
                    </a:lnTo>
                    <a:lnTo>
                      <a:pt x="2786" y="14399"/>
                    </a:lnTo>
                    <a:lnTo>
                      <a:pt x="1393" y="7199"/>
                    </a:lnTo>
                    <a:lnTo>
                      <a:pt x="0" y="7199"/>
                    </a:lnTo>
                    <a:close/>
                  </a:path>
                </a:pathLst>
              </a:custGeom>
              <a:solidFill>
                <a:srgbClr val="000000"/>
              </a:solidFill>
              <a:ln w="12700" cap="flat">
                <a:noFill/>
                <a:miter lim="400000"/>
              </a:ln>
              <a:effectLst/>
            </p:spPr>
            <p:txBody>
              <a:bodyPr wrap="square" lIns="45719" tIns="45719" rIns="45719" bIns="45719" numCol="1" anchor="t">
                <a:noAutofit/>
              </a:bodyPr>
              <a:lstStyle/>
              <a:p>
                <a:pPr/>
              </a:p>
            </p:txBody>
          </p:sp>
          <p:sp>
            <p:nvSpPr>
              <p:cNvPr id="96" name="Freeform 11"/>
              <p:cNvSpPr/>
              <p:nvPr/>
            </p:nvSpPr>
            <p:spPr>
              <a:xfrm flipH="1">
                <a:off x="503237" y="166687"/>
                <a:ext cx="33339" cy="190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999"/>
                    </a:moveTo>
                    <a:lnTo>
                      <a:pt x="5141" y="16200"/>
                    </a:lnTo>
                    <a:lnTo>
                      <a:pt x="11314" y="12599"/>
                    </a:lnTo>
                    <a:lnTo>
                      <a:pt x="15427" y="7199"/>
                    </a:lnTo>
                    <a:lnTo>
                      <a:pt x="18513" y="3599"/>
                    </a:lnTo>
                    <a:lnTo>
                      <a:pt x="19542" y="0"/>
                    </a:lnTo>
                    <a:lnTo>
                      <a:pt x="21600" y="0"/>
                    </a:lnTo>
                    <a:lnTo>
                      <a:pt x="21600" y="3599"/>
                    </a:lnTo>
                    <a:lnTo>
                      <a:pt x="20570" y="5400"/>
                    </a:lnTo>
                    <a:lnTo>
                      <a:pt x="16457" y="7199"/>
                    </a:lnTo>
                    <a:lnTo>
                      <a:pt x="12342" y="12599"/>
                    </a:lnTo>
                    <a:lnTo>
                      <a:pt x="5141" y="17999"/>
                    </a:lnTo>
                    <a:lnTo>
                      <a:pt x="0" y="21600"/>
                    </a:lnTo>
                    <a:lnTo>
                      <a:pt x="0" y="17999"/>
                    </a:lnTo>
                    <a:close/>
                  </a:path>
                </a:pathLst>
              </a:custGeom>
              <a:solidFill>
                <a:srgbClr val="000000"/>
              </a:solidFill>
              <a:ln w="12700" cap="flat">
                <a:noFill/>
                <a:miter lim="400000"/>
              </a:ln>
              <a:effectLst/>
            </p:spPr>
            <p:txBody>
              <a:bodyPr wrap="square" lIns="45719" tIns="45719" rIns="45719" bIns="45719" numCol="1" anchor="t">
                <a:noAutofit/>
              </a:bodyPr>
              <a:lstStyle/>
              <a:p>
                <a:pPr/>
              </a:p>
            </p:txBody>
          </p:sp>
          <p:sp>
            <p:nvSpPr>
              <p:cNvPr id="97" name="Freeform 12"/>
              <p:cNvSpPr/>
              <p:nvPr/>
            </p:nvSpPr>
            <p:spPr>
              <a:xfrm flipH="1">
                <a:off x="517525" y="31750"/>
                <a:ext cx="41276" cy="158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9440"/>
                    </a:moveTo>
                    <a:lnTo>
                      <a:pt x="1661" y="17280"/>
                    </a:lnTo>
                    <a:lnTo>
                      <a:pt x="2490" y="10800"/>
                    </a:lnTo>
                    <a:lnTo>
                      <a:pt x="3322" y="4320"/>
                    </a:lnTo>
                    <a:lnTo>
                      <a:pt x="4154" y="2160"/>
                    </a:lnTo>
                    <a:lnTo>
                      <a:pt x="4983" y="0"/>
                    </a:lnTo>
                    <a:lnTo>
                      <a:pt x="15783" y="0"/>
                    </a:lnTo>
                    <a:lnTo>
                      <a:pt x="17444" y="2160"/>
                    </a:lnTo>
                    <a:lnTo>
                      <a:pt x="20768" y="2160"/>
                    </a:lnTo>
                    <a:lnTo>
                      <a:pt x="21600" y="4320"/>
                    </a:lnTo>
                    <a:lnTo>
                      <a:pt x="19107" y="8640"/>
                    </a:lnTo>
                    <a:lnTo>
                      <a:pt x="17444" y="10800"/>
                    </a:lnTo>
                    <a:lnTo>
                      <a:pt x="16615" y="10800"/>
                    </a:lnTo>
                    <a:lnTo>
                      <a:pt x="14954" y="12960"/>
                    </a:lnTo>
                    <a:lnTo>
                      <a:pt x="14122" y="17280"/>
                    </a:lnTo>
                    <a:lnTo>
                      <a:pt x="12461" y="19440"/>
                    </a:lnTo>
                    <a:lnTo>
                      <a:pt x="5815" y="19440"/>
                    </a:lnTo>
                    <a:lnTo>
                      <a:pt x="3322" y="21600"/>
                    </a:lnTo>
                    <a:lnTo>
                      <a:pt x="0" y="21600"/>
                    </a:lnTo>
                    <a:lnTo>
                      <a:pt x="0" y="19440"/>
                    </a:lnTo>
                    <a:close/>
                  </a:path>
                </a:pathLst>
              </a:custGeom>
              <a:solidFill>
                <a:srgbClr val="000000"/>
              </a:solidFill>
              <a:ln w="12700" cap="flat">
                <a:noFill/>
                <a:miter lim="400000"/>
              </a:ln>
              <a:effectLst/>
            </p:spPr>
            <p:txBody>
              <a:bodyPr wrap="square" lIns="45719" tIns="45719" rIns="45719" bIns="45719" numCol="1" anchor="t">
                <a:noAutofit/>
              </a:bodyPr>
              <a:lstStyle/>
              <a:p>
                <a:pPr/>
              </a:p>
            </p:txBody>
          </p:sp>
          <p:sp>
            <p:nvSpPr>
              <p:cNvPr id="98" name="Freeform 13"/>
              <p:cNvSpPr/>
              <p:nvPr/>
            </p:nvSpPr>
            <p:spPr>
              <a:xfrm flipH="1">
                <a:off x="179387" y="-1"/>
                <a:ext cx="392114" cy="4365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733" y="6832"/>
                    </a:moveTo>
                    <a:lnTo>
                      <a:pt x="7083" y="6832"/>
                    </a:lnTo>
                    <a:lnTo>
                      <a:pt x="7433" y="6912"/>
                    </a:lnTo>
                    <a:lnTo>
                      <a:pt x="7869" y="6990"/>
                    </a:lnTo>
                    <a:lnTo>
                      <a:pt x="8394" y="7225"/>
                    </a:lnTo>
                    <a:lnTo>
                      <a:pt x="8832" y="7383"/>
                    </a:lnTo>
                    <a:lnTo>
                      <a:pt x="9269" y="7618"/>
                    </a:lnTo>
                    <a:lnTo>
                      <a:pt x="9530" y="7776"/>
                    </a:lnTo>
                    <a:lnTo>
                      <a:pt x="9793" y="8011"/>
                    </a:lnTo>
                    <a:lnTo>
                      <a:pt x="9880" y="8482"/>
                    </a:lnTo>
                    <a:lnTo>
                      <a:pt x="9968" y="8796"/>
                    </a:lnTo>
                    <a:lnTo>
                      <a:pt x="10143" y="9031"/>
                    </a:lnTo>
                    <a:lnTo>
                      <a:pt x="10405" y="8796"/>
                    </a:lnTo>
                    <a:lnTo>
                      <a:pt x="10755" y="8482"/>
                    </a:lnTo>
                    <a:lnTo>
                      <a:pt x="11105" y="8402"/>
                    </a:lnTo>
                    <a:lnTo>
                      <a:pt x="11368" y="8640"/>
                    </a:lnTo>
                    <a:lnTo>
                      <a:pt x="11718" y="9031"/>
                    </a:lnTo>
                    <a:lnTo>
                      <a:pt x="11804" y="9504"/>
                    </a:lnTo>
                    <a:lnTo>
                      <a:pt x="11893" y="10130"/>
                    </a:lnTo>
                    <a:lnTo>
                      <a:pt x="11718" y="10917"/>
                    </a:lnTo>
                    <a:lnTo>
                      <a:pt x="11368" y="11467"/>
                    </a:lnTo>
                    <a:lnTo>
                      <a:pt x="10843" y="12487"/>
                    </a:lnTo>
                    <a:lnTo>
                      <a:pt x="10755" y="13744"/>
                    </a:lnTo>
                    <a:lnTo>
                      <a:pt x="10843" y="14923"/>
                    </a:lnTo>
                    <a:lnTo>
                      <a:pt x="11105" y="15787"/>
                    </a:lnTo>
                    <a:lnTo>
                      <a:pt x="11368" y="16494"/>
                    </a:lnTo>
                    <a:lnTo>
                      <a:pt x="11718" y="17436"/>
                    </a:lnTo>
                    <a:lnTo>
                      <a:pt x="12068" y="18379"/>
                    </a:lnTo>
                    <a:lnTo>
                      <a:pt x="12591" y="19399"/>
                    </a:lnTo>
                    <a:lnTo>
                      <a:pt x="13204" y="20343"/>
                    </a:lnTo>
                    <a:lnTo>
                      <a:pt x="13815" y="20971"/>
                    </a:lnTo>
                    <a:lnTo>
                      <a:pt x="14515" y="21520"/>
                    </a:lnTo>
                    <a:lnTo>
                      <a:pt x="15304" y="21600"/>
                    </a:lnTo>
                    <a:lnTo>
                      <a:pt x="16615" y="21442"/>
                    </a:lnTo>
                    <a:lnTo>
                      <a:pt x="17839" y="20892"/>
                    </a:lnTo>
                    <a:lnTo>
                      <a:pt x="18801" y="20343"/>
                    </a:lnTo>
                    <a:lnTo>
                      <a:pt x="19850" y="19634"/>
                    </a:lnTo>
                    <a:lnTo>
                      <a:pt x="20550" y="18928"/>
                    </a:lnTo>
                    <a:lnTo>
                      <a:pt x="21162" y="18222"/>
                    </a:lnTo>
                    <a:lnTo>
                      <a:pt x="21425" y="17593"/>
                    </a:lnTo>
                    <a:lnTo>
                      <a:pt x="21600" y="17200"/>
                    </a:lnTo>
                    <a:lnTo>
                      <a:pt x="20900" y="17042"/>
                    </a:lnTo>
                    <a:lnTo>
                      <a:pt x="20025" y="16416"/>
                    </a:lnTo>
                    <a:lnTo>
                      <a:pt x="19062" y="15394"/>
                    </a:lnTo>
                    <a:lnTo>
                      <a:pt x="18014" y="14215"/>
                    </a:lnTo>
                    <a:lnTo>
                      <a:pt x="17140" y="12880"/>
                    </a:lnTo>
                    <a:lnTo>
                      <a:pt x="16265" y="11623"/>
                    </a:lnTo>
                    <a:lnTo>
                      <a:pt x="15740" y="10524"/>
                    </a:lnTo>
                    <a:lnTo>
                      <a:pt x="15476" y="9739"/>
                    </a:lnTo>
                    <a:lnTo>
                      <a:pt x="14865" y="8011"/>
                    </a:lnTo>
                    <a:lnTo>
                      <a:pt x="14254" y="6439"/>
                    </a:lnTo>
                    <a:lnTo>
                      <a:pt x="13554" y="5104"/>
                    </a:lnTo>
                    <a:lnTo>
                      <a:pt x="13029" y="4082"/>
                    </a:lnTo>
                    <a:lnTo>
                      <a:pt x="12679" y="3612"/>
                    </a:lnTo>
                    <a:lnTo>
                      <a:pt x="12416" y="2983"/>
                    </a:lnTo>
                    <a:lnTo>
                      <a:pt x="12068" y="2434"/>
                    </a:lnTo>
                    <a:lnTo>
                      <a:pt x="11804" y="1806"/>
                    </a:lnTo>
                    <a:lnTo>
                      <a:pt x="11280" y="1177"/>
                    </a:lnTo>
                    <a:lnTo>
                      <a:pt x="10755" y="706"/>
                    </a:lnTo>
                    <a:lnTo>
                      <a:pt x="10230" y="313"/>
                    </a:lnTo>
                    <a:lnTo>
                      <a:pt x="9530" y="78"/>
                    </a:lnTo>
                    <a:lnTo>
                      <a:pt x="8744" y="0"/>
                    </a:lnTo>
                    <a:lnTo>
                      <a:pt x="7083" y="0"/>
                    </a:lnTo>
                    <a:lnTo>
                      <a:pt x="6121" y="78"/>
                    </a:lnTo>
                    <a:lnTo>
                      <a:pt x="5247" y="235"/>
                    </a:lnTo>
                    <a:lnTo>
                      <a:pt x="4197" y="471"/>
                    </a:lnTo>
                    <a:lnTo>
                      <a:pt x="3408" y="864"/>
                    </a:lnTo>
                    <a:lnTo>
                      <a:pt x="2536" y="1413"/>
                    </a:lnTo>
                    <a:lnTo>
                      <a:pt x="1836" y="1884"/>
                    </a:lnTo>
                    <a:lnTo>
                      <a:pt x="1311" y="2277"/>
                    </a:lnTo>
                    <a:lnTo>
                      <a:pt x="1048" y="2670"/>
                    </a:lnTo>
                    <a:lnTo>
                      <a:pt x="786" y="3063"/>
                    </a:lnTo>
                    <a:lnTo>
                      <a:pt x="611" y="3612"/>
                    </a:lnTo>
                    <a:lnTo>
                      <a:pt x="348" y="4005"/>
                    </a:lnTo>
                    <a:lnTo>
                      <a:pt x="86" y="4398"/>
                    </a:lnTo>
                    <a:lnTo>
                      <a:pt x="0" y="4869"/>
                    </a:lnTo>
                    <a:lnTo>
                      <a:pt x="0" y="5419"/>
                    </a:lnTo>
                    <a:lnTo>
                      <a:pt x="86" y="5810"/>
                    </a:lnTo>
                    <a:lnTo>
                      <a:pt x="173" y="6204"/>
                    </a:lnTo>
                    <a:lnTo>
                      <a:pt x="523" y="6597"/>
                    </a:lnTo>
                    <a:lnTo>
                      <a:pt x="786" y="6990"/>
                    </a:lnTo>
                    <a:lnTo>
                      <a:pt x="1136" y="7303"/>
                    </a:lnTo>
                    <a:lnTo>
                      <a:pt x="1398" y="7538"/>
                    </a:lnTo>
                    <a:lnTo>
                      <a:pt x="1661" y="7618"/>
                    </a:lnTo>
                    <a:lnTo>
                      <a:pt x="2186" y="7696"/>
                    </a:lnTo>
                    <a:lnTo>
                      <a:pt x="2536" y="7618"/>
                    </a:lnTo>
                    <a:lnTo>
                      <a:pt x="2797" y="7383"/>
                    </a:lnTo>
                    <a:lnTo>
                      <a:pt x="3061" y="7225"/>
                    </a:lnTo>
                    <a:lnTo>
                      <a:pt x="3234" y="6912"/>
                    </a:lnTo>
                    <a:lnTo>
                      <a:pt x="3672" y="6674"/>
                    </a:lnTo>
                    <a:lnTo>
                      <a:pt x="4108" y="6597"/>
                    </a:lnTo>
                    <a:lnTo>
                      <a:pt x="4897" y="6674"/>
                    </a:lnTo>
                    <a:lnTo>
                      <a:pt x="5422" y="6597"/>
                    </a:lnTo>
                    <a:lnTo>
                      <a:pt x="6033" y="6597"/>
                    </a:lnTo>
                    <a:lnTo>
                      <a:pt x="6469" y="6674"/>
                    </a:lnTo>
                    <a:lnTo>
                      <a:pt x="6733" y="6832"/>
                    </a:lnTo>
                    <a:close/>
                  </a:path>
                </a:pathLst>
              </a:custGeom>
              <a:solidFill>
                <a:srgbClr val="000000"/>
              </a:solidFill>
              <a:ln w="12700" cap="flat">
                <a:noFill/>
                <a:miter lim="400000"/>
              </a:ln>
              <a:effectLst/>
            </p:spPr>
            <p:txBody>
              <a:bodyPr wrap="square" lIns="45719" tIns="45719" rIns="45719" bIns="45719" numCol="1" anchor="t">
                <a:noAutofit/>
              </a:bodyPr>
              <a:lstStyle/>
              <a:p>
                <a:pPr/>
              </a:p>
            </p:txBody>
          </p:sp>
          <p:sp>
            <p:nvSpPr>
              <p:cNvPr id="99" name="Freeform 14"/>
              <p:cNvSpPr/>
              <p:nvPr/>
            </p:nvSpPr>
            <p:spPr>
              <a:xfrm flipH="1">
                <a:off x="382587" y="1025525"/>
                <a:ext cx="200026" cy="13160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684" y="1588"/>
                    </a:moveTo>
                    <a:lnTo>
                      <a:pt x="19542" y="2292"/>
                    </a:lnTo>
                    <a:lnTo>
                      <a:pt x="20570" y="3074"/>
                    </a:lnTo>
                    <a:lnTo>
                      <a:pt x="21257" y="3856"/>
                    </a:lnTo>
                    <a:lnTo>
                      <a:pt x="21600" y="4402"/>
                    </a:lnTo>
                    <a:lnTo>
                      <a:pt x="21257" y="5445"/>
                    </a:lnTo>
                    <a:lnTo>
                      <a:pt x="20913" y="7061"/>
                    </a:lnTo>
                    <a:lnTo>
                      <a:pt x="20570" y="8649"/>
                    </a:lnTo>
                    <a:lnTo>
                      <a:pt x="20399" y="9456"/>
                    </a:lnTo>
                    <a:lnTo>
                      <a:pt x="20399" y="9822"/>
                    </a:lnTo>
                    <a:lnTo>
                      <a:pt x="20228" y="10422"/>
                    </a:lnTo>
                    <a:lnTo>
                      <a:pt x="19542" y="11072"/>
                    </a:lnTo>
                    <a:lnTo>
                      <a:pt x="18684" y="11647"/>
                    </a:lnTo>
                    <a:lnTo>
                      <a:pt x="18170" y="11984"/>
                    </a:lnTo>
                    <a:lnTo>
                      <a:pt x="17999" y="12193"/>
                    </a:lnTo>
                    <a:lnTo>
                      <a:pt x="17999" y="12426"/>
                    </a:lnTo>
                    <a:lnTo>
                      <a:pt x="18170" y="12636"/>
                    </a:lnTo>
                    <a:lnTo>
                      <a:pt x="18684" y="13001"/>
                    </a:lnTo>
                    <a:lnTo>
                      <a:pt x="19371" y="13731"/>
                    </a:lnTo>
                    <a:lnTo>
                      <a:pt x="19885" y="14539"/>
                    </a:lnTo>
                    <a:lnTo>
                      <a:pt x="20228" y="15215"/>
                    </a:lnTo>
                    <a:lnTo>
                      <a:pt x="19712" y="16049"/>
                    </a:lnTo>
                    <a:lnTo>
                      <a:pt x="19027" y="17351"/>
                    </a:lnTo>
                    <a:lnTo>
                      <a:pt x="18684" y="18708"/>
                    </a:lnTo>
                    <a:lnTo>
                      <a:pt x="19371" y="19904"/>
                    </a:lnTo>
                    <a:lnTo>
                      <a:pt x="19712" y="20244"/>
                    </a:lnTo>
                    <a:lnTo>
                      <a:pt x="19885" y="20634"/>
                    </a:lnTo>
                    <a:lnTo>
                      <a:pt x="19885" y="21000"/>
                    </a:lnTo>
                    <a:lnTo>
                      <a:pt x="19712" y="21235"/>
                    </a:lnTo>
                    <a:lnTo>
                      <a:pt x="19027" y="21468"/>
                    </a:lnTo>
                    <a:lnTo>
                      <a:pt x="18170" y="21600"/>
                    </a:lnTo>
                    <a:lnTo>
                      <a:pt x="17142" y="21600"/>
                    </a:lnTo>
                    <a:lnTo>
                      <a:pt x="16457" y="21572"/>
                    </a:lnTo>
                    <a:lnTo>
                      <a:pt x="15256" y="21390"/>
                    </a:lnTo>
                    <a:lnTo>
                      <a:pt x="14571" y="21209"/>
                    </a:lnTo>
                    <a:lnTo>
                      <a:pt x="14228" y="20974"/>
                    </a:lnTo>
                    <a:lnTo>
                      <a:pt x="14228" y="20738"/>
                    </a:lnTo>
                    <a:lnTo>
                      <a:pt x="14399" y="20427"/>
                    </a:lnTo>
                    <a:lnTo>
                      <a:pt x="14399" y="20036"/>
                    </a:lnTo>
                    <a:lnTo>
                      <a:pt x="14228" y="19697"/>
                    </a:lnTo>
                    <a:lnTo>
                      <a:pt x="14055" y="19436"/>
                    </a:lnTo>
                    <a:lnTo>
                      <a:pt x="13714" y="19097"/>
                    </a:lnTo>
                    <a:lnTo>
                      <a:pt x="12856" y="18602"/>
                    </a:lnTo>
                    <a:lnTo>
                      <a:pt x="11828" y="17952"/>
                    </a:lnTo>
                    <a:lnTo>
                      <a:pt x="10627" y="17222"/>
                    </a:lnTo>
                    <a:lnTo>
                      <a:pt x="9770" y="16414"/>
                    </a:lnTo>
                    <a:lnTo>
                      <a:pt x="8742" y="15658"/>
                    </a:lnTo>
                    <a:lnTo>
                      <a:pt x="8057" y="14956"/>
                    </a:lnTo>
                    <a:lnTo>
                      <a:pt x="7884" y="14355"/>
                    </a:lnTo>
                    <a:lnTo>
                      <a:pt x="8398" y="13809"/>
                    </a:lnTo>
                    <a:lnTo>
                      <a:pt x="9085" y="13105"/>
                    </a:lnTo>
                    <a:lnTo>
                      <a:pt x="9942" y="12426"/>
                    </a:lnTo>
                    <a:lnTo>
                      <a:pt x="10284" y="12064"/>
                    </a:lnTo>
                    <a:lnTo>
                      <a:pt x="10284" y="11411"/>
                    </a:lnTo>
                    <a:lnTo>
                      <a:pt x="9770" y="10578"/>
                    </a:lnTo>
                    <a:lnTo>
                      <a:pt x="8398" y="9640"/>
                    </a:lnTo>
                    <a:lnTo>
                      <a:pt x="6685" y="8649"/>
                    </a:lnTo>
                    <a:lnTo>
                      <a:pt x="4970" y="7659"/>
                    </a:lnTo>
                    <a:lnTo>
                      <a:pt x="3428" y="6696"/>
                    </a:lnTo>
                    <a:lnTo>
                      <a:pt x="2056" y="5862"/>
                    </a:lnTo>
                    <a:lnTo>
                      <a:pt x="1199" y="5210"/>
                    </a:lnTo>
                    <a:lnTo>
                      <a:pt x="341" y="4221"/>
                    </a:lnTo>
                    <a:lnTo>
                      <a:pt x="0" y="2944"/>
                    </a:lnTo>
                    <a:lnTo>
                      <a:pt x="171" y="1693"/>
                    </a:lnTo>
                    <a:lnTo>
                      <a:pt x="1199" y="780"/>
                    </a:lnTo>
                    <a:lnTo>
                      <a:pt x="2056" y="521"/>
                    </a:lnTo>
                    <a:lnTo>
                      <a:pt x="2914" y="285"/>
                    </a:lnTo>
                    <a:lnTo>
                      <a:pt x="3771" y="156"/>
                    </a:lnTo>
                    <a:lnTo>
                      <a:pt x="4970" y="52"/>
                    </a:lnTo>
                    <a:lnTo>
                      <a:pt x="5998" y="0"/>
                    </a:lnTo>
                    <a:lnTo>
                      <a:pt x="7199" y="0"/>
                    </a:lnTo>
                    <a:lnTo>
                      <a:pt x="8571" y="52"/>
                    </a:lnTo>
                    <a:lnTo>
                      <a:pt x="9942" y="130"/>
                    </a:lnTo>
                    <a:lnTo>
                      <a:pt x="12686" y="337"/>
                    </a:lnTo>
                    <a:lnTo>
                      <a:pt x="14055" y="469"/>
                    </a:lnTo>
                    <a:lnTo>
                      <a:pt x="15256" y="624"/>
                    </a:lnTo>
                    <a:lnTo>
                      <a:pt x="16457" y="834"/>
                    </a:lnTo>
                    <a:lnTo>
                      <a:pt x="17312" y="1067"/>
                    </a:lnTo>
                    <a:lnTo>
                      <a:pt x="18170" y="1277"/>
                    </a:lnTo>
                    <a:lnTo>
                      <a:pt x="18684" y="1588"/>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sp>
            <p:nvSpPr>
              <p:cNvPr id="100" name="Freeform 15"/>
              <p:cNvSpPr/>
              <p:nvPr/>
            </p:nvSpPr>
            <p:spPr>
              <a:xfrm flipH="1">
                <a:off x="511175" y="1128712"/>
                <a:ext cx="30163" cy="333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62" y="15427"/>
                    </a:moveTo>
                    <a:lnTo>
                      <a:pt x="21600" y="11314"/>
                    </a:lnTo>
                    <a:lnTo>
                      <a:pt x="21600" y="7199"/>
                    </a:lnTo>
                    <a:lnTo>
                      <a:pt x="19326" y="4113"/>
                    </a:lnTo>
                    <a:lnTo>
                      <a:pt x="14779" y="1028"/>
                    </a:lnTo>
                    <a:lnTo>
                      <a:pt x="11368" y="0"/>
                    </a:lnTo>
                    <a:lnTo>
                      <a:pt x="6819" y="0"/>
                    </a:lnTo>
                    <a:lnTo>
                      <a:pt x="3408" y="1028"/>
                    </a:lnTo>
                    <a:lnTo>
                      <a:pt x="1136" y="5141"/>
                    </a:lnTo>
                    <a:lnTo>
                      <a:pt x="0" y="9256"/>
                    </a:lnTo>
                    <a:lnTo>
                      <a:pt x="1136" y="12342"/>
                    </a:lnTo>
                    <a:lnTo>
                      <a:pt x="2272" y="16457"/>
                    </a:lnTo>
                    <a:lnTo>
                      <a:pt x="5683" y="20570"/>
                    </a:lnTo>
                    <a:lnTo>
                      <a:pt x="10230" y="21600"/>
                    </a:lnTo>
                    <a:lnTo>
                      <a:pt x="13640" y="20570"/>
                    </a:lnTo>
                    <a:lnTo>
                      <a:pt x="18189" y="19542"/>
                    </a:lnTo>
                    <a:lnTo>
                      <a:pt x="20462" y="15427"/>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sp>
            <p:nvSpPr>
              <p:cNvPr id="101" name="Freeform 16"/>
              <p:cNvSpPr/>
              <p:nvPr/>
            </p:nvSpPr>
            <p:spPr>
              <a:xfrm flipH="1">
                <a:off x="409575" y="2274888"/>
                <a:ext cx="30163" cy="349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62" y="14727"/>
                    </a:moveTo>
                    <a:lnTo>
                      <a:pt x="21600" y="10800"/>
                    </a:lnTo>
                    <a:lnTo>
                      <a:pt x="20462" y="7854"/>
                    </a:lnTo>
                    <a:lnTo>
                      <a:pt x="19326" y="3927"/>
                    </a:lnTo>
                    <a:lnTo>
                      <a:pt x="15915" y="981"/>
                    </a:lnTo>
                    <a:lnTo>
                      <a:pt x="11368" y="0"/>
                    </a:lnTo>
                    <a:lnTo>
                      <a:pt x="7957" y="981"/>
                    </a:lnTo>
                    <a:lnTo>
                      <a:pt x="3408" y="1963"/>
                    </a:lnTo>
                    <a:lnTo>
                      <a:pt x="1136" y="5890"/>
                    </a:lnTo>
                    <a:lnTo>
                      <a:pt x="0" y="9817"/>
                    </a:lnTo>
                    <a:lnTo>
                      <a:pt x="0" y="13744"/>
                    </a:lnTo>
                    <a:lnTo>
                      <a:pt x="2272" y="17671"/>
                    </a:lnTo>
                    <a:lnTo>
                      <a:pt x="5683" y="19634"/>
                    </a:lnTo>
                    <a:lnTo>
                      <a:pt x="10230" y="21600"/>
                    </a:lnTo>
                    <a:lnTo>
                      <a:pt x="14779" y="21600"/>
                    </a:lnTo>
                    <a:lnTo>
                      <a:pt x="18189" y="18654"/>
                    </a:lnTo>
                    <a:lnTo>
                      <a:pt x="20462" y="14727"/>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sp>
            <p:nvSpPr>
              <p:cNvPr id="102" name="Freeform 17"/>
              <p:cNvSpPr/>
              <p:nvPr/>
            </p:nvSpPr>
            <p:spPr>
              <a:xfrm flipH="1">
                <a:off x="409575" y="2274888"/>
                <a:ext cx="30163" cy="349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779" y="21600"/>
                    </a:moveTo>
                    <a:lnTo>
                      <a:pt x="9094" y="21600"/>
                    </a:lnTo>
                    <a:lnTo>
                      <a:pt x="5683" y="19634"/>
                    </a:lnTo>
                    <a:lnTo>
                      <a:pt x="2272" y="17671"/>
                    </a:lnTo>
                    <a:lnTo>
                      <a:pt x="0" y="13744"/>
                    </a:lnTo>
                    <a:lnTo>
                      <a:pt x="0" y="9817"/>
                    </a:lnTo>
                    <a:lnTo>
                      <a:pt x="1136" y="5890"/>
                    </a:lnTo>
                    <a:lnTo>
                      <a:pt x="3408" y="1963"/>
                    </a:lnTo>
                    <a:lnTo>
                      <a:pt x="7957" y="981"/>
                    </a:lnTo>
                    <a:lnTo>
                      <a:pt x="11368" y="0"/>
                    </a:lnTo>
                    <a:lnTo>
                      <a:pt x="15915" y="981"/>
                    </a:lnTo>
                    <a:lnTo>
                      <a:pt x="19326" y="3927"/>
                    </a:lnTo>
                    <a:lnTo>
                      <a:pt x="20462" y="7854"/>
                    </a:lnTo>
                    <a:lnTo>
                      <a:pt x="21600" y="12763"/>
                    </a:lnTo>
                    <a:lnTo>
                      <a:pt x="20462" y="15708"/>
                    </a:lnTo>
                    <a:lnTo>
                      <a:pt x="18189" y="18654"/>
                    </a:lnTo>
                    <a:lnTo>
                      <a:pt x="14779" y="21600"/>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sp>
            <p:nvSpPr>
              <p:cNvPr id="103" name="Freeform 18"/>
              <p:cNvSpPr/>
              <p:nvPr/>
            </p:nvSpPr>
            <p:spPr>
              <a:xfrm flipH="1">
                <a:off x="395287" y="2244725"/>
                <a:ext cx="190501" cy="1920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99" y="177"/>
                    </a:moveTo>
                    <a:lnTo>
                      <a:pt x="19079" y="0"/>
                    </a:lnTo>
                    <a:lnTo>
                      <a:pt x="19980" y="177"/>
                    </a:lnTo>
                    <a:lnTo>
                      <a:pt x="21060" y="892"/>
                    </a:lnTo>
                    <a:lnTo>
                      <a:pt x="21600" y="1963"/>
                    </a:lnTo>
                    <a:lnTo>
                      <a:pt x="21600" y="5175"/>
                    </a:lnTo>
                    <a:lnTo>
                      <a:pt x="21239" y="6962"/>
                    </a:lnTo>
                    <a:lnTo>
                      <a:pt x="21239" y="12496"/>
                    </a:lnTo>
                    <a:lnTo>
                      <a:pt x="20699" y="13923"/>
                    </a:lnTo>
                    <a:lnTo>
                      <a:pt x="19799" y="14815"/>
                    </a:lnTo>
                    <a:lnTo>
                      <a:pt x="18360" y="15172"/>
                    </a:lnTo>
                    <a:lnTo>
                      <a:pt x="16740" y="15708"/>
                    </a:lnTo>
                    <a:lnTo>
                      <a:pt x="15299" y="16422"/>
                    </a:lnTo>
                    <a:lnTo>
                      <a:pt x="14040" y="16958"/>
                    </a:lnTo>
                    <a:lnTo>
                      <a:pt x="12960" y="17850"/>
                    </a:lnTo>
                    <a:lnTo>
                      <a:pt x="12059" y="18922"/>
                    </a:lnTo>
                    <a:lnTo>
                      <a:pt x="10800" y="19993"/>
                    </a:lnTo>
                    <a:lnTo>
                      <a:pt x="9359" y="20706"/>
                    </a:lnTo>
                    <a:lnTo>
                      <a:pt x="8279" y="20885"/>
                    </a:lnTo>
                    <a:lnTo>
                      <a:pt x="6839" y="21064"/>
                    </a:lnTo>
                    <a:lnTo>
                      <a:pt x="5400" y="21421"/>
                    </a:lnTo>
                    <a:lnTo>
                      <a:pt x="3780" y="21600"/>
                    </a:lnTo>
                    <a:lnTo>
                      <a:pt x="1080" y="21600"/>
                    </a:lnTo>
                    <a:lnTo>
                      <a:pt x="179" y="21421"/>
                    </a:lnTo>
                    <a:lnTo>
                      <a:pt x="0" y="20885"/>
                    </a:lnTo>
                    <a:lnTo>
                      <a:pt x="179" y="19814"/>
                    </a:lnTo>
                    <a:lnTo>
                      <a:pt x="540" y="18565"/>
                    </a:lnTo>
                    <a:lnTo>
                      <a:pt x="1080" y="17850"/>
                    </a:lnTo>
                    <a:lnTo>
                      <a:pt x="2519" y="16779"/>
                    </a:lnTo>
                    <a:lnTo>
                      <a:pt x="3419" y="15887"/>
                    </a:lnTo>
                    <a:lnTo>
                      <a:pt x="4679" y="14815"/>
                    </a:lnTo>
                    <a:lnTo>
                      <a:pt x="6119" y="13565"/>
                    </a:lnTo>
                    <a:lnTo>
                      <a:pt x="7379" y="12496"/>
                    </a:lnTo>
                    <a:lnTo>
                      <a:pt x="8640" y="11245"/>
                    </a:lnTo>
                    <a:lnTo>
                      <a:pt x="9720" y="10353"/>
                    </a:lnTo>
                    <a:lnTo>
                      <a:pt x="10260" y="9817"/>
                    </a:lnTo>
                    <a:lnTo>
                      <a:pt x="10979" y="9102"/>
                    </a:lnTo>
                    <a:lnTo>
                      <a:pt x="11699" y="7854"/>
                    </a:lnTo>
                    <a:lnTo>
                      <a:pt x="12779" y="6247"/>
                    </a:lnTo>
                    <a:lnTo>
                      <a:pt x="13859" y="4998"/>
                    </a:lnTo>
                    <a:lnTo>
                      <a:pt x="14939" y="3391"/>
                    </a:lnTo>
                    <a:lnTo>
                      <a:pt x="16200" y="1963"/>
                    </a:lnTo>
                    <a:lnTo>
                      <a:pt x="17099" y="892"/>
                    </a:lnTo>
                    <a:lnTo>
                      <a:pt x="17999" y="177"/>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sp>
            <p:nvSpPr>
              <p:cNvPr id="104" name="Freeform 19"/>
              <p:cNvSpPr/>
              <p:nvPr/>
            </p:nvSpPr>
            <p:spPr>
              <a:xfrm flipH="1">
                <a:off x="390525" y="2278063"/>
                <a:ext cx="209551" cy="1682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272" y="1223"/>
                    </a:moveTo>
                    <a:lnTo>
                      <a:pt x="21436" y="4482"/>
                    </a:lnTo>
                    <a:lnTo>
                      <a:pt x="21600" y="7947"/>
                    </a:lnTo>
                    <a:lnTo>
                      <a:pt x="21436" y="10800"/>
                    </a:lnTo>
                    <a:lnTo>
                      <a:pt x="21272" y="12226"/>
                    </a:lnTo>
                    <a:lnTo>
                      <a:pt x="20617" y="13040"/>
                    </a:lnTo>
                    <a:lnTo>
                      <a:pt x="19472" y="13856"/>
                    </a:lnTo>
                    <a:lnTo>
                      <a:pt x="16854" y="15485"/>
                    </a:lnTo>
                    <a:lnTo>
                      <a:pt x="16690" y="14671"/>
                    </a:lnTo>
                    <a:lnTo>
                      <a:pt x="16526" y="14468"/>
                    </a:lnTo>
                    <a:lnTo>
                      <a:pt x="16200" y="14468"/>
                    </a:lnTo>
                    <a:lnTo>
                      <a:pt x="15708" y="14671"/>
                    </a:lnTo>
                    <a:lnTo>
                      <a:pt x="15381" y="14874"/>
                    </a:lnTo>
                    <a:lnTo>
                      <a:pt x="14889" y="15690"/>
                    </a:lnTo>
                    <a:lnTo>
                      <a:pt x="14072" y="16505"/>
                    </a:lnTo>
                    <a:lnTo>
                      <a:pt x="13090" y="17319"/>
                    </a:lnTo>
                    <a:lnTo>
                      <a:pt x="12109" y="18338"/>
                    </a:lnTo>
                    <a:lnTo>
                      <a:pt x="10472" y="19561"/>
                    </a:lnTo>
                    <a:lnTo>
                      <a:pt x="9981" y="20172"/>
                    </a:lnTo>
                    <a:lnTo>
                      <a:pt x="9327" y="20375"/>
                    </a:lnTo>
                    <a:lnTo>
                      <a:pt x="8672" y="20580"/>
                    </a:lnTo>
                    <a:lnTo>
                      <a:pt x="8018" y="20784"/>
                    </a:lnTo>
                    <a:lnTo>
                      <a:pt x="7363" y="21192"/>
                    </a:lnTo>
                    <a:lnTo>
                      <a:pt x="6545" y="21395"/>
                    </a:lnTo>
                    <a:lnTo>
                      <a:pt x="5562" y="21395"/>
                    </a:lnTo>
                    <a:lnTo>
                      <a:pt x="4908" y="21600"/>
                    </a:lnTo>
                    <a:lnTo>
                      <a:pt x="3927" y="21600"/>
                    </a:lnTo>
                    <a:lnTo>
                      <a:pt x="1963" y="21395"/>
                    </a:lnTo>
                    <a:lnTo>
                      <a:pt x="654" y="20784"/>
                    </a:lnTo>
                    <a:lnTo>
                      <a:pt x="0" y="19764"/>
                    </a:lnTo>
                    <a:lnTo>
                      <a:pt x="162" y="17930"/>
                    </a:lnTo>
                    <a:lnTo>
                      <a:pt x="490" y="16913"/>
                    </a:lnTo>
                    <a:lnTo>
                      <a:pt x="1145" y="15893"/>
                    </a:lnTo>
                    <a:lnTo>
                      <a:pt x="1635" y="14874"/>
                    </a:lnTo>
                    <a:lnTo>
                      <a:pt x="2454" y="13856"/>
                    </a:lnTo>
                    <a:lnTo>
                      <a:pt x="3108" y="12837"/>
                    </a:lnTo>
                    <a:lnTo>
                      <a:pt x="4089" y="12023"/>
                    </a:lnTo>
                    <a:lnTo>
                      <a:pt x="5072" y="11003"/>
                    </a:lnTo>
                    <a:lnTo>
                      <a:pt x="6054" y="10187"/>
                    </a:lnTo>
                    <a:lnTo>
                      <a:pt x="6871" y="9169"/>
                    </a:lnTo>
                    <a:lnTo>
                      <a:pt x="7854" y="8150"/>
                    </a:lnTo>
                    <a:lnTo>
                      <a:pt x="8834" y="7130"/>
                    </a:lnTo>
                    <a:lnTo>
                      <a:pt x="9817" y="6113"/>
                    </a:lnTo>
                    <a:lnTo>
                      <a:pt x="10472" y="4685"/>
                    </a:lnTo>
                    <a:lnTo>
                      <a:pt x="11290" y="3668"/>
                    </a:lnTo>
                    <a:lnTo>
                      <a:pt x="11781" y="2648"/>
                    </a:lnTo>
                    <a:lnTo>
                      <a:pt x="12435" y="1629"/>
                    </a:lnTo>
                    <a:lnTo>
                      <a:pt x="13744" y="0"/>
                    </a:lnTo>
                    <a:lnTo>
                      <a:pt x="15053" y="0"/>
                    </a:lnTo>
                    <a:lnTo>
                      <a:pt x="15872" y="814"/>
                    </a:lnTo>
                    <a:lnTo>
                      <a:pt x="16362" y="1834"/>
                    </a:lnTo>
                    <a:lnTo>
                      <a:pt x="17509" y="2445"/>
                    </a:lnTo>
                    <a:lnTo>
                      <a:pt x="18818" y="2648"/>
                    </a:lnTo>
                    <a:lnTo>
                      <a:pt x="20289" y="2240"/>
                    </a:lnTo>
                    <a:lnTo>
                      <a:pt x="21272" y="1223"/>
                    </a:lnTo>
                    <a:close/>
                  </a:path>
                </a:pathLst>
              </a:custGeom>
              <a:solidFill>
                <a:srgbClr val="000000"/>
              </a:solidFill>
              <a:ln w="12700" cap="flat">
                <a:noFill/>
                <a:miter lim="400000"/>
              </a:ln>
              <a:effectLst/>
            </p:spPr>
            <p:txBody>
              <a:bodyPr wrap="square" lIns="45719" tIns="45719" rIns="45719" bIns="45719" numCol="1" anchor="t">
                <a:noAutofit/>
              </a:bodyPr>
              <a:lstStyle/>
              <a:p>
                <a:pPr/>
              </a:p>
            </p:txBody>
          </p:sp>
          <p:sp>
            <p:nvSpPr>
              <p:cNvPr id="105" name="Freeform 20"/>
              <p:cNvSpPr/>
              <p:nvPr/>
            </p:nvSpPr>
            <p:spPr>
              <a:xfrm flipH="1">
                <a:off x="358775" y="1019175"/>
                <a:ext cx="234951" cy="13239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306" y="20874"/>
                    </a:moveTo>
                    <a:lnTo>
                      <a:pt x="20723" y="20978"/>
                    </a:lnTo>
                    <a:lnTo>
                      <a:pt x="19993" y="21082"/>
                    </a:lnTo>
                    <a:lnTo>
                      <a:pt x="18971" y="21211"/>
                    </a:lnTo>
                    <a:lnTo>
                      <a:pt x="17805" y="21341"/>
                    </a:lnTo>
                    <a:lnTo>
                      <a:pt x="16636" y="21444"/>
                    </a:lnTo>
                    <a:lnTo>
                      <a:pt x="15470" y="21548"/>
                    </a:lnTo>
                    <a:lnTo>
                      <a:pt x="14301" y="21574"/>
                    </a:lnTo>
                    <a:lnTo>
                      <a:pt x="13135" y="21600"/>
                    </a:lnTo>
                    <a:lnTo>
                      <a:pt x="12113" y="21600"/>
                    </a:lnTo>
                    <a:lnTo>
                      <a:pt x="11236" y="21574"/>
                    </a:lnTo>
                    <a:lnTo>
                      <a:pt x="10506" y="21548"/>
                    </a:lnTo>
                    <a:lnTo>
                      <a:pt x="9778" y="21496"/>
                    </a:lnTo>
                    <a:lnTo>
                      <a:pt x="9048" y="21470"/>
                    </a:lnTo>
                    <a:lnTo>
                      <a:pt x="8610" y="21444"/>
                    </a:lnTo>
                    <a:lnTo>
                      <a:pt x="8318" y="21367"/>
                    </a:lnTo>
                    <a:lnTo>
                      <a:pt x="7880" y="21315"/>
                    </a:lnTo>
                    <a:lnTo>
                      <a:pt x="7441" y="19552"/>
                    </a:lnTo>
                    <a:lnTo>
                      <a:pt x="6713" y="17377"/>
                    </a:lnTo>
                    <a:lnTo>
                      <a:pt x="6275" y="15461"/>
                    </a:lnTo>
                    <a:lnTo>
                      <a:pt x="6128" y="14373"/>
                    </a:lnTo>
                    <a:lnTo>
                      <a:pt x="6275" y="13699"/>
                    </a:lnTo>
                    <a:lnTo>
                      <a:pt x="6713" y="12794"/>
                    </a:lnTo>
                    <a:lnTo>
                      <a:pt x="6858" y="11912"/>
                    </a:lnTo>
                    <a:lnTo>
                      <a:pt x="6858" y="11238"/>
                    </a:lnTo>
                    <a:lnTo>
                      <a:pt x="6275" y="10644"/>
                    </a:lnTo>
                    <a:lnTo>
                      <a:pt x="5253" y="9893"/>
                    </a:lnTo>
                    <a:lnTo>
                      <a:pt x="4378" y="9063"/>
                    </a:lnTo>
                    <a:lnTo>
                      <a:pt x="3940" y="8415"/>
                    </a:lnTo>
                    <a:lnTo>
                      <a:pt x="3357" y="7562"/>
                    </a:lnTo>
                    <a:lnTo>
                      <a:pt x="2335" y="6266"/>
                    </a:lnTo>
                    <a:lnTo>
                      <a:pt x="1166" y="4946"/>
                    </a:lnTo>
                    <a:lnTo>
                      <a:pt x="436" y="3936"/>
                    </a:lnTo>
                    <a:lnTo>
                      <a:pt x="145" y="3210"/>
                    </a:lnTo>
                    <a:lnTo>
                      <a:pt x="0" y="2512"/>
                    </a:lnTo>
                    <a:lnTo>
                      <a:pt x="145" y="1838"/>
                    </a:lnTo>
                    <a:lnTo>
                      <a:pt x="728" y="1242"/>
                    </a:lnTo>
                    <a:lnTo>
                      <a:pt x="1605" y="724"/>
                    </a:lnTo>
                    <a:lnTo>
                      <a:pt x="2771" y="335"/>
                    </a:lnTo>
                    <a:lnTo>
                      <a:pt x="4378" y="102"/>
                    </a:lnTo>
                    <a:lnTo>
                      <a:pt x="6713" y="0"/>
                    </a:lnTo>
                    <a:lnTo>
                      <a:pt x="10800" y="102"/>
                    </a:lnTo>
                    <a:lnTo>
                      <a:pt x="13863" y="387"/>
                    </a:lnTo>
                    <a:lnTo>
                      <a:pt x="16200" y="827"/>
                    </a:lnTo>
                    <a:lnTo>
                      <a:pt x="17805" y="1346"/>
                    </a:lnTo>
                    <a:lnTo>
                      <a:pt x="18971" y="1942"/>
                    </a:lnTo>
                    <a:lnTo>
                      <a:pt x="19701" y="2564"/>
                    </a:lnTo>
                    <a:lnTo>
                      <a:pt x="19993" y="3210"/>
                    </a:lnTo>
                    <a:lnTo>
                      <a:pt x="20140" y="3780"/>
                    </a:lnTo>
                    <a:lnTo>
                      <a:pt x="20578" y="5050"/>
                    </a:lnTo>
                    <a:lnTo>
                      <a:pt x="21015" y="7277"/>
                    </a:lnTo>
                    <a:lnTo>
                      <a:pt x="21306" y="9478"/>
                    </a:lnTo>
                    <a:lnTo>
                      <a:pt x="21162" y="10593"/>
                    </a:lnTo>
                    <a:lnTo>
                      <a:pt x="20578" y="11135"/>
                    </a:lnTo>
                    <a:lnTo>
                      <a:pt x="19993" y="11653"/>
                    </a:lnTo>
                    <a:lnTo>
                      <a:pt x="19848" y="12094"/>
                    </a:lnTo>
                    <a:lnTo>
                      <a:pt x="20723" y="12534"/>
                    </a:lnTo>
                    <a:lnTo>
                      <a:pt x="21015" y="12690"/>
                    </a:lnTo>
                    <a:lnTo>
                      <a:pt x="21162" y="12897"/>
                    </a:lnTo>
                    <a:lnTo>
                      <a:pt x="21306" y="13131"/>
                    </a:lnTo>
                    <a:lnTo>
                      <a:pt x="21306" y="14502"/>
                    </a:lnTo>
                    <a:lnTo>
                      <a:pt x="21600" y="16755"/>
                    </a:lnTo>
                    <a:lnTo>
                      <a:pt x="21600" y="19164"/>
                    </a:lnTo>
                    <a:lnTo>
                      <a:pt x="21306" y="20874"/>
                    </a:lnTo>
                    <a:close/>
                  </a:path>
                </a:pathLst>
              </a:custGeom>
              <a:solidFill>
                <a:srgbClr val="B10000"/>
              </a:solidFill>
              <a:ln w="12700" cap="flat">
                <a:noFill/>
                <a:miter lim="400000"/>
              </a:ln>
              <a:effectLst/>
            </p:spPr>
            <p:txBody>
              <a:bodyPr wrap="square" lIns="45719" tIns="45719" rIns="45719" bIns="45719" numCol="1" anchor="t">
                <a:noAutofit/>
              </a:bodyPr>
              <a:lstStyle/>
              <a:p>
                <a:pPr/>
              </a:p>
            </p:txBody>
          </p:sp>
          <p:sp>
            <p:nvSpPr>
              <p:cNvPr id="106" name="Freeform 21"/>
              <p:cNvSpPr/>
              <p:nvPr/>
            </p:nvSpPr>
            <p:spPr>
              <a:xfrm flipH="1">
                <a:off x="88900" y="1033462"/>
                <a:ext cx="293688" cy="1306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71"/>
                    </a:moveTo>
                    <a:lnTo>
                      <a:pt x="0" y="2728"/>
                    </a:lnTo>
                    <a:lnTo>
                      <a:pt x="117" y="3568"/>
                    </a:lnTo>
                    <a:lnTo>
                      <a:pt x="350" y="4329"/>
                    </a:lnTo>
                    <a:lnTo>
                      <a:pt x="583" y="4933"/>
                    </a:lnTo>
                    <a:lnTo>
                      <a:pt x="1050" y="5301"/>
                    </a:lnTo>
                    <a:lnTo>
                      <a:pt x="1866" y="5903"/>
                    </a:lnTo>
                    <a:lnTo>
                      <a:pt x="2802" y="6692"/>
                    </a:lnTo>
                    <a:lnTo>
                      <a:pt x="3851" y="7478"/>
                    </a:lnTo>
                    <a:lnTo>
                      <a:pt x="4787" y="8318"/>
                    </a:lnTo>
                    <a:lnTo>
                      <a:pt x="5603" y="9027"/>
                    </a:lnTo>
                    <a:lnTo>
                      <a:pt x="6303" y="9526"/>
                    </a:lnTo>
                    <a:lnTo>
                      <a:pt x="6538" y="9789"/>
                    </a:lnTo>
                    <a:lnTo>
                      <a:pt x="6772" y="10156"/>
                    </a:lnTo>
                    <a:lnTo>
                      <a:pt x="7471" y="10759"/>
                    </a:lnTo>
                    <a:lnTo>
                      <a:pt x="8521" y="11390"/>
                    </a:lnTo>
                    <a:lnTo>
                      <a:pt x="9573" y="11863"/>
                    </a:lnTo>
                    <a:lnTo>
                      <a:pt x="10273" y="12150"/>
                    </a:lnTo>
                    <a:lnTo>
                      <a:pt x="10740" y="12388"/>
                    </a:lnTo>
                    <a:lnTo>
                      <a:pt x="10975" y="12623"/>
                    </a:lnTo>
                    <a:lnTo>
                      <a:pt x="10975" y="13226"/>
                    </a:lnTo>
                    <a:lnTo>
                      <a:pt x="11208" y="13936"/>
                    </a:lnTo>
                    <a:lnTo>
                      <a:pt x="11675" y="14748"/>
                    </a:lnTo>
                    <a:lnTo>
                      <a:pt x="12141" y="15431"/>
                    </a:lnTo>
                    <a:lnTo>
                      <a:pt x="12608" y="15772"/>
                    </a:lnTo>
                    <a:lnTo>
                      <a:pt x="13193" y="16245"/>
                    </a:lnTo>
                    <a:lnTo>
                      <a:pt x="14010" y="16822"/>
                    </a:lnTo>
                    <a:lnTo>
                      <a:pt x="14943" y="17453"/>
                    </a:lnTo>
                    <a:lnTo>
                      <a:pt x="15762" y="18135"/>
                    </a:lnTo>
                    <a:lnTo>
                      <a:pt x="16461" y="18818"/>
                    </a:lnTo>
                    <a:lnTo>
                      <a:pt x="17045" y="19421"/>
                    </a:lnTo>
                    <a:lnTo>
                      <a:pt x="17161" y="19997"/>
                    </a:lnTo>
                    <a:lnTo>
                      <a:pt x="17280" y="20364"/>
                    </a:lnTo>
                    <a:lnTo>
                      <a:pt x="17513" y="20760"/>
                    </a:lnTo>
                    <a:lnTo>
                      <a:pt x="17863" y="21101"/>
                    </a:lnTo>
                    <a:lnTo>
                      <a:pt x="18213" y="21311"/>
                    </a:lnTo>
                    <a:lnTo>
                      <a:pt x="19030" y="21520"/>
                    </a:lnTo>
                    <a:lnTo>
                      <a:pt x="19732" y="21600"/>
                    </a:lnTo>
                    <a:lnTo>
                      <a:pt x="20198" y="21546"/>
                    </a:lnTo>
                    <a:lnTo>
                      <a:pt x="20781" y="21494"/>
                    </a:lnTo>
                    <a:lnTo>
                      <a:pt x="21365" y="21285"/>
                    </a:lnTo>
                    <a:lnTo>
                      <a:pt x="21600" y="21047"/>
                    </a:lnTo>
                    <a:lnTo>
                      <a:pt x="21600" y="20812"/>
                    </a:lnTo>
                    <a:lnTo>
                      <a:pt x="21365" y="20576"/>
                    </a:lnTo>
                    <a:lnTo>
                      <a:pt x="20898" y="20287"/>
                    </a:lnTo>
                    <a:lnTo>
                      <a:pt x="20665" y="19920"/>
                    </a:lnTo>
                    <a:lnTo>
                      <a:pt x="20315" y="19578"/>
                    </a:lnTo>
                    <a:lnTo>
                      <a:pt x="20198" y="19315"/>
                    </a:lnTo>
                    <a:lnTo>
                      <a:pt x="20198" y="17006"/>
                    </a:lnTo>
                    <a:lnTo>
                      <a:pt x="20082" y="15431"/>
                    </a:lnTo>
                    <a:lnTo>
                      <a:pt x="19380" y="14146"/>
                    </a:lnTo>
                    <a:lnTo>
                      <a:pt x="18680" y="13595"/>
                    </a:lnTo>
                    <a:lnTo>
                      <a:pt x="17513" y="12938"/>
                    </a:lnTo>
                    <a:lnTo>
                      <a:pt x="16345" y="12334"/>
                    </a:lnTo>
                    <a:lnTo>
                      <a:pt x="15645" y="11966"/>
                    </a:lnTo>
                    <a:lnTo>
                      <a:pt x="14593" y="10498"/>
                    </a:lnTo>
                    <a:lnTo>
                      <a:pt x="14593" y="8450"/>
                    </a:lnTo>
                    <a:lnTo>
                      <a:pt x="14943" y="6402"/>
                    </a:lnTo>
                    <a:lnTo>
                      <a:pt x="15178" y="4882"/>
                    </a:lnTo>
                    <a:lnTo>
                      <a:pt x="14826" y="4434"/>
                    </a:lnTo>
                    <a:lnTo>
                      <a:pt x="14593" y="3884"/>
                    </a:lnTo>
                    <a:lnTo>
                      <a:pt x="14243" y="3279"/>
                    </a:lnTo>
                    <a:lnTo>
                      <a:pt x="13660" y="2596"/>
                    </a:lnTo>
                    <a:lnTo>
                      <a:pt x="12960" y="1968"/>
                    </a:lnTo>
                    <a:lnTo>
                      <a:pt x="12258" y="1389"/>
                    </a:lnTo>
                    <a:lnTo>
                      <a:pt x="11675" y="892"/>
                    </a:lnTo>
                    <a:lnTo>
                      <a:pt x="10858" y="577"/>
                    </a:lnTo>
                    <a:lnTo>
                      <a:pt x="10040" y="339"/>
                    </a:lnTo>
                    <a:lnTo>
                      <a:pt x="9223" y="156"/>
                    </a:lnTo>
                    <a:lnTo>
                      <a:pt x="8405" y="26"/>
                    </a:lnTo>
                    <a:lnTo>
                      <a:pt x="7588" y="0"/>
                    </a:lnTo>
                    <a:lnTo>
                      <a:pt x="6888" y="0"/>
                    </a:lnTo>
                    <a:lnTo>
                      <a:pt x="6186" y="26"/>
                    </a:lnTo>
                    <a:lnTo>
                      <a:pt x="5370" y="130"/>
                    </a:lnTo>
                    <a:lnTo>
                      <a:pt x="4437" y="261"/>
                    </a:lnTo>
                    <a:lnTo>
                      <a:pt x="3618" y="393"/>
                    </a:lnTo>
                    <a:lnTo>
                      <a:pt x="2802" y="577"/>
                    </a:lnTo>
                    <a:lnTo>
                      <a:pt x="1983" y="760"/>
                    </a:lnTo>
                    <a:lnTo>
                      <a:pt x="1283" y="970"/>
                    </a:lnTo>
                    <a:lnTo>
                      <a:pt x="700" y="1205"/>
                    </a:lnTo>
                    <a:lnTo>
                      <a:pt x="233" y="1469"/>
                    </a:lnTo>
                    <a:lnTo>
                      <a:pt x="0" y="1758"/>
                    </a:lnTo>
                    <a:lnTo>
                      <a:pt x="0" y="2071"/>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sp>
            <p:nvSpPr>
              <p:cNvPr id="107" name="Freeform 22"/>
              <p:cNvSpPr/>
              <p:nvPr/>
            </p:nvSpPr>
            <p:spPr>
              <a:xfrm flipH="1">
                <a:off x="249237" y="1130300"/>
                <a:ext cx="31751" cy="349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 y="17671"/>
                    </a:moveTo>
                    <a:lnTo>
                      <a:pt x="0" y="13744"/>
                    </a:lnTo>
                    <a:lnTo>
                      <a:pt x="0" y="9817"/>
                    </a:lnTo>
                    <a:lnTo>
                      <a:pt x="1080" y="5890"/>
                    </a:lnTo>
                    <a:lnTo>
                      <a:pt x="3240" y="2944"/>
                    </a:lnTo>
                    <a:lnTo>
                      <a:pt x="7560" y="0"/>
                    </a:lnTo>
                    <a:lnTo>
                      <a:pt x="10800" y="0"/>
                    </a:lnTo>
                    <a:lnTo>
                      <a:pt x="15120" y="981"/>
                    </a:lnTo>
                    <a:lnTo>
                      <a:pt x="18360" y="3927"/>
                    </a:lnTo>
                    <a:lnTo>
                      <a:pt x="21600" y="7854"/>
                    </a:lnTo>
                    <a:lnTo>
                      <a:pt x="21600" y="10800"/>
                    </a:lnTo>
                    <a:lnTo>
                      <a:pt x="17280" y="18654"/>
                    </a:lnTo>
                    <a:lnTo>
                      <a:pt x="14040" y="21600"/>
                    </a:lnTo>
                    <a:lnTo>
                      <a:pt x="9720" y="21600"/>
                    </a:lnTo>
                    <a:lnTo>
                      <a:pt x="6480" y="19634"/>
                    </a:lnTo>
                    <a:lnTo>
                      <a:pt x="2160" y="17671"/>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sp>
            <p:nvSpPr>
              <p:cNvPr id="108" name="Freeform 23"/>
              <p:cNvSpPr/>
              <p:nvPr/>
            </p:nvSpPr>
            <p:spPr>
              <a:xfrm flipH="1">
                <a:off x="101600" y="2273300"/>
                <a:ext cx="30163" cy="333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08" y="17485"/>
                    </a:moveTo>
                    <a:lnTo>
                      <a:pt x="0" y="14399"/>
                    </a:lnTo>
                    <a:lnTo>
                      <a:pt x="0" y="10284"/>
                    </a:lnTo>
                    <a:lnTo>
                      <a:pt x="2272" y="6171"/>
                    </a:lnTo>
                    <a:lnTo>
                      <a:pt x="4547" y="2056"/>
                    </a:lnTo>
                    <a:lnTo>
                      <a:pt x="7957" y="0"/>
                    </a:lnTo>
                    <a:lnTo>
                      <a:pt x="12504" y="0"/>
                    </a:lnTo>
                    <a:lnTo>
                      <a:pt x="14779" y="1028"/>
                    </a:lnTo>
                    <a:lnTo>
                      <a:pt x="18189" y="3084"/>
                    </a:lnTo>
                    <a:lnTo>
                      <a:pt x="21600" y="7199"/>
                    </a:lnTo>
                    <a:lnTo>
                      <a:pt x="21600" y="11314"/>
                    </a:lnTo>
                    <a:lnTo>
                      <a:pt x="20462" y="15427"/>
                    </a:lnTo>
                    <a:lnTo>
                      <a:pt x="17051" y="19542"/>
                    </a:lnTo>
                    <a:lnTo>
                      <a:pt x="13640" y="21600"/>
                    </a:lnTo>
                    <a:lnTo>
                      <a:pt x="11368" y="21600"/>
                    </a:lnTo>
                    <a:lnTo>
                      <a:pt x="6819" y="20570"/>
                    </a:lnTo>
                    <a:lnTo>
                      <a:pt x="3408" y="17485"/>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sp>
            <p:nvSpPr>
              <p:cNvPr id="109" name="Freeform 24"/>
              <p:cNvSpPr/>
              <p:nvPr/>
            </p:nvSpPr>
            <p:spPr>
              <a:xfrm flipH="1">
                <a:off x="11112" y="2251075"/>
                <a:ext cx="136526" cy="1920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259" y="177"/>
                    </a:moveTo>
                    <a:lnTo>
                      <a:pt x="1255" y="892"/>
                    </a:lnTo>
                    <a:lnTo>
                      <a:pt x="501" y="1784"/>
                    </a:lnTo>
                    <a:lnTo>
                      <a:pt x="0" y="2856"/>
                    </a:lnTo>
                    <a:lnTo>
                      <a:pt x="251" y="4283"/>
                    </a:lnTo>
                    <a:lnTo>
                      <a:pt x="752" y="5355"/>
                    </a:lnTo>
                    <a:lnTo>
                      <a:pt x="2009" y="7139"/>
                    </a:lnTo>
                    <a:lnTo>
                      <a:pt x="3514" y="9282"/>
                    </a:lnTo>
                    <a:lnTo>
                      <a:pt x="5022" y="11781"/>
                    </a:lnTo>
                    <a:lnTo>
                      <a:pt x="6277" y="14280"/>
                    </a:lnTo>
                    <a:lnTo>
                      <a:pt x="7785" y="16243"/>
                    </a:lnTo>
                    <a:lnTo>
                      <a:pt x="9042" y="17850"/>
                    </a:lnTo>
                    <a:lnTo>
                      <a:pt x="9793" y="18742"/>
                    </a:lnTo>
                    <a:lnTo>
                      <a:pt x="10297" y="19278"/>
                    </a:lnTo>
                    <a:lnTo>
                      <a:pt x="11301" y="19634"/>
                    </a:lnTo>
                    <a:lnTo>
                      <a:pt x="12055" y="20349"/>
                    </a:lnTo>
                    <a:lnTo>
                      <a:pt x="13310" y="20885"/>
                    </a:lnTo>
                    <a:lnTo>
                      <a:pt x="14818" y="21241"/>
                    </a:lnTo>
                    <a:lnTo>
                      <a:pt x="16073" y="21600"/>
                    </a:lnTo>
                    <a:lnTo>
                      <a:pt x="17580" y="21600"/>
                    </a:lnTo>
                    <a:lnTo>
                      <a:pt x="19338" y="21064"/>
                    </a:lnTo>
                    <a:lnTo>
                      <a:pt x="20593" y="20170"/>
                    </a:lnTo>
                    <a:lnTo>
                      <a:pt x="21347" y="18565"/>
                    </a:lnTo>
                    <a:lnTo>
                      <a:pt x="21600" y="16958"/>
                    </a:lnTo>
                    <a:lnTo>
                      <a:pt x="21347" y="15708"/>
                    </a:lnTo>
                    <a:lnTo>
                      <a:pt x="20846" y="14995"/>
                    </a:lnTo>
                    <a:lnTo>
                      <a:pt x="19842" y="13744"/>
                    </a:lnTo>
                    <a:lnTo>
                      <a:pt x="18585" y="12496"/>
                    </a:lnTo>
                    <a:lnTo>
                      <a:pt x="17077" y="10889"/>
                    </a:lnTo>
                    <a:lnTo>
                      <a:pt x="15321" y="9102"/>
                    </a:lnTo>
                    <a:lnTo>
                      <a:pt x="13563" y="7497"/>
                    </a:lnTo>
                    <a:lnTo>
                      <a:pt x="12055" y="6067"/>
                    </a:lnTo>
                    <a:lnTo>
                      <a:pt x="10800" y="4640"/>
                    </a:lnTo>
                    <a:lnTo>
                      <a:pt x="8789" y="2676"/>
                    </a:lnTo>
                    <a:lnTo>
                      <a:pt x="6530" y="1069"/>
                    </a:lnTo>
                    <a:lnTo>
                      <a:pt x="4521" y="0"/>
                    </a:lnTo>
                    <a:lnTo>
                      <a:pt x="2259" y="177"/>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sp>
            <p:nvSpPr>
              <p:cNvPr id="110" name="Freeform 25"/>
              <p:cNvSpPr/>
              <p:nvPr/>
            </p:nvSpPr>
            <p:spPr>
              <a:xfrm flipH="1">
                <a:off x="101600" y="2273300"/>
                <a:ext cx="31751" cy="333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0" y="20570"/>
                    </a:moveTo>
                    <a:lnTo>
                      <a:pt x="18360" y="17485"/>
                    </a:lnTo>
                    <a:lnTo>
                      <a:pt x="20520" y="15427"/>
                    </a:lnTo>
                    <a:lnTo>
                      <a:pt x="21600" y="11314"/>
                    </a:lnTo>
                    <a:lnTo>
                      <a:pt x="21600" y="6171"/>
                    </a:lnTo>
                    <a:lnTo>
                      <a:pt x="18360" y="2056"/>
                    </a:lnTo>
                    <a:lnTo>
                      <a:pt x="11880" y="0"/>
                    </a:lnTo>
                    <a:lnTo>
                      <a:pt x="7560" y="0"/>
                    </a:lnTo>
                    <a:lnTo>
                      <a:pt x="4320" y="2056"/>
                    </a:lnTo>
                    <a:lnTo>
                      <a:pt x="1080" y="6171"/>
                    </a:lnTo>
                    <a:lnTo>
                      <a:pt x="0" y="10284"/>
                    </a:lnTo>
                    <a:lnTo>
                      <a:pt x="1080" y="14399"/>
                    </a:lnTo>
                    <a:lnTo>
                      <a:pt x="4320" y="17485"/>
                    </a:lnTo>
                    <a:lnTo>
                      <a:pt x="7560" y="20570"/>
                    </a:lnTo>
                    <a:lnTo>
                      <a:pt x="11880" y="21600"/>
                    </a:lnTo>
                    <a:lnTo>
                      <a:pt x="15120" y="20570"/>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sp>
            <p:nvSpPr>
              <p:cNvPr id="111" name="Freeform 26"/>
              <p:cNvSpPr/>
              <p:nvPr/>
            </p:nvSpPr>
            <p:spPr>
              <a:xfrm flipH="1">
                <a:off x="-1" y="2255838"/>
                <a:ext cx="155577" cy="1968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815" y="0"/>
                    </a:moveTo>
                    <a:lnTo>
                      <a:pt x="9476" y="1218"/>
                    </a:lnTo>
                    <a:lnTo>
                      <a:pt x="10800" y="2439"/>
                    </a:lnTo>
                    <a:lnTo>
                      <a:pt x="12563" y="4355"/>
                    </a:lnTo>
                    <a:lnTo>
                      <a:pt x="14325" y="6096"/>
                    </a:lnTo>
                    <a:lnTo>
                      <a:pt x="16088" y="8011"/>
                    </a:lnTo>
                    <a:lnTo>
                      <a:pt x="17632" y="9755"/>
                    </a:lnTo>
                    <a:lnTo>
                      <a:pt x="18954" y="11321"/>
                    </a:lnTo>
                    <a:lnTo>
                      <a:pt x="19835" y="12541"/>
                    </a:lnTo>
                    <a:lnTo>
                      <a:pt x="20937" y="14109"/>
                    </a:lnTo>
                    <a:lnTo>
                      <a:pt x="21378" y="15677"/>
                    </a:lnTo>
                    <a:lnTo>
                      <a:pt x="21600" y="16896"/>
                    </a:lnTo>
                    <a:lnTo>
                      <a:pt x="21378" y="18116"/>
                    </a:lnTo>
                    <a:lnTo>
                      <a:pt x="20937" y="19159"/>
                    </a:lnTo>
                    <a:lnTo>
                      <a:pt x="19835" y="20555"/>
                    </a:lnTo>
                    <a:lnTo>
                      <a:pt x="18293" y="21077"/>
                    </a:lnTo>
                    <a:lnTo>
                      <a:pt x="16530" y="21600"/>
                    </a:lnTo>
                    <a:lnTo>
                      <a:pt x="15647" y="21600"/>
                    </a:lnTo>
                    <a:lnTo>
                      <a:pt x="14325" y="21425"/>
                    </a:lnTo>
                    <a:lnTo>
                      <a:pt x="13224" y="20902"/>
                    </a:lnTo>
                    <a:lnTo>
                      <a:pt x="11902" y="20555"/>
                    </a:lnTo>
                    <a:lnTo>
                      <a:pt x="11020" y="20032"/>
                    </a:lnTo>
                    <a:lnTo>
                      <a:pt x="9917" y="19334"/>
                    </a:lnTo>
                    <a:lnTo>
                      <a:pt x="9256" y="18464"/>
                    </a:lnTo>
                    <a:lnTo>
                      <a:pt x="8374" y="17593"/>
                    </a:lnTo>
                    <a:lnTo>
                      <a:pt x="7273" y="15677"/>
                    </a:lnTo>
                    <a:lnTo>
                      <a:pt x="6171" y="13586"/>
                    </a:lnTo>
                    <a:lnTo>
                      <a:pt x="4847" y="11843"/>
                    </a:lnTo>
                    <a:lnTo>
                      <a:pt x="3966" y="10450"/>
                    </a:lnTo>
                    <a:lnTo>
                      <a:pt x="2644" y="9405"/>
                    </a:lnTo>
                    <a:lnTo>
                      <a:pt x="1542" y="8359"/>
                    </a:lnTo>
                    <a:lnTo>
                      <a:pt x="881" y="6966"/>
                    </a:lnTo>
                    <a:lnTo>
                      <a:pt x="441" y="5573"/>
                    </a:lnTo>
                    <a:lnTo>
                      <a:pt x="0" y="4005"/>
                    </a:lnTo>
                    <a:lnTo>
                      <a:pt x="0" y="1566"/>
                    </a:lnTo>
                    <a:lnTo>
                      <a:pt x="441" y="521"/>
                    </a:lnTo>
                    <a:lnTo>
                      <a:pt x="1102" y="696"/>
                    </a:lnTo>
                    <a:lnTo>
                      <a:pt x="1763" y="1218"/>
                    </a:lnTo>
                    <a:lnTo>
                      <a:pt x="2644" y="1393"/>
                    </a:lnTo>
                    <a:lnTo>
                      <a:pt x="4406" y="1393"/>
                    </a:lnTo>
                    <a:lnTo>
                      <a:pt x="5730" y="1218"/>
                    </a:lnTo>
                    <a:lnTo>
                      <a:pt x="7273" y="696"/>
                    </a:lnTo>
                    <a:lnTo>
                      <a:pt x="8815" y="0"/>
                    </a:lnTo>
                    <a:close/>
                  </a:path>
                </a:pathLst>
              </a:custGeom>
              <a:solidFill>
                <a:srgbClr val="000000"/>
              </a:solidFill>
              <a:ln w="12700" cap="flat">
                <a:noFill/>
                <a:miter lim="400000"/>
              </a:ln>
              <a:effectLst/>
            </p:spPr>
            <p:txBody>
              <a:bodyPr wrap="square" lIns="45719" tIns="45719" rIns="45719" bIns="45719" numCol="1" anchor="t">
                <a:noAutofit/>
              </a:bodyPr>
              <a:lstStyle/>
              <a:p>
                <a:pPr/>
              </a:p>
            </p:txBody>
          </p:sp>
          <p:sp>
            <p:nvSpPr>
              <p:cNvPr id="112" name="Freeform 27"/>
              <p:cNvSpPr/>
              <p:nvPr/>
            </p:nvSpPr>
            <p:spPr>
              <a:xfrm flipH="1">
                <a:off x="69849" y="1019175"/>
                <a:ext cx="330202" cy="12842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0771"/>
                    </a:moveTo>
                    <a:lnTo>
                      <a:pt x="20976" y="21012"/>
                    </a:lnTo>
                    <a:lnTo>
                      <a:pt x="20144" y="21224"/>
                    </a:lnTo>
                    <a:lnTo>
                      <a:pt x="19107" y="21386"/>
                    </a:lnTo>
                    <a:lnTo>
                      <a:pt x="18276" y="21518"/>
                    </a:lnTo>
                    <a:lnTo>
                      <a:pt x="17861" y="21546"/>
                    </a:lnTo>
                    <a:lnTo>
                      <a:pt x="17133" y="21600"/>
                    </a:lnTo>
                    <a:lnTo>
                      <a:pt x="14433" y="21600"/>
                    </a:lnTo>
                    <a:lnTo>
                      <a:pt x="13811" y="21546"/>
                    </a:lnTo>
                    <a:lnTo>
                      <a:pt x="13290" y="21492"/>
                    </a:lnTo>
                    <a:lnTo>
                      <a:pt x="13083" y="21412"/>
                    </a:lnTo>
                    <a:lnTo>
                      <a:pt x="12772" y="20879"/>
                    </a:lnTo>
                    <a:lnTo>
                      <a:pt x="12461" y="19837"/>
                    </a:lnTo>
                    <a:lnTo>
                      <a:pt x="11837" y="18742"/>
                    </a:lnTo>
                    <a:lnTo>
                      <a:pt x="11422" y="17941"/>
                    </a:lnTo>
                    <a:lnTo>
                      <a:pt x="10694" y="17168"/>
                    </a:lnTo>
                    <a:lnTo>
                      <a:pt x="9865" y="16019"/>
                    </a:lnTo>
                    <a:lnTo>
                      <a:pt x="9240" y="14898"/>
                    </a:lnTo>
                    <a:lnTo>
                      <a:pt x="9033" y="14284"/>
                    </a:lnTo>
                    <a:lnTo>
                      <a:pt x="9344" y="13802"/>
                    </a:lnTo>
                    <a:lnTo>
                      <a:pt x="9240" y="13375"/>
                    </a:lnTo>
                    <a:lnTo>
                      <a:pt x="8826" y="12921"/>
                    </a:lnTo>
                    <a:lnTo>
                      <a:pt x="7994" y="12468"/>
                    </a:lnTo>
                    <a:lnTo>
                      <a:pt x="7268" y="12068"/>
                    </a:lnTo>
                    <a:lnTo>
                      <a:pt x="6854" y="11720"/>
                    </a:lnTo>
                    <a:lnTo>
                      <a:pt x="6437" y="11346"/>
                    </a:lnTo>
                    <a:lnTo>
                      <a:pt x="6229" y="10919"/>
                    </a:lnTo>
                    <a:lnTo>
                      <a:pt x="5711" y="10465"/>
                    </a:lnTo>
                    <a:lnTo>
                      <a:pt x="5087" y="9664"/>
                    </a:lnTo>
                    <a:lnTo>
                      <a:pt x="3944" y="8677"/>
                    </a:lnTo>
                    <a:lnTo>
                      <a:pt x="2804" y="7476"/>
                    </a:lnTo>
                    <a:lnTo>
                      <a:pt x="1661" y="6247"/>
                    </a:lnTo>
                    <a:lnTo>
                      <a:pt x="726" y="5072"/>
                    </a:lnTo>
                    <a:lnTo>
                      <a:pt x="104" y="3977"/>
                    </a:lnTo>
                    <a:lnTo>
                      <a:pt x="0" y="3095"/>
                    </a:lnTo>
                    <a:lnTo>
                      <a:pt x="311" y="2376"/>
                    </a:lnTo>
                    <a:lnTo>
                      <a:pt x="726" y="1760"/>
                    </a:lnTo>
                    <a:lnTo>
                      <a:pt x="1454" y="1253"/>
                    </a:lnTo>
                    <a:lnTo>
                      <a:pt x="2283" y="827"/>
                    </a:lnTo>
                    <a:lnTo>
                      <a:pt x="3322" y="454"/>
                    </a:lnTo>
                    <a:lnTo>
                      <a:pt x="4465" y="212"/>
                    </a:lnTo>
                    <a:lnTo>
                      <a:pt x="5711" y="52"/>
                    </a:lnTo>
                    <a:lnTo>
                      <a:pt x="7165" y="0"/>
                    </a:lnTo>
                    <a:lnTo>
                      <a:pt x="8515" y="26"/>
                    </a:lnTo>
                    <a:lnTo>
                      <a:pt x="9657" y="132"/>
                    </a:lnTo>
                    <a:lnTo>
                      <a:pt x="10487" y="266"/>
                    </a:lnTo>
                    <a:lnTo>
                      <a:pt x="11422" y="505"/>
                    </a:lnTo>
                    <a:lnTo>
                      <a:pt x="11940" y="773"/>
                    </a:lnTo>
                    <a:lnTo>
                      <a:pt x="12461" y="1147"/>
                    </a:lnTo>
                    <a:lnTo>
                      <a:pt x="12876" y="1601"/>
                    </a:lnTo>
                    <a:lnTo>
                      <a:pt x="13394" y="2108"/>
                    </a:lnTo>
                    <a:lnTo>
                      <a:pt x="14744" y="3871"/>
                    </a:lnTo>
                    <a:lnTo>
                      <a:pt x="15265" y="5579"/>
                    </a:lnTo>
                    <a:lnTo>
                      <a:pt x="15576" y="7208"/>
                    </a:lnTo>
                    <a:lnTo>
                      <a:pt x="15472" y="8783"/>
                    </a:lnTo>
                    <a:lnTo>
                      <a:pt x="15576" y="9424"/>
                    </a:lnTo>
                    <a:lnTo>
                      <a:pt x="15887" y="10305"/>
                    </a:lnTo>
                    <a:lnTo>
                      <a:pt x="16304" y="11159"/>
                    </a:lnTo>
                    <a:lnTo>
                      <a:pt x="16615" y="11640"/>
                    </a:lnTo>
                    <a:lnTo>
                      <a:pt x="17133" y="11934"/>
                    </a:lnTo>
                    <a:lnTo>
                      <a:pt x="17757" y="12388"/>
                    </a:lnTo>
                    <a:lnTo>
                      <a:pt x="18379" y="13001"/>
                    </a:lnTo>
                    <a:lnTo>
                      <a:pt x="19004" y="13748"/>
                    </a:lnTo>
                    <a:lnTo>
                      <a:pt x="20144" y="15833"/>
                    </a:lnTo>
                    <a:lnTo>
                      <a:pt x="20976" y="17915"/>
                    </a:lnTo>
                    <a:lnTo>
                      <a:pt x="21390" y="19650"/>
                    </a:lnTo>
                    <a:lnTo>
                      <a:pt x="21600" y="20771"/>
                    </a:lnTo>
                    <a:close/>
                  </a:path>
                </a:pathLst>
              </a:custGeom>
              <a:solidFill>
                <a:srgbClr val="B10000"/>
              </a:solidFill>
              <a:ln w="12700" cap="flat">
                <a:noFill/>
                <a:miter lim="400000"/>
              </a:ln>
              <a:effectLst/>
            </p:spPr>
            <p:txBody>
              <a:bodyPr wrap="square" lIns="45719" tIns="45719" rIns="45719" bIns="45719" numCol="1" anchor="t">
                <a:noAutofit/>
              </a:bodyPr>
              <a:lstStyle/>
              <a:p>
                <a:pPr/>
              </a:p>
            </p:txBody>
          </p:sp>
          <p:sp>
            <p:nvSpPr>
              <p:cNvPr id="113" name="Freeform 28"/>
              <p:cNvSpPr/>
              <p:nvPr/>
            </p:nvSpPr>
            <p:spPr>
              <a:xfrm flipH="1">
                <a:off x="376237" y="360362"/>
                <a:ext cx="28576" cy="333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599" y="21600"/>
                    </a:moveTo>
                    <a:lnTo>
                      <a:pt x="7199" y="20570"/>
                    </a:lnTo>
                    <a:lnTo>
                      <a:pt x="2400" y="18513"/>
                    </a:lnTo>
                    <a:lnTo>
                      <a:pt x="1199" y="15427"/>
                    </a:lnTo>
                    <a:lnTo>
                      <a:pt x="0" y="10284"/>
                    </a:lnTo>
                    <a:lnTo>
                      <a:pt x="1199" y="6171"/>
                    </a:lnTo>
                    <a:lnTo>
                      <a:pt x="2400" y="2056"/>
                    </a:lnTo>
                    <a:lnTo>
                      <a:pt x="7199" y="1028"/>
                    </a:lnTo>
                    <a:lnTo>
                      <a:pt x="9599" y="0"/>
                    </a:lnTo>
                    <a:lnTo>
                      <a:pt x="14399" y="1028"/>
                    </a:lnTo>
                    <a:lnTo>
                      <a:pt x="17999" y="2056"/>
                    </a:lnTo>
                    <a:lnTo>
                      <a:pt x="20399" y="6171"/>
                    </a:lnTo>
                    <a:lnTo>
                      <a:pt x="21600" y="10284"/>
                    </a:lnTo>
                    <a:lnTo>
                      <a:pt x="20399" y="15427"/>
                    </a:lnTo>
                    <a:lnTo>
                      <a:pt x="17999" y="18513"/>
                    </a:lnTo>
                    <a:lnTo>
                      <a:pt x="14399" y="20570"/>
                    </a:lnTo>
                    <a:lnTo>
                      <a:pt x="9599" y="21600"/>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sp>
            <p:nvSpPr>
              <p:cNvPr id="114" name="Freeform 29"/>
              <p:cNvSpPr/>
              <p:nvPr/>
            </p:nvSpPr>
            <p:spPr>
              <a:xfrm flipH="1">
                <a:off x="222250" y="449262"/>
                <a:ext cx="31751" cy="333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720" y="21600"/>
                    </a:moveTo>
                    <a:lnTo>
                      <a:pt x="6480" y="20570"/>
                    </a:lnTo>
                    <a:lnTo>
                      <a:pt x="4320" y="18513"/>
                    </a:lnTo>
                    <a:lnTo>
                      <a:pt x="1080" y="15427"/>
                    </a:lnTo>
                    <a:lnTo>
                      <a:pt x="0" y="10284"/>
                    </a:lnTo>
                    <a:lnTo>
                      <a:pt x="1080" y="6171"/>
                    </a:lnTo>
                    <a:lnTo>
                      <a:pt x="4320" y="2056"/>
                    </a:lnTo>
                    <a:lnTo>
                      <a:pt x="6480" y="1028"/>
                    </a:lnTo>
                    <a:lnTo>
                      <a:pt x="9720" y="0"/>
                    </a:lnTo>
                    <a:lnTo>
                      <a:pt x="15120" y="1028"/>
                    </a:lnTo>
                    <a:lnTo>
                      <a:pt x="17280" y="2056"/>
                    </a:lnTo>
                    <a:lnTo>
                      <a:pt x="20520" y="6171"/>
                    </a:lnTo>
                    <a:lnTo>
                      <a:pt x="21600" y="10284"/>
                    </a:lnTo>
                    <a:lnTo>
                      <a:pt x="20520" y="15427"/>
                    </a:lnTo>
                    <a:lnTo>
                      <a:pt x="17280" y="18513"/>
                    </a:lnTo>
                    <a:lnTo>
                      <a:pt x="15120" y="20570"/>
                    </a:lnTo>
                    <a:lnTo>
                      <a:pt x="9720" y="21600"/>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sp>
            <p:nvSpPr>
              <p:cNvPr id="115" name="Freeform 30"/>
              <p:cNvSpPr/>
              <p:nvPr/>
            </p:nvSpPr>
            <p:spPr>
              <a:xfrm flipH="1">
                <a:off x="249237" y="1130300"/>
                <a:ext cx="31751" cy="349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lnTo>
                      <a:pt x="6480" y="19634"/>
                    </a:lnTo>
                    <a:lnTo>
                      <a:pt x="3240" y="17671"/>
                    </a:lnTo>
                    <a:lnTo>
                      <a:pt x="1080" y="14727"/>
                    </a:lnTo>
                    <a:lnTo>
                      <a:pt x="0" y="10800"/>
                    </a:lnTo>
                    <a:lnTo>
                      <a:pt x="1080" y="5890"/>
                    </a:lnTo>
                    <a:lnTo>
                      <a:pt x="3240" y="3927"/>
                    </a:lnTo>
                    <a:lnTo>
                      <a:pt x="6480" y="981"/>
                    </a:lnTo>
                    <a:lnTo>
                      <a:pt x="10800" y="0"/>
                    </a:lnTo>
                    <a:lnTo>
                      <a:pt x="15120" y="981"/>
                    </a:lnTo>
                    <a:lnTo>
                      <a:pt x="18360" y="3927"/>
                    </a:lnTo>
                    <a:lnTo>
                      <a:pt x="19440" y="5890"/>
                    </a:lnTo>
                    <a:lnTo>
                      <a:pt x="21600" y="10800"/>
                    </a:lnTo>
                    <a:lnTo>
                      <a:pt x="19440" y="14727"/>
                    </a:lnTo>
                    <a:lnTo>
                      <a:pt x="18360" y="17671"/>
                    </a:lnTo>
                    <a:lnTo>
                      <a:pt x="15120" y="19634"/>
                    </a:lnTo>
                    <a:lnTo>
                      <a:pt x="10800" y="21600"/>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sp>
            <p:nvSpPr>
              <p:cNvPr id="116" name="Freeform 31"/>
              <p:cNvSpPr/>
              <p:nvPr/>
            </p:nvSpPr>
            <p:spPr>
              <a:xfrm flipH="1">
                <a:off x="198437" y="331787"/>
                <a:ext cx="395289" cy="8747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53" y="21559"/>
                    </a:moveTo>
                    <a:lnTo>
                      <a:pt x="953" y="19481"/>
                    </a:lnTo>
                    <a:lnTo>
                      <a:pt x="1214" y="17757"/>
                    </a:lnTo>
                    <a:lnTo>
                      <a:pt x="1734" y="16306"/>
                    </a:lnTo>
                    <a:lnTo>
                      <a:pt x="2687" y="14973"/>
                    </a:lnTo>
                    <a:lnTo>
                      <a:pt x="3642" y="14072"/>
                    </a:lnTo>
                    <a:lnTo>
                      <a:pt x="4076" y="13327"/>
                    </a:lnTo>
                    <a:lnTo>
                      <a:pt x="4424" y="12621"/>
                    </a:lnTo>
                    <a:lnTo>
                      <a:pt x="4510" y="11878"/>
                    </a:lnTo>
                    <a:lnTo>
                      <a:pt x="4076" y="10349"/>
                    </a:lnTo>
                    <a:lnTo>
                      <a:pt x="3296" y="8780"/>
                    </a:lnTo>
                    <a:lnTo>
                      <a:pt x="2514" y="7487"/>
                    </a:lnTo>
                    <a:lnTo>
                      <a:pt x="2080" y="6545"/>
                    </a:lnTo>
                    <a:lnTo>
                      <a:pt x="2080" y="6076"/>
                    </a:lnTo>
                    <a:lnTo>
                      <a:pt x="2255" y="5605"/>
                    </a:lnTo>
                    <a:lnTo>
                      <a:pt x="2255" y="4977"/>
                    </a:lnTo>
                    <a:lnTo>
                      <a:pt x="1907" y="4625"/>
                    </a:lnTo>
                    <a:lnTo>
                      <a:pt x="1214" y="4154"/>
                    </a:lnTo>
                    <a:lnTo>
                      <a:pt x="432" y="3488"/>
                    </a:lnTo>
                    <a:lnTo>
                      <a:pt x="0" y="2624"/>
                    </a:lnTo>
                    <a:lnTo>
                      <a:pt x="86" y="2350"/>
                    </a:lnTo>
                    <a:lnTo>
                      <a:pt x="607" y="2156"/>
                    </a:lnTo>
                    <a:lnTo>
                      <a:pt x="1387" y="1959"/>
                    </a:lnTo>
                    <a:lnTo>
                      <a:pt x="2341" y="1724"/>
                    </a:lnTo>
                    <a:lnTo>
                      <a:pt x="3296" y="1646"/>
                    </a:lnTo>
                    <a:lnTo>
                      <a:pt x="4424" y="1488"/>
                    </a:lnTo>
                    <a:lnTo>
                      <a:pt x="5290" y="1410"/>
                    </a:lnTo>
                    <a:lnTo>
                      <a:pt x="5985" y="1292"/>
                    </a:lnTo>
                    <a:lnTo>
                      <a:pt x="6506" y="1175"/>
                    </a:lnTo>
                    <a:lnTo>
                      <a:pt x="7026" y="978"/>
                    </a:lnTo>
                    <a:lnTo>
                      <a:pt x="7633" y="782"/>
                    </a:lnTo>
                    <a:lnTo>
                      <a:pt x="8240" y="549"/>
                    </a:lnTo>
                    <a:lnTo>
                      <a:pt x="8847" y="352"/>
                    </a:lnTo>
                    <a:lnTo>
                      <a:pt x="9541" y="156"/>
                    </a:lnTo>
                    <a:lnTo>
                      <a:pt x="10234" y="39"/>
                    </a:lnTo>
                    <a:lnTo>
                      <a:pt x="11016" y="0"/>
                    </a:lnTo>
                    <a:lnTo>
                      <a:pt x="11796" y="39"/>
                    </a:lnTo>
                    <a:lnTo>
                      <a:pt x="12664" y="194"/>
                    </a:lnTo>
                    <a:lnTo>
                      <a:pt x="13532" y="352"/>
                    </a:lnTo>
                    <a:lnTo>
                      <a:pt x="14226" y="588"/>
                    </a:lnTo>
                    <a:lnTo>
                      <a:pt x="14919" y="862"/>
                    </a:lnTo>
                    <a:lnTo>
                      <a:pt x="15526" y="1058"/>
                    </a:lnTo>
                    <a:lnTo>
                      <a:pt x="15960" y="1253"/>
                    </a:lnTo>
                    <a:lnTo>
                      <a:pt x="16308" y="1333"/>
                    </a:lnTo>
                    <a:lnTo>
                      <a:pt x="17001" y="1488"/>
                    </a:lnTo>
                    <a:lnTo>
                      <a:pt x="17781" y="1646"/>
                    </a:lnTo>
                    <a:lnTo>
                      <a:pt x="18563" y="1724"/>
                    </a:lnTo>
                    <a:lnTo>
                      <a:pt x="19518" y="1881"/>
                    </a:lnTo>
                    <a:lnTo>
                      <a:pt x="20298" y="1998"/>
                    </a:lnTo>
                    <a:lnTo>
                      <a:pt x="20991" y="2156"/>
                    </a:lnTo>
                    <a:lnTo>
                      <a:pt x="21339" y="2272"/>
                    </a:lnTo>
                    <a:lnTo>
                      <a:pt x="21600" y="2508"/>
                    </a:lnTo>
                    <a:lnTo>
                      <a:pt x="21252" y="3527"/>
                    </a:lnTo>
                    <a:lnTo>
                      <a:pt x="20559" y="4389"/>
                    </a:lnTo>
                    <a:lnTo>
                      <a:pt x="19777" y="5057"/>
                    </a:lnTo>
                    <a:lnTo>
                      <a:pt x="19518" y="5331"/>
                    </a:lnTo>
                    <a:lnTo>
                      <a:pt x="19518" y="5486"/>
                    </a:lnTo>
                    <a:lnTo>
                      <a:pt x="19691" y="5802"/>
                    </a:lnTo>
                    <a:lnTo>
                      <a:pt x="19777" y="6154"/>
                    </a:lnTo>
                    <a:lnTo>
                      <a:pt x="19777" y="6545"/>
                    </a:lnTo>
                    <a:lnTo>
                      <a:pt x="19343" y="7448"/>
                    </a:lnTo>
                    <a:lnTo>
                      <a:pt x="18649" y="8742"/>
                    </a:lnTo>
                    <a:lnTo>
                      <a:pt x="17870" y="10269"/>
                    </a:lnTo>
                    <a:lnTo>
                      <a:pt x="17522" y="11917"/>
                    </a:lnTo>
                    <a:lnTo>
                      <a:pt x="17608" y="12388"/>
                    </a:lnTo>
                    <a:lnTo>
                      <a:pt x="17781" y="13092"/>
                    </a:lnTo>
                    <a:lnTo>
                      <a:pt x="18302" y="13995"/>
                    </a:lnTo>
                    <a:lnTo>
                      <a:pt x="19170" y="15131"/>
                    </a:lnTo>
                    <a:lnTo>
                      <a:pt x="20125" y="16464"/>
                    </a:lnTo>
                    <a:lnTo>
                      <a:pt x="20645" y="17915"/>
                    </a:lnTo>
                    <a:lnTo>
                      <a:pt x="20904" y="19600"/>
                    </a:lnTo>
                    <a:lnTo>
                      <a:pt x="20904" y="21600"/>
                    </a:lnTo>
                    <a:lnTo>
                      <a:pt x="953" y="21559"/>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sp>
            <p:nvSpPr>
              <p:cNvPr id="117" name="Freeform 32"/>
              <p:cNvSpPr/>
              <p:nvPr/>
            </p:nvSpPr>
            <p:spPr>
              <a:xfrm flipH="1">
                <a:off x="531812" y="442912"/>
                <a:ext cx="28576" cy="349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lnTo>
                      <a:pt x="15600" y="19634"/>
                    </a:lnTo>
                    <a:lnTo>
                      <a:pt x="19198" y="17671"/>
                    </a:lnTo>
                    <a:lnTo>
                      <a:pt x="20399" y="14727"/>
                    </a:lnTo>
                    <a:lnTo>
                      <a:pt x="21600" y="10800"/>
                    </a:lnTo>
                    <a:lnTo>
                      <a:pt x="20399" y="5890"/>
                    </a:lnTo>
                    <a:lnTo>
                      <a:pt x="19198" y="3927"/>
                    </a:lnTo>
                    <a:lnTo>
                      <a:pt x="15600" y="981"/>
                    </a:lnTo>
                    <a:lnTo>
                      <a:pt x="10800" y="0"/>
                    </a:lnTo>
                    <a:lnTo>
                      <a:pt x="7199" y="981"/>
                    </a:lnTo>
                    <a:lnTo>
                      <a:pt x="2400" y="3927"/>
                    </a:lnTo>
                    <a:lnTo>
                      <a:pt x="1199" y="5890"/>
                    </a:lnTo>
                    <a:lnTo>
                      <a:pt x="0" y="10800"/>
                    </a:lnTo>
                    <a:lnTo>
                      <a:pt x="1199" y="14727"/>
                    </a:lnTo>
                    <a:lnTo>
                      <a:pt x="2400" y="17671"/>
                    </a:lnTo>
                    <a:lnTo>
                      <a:pt x="7199" y="19634"/>
                    </a:lnTo>
                    <a:lnTo>
                      <a:pt x="10800" y="21600"/>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sp>
            <p:nvSpPr>
              <p:cNvPr id="118" name="Freeform 33"/>
              <p:cNvSpPr/>
              <p:nvPr/>
            </p:nvSpPr>
            <p:spPr>
              <a:xfrm flipH="1">
                <a:off x="511175" y="1128712"/>
                <a:ext cx="30163" cy="317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368" y="21600"/>
                    </a:moveTo>
                    <a:lnTo>
                      <a:pt x="14779" y="20520"/>
                    </a:lnTo>
                    <a:lnTo>
                      <a:pt x="19326" y="19440"/>
                    </a:lnTo>
                    <a:lnTo>
                      <a:pt x="20462" y="15120"/>
                    </a:lnTo>
                    <a:lnTo>
                      <a:pt x="21600" y="10800"/>
                    </a:lnTo>
                    <a:lnTo>
                      <a:pt x="20462" y="6480"/>
                    </a:lnTo>
                    <a:lnTo>
                      <a:pt x="19326" y="2160"/>
                    </a:lnTo>
                    <a:lnTo>
                      <a:pt x="14779" y="1080"/>
                    </a:lnTo>
                    <a:lnTo>
                      <a:pt x="11368" y="0"/>
                    </a:lnTo>
                    <a:lnTo>
                      <a:pt x="5683" y="1080"/>
                    </a:lnTo>
                    <a:lnTo>
                      <a:pt x="3408" y="2160"/>
                    </a:lnTo>
                    <a:lnTo>
                      <a:pt x="1136" y="6480"/>
                    </a:lnTo>
                    <a:lnTo>
                      <a:pt x="0" y="10800"/>
                    </a:lnTo>
                    <a:lnTo>
                      <a:pt x="1136" y="15120"/>
                    </a:lnTo>
                    <a:lnTo>
                      <a:pt x="3408" y="19440"/>
                    </a:lnTo>
                    <a:lnTo>
                      <a:pt x="5683" y="20520"/>
                    </a:lnTo>
                    <a:lnTo>
                      <a:pt x="11368" y="21600"/>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sp>
            <p:nvSpPr>
              <p:cNvPr id="119" name="Freeform 34"/>
              <p:cNvSpPr/>
              <p:nvPr/>
            </p:nvSpPr>
            <p:spPr>
              <a:xfrm flipH="1">
                <a:off x="184150" y="830262"/>
                <a:ext cx="407988" cy="3968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9872"/>
                    </a:moveTo>
                    <a:lnTo>
                      <a:pt x="21600" y="20650"/>
                    </a:lnTo>
                    <a:lnTo>
                      <a:pt x="21432" y="21082"/>
                    </a:lnTo>
                    <a:lnTo>
                      <a:pt x="20926" y="21427"/>
                    </a:lnTo>
                    <a:lnTo>
                      <a:pt x="20086" y="21600"/>
                    </a:lnTo>
                    <a:lnTo>
                      <a:pt x="12102" y="21600"/>
                    </a:lnTo>
                    <a:lnTo>
                      <a:pt x="10504" y="21514"/>
                    </a:lnTo>
                    <a:lnTo>
                      <a:pt x="3361" y="21514"/>
                    </a:lnTo>
                    <a:lnTo>
                      <a:pt x="2436" y="21427"/>
                    </a:lnTo>
                    <a:lnTo>
                      <a:pt x="1512" y="21427"/>
                    </a:lnTo>
                    <a:lnTo>
                      <a:pt x="1007" y="21082"/>
                    </a:lnTo>
                    <a:lnTo>
                      <a:pt x="503" y="20390"/>
                    </a:lnTo>
                    <a:lnTo>
                      <a:pt x="251" y="19526"/>
                    </a:lnTo>
                    <a:lnTo>
                      <a:pt x="0" y="18317"/>
                    </a:lnTo>
                    <a:lnTo>
                      <a:pt x="166" y="16416"/>
                    </a:lnTo>
                    <a:lnTo>
                      <a:pt x="335" y="13824"/>
                    </a:lnTo>
                    <a:lnTo>
                      <a:pt x="672" y="11059"/>
                    </a:lnTo>
                    <a:lnTo>
                      <a:pt x="1175" y="8726"/>
                    </a:lnTo>
                    <a:lnTo>
                      <a:pt x="1849" y="6739"/>
                    </a:lnTo>
                    <a:lnTo>
                      <a:pt x="2689" y="4925"/>
                    </a:lnTo>
                    <a:lnTo>
                      <a:pt x="3192" y="3370"/>
                    </a:lnTo>
                    <a:lnTo>
                      <a:pt x="3698" y="2592"/>
                    </a:lnTo>
                    <a:lnTo>
                      <a:pt x="3864" y="1987"/>
                    </a:lnTo>
                    <a:lnTo>
                      <a:pt x="4033" y="1555"/>
                    </a:lnTo>
                    <a:lnTo>
                      <a:pt x="4033" y="1382"/>
                    </a:lnTo>
                    <a:lnTo>
                      <a:pt x="3864" y="1123"/>
                    </a:lnTo>
                    <a:lnTo>
                      <a:pt x="3780" y="950"/>
                    </a:lnTo>
                    <a:lnTo>
                      <a:pt x="3864" y="691"/>
                    </a:lnTo>
                    <a:lnTo>
                      <a:pt x="4117" y="518"/>
                    </a:lnTo>
                    <a:lnTo>
                      <a:pt x="4454" y="518"/>
                    </a:lnTo>
                    <a:lnTo>
                      <a:pt x="4957" y="605"/>
                    </a:lnTo>
                    <a:lnTo>
                      <a:pt x="5378" y="691"/>
                    </a:lnTo>
                    <a:lnTo>
                      <a:pt x="5713" y="691"/>
                    </a:lnTo>
                    <a:lnTo>
                      <a:pt x="6219" y="518"/>
                    </a:lnTo>
                    <a:lnTo>
                      <a:pt x="7731" y="0"/>
                    </a:lnTo>
                    <a:lnTo>
                      <a:pt x="8571" y="0"/>
                    </a:lnTo>
                    <a:lnTo>
                      <a:pt x="8908" y="173"/>
                    </a:lnTo>
                    <a:lnTo>
                      <a:pt x="9495" y="259"/>
                    </a:lnTo>
                    <a:lnTo>
                      <a:pt x="10085" y="518"/>
                    </a:lnTo>
                    <a:lnTo>
                      <a:pt x="10757" y="691"/>
                    </a:lnTo>
                    <a:lnTo>
                      <a:pt x="11344" y="950"/>
                    </a:lnTo>
                    <a:lnTo>
                      <a:pt x="12018" y="1123"/>
                    </a:lnTo>
                    <a:lnTo>
                      <a:pt x="12522" y="1296"/>
                    </a:lnTo>
                    <a:lnTo>
                      <a:pt x="13027" y="1296"/>
                    </a:lnTo>
                    <a:lnTo>
                      <a:pt x="13446" y="1123"/>
                    </a:lnTo>
                    <a:lnTo>
                      <a:pt x="14036" y="1037"/>
                    </a:lnTo>
                    <a:lnTo>
                      <a:pt x="14623" y="950"/>
                    </a:lnTo>
                    <a:lnTo>
                      <a:pt x="15295" y="778"/>
                    </a:lnTo>
                    <a:lnTo>
                      <a:pt x="15969" y="778"/>
                    </a:lnTo>
                    <a:lnTo>
                      <a:pt x="16556" y="691"/>
                    </a:lnTo>
                    <a:lnTo>
                      <a:pt x="17060" y="778"/>
                    </a:lnTo>
                    <a:lnTo>
                      <a:pt x="17312" y="778"/>
                    </a:lnTo>
                    <a:lnTo>
                      <a:pt x="17565" y="950"/>
                    </a:lnTo>
                    <a:lnTo>
                      <a:pt x="17649" y="1123"/>
                    </a:lnTo>
                    <a:lnTo>
                      <a:pt x="17649" y="1296"/>
                    </a:lnTo>
                    <a:lnTo>
                      <a:pt x="17565" y="1469"/>
                    </a:lnTo>
                    <a:lnTo>
                      <a:pt x="17565" y="1555"/>
                    </a:lnTo>
                    <a:lnTo>
                      <a:pt x="17481" y="1987"/>
                    </a:lnTo>
                    <a:lnTo>
                      <a:pt x="17481" y="2333"/>
                    </a:lnTo>
                    <a:lnTo>
                      <a:pt x="17818" y="3370"/>
                    </a:lnTo>
                    <a:lnTo>
                      <a:pt x="18490" y="5011"/>
                    </a:lnTo>
                    <a:lnTo>
                      <a:pt x="19246" y="7085"/>
                    </a:lnTo>
                    <a:lnTo>
                      <a:pt x="19917" y="9158"/>
                    </a:lnTo>
                    <a:lnTo>
                      <a:pt x="20423" y="11837"/>
                    </a:lnTo>
                    <a:lnTo>
                      <a:pt x="20926" y="15034"/>
                    </a:lnTo>
                    <a:lnTo>
                      <a:pt x="21432" y="17885"/>
                    </a:lnTo>
                    <a:lnTo>
                      <a:pt x="21600" y="19872"/>
                    </a:lnTo>
                    <a:close/>
                  </a:path>
                </a:pathLst>
              </a:custGeom>
              <a:solidFill>
                <a:srgbClr val="B10000"/>
              </a:solidFill>
              <a:ln w="12700" cap="flat">
                <a:noFill/>
                <a:miter lim="400000"/>
              </a:ln>
              <a:effectLst/>
            </p:spPr>
            <p:txBody>
              <a:bodyPr wrap="square" lIns="45719" tIns="45719" rIns="45719" bIns="45719" numCol="1" anchor="t">
                <a:noAutofit/>
              </a:bodyPr>
              <a:lstStyle/>
              <a:p>
                <a:pPr/>
              </a:p>
            </p:txBody>
          </p:sp>
          <p:sp>
            <p:nvSpPr>
              <p:cNvPr id="120" name="Freeform 35"/>
              <p:cNvSpPr/>
              <p:nvPr/>
            </p:nvSpPr>
            <p:spPr>
              <a:xfrm flipH="1">
                <a:off x="176212" y="307975"/>
                <a:ext cx="428626" cy="5461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118" y="21222"/>
                    </a:moveTo>
                    <a:lnTo>
                      <a:pt x="16878" y="21222"/>
                    </a:lnTo>
                    <a:lnTo>
                      <a:pt x="16399" y="21159"/>
                    </a:lnTo>
                    <a:lnTo>
                      <a:pt x="15839" y="21222"/>
                    </a:lnTo>
                    <a:lnTo>
                      <a:pt x="15200" y="21222"/>
                    </a:lnTo>
                    <a:lnTo>
                      <a:pt x="14558" y="21347"/>
                    </a:lnTo>
                    <a:lnTo>
                      <a:pt x="13440" y="21473"/>
                    </a:lnTo>
                    <a:lnTo>
                      <a:pt x="13040" y="21600"/>
                    </a:lnTo>
                    <a:lnTo>
                      <a:pt x="12558" y="21600"/>
                    </a:lnTo>
                    <a:lnTo>
                      <a:pt x="12079" y="21473"/>
                    </a:lnTo>
                    <a:lnTo>
                      <a:pt x="11439" y="21347"/>
                    </a:lnTo>
                    <a:lnTo>
                      <a:pt x="10880" y="21159"/>
                    </a:lnTo>
                    <a:lnTo>
                      <a:pt x="10238" y="21034"/>
                    </a:lnTo>
                    <a:lnTo>
                      <a:pt x="9679" y="20846"/>
                    </a:lnTo>
                    <a:lnTo>
                      <a:pt x="9120" y="20784"/>
                    </a:lnTo>
                    <a:lnTo>
                      <a:pt x="8800" y="20656"/>
                    </a:lnTo>
                    <a:lnTo>
                      <a:pt x="7998" y="20656"/>
                    </a:lnTo>
                    <a:lnTo>
                      <a:pt x="7279" y="20846"/>
                    </a:lnTo>
                    <a:lnTo>
                      <a:pt x="6560" y="21034"/>
                    </a:lnTo>
                    <a:lnTo>
                      <a:pt x="6078" y="21159"/>
                    </a:lnTo>
                    <a:lnTo>
                      <a:pt x="5759" y="21159"/>
                    </a:lnTo>
                    <a:lnTo>
                      <a:pt x="5359" y="21097"/>
                    </a:lnTo>
                    <a:lnTo>
                      <a:pt x="4879" y="21034"/>
                    </a:lnTo>
                    <a:lnTo>
                      <a:pt x="4560" y="21034"/>
                    </a:lnTo>
                    <a:lnTo>
                      <a:pt x="4238" y="20909"/>
                    </a:lnTo>
                    <a:lnTo>
                      <a:pt x="3998" y="20656"/>
                    </a:lnTo>
                    <a:lnTo>
                      <a:pt x="3678" y="20343"/>
                    </a:lnTo>
                    <a:lnTo>
                      <a:pt x="3599" y="19967"/>
                    </a:lnTo>
                    <a:lnTo>
                      <a:pt x="3519" y="18835"/>
                    </a:lnTo>
                    <a:lnTo>
                      <a:pt x="3279" y="16826"/>
                    </a:lnTo>
                    <a:lnTo>
                      <a:pt x="2879" y="14504"/>
                    </a:lnTo>
                    <a:lnTo>
                      <a:pt x="2320" y="12556"/>
                    </a:lnTo>
                    <a:lnTo>
                      <a:pt x="1998" y="11677"/>
                    </a:lnTo>
                    <a:lnTo>
                      <a:pt x="1518" y="10422"/>
                    </a:lnTo>
                    <a:lnTo>
                      <a:pt x="959" y="9104"/>
                    </a:lnTo>
                    <a:lnTo>
                      <a:pt x="480" y="7722"/>
                    </a:lnTo>
                    <a:lnTo>
                      <a:pt x="240" y="6404"/>
                    </a:lnTo>
                    <a:lnTo>
                      <a:pt x="0" y="5147"/>
                    </a:lnTo>
                    <a:lnTo>
                      <a:pt x="0" y="4268"/>
                    </a:lnTo>
                    <a:lnTo>
                      <a:pt x="320" y="3704"/>
                    </a:lnTo>
                    <a:lnTo>
                      <a:pt x="799" y="3389"/>
                    </a:lnTo>
                    <a:lnTo>
                      <a:pt x="1199" y="3076"/>
                    </a:lnTo>
                    <a:lnTo>
                      <a:pt x="1758" y="2951"/>
                    </a:lnTo>
                    <a:lnTo>
                      <a:pt x="2320" y="2763"/>
                    </a:lnTo>
                    <a:lnTo>
                      <a:pt x="2879" y="2635"/>
                    </a:lnTo>
                    <a:lnTo>
                      <a:pt x="5439" y="2635"/>
                    </a:lnTo>
                    <a:lnTo>
                      <a:pt x="5998" y="2447"/>
                    </a:lnTo>
                    <a:lnTo>
                      <a:pt x="6398" y="2385"/>
                    </a:lnTo>
                    <a:lnTo>
                      <a:pt x="6560" y="2385"/>
                    </a:lnTo>
                    <a:lnTo>
                      <a:pt x="6560" y="1506"/>
                    </a:lnTo>
                    <a:lnTo>
                      <a:pt x="8398" y="1506"/>
                    </a:lnTo>
                    <a:lnTo>
                      <a:pt x="8800" y="1568"/>
                    </a:lnTo>
                    <a:lnTo>
                      <a:pt x="8960" y="1631"/>
                    </a:lnTo>
                    <a:lnTo>
                      <a:pt x="9040" y="1821"/>
                    </a:lnTo>
                    <a:lnTo>
                      <a:pt x="9120" y="1946"/>
                    </a:lnTo>
                    <a:lnTo>
                      <a:pt x="9120" y="2071"/>
                    </a:lnTo>
                    <a:lnTo>
                      <a:pt x="9519" y="2134"/>
                    </a:lnTo>
                    <a:lnTo>
                      <a:pt x="9599" y="2763"/>
                    </a:lnTo>
                    <a:lnTo>
                      <a:pt x="9679" y="4143"/>
                    </a:lnTo>
                    <a:lnTo>
                      <a:pt x="9839" y="5463"/>
                    </a:lnTo>
                    <a:lnTo>
                      <a:pt x="10079" y="6152"/>
                    </a:lnTo>
                    <a:lnTo>
                      <a:pt x="10158" y="6214"/>
                    </a:lnTo>
                    <a:lnTo>
                      <a:pt x="10238" y="6214"/>
                    </a:lnTo>
                    <a:lnTo>
                      <a:pt x="10398" y="6026"/>
                    </a:lnTo>
                    <a:lnTo>
                      <a:pt x="10398" y="5713"/>
                    </a:lnTo>
                    <a:lnTo>
                      <a:pt x="10558" y="5273"/>
                    </a:lnTo>
                    <a:lnTo>
                      <a:pt x="10638" y="4709"/>
                    </a:lnTo>
                    <a:lnTo>
                      <a:pt x="10880" y="4080"/>
                    </a:lnTo>
                    <a:lnTo>
                      <a:pt x="11359" y="3326"/>
                    </a:lnTo>
                    <a:lnTo>
                      <a:pt x="11200" y="2825"/>
                    </a:lnTo>
                    <a:lnTo>
                      <a:pt x="10880" y="2447"/>
                    </a:lnTo>
                    <a:lnTo>
                      <a:pt x="10718" y="2134"/>
                    </a:lnTo>
                    <a:lnTo>
                      <a:pt x="10718" y="1884"/>
                    </a:lnTo>
                    <a:lnTo>
                      <a:pt x="10880" y="1821"/>
                    </a:lnTo>
                    <a:lnTo>
                      <a:pt x="11200" y="1631"/>
                    </a:lnTo>
                    <a:lnTo>
                      <a:pt x="11519" y="1443"/>
                    </a:lnTo>
                    <a:lnTo>
                      <a:pt x="11919" y="1192"/>
                    </a:lnTo>
                    <a:lnTo>
                      <a:pt x="12398" y="877"/>
                    </a:lnTo>
                    <a:lnTo>
                      <a:pt x="12798" y="564"/>
                    </a:lnTo>
                    <a:lnTo>
                      <a:pt x="13200" y="313"/>
                    </a:lnTo>
                    <a:lnTo>
                      <a:pt x="13599" y="0"/>
                    </a:lnTo>
                    <a:lnTo>
                      <a:pt x="13759" y="0"/>
                    </a:lnTo>
                    <a:lnTo>
                      <a:pt x="13999" y="63"/>
                    </a:lnTo>
                    <a:lnTo>
                      <a:pt x="14239" y="313"/>
                    </a:lnTo>
                    <a:lnTo>
                      <a:pt x="14319" y="564"/>
                    </a:lnTo>
                    <a:lnTo>
                      <a:pt x="14399" y="877"/>
                    </a:lnTo>
                    <a:lnTo>
                      <a:pt x="14638" y="1255"/>
                    </a:lnTo>
                    <a:lnTo>
                      <a:pt x="14878" y="1756"/>
                    </a:lnTo>
                    <a:lnTo>
                      <a:pt x="15120" y="2071"/>
                    </a:lnTo>
                    <a:lnTo>
                      <a:pt x="15280" y="2134"/>
                    </a:lnTo>
                    <a:lnTo>
                      <a:pt x="15600" y="2322"/>
                    </a:lnTo>
                    <a:lnTo>
                      <a:pt x="16399" y="2635"/>
                    </a:lnTo>
                    <a:lnTo>
                      <a:pt x="16878" y="2763"/>
                    </a:lnTo>
                    <a:lnTo>
                      <a:pt x="17440" y="2951"/>
                    </a:lnTo>
                    <a:lnTo>
                      <a:pt x="17999" y="3013"/>
                    </a:lnTo>
                    <a:lnTo>
                      <a:pt x="18399" y="3201"/>
                    </a:lnTo>
                    <a:lnTo>
                      <a:pt x="18878" y="3264"/>
                    </a:lnTo>
                    <a:lnTo>
                      <a:pt x="19440" y="3389"/>
                    </a:lnTo>
                    <a:lnTo>
                      <a:pt x="19920" y="3577"/>
                    </a:lnTo>
                    <a:lnTo>
                      <a:pt x="20399" y="3830"/>
                    </a:lnTo>
                    <a:lnTo>
                      <a:pt x="20719" y="4080"/>
                    </a:lnTo>
                    <a:lnTo>
                      <a:pt x="21118" y="4456"/>
                    </a:lnTo>
                    <a:lnTo>
                      <a:pt x="21358" y="4959"/>
                    </a:lnTo>
                    <a:lnTo>
                      <a:pt x="21600" y="5463"/>
                    </a:lnTo>
                    <a:lnTo>
                      <a:pt x="21600" y="6718"/>
                    </a:lnTo>
                    <a:lnTo>
                      <a:pt x="21038" y="7910"/>
                    </a:lnTo>
                    <a:lnTo>
                      <a:pt x="20239" y="9167"/>
                    </a:lnTo>
                    <a:lnTo>
                      <a:pt x="19760" y="10800"/>
                    </a:lnTo>
                    <a:lnTo>
                      <a:pt x="19358" y="12871"/>
                    </a:lnTo>
                    <a:lnTo>
                      <a:pt x="19118" y="15006"/>
                    </a:lnTo>
                    <a:lnTo>
                      <a:pt x="18798" y="16952"/>
                    </a:lnTo>
                    <a:lnTo>
                      <a:pt x="18639" y="18397"/>
                    </a:lnTo>
                    <a:lnTo>
                      <a:pt x="18399" y="19401"/>
                    </a:lnTo>
                    <a:lnTo>
                      <a:pt x="18239" y="20280"/>
                    </a:lnTo>
                    <a:lnTo>
                      <a:pt x="17919" y="21034"/>
                    </a:lnTo>
                    <a:lnTo>
                      <a:pt x="17118" y="21222"/>
                    </a:lnTo>
                    <a:close/>
                  </a:path>
                </a:pathLst>
              </a:custGeom>
              <a:solidFill>
                <a:srgbClr val="18FF54"/>
              </a:solidFill>
              <a:ln w="12700" cap="flat">
                <a:noFill/>
                <a:miter lim="400000"/>
              </a:ln>
              <a:effectLst/>
            </p:spPr>
            <p:txBody>
              <a:bodyPr wrap="square" lIns="45719" tIns="45719" rIns="45719" bIns="45719" numCol="1" anchor="t">
                <a:noAutofit/>
              </a:bodyPr>
              <a:lstStyle/>
              <a:p>
                <a:pPr/>
              </a:p>
            </p:txBody>
          </p:sp>
          <p:sp>
            <p:nvSpPr>
              <p:cNvPr id="121" name="Freeform 36"/>
              <p:cNvSpPr/>
              <p:nvPr/>
            </p:nvSpPr>
            <p:spPr>
              <a:xfrm flipH="1">
                <a:off x="260350" y="857250"/>
                <a:ext cx="55563" cy="301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4779"/>
                    </a:moveTo>
                    <a:lnTo>
                      <a:pt x="20982" y="11368"/>
                    </a:lnTo>
                    <a:lnTo>
                      <a:pt x="20982" y="6819"/>
                    </a:lnTo>
                    <a:lnTo>
                      <a:pt x="21600" y="1136"/>
                    </a:lnTo>
                    <a:lnTo>
                      <a:pt x="21600" y="0"/>
                    </a:lnTo>
                    <a:lnTo>
                      <a:pt x="18513" y="0"/>
                    </a:lnTo>
                    <a:lnTo>
                      <a:pt x="16662" y="1136"/>
                    </a:lnTo>
                    <a:lnTo>
                      <a:pt x="13576" y="1136"/>
                    </a:lnTo>
                    <a:lnTo>
                      <a:pt x="10491" y="3408"/>
                    </a:lnTo>
                    <a:lnTo>
                      <a:pt x="8022" y="3408"/>
                    </a:lnTo>
                    <a:lnTo>
                      <a:pt x="4936" y="4547"/>
                    </a:lnTo>
                    <a:lnTo>
                      <a:pt x="0" y="4547"/>
                    </a:lnTo>
                    <a:lnTo>
                      <a:pt x="616" y="10230"/>
                    </a:lnTo>
                    <a:lnTo>
                      <a:pt x="616" y="14779"/>
                    </a:lnTo>
                    <a:lnTo>
                      <a:pt x="1233" y="20462"/>
                    </a:lnTo>
                    <a:lnTo>
                      <a:pt x="1233" y="21600"/>
                    </a:lnTo>
                    <a:lnTo>
                      <a:pt x="7404" y="20462"/>
                    </a:lnTo>
                    <a:lnTo>
                      <a:pt x="12960" y="19326"/>
                    </a:lnTo>
                    <a:lnTo>
                      <a:pt x="17896" y="17051"/>
                    </a:lnTo>
                    <a:lnTo>
                      <a:pt x="21600" y="14779"/>
                    </a:lnTo>
                    <a:close/>
                  </a:path>
                </a:pathLst>
              </a:custGeom>
              <a:solidFill>
                <a:srgbClr val="000000"/>
              </a:solidFill>
              <a:ln w="12700" cap="flat">
                <a:noFill/>
                <a:miter lim="400000"/>
              </a:ln>
              <a:effectLst/>
            </p:spPr>
            <p:txBody>
              <a:bodyPr wrap="square" lIns="45719" tIns="45719" rIns="45719" bIns="45719" numCol="1" anchor="t">
                <a:noAutofit/>
              </a:bodyPr>
              <a:lstStyle/>
              <a:p>
                <a:pPr/>
              </a:p>
            </p:txBody>
          </p:sp>
          <p:sp>
            <p:nvSpPr>
              <p:cNvPr id="122" name="Freeform 37"/>
              <p:cNvSpPr/>
              <p:nvPr/>
            </p:nvSpPr>
            <p:spPr>
              <a:xfrm flipH="1">
                <a:off x="482600" y="855662"/>
                <a:ext cx="39688" cy="254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900"/>
                    </a:moveTo>
                    <a:lnTo>
                      <a:pt x="1728" y="9450"/>
                    </a:lnTo>
                    <a:lnTo>
                      <a:pt x="3456" y="2700"/>
                    </a:lnTo>
                    <a:lnTo>
                      <a:pt x="3456" y="0"/>
                    </a:lnTo>
                    <a:lnTo>
                      <a:pt x="6912" y="1350"/>
                    </a:lnTo>
                    <a:lnTo>
                      <a:pt x="12960" y="1350"/>
                    </a:lnTo>
                    <a:lnTo>
                      <a:pt x="18144" y="2700"/>
                    </a:lnTo>
                    <a:lnTo>
                      <a:pt x="21600" y="2700"/>
                    </a:lnTo>
                    <a:lnTo>
                      <a:pt x="20736" y="21600"/>
                    </a:lnTo>
                    <a:lnTo>
                      <a:pt x="14688" y="20250"/>
                    </a:lnTo>
                    <a:lnTo>
                      <a:pt x="5184" y="20250"/>
                    </a:lnTo>
                    <a:lnTo>
                      <a:pt x="0" y="18900"/>
                    </a:lnTo>
                    <a:close/>
                  </a:path>
                </a:pathLst>
              </a:custGeom>
              <a:solidFill>
                <a:srgbClr val="000000"/>
              </a:solidFill>
              <a:ln w="12700" cap="flat">
                <a:noFill/>
                <a:miter lim="400000"/>
              </a:ln>
              <a:effectLst/>
            </p:spPr>
            <p:txBody>
              <a:bodyPr wrap="square" lIns="45719" tIns="45719" rIns="45719" bIns="45719" numCol="1" anchor="t">
                <a:noAutofit/>
              </a:bodyPr>
              <a:lstStyle/>
              <a:p>
                <a:pPr/>
              </a:p>
            </p:txBody>
          </p:sp>
          <p:sp>
            <p:nvSpPr>
              <p:cNvPr id="123" name="Freeform 38"/>
              <p:cNvSpPr/>
              <p:nvPr/>
            </p:nvSpPr>
            <p:spPr>
              <a:xfrm flipH="1">
                <a:off x="339725" y="858837"/>
                <a:ext cx="122238" cy="285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3927" y="0"/>
                    </a:lnTo>
                    <a:lnTo>
                      <a:pt x="6731" y="2400"/>
                    </a:lnTo>
                    <a:lnTo>
                      <a:pt x="10098" y="2400"/>
                    </a:lnTo>
                    <a:lnTo>
                      <a:pt x="13182" y="3599"/>
                    </a:lnTo>
                    <a:lnTo>
                      <a:pt x="16550" y="4800"/>
                    </a:lnTo>
                    <a:lnTo>
                      <a:pt x="21600" y="4800"/>
                    </a:lnTo>
                    <a:lnTo>
                      <a:pt x="21600" y="21600"/>
                    </a:lnTo>
                    <a:lnTo>
                      <a:pt x="10938" y="21600"/>
                    </a:lnTo>
                    <a:lnTo>
                      <a:pt x="8135" y="20399"/>
                    </a:lnTo>
                    <a:lnTo>
                      <a:pt x="5329" y="20399"/>
                    </a:lnTo>
                    <a:lnTo>
                      <a:pt x="2523" y="19198"/>
                    </a:lnTo>
                    <a:lnTo>
                      <a:pt x="279" y="19198"/>
                    </a:lnTo>
                    <a:lnTo>
                      <a:pt x="0" y="0"/>
                    </a:lnTo>
                    <a:close/>
                  </a:path>
                </a:pathLst>
              </a:custGeom>
              <a:solidFill>
                <a:srgbClr val="000000"/>
              </a:solidFill>
              <a:ln w="12700" cap="flat">
                <a:noFill/>
                <a:miter lim="400000"/>
              </a:ln>
              <a:effectLst/>
            </p:spPr>
            <p:txBody>
              <a:bodyPr wrap="square" lIns="45719" tIns="45719" rIns="45719" bIns="45719" numCol="1" anchor="t">
                <a:noAutofit/>
              </a:bodyPr>
              <a:lstStyle/>
              <a:p>
                <a:pPr/>
              </a:p>
            </p:txBody>
          </p:sp>
          <p:sp>
            <p:nvSpPr>
              <p:cNvPr id="124" name="Freeform 39"/>
              <p:cNvSpPr/>
              <p:nvPr/>
            </p:nvSpPr>
            <p:spPr>
              <a:xfrm flipH="1">
                <a:off x="363537" y="857250"/>
                <a:ext cx="82551" cy="349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834"/>
                    </a:moveTo>
                    <a:lnTo>
                      <a:pt x="1244" y="4908"/>
                    </a:lnTo>
                    <a:lnTo>
                      <a:pt x="3737" y="2944"/>
                    </a:lnTo>
                    <a:lnTo>
                      <a:pt x="7061" y="981"/>
                    </a:lnTo>
                    <a:lnTo>
                      <a:pt x="10800" y="0"/>
                    </a:lnTo>
                    <a:lnTo>
                      <a:pt x="14537" y="981"/>
                    </a:lnTo>
                    <a:lnTo>
                      <a:pt x="17861" y="3927"/>
                    </a:lnTo>
                    <a:lnTo>
                      <a:pt x="20354" y="7854"/>
                    </a:lnTo>
                    <a:lnTo>
                      <a:pt x="21600" y="11781"/>
                    </a:lnTo>
                    <a:lnTo>
                      <a:pt x="21183" y="16690"/>
                    </a:lnTo>
                    <a:lnTo>
                      <a:pt x="18690" y="18654"/>
                    </a:lnTo>
                    <a:lnTo>
                      <a:pt x="15368" y="21600"/>
                    </a:lnTo>
                    <a:lnTo>
                      <a:pt x="11215" y="21600"/>
                    </a:lnTo>
                    <a:lnTo>
                      <a:pt x="7476" y="19634"/>
                    </a:lnTo>
                    <a:lnTo>
                      <a:pt x="3737" y="17671"/>
                    </a:lnTo>
                    <a:lnTo>
                      <a:pt x="1244" y="13744"/>
                    </a:lnTo>
                    <a:lnTo>
                      <a:pt x="0" y="8834"/>
                    </a:lnTo>
                    <a:close/>
                  </a:path>
                </a:pathLst>
              </a:custGeom>
              <a:solidFill>
                <a:srgbClr val="D8D8D8"/>
              </a:solidFill>
              <a:ln w="12700" cap="flat">
                <a:noFill/>
                <a:miter lim="400000"/>
              </a:ln>
              <a:effectLst/>
            </p:spPr>
            <p:txBody>
              <a:bodyPr wrap="square" lIns="45719" tIns="45719" rIns="45719" bIns="45719" numCol="1" anchor="t">
                <a:noAutofit/>
              </a:bodyPr>
              <a:lstStyle/>
              <a:p>
                <a:pPr/>
              </a:p>
            </p:txBody>
          </p:sp>
          <p:sp>
            <p:nvSpPr>
              <p:cNvPr id="125" name="Freeform 40"/>
              <p:cNvSpPr/>
              <p:nvPr/>
            </p:nvSpPr>
            <p:spPr>
              <a:xfrm flipH="1">
                <a:off x="77787" y="1109662"/>
                <a:ext cx="104776" cy="1619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253" y="2964"/>
                    </a:moveTo>
                    <a:lnTo>
                      <a:pt x="4253" y="1905"/>
                    </a:lnTo>
                    <a:lnTo>
                      <a:pt x="4581" y="1058"/>
                    </a:lnTo>
                    <a:lnTo>
                      <a:pt x="5236" y="635"/>
                    </a:lnTo>
                    <a:lnTo>
                      <a:pt x="6545" y="0"/>
                    </a:lnTo>
                    <a:lnTo>
                      <a:pt x="7525" y="0"/>
                    </a:lnTo>
                    <a:lnTo>
                      <a:pt x="8834" y="423"/>
                    </a:lnTo>
                    <a:lnTo>
                      <a:pt x="9817" y="847"/>
                    </a:lnTo>
                    <a:lnTo>
                      <a:pt x="10143" y="1693"/>
                    </a:lnTo>
                    <a:lnTo>
                      <a:pt x="12109" y="4022"/>
                    </a:lnTo>
                    <a:lnTo>
                      <a:pt x="15708" y="8469"/>
                    </a:lnTo>
                    <a:lnTo>
                      <a:pt x="19308" y="12705"/>
                    </a:lnTo>
                    <a:lnTo>
                      <a:pt x="21272" y="14822"/>
                    </a:lnTo>
                    <a:lnTo>
                      <a:pt x="21600" y="15457"/>
                    </a:lnTo>
                    <a:lnTo>
                      <a:pt x="21272" y="15880"/>
                    </a:lnTo>
                    <a:lnTo>
                      <a:pt x="20617" y="16518"/>
                    </a:lnTo>
                    <a:lnTo>
                      <a:pt x="19634" y="17153"/>
                    </a:lnTo>
                    <a:lnTo>
                      <a:pt x="17345" y="18211"/>
                    </a:lnTo>
                    <a:lnTo>
                      <a:pt x="14727" y="19693"/>
                    </a:lnTo>
                    <a:lnTo>
                      <a:pt x="12109" y="20751"/>
                    </a:lnTo>
                    <a:lnTo>
                      <a:pt x="10472" y="21600"/>
                    </a:lnTo>
                    <a:lnTo>
                      <a:pt x="8180" y="21600"/>
                    </a:lnTo>
                    <a:lnTo>
                      <a:pt x="4581" y="21386"/>
                    </a:lnTo>
                    <a:lnTo>
                      <a:pt x="1309" y="21174"/>
                    </a:lnTo>
                    <a:lnTo>
                      <a:pt x="0" y="20539"/>
                    </a:lnTo>
                    <a:lnTo>
                      <a:pt x="326" y="20116"/>
                    </a:lnTo>
                    <a:lnTo>
                      <a:pt x="1309" y="19481"/>
                    </a:lnTo>
                    <a:lnTo>
                      <a:pt x="1963" y="19269"/>
                    </a:lnTo>
                    <a:lnTo>
                      <a:pt x="2618" y="18846"/>
                    </a:lnTo>
                    <a:lnTo>
                      <a:pt x="3927" y="18846"/>
                    </a:lnTo>
                    <a:lnTo>
                      <a:pt x="5562" y="18634"/>
                    </a:lnTo>
                    <a:lnTo>
                      <a:pt x="7525" y="18211"/>
                    </a:lnTo>
                    <a:lnTo>
                      <a:pt x="8834" y="17364"/>
                    </a:lnTo>
                    <a:lnTo>
                      <a:pt x="9163" y="16518"/>
                    </a:lnTo>
                    <a:lnTo>
                      <a:pt x="9489" y="15669"/>
                    </a:lnTo>
                    <a:lnTo>
                      <a:pt x="9163" y="14822"/>
                    </a:lnTo>
                    <a:lnTo>
                      <a:pt x="7854" y="12705"/>
                    </a:lnTo>
                    <a:lnTo>
                      <a:pt x="6871" y="9316"/>
                    </a:lnTo>
                    <a:lnTo>
                      <a:pt x="5236" y="5506"/>
                    </a:lnTo>
                    <a:lnTo>
                      <a:pt x="4253" y="2964"/>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sp>
            <p:nvSpPr>
              <p:cNvPr id="126" name="Freeform 41"/>
              <p:cNvSpPr/>
              <p:nvPr/>
            </p:nvSpPr>
            <p:spPr>
              <a:xfrm flipH="1">
                <a:off x="133350" y="1109662"/>
                <a:ext cx="28576" cy="349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200" y="21600"/>
                    </a:moveTo>
                    <a:lnTo>
                      <a:pt x="17999" y="20617"/>
                    </a:lnTo>
                    <a:lnTo>
                      <a:pt x="20399" y="16690"/>
                    </a:lnTo>
                    <a:lnTo>
                      <a:pt x="21600" y="12763"/>
                    </a:lnTo>
                    <a:lnTo>
                      <a:pt x="21600" y="7854"/>
                    </a:lnTo>
                    <a:lnTo>
                      <a:pt x="20399" y="3927"/>
                    </a:lnTo>
                    <a:lnTo>
                      <a:pt x="16798" y="1963"/>
                    </a:lnTo>
                    <a:lnTo>
                      <a:pt x="11999" y="0"/>
                    </a:lnTo>
                    <a:lnTo>
                      <a:pt x="8398" y="0"/>
                    </a:lnTo>
                    <a:lnTo>
                      <a:pt x="3599" y="2944"/>
                    </a:lnTo>
                    <a:lnTo>
                      <a:pt x="1199" y="4908"/>
                    </a:lnTo>
                    <a:lnTo>
                      <a:pt x="0" y="8834"/>
                    </a:lnTo>
                    <a:lnTo>
                      <a:pt x="0" y="13744"/>
                    </a:lnTo>
                    <a:lnTo>
                      <a:pt x="1199" y="17671"/>
                    </a:lnTo>
                    <a:lnTo>
                      <a:pt x="4800" y="20617"/>
                    </a:lnTo>
                    <a:lnTo>
                      <a:pt x="8398" y="21600"/>
                    </a:lnTo>
                    <a:lnTo>
                      <a:pt x="13200" y="21600"/>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sp>
            <p:nvSpPr>
              <p:cNvPr id="127" name="Freeform 42"/>
              <p:cNvSpPr/>
              <p:nvPr/>
            </p:nvSpPr>
            <p:spPr>
              <a:xfrm flipH="1">
                <a:off x="106362" y="390525"/>
                <a:ext cx="196851" cy="7540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639" y="21235"/>
                    </a:moveTo>
                    <a:lnTo>
                      <a:pt x="18464" y="21371"/>
                    </a:lnTo>
                    <a:lnTo>
                      <a:pt x="18289" y="21462"/>
                    </a:lnTo>
                    <a:lnTo>
                      <a:pt x="17941" y="21552"/>
                    </a:lnTo>
                    <a:lnTo>
                      <a:pt x="17418" y="21600"/>
                    </a:lnTo>
                    <a:lnTo>
                      <a:pt x="16721" y="21600"/>
                    </a:lnTo>
                    <a:lnTo>
                      <a:pt x="16200" y="21552"/>
                    </a:lnTo>
                    <a:lnTo>
                      <a:pt x="15677" y="21416"/>
                    </a:lnTo>
                    <a:lnTo>
                      <a:pt x="15502" y="21235"/>
                    </a:lnTo>
                    <a:lnTo>
                      <a:pt x="14980" y="20688"/>
                    </a:lnTo>
                    <a:lnTo>
                      <a:pt x="14805" y="20053"/>
                    </a:lnTo>
                    <a:lnTo>
                      <a:pt x="14805" y="19326"/>
                    </a:lnTo>
                    <a:lnTo>
                      <a:pt x="14632" y="18598"/>
                    </a:lnTo>
                    <a:lnTo>
                      <a:pt x="14282" y="17643"/>
                    </a:lnTo>
                    <a:lnTo>
                      <a:pt x="13586" y="16688"/>
                    </a:lnTo>
                    <a:lnTo>
                      <a:pt x="13064" y="15688"/>
                    </a:lnTo>
                    <a:lnTo>
                      <a:pt x="12541" y="14915"/>
                    </a:lnTo>
                    <a:lnTo>
                      <a:pt x="11843" y="13640"/>
                    </a:lnTo>
                    <a:lnTo>
                      <a:pt x="12018" y="12550"/>
                    </a:lnTo>
                    <a:lnTo>
                      <a:pt x="12541" y="11731"/>
                    </a:lnTo>
                    <a:lnTo>
                      <a:pt x="12193" y="11232"/>
                    </a:lnTo>
                    <a:lnTo>
                      <a:pt x="11321" y="10686"/>
                    </a:lnTo>
                    <a:lnTo>
                      <a:pt x="10277" y="10139"/>
                    </a:lnTo>
                    <a:lnTo>
                      <a:pt x="9057" y="9411"/>
                    </a:lnTo>
                    <a:lnTo>
                      <a:pt x="7839" y="8685"/>
                    </a:lnTo>
                    <a:lnTo>
                      <a:pt x="6618" y="7821"/>
                    </a:lnTo>
                    <a:lnTo>
                      <a:pt x="5400" y="6864"/>
                    </a:lnTo>
                    <a:lnTo>
                      <a:pt x="4527" y="5910"/>
                    </a:lnTo>
                    <a:lnTo>
                      <a:pt x="3482" y="4819"/>
                    </a:lnTo>
                    <a:lnTo>
                      <a:pt x="2786" y="4411"/>
                    </a:lnTo>
                    <a:lnTo>
                      <a:pt x="1916" y="3774"/>
                    </a:lnTo>
                    <a:lnTo>
                      <a:pt x="870" y="3046"/>
                    </a:lnTo>
                    <a:lnTo>
                      <a:pt x="173" y="2592"/>
                    </a:lnTo>
                    <a:lnTo>
                      <a:pt x="0" y="1590"/>
                    </a:lnTo>
                    <a:lnTo>
                      <a:pt x="870" y="864"/>
                    </a:lnTo>
                    <a:lnTo>
                      <a:pt x="2611" y="318"/>
                    </a:lnTo>
                    <a:lnTo>
                      <a:pt x="4877" y="0"/>
                    </a:lnTo>
                    <a:lnTo>
                      <a:pt x="7316" y="0"/>
                    </a:lnTo>
                    <a:lnTo>
                      <a:pt x="9405" y="227"/>
                    </a:lnTo>
                    <a:lnTo>
                      <a:pt x="11496" y="726"/>
                    </a:lnTo>
                    <a:lnTo>
                      <a:pt x="12716" y="1590"/>
                    </a:lnTo>
                    <a:lnTo>
                      <a:pt x="13934" y="2910"/>
                    </a:lnTo>
                    <a:lnTo>
                      <a:pt x="15502" y="4456"/>
                    </a:lnTo>
                    <a:lnTo>
                      <a:pt x="17243" y="5819"/>
                    </a:lnTo>
                    <a:lnTo>
                      <a:pt x="18289" y="6819"/>
                    </a:lnTo>
                    <a:lnTo>
                      <a:pt x="18811" y="7776"/>
                    </a:lnTo>
                    <a:lnTo>
                      <a:pt x="19857" y="8912"/>
                    </a:lnTo>
                    <a:lnTo>
                      <a:pt x="20727" y="10048"/>
                    </a:lnTo>
                    <a:lnTo>
                      <a:pt x="21077" y="10776"/>
                    </a:lnTo>
                    <a:lnTo>
                      <a:pt x="21250" y="11094"/>
                    </a:lnTo>
                    <a:lnTo>
                      <a:pt x="21425" y="11504"/>
                    </a:lnTo>
                    <a:lnTo>
                      <a:pt x="21425" y="11958"/>
                    </a:lnTo>
                    <a:lnTo>
                      <a:pt x="21600" y="12504"/>
                    </a:lnTo>
                    <a:lnTo>
                      <a:pt x="21600" y="16461"/>
                    </a:lnTo>
                    <a:lnTo>
                      <a:pt x="21425" y="17643"/>
                    </a:lnTo>
                    <a:lnTo>
                      <a:pt x="20902" y="19008"/>
                    </a:lnTo>
                    <a:lnTo>
                      <a:pt x="19857" y="20280"/>
                    </a:lnTo>
                    <a:lnTo>
                      <a:pt x="18639" y="21235"/>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sp>
            <p:nvSpPr>
              <p:cNvPr id="128" name="Freeform 43"/>
              <p:cNvSpPr/>
              <p:nvPr/>
            </p:nvSpPr>
            <p:spPr>
              <a:xfrm flipH="1">
                <a:off x="133350" y="1109662"/>
                <a:ext cx="28576" cy="349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200" y="21600"/>
                    </a:moveTo>
                    <a:lnTo>
                      <a:pt x="8398" y="21600"/>
                    </a:lnTo>
                    <a:lnTo>
                      <a:pt x="4800" y="20617"/>
                    </a:lnTo>
                    <a:lnTo>
                      <a:pt x="1199" y="17671"/>
                    </a:lnTo>
                    <a:lnTo>
                      <a:pt x="0" y="13744"/>
                    </a:lnTo>
                    <a:lnTo>
                      <a:pt x="0" y="8834"/>
                    </a:lnTo>
                    <a:lnTo>
                      <a:pt x="1199" y="4908"/>
                    </a:lnTo>
                    <a:lnTo>
                      <a:pt x="3599" y="2944"/>
                    </a:lnTo>
                    <a:lnTo>
                      <a:pt x="8398" y="0"/>
                    </a:lnTo>
                    <a:lnTo>
                      <a:pt x="11999" y="0"/>
                    </a:lnTo>
                    <a:lnTo>
                      <a:pt x="16798" y="1963"/>
                    </a:lnTo>
                    <a:lnTo>
                      <a:pt x="20399" y="4908"/>
                    </a:lnTo>
                    <a:lnTo>
                      <a:pt x="21600" y="8834"/>
                    </a:lnTo>
                    <a:lnTo>
                      <a:pt x="21600" y="12763"/>
                    </a:lnTo>
                    <a:lnTo>
                      <a:pt x="20399" y="16690"/>
                    </a:lnTo>
                    <a:lnTo>
                      <a:pt x="17999" y="20617"/>
                    </a:lnTo>
                    <a:lnTo>
                      <a:pt x="13200" y="21600"/>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sp>
            <p:nvSpPr>
              <p:cNvPr id="129" name="Freeform 44"/>
              <p:cNvSpPr/>
              <p:nvPr/>
            </p:nvSpPr>
            <p:spPr>
              <a:xfrm flipH="1">
                <a:off x="223837" y="449262"/>
                <a:ext cx="30164" cy="333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640" y="21600"/>
                    </a:moveTo>
                    <a:lnTo>
                      <a:pt x="9094" y="21600"/>
                    </a:lnTo>
                    <a:lnTo>
                      <a:pt x="5683" y="20570"/>
                    </a:lnTo>
                    <a:lnTo>
                      <a:pt x="1136" y="16457"/>
                    </a:lnTo>
                    <a:lnTo>
                      <a:pt x="0" y="13370"/>
                    </a:lnTo>
                    <a:lnTo>
                      <a:pt x="0" y="9256"/>
                    </a:lnTo>
                    <a:lnTo>
                      <a:pt x="1136" y="5141"/>
                    </a:lnTo>
                    <a:lnTo>
                      <a:pt x="4547" y="1028"/>
                    </a:lnTo>
                    <a:lnTo>
                      <a:pt x="7957" y="0"/>
                    </a:lnTo>
                    <a:lnTo>
                      <a:pt x="13640" y="0"/>
                    </a:lnTo>
                    <a:lnTo>
                      <a:pt x="17051" y="1028"/>
                    </a:lnTo>
                    <a:lnTo>
                      <a:pt x="20462" y="5141"/>
                    </a:lnTo>
                    <a:lnTo>
                      <a:pt x="21600" y="9256"/>
                    </a:lnTo>
                    <a:lnTo>
                      <a:pt x="21600" y="13370"/>
                    </a:lnTo>
                    <a:lnTo>
                      <a:pt x="20462" y="16457"/>
                    </a:lnTo>
                    <a:lnTo>
                      <a:pt x="17051" y="20570"/>
                    </a:lnTo>
                    <a:lnTo>
                      <a:pt x="13640" y="21600"/>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sp>
            <p:nvSpPr>
              <p:cNvPr id="130" name="Freeform 45"/>
              <p:cNvSpPr/>
              <p:nvPr/>
            </p:nvSpPr>
            <p:spPr>
              <a:xfrm flipH="1">
                <a:off x="73025" y="385762"/>
                <a:ext cx="246063" cy="7667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221" y="177"/>
                    </a:moveTo>
                    <a:lnTo>
                      <a:pt x="9336" y="311"/>
                    </a:lnTo>
                    <a:lnTo>
                      <a:pt x="10590" y="447"/>
                    </a:lnTo>
                    <a:lnTo>
                      <a:pt x="11984" y="715"/>
                    </a:lnTo>
                    <a:lnTo>
                      <a:pt x="12820" y="983"/>
                    </a:lnTo>
                    <a:lnTo>
                      <a:pt x="13377" y="1475"/>
                    </a:lnTo>
                    <a:lnTo>
                      <a:pt x="14353" y="2190"/>
                    </a:lnTo>
                    <a:lnTo>
                      <a:pt x="15189" y="2817"/>
                    </a:lnTo>
                    <a:lnTo>
                      <a:pt x="15746" y="3218"/>
                    </a:lnTo>
                    <a:lnTo>
                      <a:pt x="15885" y="3443"/>
                    </a:lnTo>
                    <a:lnTo>
                      <a:pt x="16025" y="3711"/>
                    </a:lnTo>
                    <a:lnTo>
                      <a:pt x="16025" y="4784"/>
                    </a:lnTo>
                    <a:lnTo>
                      <a:pt x="16304" y="5141"/>
                    </a:lnTo>
                    <a:lnTo>
                      <a:pt x="16861" y="5499"/>
                    </a:lnTo>
                    <a:lnTo>
                      <a:pt x="17559" y="6037"/>
                    </a:lnTo>
                    <a:lnTo>
                      <a:pt x="18395" y="7020"/>
                    </a:lnTo>
                    <a:lnTo>
                      <a:pt x="19230" y="8048"/>
                    </a:lnTo>
                    <a:lnTo>
                      <a:pt x="19647" y="8720"/>
                    </a:lnTo>
                    <a:lnTo>
                      <a:pt x="20066" y="9167"/>
                    </a:lnTo>
                    <a:lnTo>
                      <a:pt x="20345" y="9523"/>
                    </a:lnTo>
                    <a:lnTo>
                      <a:pt x="20345" y="9882"/>
                    </a:lnTo>
                    <a:lnTo>
                      <a:pt x="20483" y="10150"/>
                    </a:lnTo>
                    <a:lnTo>
                      <a:pt x="20762" y="10420"/>
                    </a:lnTo>
                    <a:lnTo>
                      <a:pt x="21181" y="10776"/>
                    </a:lnTo>
                    <a:lnTo>
                      <a:pt x="21319" y="11001"/>
                    </a:lnTo>
                    <a:lnTo>
                      <a:pt x="21460" y="11223"/>
                    </a:lnTo>
                    <a:lnTo>
                      <a:pt x="21600" y="12522"/>
                    </a:lnTo>
                    <a:lnTo>
                      <a:pt x="21460" y="15293"/>
                    </a:lnTo>
                    <a:lnTo>
                      <a:pt x="21319" y="18021"/>
                    </a:lnTo>
                    <a:lnTo>
                      <a:pt x="20762" y="19362"/>
                    </a:lnTo>
                    <a:lnTo>
                      <a:pt x="20345" y="19587"/>
                    </a:lnTo>
                    <a:lnTo>
                      <a:pt x="19509" y="19855"/>
                    </a:lnTo>
                    <a:lnTo>
                      <a:pt x="18952" y="19989"/>
                    </a:lnTo>
                    <a:lnTo>
                      <a:pt x="18116" y="20168"/>
                    </a:lnTo>
                    <a:lnTo>
                      <a:pt x="17976" y="20526"/>
                    </a:lnTo>
                    <a:lnTo>
                      <a:pt x="17837" y="20794"/>
                    </a:lnTo>
                    <a:lnTo>
                      <a:pt x="17559" y="21017"/>
                    </a:lnTo>
                    <a:lnTo>
                      <a:pt x="17559" y="21196"/>
                    </a:lnTo>
                    <a:lnTo>
                      <a:pt x="16721" y="21375"/>
                    </a:lnTo>
                    <a:lnTo>
                      <a:pt x="15327" y="21555"/>
                    </a:lnTo>
                    <a:lnTo>
                      <a:pt x="14353" y="21600"/>
                    </a:lnTo>
                    <a:lnTo>
                      <a:pt x="13656" y="21600"/>
                    </a:lnTo>
                    <a:lnTo>
                      <a:pt x="13377" y="21421"/>
                    </a:lnTo>
                    <a:lnTo>
                      <a:pt x="13098" y="21108"/>
                    </a:lnTo>
                    <a:lnTo>
                      <a:pt x="12820" y="20615"/>
                    </a:lnTo>
                    <a:lnTo>
                      <a:pt x="12541" y="20168"/>
                    </a:lnTo>
                    <a:lnTo>
                      <a:pt x="11984" y="20079"/>
                    </a:lnTo>
                    <a:lnTo>
                      <a:pt x="11705" y="19900"/>
                    </a:lnTo>
                    <a:lnTo>
                      <a:pt x="11426" y="19675"/>
                    </a:lnTo>
                    <a:lnTo>
                      <a:pt x="11148" y="19319"/>
                    </a:lnTo>
                    <a:lnTo>
                      <a:pt x="11007" y="18334"/>
                    </a:lnTo>
                    <a:lnTo>
                      <a:pt x="10590" y="16634"/>
                    </a:lnTo>
                    <a:lnTo>
                      <a:pt x="9893" y="14891"/>
                    </a:lnTo>
                    <a:lnTo>
                      <a:pt x="9755" y="13684"/>
                    </a:lnTo>
                    <a:lnTo>
                      <a:pt x="9755" y="12878"/>
                    </a:lnTo>
                    <a:lnTo>
                      <a:pt x="9893" y="12029"/>
                    </a:lnTo>
                    <a:lnTo>
                      <a:pt x="9755" y="11269"/>
                    </a:lnTo>
                    <a:lnTo>
                      <a:pt x="9057" y="10597"/>
                    </a:lnTo>
                    <a:lnTo>
                      <a:pt x="8640" y="10195"/>
                    </a:lnTo>
                    <a:lnTo>
                      <a:pt x="7802" y="9660"/>
                    </a:lnTo>
                    <a:lnTo>
                      <a:pt x="6966" y="9033"/>
                    </a:lnTo>
                    <a:lnTo>
                      <a:pt x="6270" y="8227"/>
                    </a:lnTo>
                    <a:lnTo>
                      <a:pt x="5435" y="7467"/>
                    </a:lnTo>
                    <a:lnTo>
                      <a:pt x="4599" y="6798"/>
                    </a:lnTo>
                    <a:lnTo>
                      <a:pt x="4039" y="6171"/>
                    </a:lnTo>
                    <a:lnTo>
                      <a:pt x="3482" y="5724"/>
                    </a:lnTo>
                    <a:lnTo>
                      <a:pt x="3065" y="5232"/>
                    </a:lnTo>
                    <a:lnTo>
                      <a:pt x="2367" y="4694"/>
                    </a:lnTo>
                    <a:lnTo>
                      <a:pt x="1531" y="4069"/>
                    </a:lnTo>
                    <a:lnTo>
                      <a:pt x="974" y="3443"/>
                    </a:lnTo>
                    <a:lnTo>
                      <a:pt x="279" y="2726"/>
                    </a:lnTo>
                    <a:lnTo>
                      <a:pt x="0" y="2102"/>
                    </a:lnTo>
                    <a:lnTo>
                      <a:pt x="138" y="1609"/>
                    </a:lnTo>
                    <a:lnTo>
                      <a:pt x="836" y="1162"/>
                    </a:lnTo>
                    <a:lnTo>
                      <a:pt x="1810" y="804"/>
                    </a:lnTo>
                    <a:lnTo>
                      <a:pt x="2367" y="536"/>
                    </a:lnTo>
                    <a:lnTo>
                      <a:pt x="3203" y="311"/>
                    </a:lnTo>
                    <a:lnTo>
                      <a:pt x="3761" y="134"/>
                    </a:lnTo>
                    <a:lnTo>
                      <a:pt x="4599" y="89"/>
                    </a:lnTo>
                    <a:lnTo>
                      <a:pt x="5573" y="0"/>
                    </a:lnTo>
                    <a:lnTo>
                      <a:pt x="6687" y="89"/>
                    </a:lnTo>
                    <a:lnTo>
                      <a:pt x="8221" y="177"/>
                    </a:lnTo>
                    <a:close/>
                  </a:path>
                </a:pathLst>
              </a:custGeom>
              <a:solidFill>
                <a:srgbClr val="18FF54"/>
              </a:solidFill>
              <a:ln w="12700" cap="flat">
                <a:noFill/>
                <a:miter lim="400000"/>
              </a:ln>
              <a:effectLst/>
            </p:spPr>
            <p:txBody>
              <a:bodyPr wrap="square" lIns="45719" tIns="45719" rIns="45719" bIns="45719" numCol="1" anchor="t">
                <a:noAutofit/>
              </a:bodyPr>
              <a:lstStyle/>
              <a:p>
                <a:pPr/>
              </a:p>
            </p:txBody>
          </p:sp>
          <p:sp>
            <p:nvSpPr>
              <p:cNvPr id="131" name="Freeform 46"/>
              <p:cNvSpPr/>
              <p:nvPr/>
            </p:nvSpPr>
            <p:spPr>
              <a:xfrm flipH="1">
                <a:off x="490537" y="384175"/>
                <a:ext cx="381001" cy="4492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330" y="4501"/>
                    </a:moveTo>
                    <a:lnTo>
                      <a:pt x="21600" y="2748"/>
                    </a:lnTo>
                    <a:lnTo>
                      <a:pt x="21060" y="1374"/>
                    </a:lnTo>
                    <a:lnTo>
                      <a:pt x="20250" y="458"/>
                    </a:lnTo>
                    <a:lnTo>
                      <a:pt x="18989" y="0"/>
                    </a:lnTo>
                    <a:lnTo>
                      <a:pt x="17729" y="0"/>
                    </a:lnTo>
                    <a:lnTo>
                      <a:pt x="16470" y="380"/>
                    </a:lnTo>
                    <a:lnTo>
                      <a:pt x="15569" y="1296"/>
                    </a:lnTo>
                    <a:lnTo>
                      <a:pt x="14939" y="2748"/>
                    </a:lnTo>
                    <a:lnTo>
                      <a:pt x="14850" y="3815"/>
                    </a:lnTo>
                    <a:lnTo>
                      <a:pt x="14669" y="5188"/>
                    </a:lnTo>
                    <a:lnTo>
                      <a:pt x="14399" y="6640"/>
                    </a:lnTo>
                    <a:lnTo>
                      <a:pt x="14129" y="7707"/>
                    </a:lnTo>
                    <a:lnTo>
                      <a:pt x="13589" y="9158"/>
                    </a:lnTo>
                    <a:lnTo>
                      <a:pt x="13049" y="10990"/>
                    </a:lnTo>
                    <a:lnTo>
                      <a:pt x="12690" y="12746"/>
                    </a:lnTo>
                    <a:lnTo>
                      <a:pt x="12329" y="14120"/>
                    </a:lnTo>
                    <a:lnTo>
                      <a:pt x="12239" y="14424"/>
                    </a:lnTo>
                    <a:lnTo>
                      <a:pt x="12150" y="14578"/>
                    </a:lnTo>
                    <a:lnTo>
                      <a:pt x="11969" y="14578"/>
                    </a:lnTo>
                    <a:lnTo>
                      <a:pt x="11699" y="14424"/>
                    </a:lnTo>
                    <a:lnTo>
                      <a:pt x="11159" y="13813"/>
                    </a:lnTo>
                    <a:lnTo>
                      <a:pt x="10260" y="13204"/>
                    </a:lnTo>
                    <a:lnTo>
                      <a:pt x="9359" y="12668"/>
                    </a:lnTo>
                    <a:lnTo>
                      <a:pt x="8279" y="11982"/>
                    </a:lnTo>
                    <a:lnTo>
                      <a:pt x="7290" y="11295"/>
                    </a:lnTo>
                    <a:lnTo>
                      <a:pt x="6210" y="10686"/>
                    </a:lnTo>
                    <a:lnTo>
                      <a:pt x="5219" y="10074"/>
                    </a:lnTo>
                    <a:lnTo>
                      <a:pt x="4409" y="9539"/>
                    </a:lnTo>
                    <a:lnTo>
                      <a:pt x="3689" y="8929"/>
                    </a:lnTo>
                    <a:lnTo>
                      <a:pt x="2970" y="8394"/>
                    </a:lnTo>
                    <a:lnTo>
                      <a:pt x="2339" y="7707"/>
                    </a:lnTo>
                    <a:lnTo>
                      <a:pt x="1799" y="7173"/>
                    </a:lnTo>
                    <a:lnTo>
                      <a:pt x="1620" y="7020"/>
                    </a:lnTo>
                    <a:lnTo>
                      <a:pt x="1259" y="6791"/>
                    </a:lnTo>
                    <a:lnTo>
                      <a:pt x="899" y="6791"/>
                    </a:lnTo>
                    <a:lnTo>
                      <a:pt x="540" y="7020"/>
                    </a:lnTo>
                    <a:lnTo>
                      <a:pt x="270" y="7173"/>
                    </a:lnTo>
                    <a:lnTo>
                      <a:pt x="179" y="7478"/>
                    </a:lnTo>
                    <a:lnTo>
                      <a:pt x="0" y="7785"/>
                    </a:lnTo>
                    <a:lnTo>
                      <a:pt x="179" y="8089"/>
                    </a:lnTo>
                    <a:lnTo>
                      <a:pt x="989" y="9463"/>
                    </a:lnTo>
                    <a:lnTo>
                      <a:pt x="2249" y="10990"/>
                    </a:lnTo>
                    <a:lnTo>
                      <a:pt x="3689" y="12746"/>
                    </a:lnTo>
                    <a:lnTo>
                      <a:pt x="5219" y="14424"/>
                    </a:lnTo>
                    <a:lnTo>
                      <a:pt x="6839" y="16103"/>
                    </a:lnTo>
                    <a:lnTo>
                      <a:pt x="8459" y="17630"/>
                    </a:lnTo>
                    <a:lnTo>
                      <a:pt x="9899" y="18775"/>
                    </a:lnTo>
                    <a:lnTo>
                      <a:pt x="10979" y="19615"/>
                    </a:lnTo>
                    <a:lnTo>
                      <a:pt x="11519" y="19995"/>
                    </a:lnTo>
                    <a:lnTo>
                      <a:pt x="12150" y="20377"/>
                    </a:lnTo>
                    <a:lnTo>
                      <a:pt x="12599" y="20835"/>
                    </a:lnTo>
                    <a:lnTo>
                      <a:pt x="13049" y="21064"/>
                    </a:lnTo>
                    <a:lnTo>
                      <a:pt x="13500" y="21369"/>
                    </a:lnTo>
                    <a:lnTo>
                      <a:pt x="13770" y="21447"/>
                    </a:lnTo>
                    <a:lnTo>
                      <a:pt x="14129" y="21600"/>
                    </a:lnTo>
                    <a:lnTo>
                      <a:pt x="14399" y="21447"/>
                    </a:lnTo>
                    <a:lnTo>
                      <a:pt x="14850" y="21218"/>
                    </a:lnTo>
                    <a:lnTo>
                      <a:pt x="15120" y="20835"/>
                    </a:lnTo>
                    <a:lnTo>
                      <a:pt x="15479" y="20302"/>
                    </a:lnTo>
                    <a:lnTo>
                      <a:pt x="15839" y="19615"/>
                    </a:lnTo>
                    <a:lnTo>
                      <a:pt x="16200" y="18850"/>
                    </a:lnTo>
                    <a:lnTo>
                      <a:pt x="16740" y="17630"/>
                    </a:lnTo>
                    <a:lnTo>
                      <a:pt x="17369" y="16103"/>
                    </a:lnTo>
                    <a:lnTo>
                      <a:pt x="17909" y="14500"/>
                    </a:lnTo>
                    <a:lnTo>
                      <a:pt x="18539" y="12822"/>
                    </a:lnTo>
                    <a:lnTo>
                      <a:pt x="19170" y="11295"/>
                    </a:lnTo>
                    <a:lnTo>
                      <a:pt x="19619" y="9996"/>
                    </a:lnTo>
                    <a:lnTo>
                      <a:pt x="19889" y="9158"/>
                    </a:lnTo>
                    <a:lnTo>
                      <a:pt x="20339" y="7860"/>
                    </a:lnTo>
                    <a:lnTo>
                      <a:pt x="20790" y="6640"/>
                    </a:lnTo>
                    <a:lnTo>
                      <a:pt x="21060" y="5417"/>
                    </a:lnTo>
                    <a:lnTo>
                      <a:pt x="21330" y="4501"/>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sp>
            <p:nvSpPr>
              <p:cNvPr id="132" name="Freeform 47"/>
              <p:cNvSpPr/>
              <p:nvPr/>
            </p:nvSpPr>
            <p:spPr>
              <a:xfrm flipH="1">
                <a:off x="838200" y="527050"/>
                <a:ext cx="30163" cy="349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36" y="15708"/>
                    </a:moveTo>
                    <a:lnTo>
                      <a:pt x="0" y="11781"/>
                    </a:lnTo>
                    <a:lnTo>
                      <a:pt x="0" y="7854"/>
                    </a:lnTo>
                    <a:lnTo>
                      <a:pt x="2272" y="3927"/>
                    </a:lnTo>
                    <a:lnTo>
                      <a:pt x="5683" y="1963"/>
                    </a:lnTo>
                    <a:lnTo>
                      <a:pt x="10230" y="0"/>
                    </a:lnTo>
                    <a:lnTo>
                      <a:pt x="13640" y="0"/>
                    </a:lnTo>
                    <a:lnTo>
                      <a:pt x="18189" y="2944"/>
                    </a:lnTo>
                    <a:lnTo>
                      <a:pt x="20462" y="5890"/>
                    </a:lnTo>
                    <a:lnTo>
                      <a:pt x="21600" y="8834"/>
                    </a:lnTo>
                    <a:lnTo>
                      <a:pt x="20462" y="13744"/>
                    </a:lnTo>
                    <a:lnTo>
                      <a:pt x="19326" y="17671"/>
                    </a:lnTo>
                    <a:lnTo>
                      <a:pt x="14779" y="20617"/>
                    </a:lnTo>
                    <a:lnTo>
                      <a:pt x="11368" y="21600"/>
                    </a:lnTo>
                    <a:lnTo>
                      <a:pt x="6819" y="20617"/>
                    </a:lnTo>
                    <a:lnTo>
                      <a:pt x="3408" y="19634"/>
                    </a:lnTo>
                    <a:lnTo>
                      <a:pt x="1136" y="15708"/>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sp>
            <p:nvSpPr>
              <p:cNvPr id="133" name="Freeform 48"/>
              <p:cNvSpPr/>
              <p:nvPr/>
            </p:nvSpPr>
            <p:spPr>
              <a:xfrm flipH="1">
                <a:off x="528637" y="442912"/>
                <a:ext cx="31751" cy="349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 y="16690"/>
                    </a:moveTo>
                    <a:lnTo>
                      <a:pt x="0" y="10800"/>
                    </a:lnTo>
                    <a:lnTo>
                      <a:pt x="0" y="7854"/>
                    </a:lnTo>
                    <a:lnTo>
                      <a:pt x="1080" y="3927"/>
                    </a:lnTo>
                    <a:lnTo>
                      <a:pt x="5400" y="981"/>
                    </a:lnTo>
                    <a:lnTo>
                      <a:pt x="8640" y="0"/>
                    </a:lnTo>
                    <a:lnTo>
                      <a:pt x="12960" y="981"/>
                    </a:lnTo>
                    <a:lnTo>
                      <a:pt x="16200" y="1963"/>
                    </a:lnTo>
                    <a:lnTo>
                      <a:pt x="19440" y="5890"/>
                    </a:lnTo>
                    <a:lnTo>
                      <a:pt x="21600" y="9817"/>
                    </a:lnTo>
                    <a:lnTo>
                      <a:pt x="19440" y="13744"/>
                    </a:lnTo>
                    <a:lnTo>
                      <a:pt x="18360" y="17671"/>
                    </a:lnTo>
                    <a:lnTo>
                      <a:pt x="15120" y="19634"/>
                    </a:lnTo>
                    <a:lnTo>
                      <a:pt x="10800" y="21600"/>
                    </a:lnTo>
                    <a:lnTo>
                      <a:pt x="7560" y="21600"/>
                    </a:lnTo>
                    <a:lnTo>
                      <a:pt x="3240" y="18654"/>
                    </a:lnTo>
                    <a:lnTo>
                      <a:pt x="1080" y="16690"/>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sp>
            <p:nvSpPr>
              <p:cNvPr id="134" name="Freeform 49"/>
              <p:cNvSpPr/>
              <p:nvPr/>
            </p:nvSpPr>
            <p:spPr>
              <a:xfrm flipH="1">
                <a:off x="484187" y="377825"/>
                <a:ext cx="379414" cy="469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442" y="19192"/>
                    </a:moveTo>
                    <a:lnTo>
                      <a:pt x="16176" y="20358"/>
                    </a:lnTo>
                    <a:lnTo>
                      <a:pt x="15634" y="20941"/>
                    </a:lnTo>
                    <a:lnTo>
                      <a:pt x="15273" y="21306"/>
                    </a:lnTo>
                    <a:lnTo>
                      <a:pt x="15001" y="21453"/>
                    </a:lnTo>
                    <a:lnTo>
                      <a:pt x="14550" y="21600"/>
                    </a:lnTo>
                    <a:lnTo>
                      <a:pt x="13826" y="21453"/>
                    </a:lnTo>
                    <a:lnTo>
                      <a:pt x="13103" y="21088"/>
                    </a:lnTo>
                    <a:lnTo>
                      <a:pt x="12381" y="20723"/>
                    </a:lnTo>
                    <a:lnTo>
                      <a:pt x="11206" y="20066"/>
                    </a:lnTo>
                    <a:lnTo>
                      <a:pt x="9759" y="19336"/>
                    </a:lnTo>
                    <a:lnTo>
                      <a:pt x="8314" y="18535"/>
                    </a:lnTo>
                    <a:lnTo>
                      <a:pt x="6778" y="17585"/>
                    </a:lnTo>
                    <a:lnTo>
                      <a:pt x="5512" y="16710"/>
                    </a:lnTo>
                    <a:lnTo>
                      <a:pt x="4607" y="16127"/>
                    </a:lnTo>
                    <a:lnTo>
                      <a:pt x="4156" y="15615"/>
                    </a:lnTo>
                    <a:lnTo>
                      <a:pt x="3886" y="14666"/>
                    </a:lnTo>
                    <a:lnTo>
                      <a:pt x="3344" y="13500"/>
                    </a:lnTo>
                    <a:lnTo>
                      <a:pt x="2620" y="12405"/>
                    </a:lnTo>
                    <a:lnTo>
                      <a:pt x="1806" y="11528"/>
                    </a:lnTo>
                    <a:lnTo>
                      <a:pt x="1626" y="11092"/>
                    </a:lnTo>
                    <a:lnTo>
                      <a:pt x="0" y="9558"/>
                    </a:lnTo>
                    <a:lnTo>
                      <a:pt x="542" y="8901"/>
                    </a:lnTo>
                    <a:lnTo>
                      <a:pt x="1084" y="8318"/>
                    </a:lnTo>
                    <a:lnTo>
                      <a:pt x="1626" y="7806"/>
                    </a:lnTo>
                    <a:lnTo>
                      <a:pt x="2259" y="7515"/>
                    </a:lnTo>
                    <a:lnTo>
                      <a:pt x="2890" y="8100"/>
                    </a:lnTo>
                    <a:lnTo>
                      <a:pt x="3344" y="8536"/>
                    </a:lnTo>
                    <a:lnTo>
                      <a:pt x="3704" y="8901"/>
                    </a:lnTo>
                    <a:lnTo>
                      <a:pt x="4065" y="9120"/>
                    </a:lnTo>
                    <a:lnTo>
                      <a:pt x="4428" y="9193"/>
                    </a:lnTo>
                    <a:lnTo>
                      <a:pt x="4970" y="9413"/>
                    </a:lnTo>
                    <a:lnTo>
                      <a:pt x="5603" y="9705"/>
                    </a:lnTo>
                    <a:lnTo>
                      <a:pt x="6324" y="10070"/>
                    </a:lnTo>
                    <a:lnTo>
                      <a:pt x="6867" y="10362"/>
                    </a:lnTo>
                    <a:lnTo>
                      <a:pt x="7500" y="10580"/>
                    </a:lnTo>
                    <a:lnTo>
                      <a:pt x="8223" y="10871"/>
                    </a:lnTo>
                    <a:lnTo>
                      <a:pt x="8947" y="11236"/>
                    </a:lnTo>
                    <a:lnTo>
                      <a:pt x="9580" y="11528"/>
                    </a:lnTo>
                    <a:lnTo>
                      <a:pt x="10212" y="11893"/>
                    </a:lnTo>
                    <a:lnTo>
                      <a:pt x="10755" y="12185"/>
                    </a:lnTo>
                    <a:lnTo>
                      <a:pt x="10934" y="12405"/>
                    </a:lnTo>
                    <a:lnTo>
                      <a:pt x="11115" y="12770"/>
                    </a:lnTo>
                    <a:lnTo>
                      <a:pt x="11476" y="12915"/>
                    </a:lnTo>
                    <a:lnTo>
                      <a:pt x="11748" y="12841"/>
                    </a:lnTo>
                    <a:lnTo>
                      <a:pt x="11930" y="12478"/>
                    </a:lnTo>
                    <a:lnTo>
                      <a:pt x="12018" y="11966"/>
                    </a:lnTo>
                    <a:lnTo>
                      <a:pt x="11930" y="11528"/>
                    </a:lnTo>
                    <a:lnTo>
                      <a:pt x="11930" y="11236"/>
                    </a:lnTo>
                    <a:lnTo>
                      <a:pt x="12200" y="10871"/>
                    </a:lnTo>
                    <a:lnTo>
                      <a:pt x="12381" y="10362"/>
                    </a:lnTo>
                    <a:lnTo>
                      <a:pt x="12651" y="9705"/>
                    </a:lnTo>
                    <a:lnTo>
                      <a:pt x="12923" y="8901"/>
                    </a:lnTo>
                    <a:lnTo>
                      <a:pt x="13014" y="8318"/>
                    </a:lnTo>
                    <a:lnTo>
                      <a:pt x="13103" y="7735"/>
                    </a:lnTo>
                    <a:lnTo>
                      <a:pt x="13193" y="7078"/>
                    </a:lnTo>
                    <a:lnTo>
                      <a:pt x="13375" y="6348"/>
                    </a:lnTo>
                    <a:lnTo>
                      <a:pt x="13645" y="5692"/>
                    </a:lnTo>
                    <a:lnTo>
                      <a:pt x="13826" y="4670"/>
                    </a:lnTo>
                    <a:lnTo>
                      <a:pt x="14008" y="3428"/>
                    </a:lnTo>
                    <a:lnTo>
                      <a:pt x="14368" y="2262"/>
                    </a:lnTo>
                    <a:lnTo>
                      <a:pt x="14910" y="1313"/>
                    </a:lnTo>
                    <a:lnTo>
                      <a:pt x="15816" y="583"/>
                    </a:lnTo>
                    <a:lnTo>
                      <a:pt x="16809" y="71"/>
                    </a:lnTo>
                    <a:lnTo>
                      <a:pt x="17984" y="0"/>
                    </a:lnTo>
                    <a:lnTo>
                      <a:pt x="19159" y="71"/>
                    </a:lnTo>
                    <a:lnTo>
                      <a:pt x="20153" y="510"/>
                    </a:lnTo>
                    <a:lnTo>
                      <a:pt x="20967" y="1093"/>
                    </a:lnTo>
                    <a:lnTo>
                      <a:pt x="21509" y="1970"/>
                    </a:lnTo>
                    <a:lnTo>
                      <a:pt x="21600" y="3063"/>
                    </a:lnTo>
                    <a:lnTo>
                      <a:pt x="21328" y="5983"/>
                    </a:lnTo>
                    <a:lnTo>
                      <a:pt x="20244" y="11383"/>
                    </a:lnTo>
                    <a:lnTo>
                      <a:pt x="19520" y="13645"/>
                    </a:lnTo>
                    <a:lnTo>
                      <a:pt x="18887" y="15688"/>
                    </a:lnTo>
                    <a:lnTo>
                      <a:pt x="18345" y="17366"/>
                    </a:lnTo>
                    <a:lnTo>
                      <a:pt x="17803" y="18606"/>
                    </a:lnTo>
                    <a:lnTo>
                      <a:pt x="17442" y="19192"/>
                    </a:lnTo>
                    <a:close/>
                  </a:path>
                </a:pathLst>
              </a:custGeom>
              <a:solidFill>
                <a:srgbClr val="18FF54"/>
              </a:solidFill>
              <a:ln w="12700" cap="flat">
                <a:noFill/>
                <a:miter lim="400000"/>
              </a:ln>
              <a:effectLst/>
            </p:spPr>
            <p:txBody>
              <a:bodyPr wrap="square" lIns="45719" tIns="45719" rIns="45719" bIns="45719" numCol="1" anchor="t">
                <a:noAutofit/>
              </a:bodyPr>
              <a:lstStyle/>
              <a:p>
                <a:pPr/>
              </a:p>
            </p:txBody>
          </p:sp>
          <p:sp>
            <p:nvSpPr>
              <p:cNvPr id="135" name="Freeform 50"/>
              <p:cNvSpPr/>
              <p:nvPr/>
            </p:nvSpPr>
            <p:spPr>
              <a:xfrm flipH="1">
                <a:off x="838200" y="341312"/>
                <a:ext cx="106363" cy="2206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276" y="19267"/>
                    </a:moveTo>
                    <a:lnTo>
                      <a:pt x="21600" y="19889"/>
                    </a:lnTo>
                    <a:lnTo>
                      <a:pt x="21276" y="20356"/>
                    </a:lnTo>
                    <a:lnTo>
                      <a:pt x="20954" y="20978"/>
                    </a:lnTo>
                    <a:lnTo>
                      <a:pt x="19665" y="21444"/>
                    </a:lnTo>
                    <a:lnTo>
                      <a:pt x="18697" y="21600"/>
                    </a:lnTo>
                    <a:lnTo>
                      <a:pt x="17407" y="21600"/>
                    </a:lnTo>
                    <a:lnTo>
                      <a:pt x="16440" y="21289"/>
                    </a:lnTo>
                    <a:lnTo>
                      <a:pt x="15796" y="20667"/>
                    </a:lnTo>
                    <a:lnTo>
                      <a:pt x="14828" y="20045"/>
                    </a:lnTo>
                    <a:lnTo>
                      <a:pt x="13217" y="19112"/>
                    </a:lnTo>
                    <a:lnTo>
                      <a:pt x="10960" y="17870"/>
                    </a:lnTo>
                    <a:lnTo>
                      <a:pt x="8703" y="16314"/>
                    </a:lnTo>
                    <a:lnTo>
                      <a:pt x="6124" y="14917"/>
                    </a:lnTo>
                    <a:lnTo>
                      <a:pt x="4190" y="13517"/>
                    </a:lnTo>
                    <a:lnTo>
                      <a:pt x="2579" y="12275"/>
                    </a:lnTo>
                    <a:lnTo>
                      <a:pt x="1933" y="11653"/>
                    </a:lnTo>
                    <a:lnTo>
                      <a:pt x="1611" y="10567"/>
                    </a:lnTo>
                    <a:lnTo>
                      <a:pt x="1290" y="9012"/>
                    </a:lnTo>
                    <a:lnTo>
                      <a:pt x="644" y="7147"/>
                    </a:lnTo>
                    <a:lnTo>
                      <a:pt x="0" y="6214"/>
                    </a:lnTo>
                    <a:lnTo>
                      <a:pt x="0" y="4661"/>
                    </a:lnTo>
                    <a:lnTo>
                      <a:pt x="966" y="4039"/>
                    </a:lnTo>
                    <a:lnTo>
                      <a:pt x="1611" y="2951"/>
                    </a:lnTo>
                    <a:lnTo>
                      <a:pt x="3223" y="1553"/>
                    </a:lnTo>
                    <a:lnTo>
                      <a:pt x="4834" y="464"/>
                    </a:lnTo>
                    <a:lnTo>
                      <a:pt x="6448" y="0"/>
                    </a:lnTo>
                    <a:lnTo>
                      <a:pt x="7091" y="464"/>
                    </a:lnTo>
                    <a:lnTo>
                      <a:pt x="7413" y="1086"/>
                    </a:lnTo>
                    <a:lnTo>
                      <a:pt x="7413" y="2175"/>
                    </a:lnTo>
                    <a:lnTo>
                      <a:pt x="7091" y="2951"/>
                    </a:lnTo>
                    <a:lnTo>
                      <a:pt x="6769" y="3728"/>
                    </a:lnTo>
                    <a:lnTo>
                      <a:pt x="6769" y="5128"/>
                    </a:lnTo>
                    <a:lnTo>
                      <a:pt x="7091" y="5903"/>
                    </a:lnTo>
                    <a:lnTo>
                      <a:pt x="8381" y="7147"/>
                    </a:lnTo>
                    <a:lnTo>
                      <a:pt x="9348" y="8545"/>
                    </a:lnTo>
                    <a:lnTo>
                      <a:pt x="10960" y="9478"/>
                    </a:lnTo>
                    <a:lnTo>
                      <a:pt x="12249" y="10567"/>
                    </a:lnTo>
                    <a:lnTo>
                      <a:pt x="16764" y="13673"/>
                    </a:lnTo>
                    <a:lnTo>
                      <a:pt x="18053" y="14761"/>
                    </a:lnTo>
                    <a:lnTo>
                      <a:pt x="19019" y="15695"/>
                    </a:lnTo>
                    <a:lnTo>
                      <a:pt x="19665" y="17092"/>
                    </a:lnTo>
                    <a:lnTo>
                      <a:pt x="20954" y="18492"/>
                    </a:lnTo>
                    <a:lnTo>
                      <a:pt x="21276" y="19267"/>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sp>
            <p:nvSpPr>
              <p:cNvPr id="136" name="Freeform 51"/>
              <p:cNvSpPr/>
              <p:nvPr/>
            </p:nvSpPr>
            <p:spPr>
              <a:xfrm flipH="1">
                <a:off x="838200" y="527050"/>
                <a:ext cx="30163" cy="349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83" y="1963"/>
                    </a:moveTo>
                    <a:lnTo>
                      <a:pt x="2272" y="3927"/>
                    </a:lnTo>
                    <a:lnTo>
                      <a:pt x="0" y="11781"/>
                    </a:lnTo>
                    <a:lnTo>
                      <a:pt x="1136" y="15708"/>
                    </a:lnTo>
                    <a:lnTo>
                      <a:pt x="3408" y="19634"/>
                    </a:lnTo>
                    <a:lnTo>
                      <a:pt x="6819" y="20617"/>
                    </a:lnTo>
                    <a:lnTo>
                      <a:pt x="11368" y="21600"/>
                    </a:lnTo>
                    <a:lnTo>
                      <a:pt x="14779" y="20617"/>
                    </a:lnTo>
                    <a:lnTo>
                      <a:pt x="19326" y="17671"/>
                    </a:lnTo>
                    <a:lnTo>
                      <a:pt x="20462" y="13744"/>
                    </a:lnTo>
                    <a:lnTo>
                      <a:pt x="21600" y="10800"/>
                    </a:lnTo>
                    <a:lnTo>
                      <a:pt x="20462" y="6871"/>
                    </a:lnTo>
                    <a:lnTo>
                      <a:pt x="18189" y="2944"/>
                    </a:lnTo>
                    <a:lnTo>
                      <a:pt x="13640" y="0"/>
                    </a:lnTo>
                    <a:lnTo>
                      <a:pt x="10230" y="0"/>
                    </a:lnTo>
                    <a:lnTo>
                      <a:pt x="5683" y="1963"/>
                    </a:lnTo>
                    <a:close/>
                  </a:path>
                </a:pathLst>
              </a:custGeom>
              <a:solidFill>
                <a:srgbClr val="D6BA8E"/>
              </a:solidFill>
              <a:ln w="12700" cap="flat">
                <a:noFill/>
                <a:miter lim="400000"/>
              </a:ln>
              <a:effectLst/>
            </p:spPr>
            <p:txBody>
              <a:bodyPr wrap="square" lIns="45719" tIns="45719" rIns="45719" bIns="45719" numCol="1" anchor="t">
                <a:noAutofit/>
              </a:bodyPr>
              <a:lstStyle/>
              <a:p>
                <a:pPr/>
              </a:p>
            </p:txBody>
          </p:sp>
          <p:grpSp>
            <p:nvGrpSpPr>
              <p:cNvPr id="143" name="Group 52"/>
              <p:cNvGrpSpPr/>
              <p:nvPr/>
            </p:nvGrpSpPr>
            <p:grpSpPr>
              <a:xfrm>
                <a:off x="762000" y="134937"/>
                <a:ext cx="152401" cy="381001"/>
                <a:chOff x="0" y="0"/>
                <a:chExt cx="152400" cy="381000"/>
              </a:xfrm>
            </p:grpSpPr>
            <p:sp>
              <p:nvSpPr>
                <p:cNvPr id="137" name="Freeform 53"/>
                <p:cNvSpPr/>
                <p:nvPr/>
              </p:nvSpPr>
              <p:spPr>
                <a:xfrm flipH="1">
                  <a:off x="0" y="0"/>
                  <a:ext cx="152401" cy="381001"/>
                </a:xfrm>
                <a:prstGeom prst="rect">
                  <a:avLst/>
                </a:prstGeom>
                <a:solidFill>
                  <a:srgbClr val="99CC00"/>
                </a:solidFill>
                <a:ln w="9525" cap="flat">
                  <a:solidFill>
                    <a:srgbClr val="000000"/>
                  </a:solidFill>
                  <a:prstDash val="solid"/>
                  <a:round/>
                </a:ln>
                <a:effectLst/>
              </p:spPr>
              <p:txBody>
                <a:bodyPr wrap="square" lIns="45719" tIns="45719" rIns="45719" bIns="45719" numCol="1" anchor="t">
                  <a:noAutofit/>
                </a:bodyPr>
                <a:lstStyle/>
                <a:p>
                  <a:pPr/>
                </a:p>
              </p:txBody>
            </p:sp>
            <p:sp>
              <p:nvSpPr>
                <p:cNvPr id="138" name="Freeform 54"/>
                <p:cNvSpPr/>
                <p:nvPr/>
              </p:nvSpPr>
              <p:spPr>
                <a:xfrm flipH="1">
                  <a:off x="15875" y="33337"/>
                  <a:ext cx="120651" cy="95251"/>
                </a:xfrm>
                <a:prstGeom prst="rect">
                  <a:avLst/>
                </a:prstGeom>
                <a:solidFill>
                  <a:srgbClr val="99CCFF"/>
                </a:solidFill>
                <a:ln w="9525" cap="flat">
                  <a:solidFill>
                    <a:srgbClr val="000000"/>
                  </a:solidFill>
                  <a:prstDash val="solid"/>
                  <a:round/>
                </a:ln>
                <a:effectLst/>
              </p:spPr>
              <p:txBody>
                <a:bodyPr wrap="square" lIns="45719" tIns="45719" rIns="45719" bIns="45719" numCol="1" anchor="t">
                  <a:noAutofit/>
                </a:bodyPr>
                <a:lstStyle/>
                <a:p>
                  <a:pPr/>
                </a:p>
              </p:txBody>
            </p:sp>
            <p:sp>
              <p:nvSpPr>
                <p:cNvPr id="139" name="Freeform 56"/>
                <p:cNvSpPr/>
                <p:nvPr/>
              </p:nvSpPr>
              <p:spPr>
                <a:xfrm flipH="1">
                  <a:off x="103187" y="153987"/>
                  <a:ext cx="31751" cy="34926"/>
                </a:xfrm>
                <a:prstGeom prst="rect">
                  <a:avLst/>
                </a:prstGeom>
                <a:solidFill>
                  <a:schemeClr val="accent1"/>
                </a:solidFill>
                <a:ln w="9525" cap="flat">
                  <a:solidFill>
                    <a:srgbClr val="000000"/>
                  </a:solidFill>
                  <a:prstDash val="solid"/>
                  <a:round/>
                </a:ln>
                <a:effectLst/>
              </p:spPr>
              <p:txBody>
                <a:bodyPr wrap="square" lIns="45719" tIns="45719" rIns="45719" bIns="45719" numCol="1" anchor="t">
                  <a:noAutofit/>
                </a:bodyPr>
                <a:lstStyle/>
                <a:p>
                  <a:pPr/>
                </a:p>
              </p:txBody>
            </p:sp>
            <p:sp>
              <p:nvSpPr>
                <p:cNvPr id="140" name="Freeform 57"/>
                <p:cNvSpPr/>
                <p:nvPr/>
              </p:nvSpPr>
              <p:spPr>
                <a:xfrm flipH="1">
                  <a:off x="15875" y="153987"/>
                  <a:ext cx="34926" cy="38101"/>
                </a:xfrm>
                <a:prstGeom prst="rect">
                  <a:avLst/>
                </a:prstGeom>
                <a:solidFill>
                  <a:schemeClr val="accent1"/>
                </a:solidFill>
                <a:ln w="9525" cap="flat">
                  <a:solidFill>
                    <a:srgbClr val="000000"/>
                  </a:solidFill>
                  <a:prstDash val="solid"/>
                  <a:round/>
                </a:ln>
                <a:effectLst/>
              </p:spPr>
              <p:txBody>
                <a:bodyPr wrap="square" lIns="45719" tIns="45719" rIns="45719" bIns="45719" numCol="1" anchor="t">
                  <a:noAutofit/>
                </a:bodyPr>
                <a:lstStyle/>
                <a:p>
                  <a:pPr/>
                </a:p>
              </p:txBody>
            </p:sp>
            <p:sp>
              <p:nvSpPr>
                <p:cNvPr id="141" name="Freeform 58"/>
                <p:cNvSpPr/>
                <p:nvPr/>
              </p:nvSpPr>
              <p:spPr>
                <a:xfrm flipH="1">
                  <a:off x="57150" y="146050"/>
                  <a:ext cx="41276" cy="50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0" y="21600"/>
                      </a:lnTo>
                      <a:lnTo>
                        <a:pt x="21600" y="21600"/>
                      </a:lnTo>
                      <a:close/>
                    </a:path>
                  </a:pathLst>
                </a:custGeom>
                <a:solidFill>
                  <a:schemeClr val="accent1"/>
                </a:solidFill>
                <a:ln w="9525" cap="flat">
                  <a:solidFill>
                    <a:srgbClr val="000000"/>
                  </a:solidFill>
                  <a:prstDash val="solid"/>
                  <a:round/>
                </a:ln>
                <a:effectLst/>
              </p:spPr>
              <p:txBody>
                <a:bodyPr wrap="square" lIns="45719" tIns="45719" rIns="45719" bIns="45719" numCol="1" anchor="t">
                  <a:noAutofit/>
                </a:bodyPr>
                <a:lstStyle/>
                <a:p>
                  <a:pPr/>
                </a:p>
              </p:txBody>
            </p:sp>
            <p:sp>
              <p:nvSpPr>
                <p:cNvPr id="142" name="Freeform 59"/>
                <p:cNvSpPr/>
                <p:nvPr/>
              </p:nvSpPr>
              <p:spPr>
                <a:xfrm rot="10800000">
                  <a:off x="57150" y="209550"/>
                  <a:ext cx="41276" cy="492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0" y="21600"/>
                      </a:lnTo>
                      <a:lnTo>
                        <a:pt x="21600" y="21600"/>
                      </a:lnTo>
                      <a:close/>
                    </a:path>
                  </a:pathLst>
                </a:custGeom>
                <a:solidFill>
                  <a:schemeClr val="accent1"/>
                </a:solidFill>
                <a:ln w="9525" cap="flat">
                  <a:solidFill>
                    <a:srgbClr val="000000"/>
                  </a:solidFill>
                  <a:prstDash val="solid"/>
                  <a:round/>
                </a:ln>
                <a:effectLst/>
              </p:spPr>
              <p:txBody>
                <a:bodyPr wrap="square" lIns="45719" tIns="45719" rIns="45719" bIns="45719" numCol="1" anchor="t">
                  <a:noAutofit/>
                </a:bodyPr>
                <a:lstStyle/>
                <a:p>
                  <a:pPr/>
                </a:p>
              </p:txBody>
            </p:sp>
          </p:grpSp>
        </p:grpSp>
        <p:pic>
          <p:nvPicPr>
            <p:cNvPr id="145" name="Picture 60" descr="Picture 60"/>
            <p:cNvPicPr>
              <a:picLocks noChangeAspect="1"/>
            </p:cNvPicPr>
            <p:nvPr/>
          </p:nvPicPr>
          <p:blipFill>
            <a:blip r:embed="rId3">
              <a:extLst/>
            </a:blip>
            <a:stretch>
              <a:fillRect/>
            </a:stretch>
          </p:blipFill>
          <p:spPr>
            <a:xfrm>
              <a:off x="1828800" y="-1"/>
              <a:ext cx="838201" cy="763589"/>
            </a:xfrm>
            <a:prstGeom prst="rect">
              <a:avLst/>
            </a:prstGeom>
            <a:ln w="12700" cap="flat">
              <a:noFill/>
              <a:miter lim="400000"/>
            </a:ln>
            <a:effectLst/>
          </p:spPr>
        </p:pic>
        <p:pic>
          <p:nvPicPr>
            <p:cNvPr id="146" name="Picture 61" descr="Picture 61"/>
            <p:cNvPicPr>
              <a:picLocks noChangeAspect="1"/>
            </p:cNvPicPr>
            <p:nvPr/>
          </p:nvPicPr>
          <p:blipFill>
            <a:blip r:embed="rId4">
              <a:extLst/>
            </a:blip>
            <a:stretch>
              <a:fillRect/>
            </a:stretch>
          </p:blipFill>
          <p:spPr>
            <a:xfrm>
              <a:off x="2667000" y="762000"/>
              <a:ext cx="550864" cy="863601"/>
            </a:xfrm>
            <a:prstGeom prst="rect">
              <a:avLst/>
            </a:prstGeom>
            <a:ln w="12700" cap="flat">
              <a:noFill/>
              <a:miter lim="400000"/>
            </a:ln>
            <a:effectLst/>
          </p:spPr>
        </p:pic>
      </p:grpSp>
      <p:grpSp>
        <p:nvGrpSpPr>
          <p:cNvPr id="154" name="Group 62"/>
          <p:cNvGrpSpPr/>
          <p:nvPr/>
        </p:nvGrpSpPr>
        <p:grpSpPr>
          <a:xfrm>
            <a:off x="7113795" y="1404331"/>
            <a:ext cx="2065337" cy="3163105"/>
            <a:chOff x="0" y="0"/>
            <a:chExt cx="2065335" cy="3163104"/>
          </a:xfrm>
        </p:grpSpPr>
        <p:grpSp>
          <p:nvGrpSpPr>
            <p:cNvPr id="151" name="Group 63"/>
            <p:cNvGrpSpPr/>
            <p:nvPr/>
          </p:nvGrpSpPr>
          <p:grpSpPr>
            <a:xfrm>
              <a:off x="322262" y="1176338"/>
              <a:ext cx="838201" cy="914401"/>
              <a:chOff x="0" y="0"/>
              <a:chExt cx="838199" cy="914400"/>
            </a:xfrm>
          </p:grpSpPr>
          <p:sp>
            <p:nvSpPr>
              <p:cNvPr id="148" name="Freeform 64"/>
              <p:cNvSpPr/>
              <p:nvPr/>
            </p:nvSpPr>
            <p:spPr>
              <a:xfrm rot="5400000">
                <a:off x="33337" y="109537"/>
                <a:ext cx="771526" cy="838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00" y="0"/>
                    </a:moveTo>
                    <a:lnTo>
                      <a:pt x="15200" y="5400"/>
                    </a:lnTo>
                    <a:lnTo>
                      <a:pt x="0" y="5400"/>
                    </a:lnTo>
                    <a:lnTo>
                      <a:pt x="0" y="16200"/>
                    </a:lnTo>
                    <a:lnTo>
                      <a:pt x="15200" y="16200"/>
                    </a:lnTo>
                    <a:lnTo>
                      <a:pt x="15200" y="21600"/>
                    </a:lnTo>
                    <a:lnTo>
                      <a:pt x="21600" y="10800"/>
                    </a:lnTo>
                    <a:close/>
                  </a:path>
                </a:pathLst>
              </a:custGeom>
              <a:solidFill>
                <a:schemeClr val="accent1"/>
              </a:solidFill>
              <a:ln w="9525" cap="flat">
                <a:solidFill>
                  <a:srgbClr val="0C1C1D"/>
                </a:solidFill>
                <a:prstDash val="solid"/>
                <a:round/>
              </a:ln>
              <a:effectLst/>
            </p:spPr>
            <p:txBody>
              <a:bodyPr wrap="square" lIns="45719" tIns="45719" rIns="45719" bIns="45719" numCol="1" anchor="t">
                <a:noAutofit/>
              </a:bodyPr>
              <a:lstStyle/>
              <a:p>
                <a:pPr/>
              </a:p>
            </p:txBody>
          </p:sp>
          <p:sp>
            <p:nvSpPr>
              <p:cNvPr id="149" name="Freeform 65"/>
              <p:cNvSpPr/>
              <p:nvPr/>
            </p:nvSpPr>
            <p:spPr>
              <a:xfrm rot="5400000">
                <a:off x="390524" y="-123825"/>
                <a:ext cx="57151" cy="419100"/>
              </a:xfrm>
              <a:prstGeom prst="rect">
                <a:avLst/>
              </a:prstGeom>
              <a:solidFill>
                <a:schemeClr val="accent1"/>
              </a:solidFill>
              <a:ln w="9525" cap="flat">
                <a:solidFill>
                  <a:srgbClr val="0C1C1D"/>
                </a:solidFill>
                <a:prstDash val="solid"/>
                <a:round/>
              </a:ln>
              <a:effectLst/>
            </p:spPr>
            <p:txBody>
              <a:bodyPr wrap="square" lIns="45719" tIns="45719" rIns="45719" bIns="45719" numCol="1" anchor="t">
                <a:noAutofit/>
              </a:bodyPr>
              <a:lstStyle/>
              <a:p>
                <a:pPr/>
              </a:p>
            </p:txBody>
          </p:sp>
          <p:sp>
            <p:nvSpPr>
              <p:cNvPr id="150" name="Freeform 66"/>
              <p:cNvSpPr/>
              <p:nvPr/>
            </p:nvSpPr>
            <p:spPr>
              <a:xfrm rot="5400000">
                <a:off x="404812" y="-195263"/>
                <a:ext cx="28576" cy="419101"/>
              </a:xfrm>
              <a:prstGeom prst="rect">
                <a:avLst/>
              </a:prstGeom>
              <a:solidFill>
                <a:schemeClr val="accent1"/>
              </a:solidFill>
              <a:ln w="9525" cap="flat">
                <a:solidFill>
                  <a:srgbClr val="0C1C1D"/>
                </a:solidFill>
                <a:prstDash val="solid"/>
                <a:round/>
              </a:ln>
              <a:effectLst/>
            </p:spPr>
            <p:txBody>
              <a:bodyPr wrap="square" lIns="45719" tIns="45719" rIns="45719" bIns="45719" numCol="1" anchor="t">
                <a:noAutofit/>
              </a:bodyPr>
              <a:lstStyle/>
              <a:p>
                <a:pPr/>
              </a:p>
            </p:txBody>
          </p:sp>
        </p:grpSp>
        <p:sp>
          <p:nvSpPr>
            <p:cNvPr id="152" name="Text Box 67"/>
            <p:cNvSpPr txBox="1"/>
            <p:nvPr/>
          </p:nvSpPr>
          <p:spPr>
            <a:xfrm>
              <a:off x="0" y="0"/>
              <a:ext cx="1852611" cy="108313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a:lnSpc>
                  <a:spcPts val="2400"/>
                </a:lnSpc>
                <a:tabLst>
                  <a:tab pos="914400" algn="l"/>
                  <a:tab pos="1828800" algn="l"/>
                </a:tabLst>
                <a:defRPr b="1" i="1" sz="2000">
                  <a:solidFill>
                    <a:schemeClr val="accent2"/>
                  </a:solidFill>
                </a:defRPr>
              </a:pPr>
              <a:r>
                <a:t>Schreibtisch</a:t>
              </a:r>
            </a:p>
            <a:p>
              <a:pPr>
                <a:lnSpc>
                  <a:spcPts val="2900"/>
                </a:lnSpc>
                <a:tabLst>
                  <a:tab pos="914400" algn="l"/>
                  <a:tab pos="1828800" algn="l"/>
                </a:tabLst>
                <a:defRPr sz="2000">
                  <a:solidFill>
                    <a:schemeClr val="accent2"/>
                  </a:solidFill>
                </a:defRPr>
              </a:pPr>
              <a:r>
                <a:t>(zuhause oder im Geschäft</a:t>
              </a:r>
              <a:r>
                <a:rPr sz="2400"/>
                <a:t>)</a:t>
              </a:r>
            </a:p>
          </p:txBody>
        </p:sp>
        <p:sp>
          <p:nvSpPr>
            <p:cNvPr id="153" name="Text Box 68"/>
            <p:cNvSpPr txBox="1"/>
            <p:nvPr/>
          </p:nvSpPr>
          <p:spPr>
            <a:xfrm>
              <a:off x="0" y="2205038"/>
              <a:ext cx="2065336" cy="9580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a:lnSpc>
                  <a:spcPts val="2400"/>
                </a:lnSpc>
                <a:tabLst>
                  <a:tab pos="914400" algn="l"/>
                  <a:tab pos="1828800" algn="l"/>
                </a:tabLst>
                <a:defRPr b="1" i="1" sz="2000">
                  <a:solidFill>
                    <a:schemeClr val="accent2"/>
                  </a:solidFill>
                </a:defRPr>
              </a:pPr>
              <a:r>
                <a:t>Mobile Dienste:</a:t>
              </a:r>
            </a:p>
            <a:p>
              <a:pPr>
                <a:lnSpc>
                  <a:spcPts val="2400"/>
                </a:lnSpc>
                <a:tabLst>
                  <a:tab pos="914400" algn="l"/>
                  <a:tab pos="1828800" algn="l"/>
                </a:tabLst>
                <a:defRPr b="1" i="1" sz="2000">
                  <a:solidFill>
                    <a:schemeClr val="accent2"/>
                  </a:solidFill>
                </a:defRPr>
              </a:pPr>
              <a:r>
                <a:t>unterwegs und überall dabei</a:t>
              </a:r>
            </a:p>
          </p:txBody>
        </p:sp>
      </p:grpSp>
      <p:sp>
        <p:nvSpPr>
          <p:cNvPr id="155" name="Text Box 70"/>
          <p:cNvSpPr txBox="1"/>
          <p:nvPr/>
        </p:nvSpPr>
        <p:spPr>
          <a:xfrm>
            <a:off x="2422264" y="2438824"/>
            <a:ext cx="577752" cy="1190666"/>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nSpc>
                <a:spcPts val="9600"/>
              </a:lnSpc>
              <a:defRPr sz="8000">
                <a:solidFill>
                  <a:srgbClr val="FF9933"/>
                </a:solidFill>
              </a:defRPr>
            </a:lvl1pPr>
          </a:lstStyle>
          <a:p>
            <a:pPr/>
            <a:r>
              <a:t>?</a:t>
            </a:r>
          </a:p>
        </p:txBody>
      </p:sp>
      <p:sp>
        <p:nvSpPr>
          <p:cNvPr id="156" name="Text Box 71"/>
          <p:cNvSpPr txBox="1"/>
          <p:nvPr/>
        </p:nvSpPr>
        <p:spPr>
          <a:xfrm>
            <a:off x="902550" y="3609020"/>
            <a:ext cx="2217738" cy="90726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ts val="2400"/>
              </a:lnSpc>
              <a:tabLst>
                <a:tab pos="914400" algn="l"/>
                <a:tab pos="1828800" algn="l"/>
              </a:tabLst>
              <a:defRPr sz="2000">
                <a:solidFill>
                  <a:srgbClr val="5C6971"/>
                </a:solidFill>
              </a:defRPr>
            </a:lvl1pPr>
          </a:lstStyle>
          <a:p>
            <a:pPr/>
            <a:r>
              <a:t>1. Alle bekannten Probleme aus dem Internet</a:t>
            </a:r>
          </a:p>
        </p:txBody>
      </p:sp>
      <p:sp>
        <p:nvSpPr>
          <p:cNvPr id="157" name="Text Box 73"/>
          <p:cNvSpPr txBox="1"/>
          <p:nvPr/>
        </p:nvSpPr>
        <p:spPr>
          <a:xfrm>
            <a:off x="4337050" y="3708400"/>
            <a:ext cx="577751" cy="1190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nSpc>
                <a:spcPts val="9600"/>
              </a:lnSpc>
              <a:defRPr sz="8000">
                <a:solidFill>
                  <a:srgbClr val="FF9933"/>
                </a:solidFill>
              </a:defRPr>
            </a:lvl1pPr>
          </a:lstStyle>
          <a:p>
            <a:pPr/>
            <a:r>
              <a:t>?</a:t>
            </a:r>
          </a:p>
        </p:txBody>
      </p:sp>
      <p:sp>
        <p:nvSpPr>
          <p:cNvPr id="158" name="Text Box 74"/>
          <p:cNvSpPr txBox="1"/>
          <p:nvPr/>
        </p:nvSpPr>
        <p:spPr>
          <a:xfrm>
            <a:off x="3917884" y="4952999"/>
            <a:ext cx="5988116" cy="136446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marL="198437" indent="-198437">
              <a:lnSpc>
                <a:spcPts val="2400"/>
              </a:lnSpc>
              <a:tabLst>
                <a:tab pos="1905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solidFill>
                  <a:srgbClr val="5C6971"/>
                </a:solidFill>
              </a:defRPr>
            </a:pPr>
            <a:r>
              <a:t>2. Und vieles mehr:</a:t>
            </a:r>
          </a:p>
          <a:p>
            <a:pPr marL="198437" indent="-198437">
              <a:lnSpc>
                <a:spcPts val="2400"/>
              </a:lnSpc>
              <a:tabLst>
                <a:tab pos="1905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solidFill>
                  <a:srgbClr val="5C6971"/>
                </a:solidFill>
              </a:defRPr>
            </a:pPr>
            <a:r>
              <a:t>• Bewegungsprofile</a:t>
            </a:r>
          </a:p>
          <a:p>
            <a:pPr marL="198437" indent="-198437">
              <a:lnSpc>
                <a:spcPts val="2400"/>
              </a:lnSpc>
              <a:tabLst>
                <a:tab pos="1905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solidFill>
                  <a:srgbClr val="5C6971"/>
                </a:solidFill>
              </a:defRPr>
            </a:pPr>
            <a:r>
              <a:t>• persönliche Daten</a:t>
            </a:r>
          </a:p>
          <a:p>
            <a:pPr marL="198437" indent="-198437">
              <a:lnSpc>
                <a:spcPts val="2400"/>
              </a:lnSpc>
              <a:tabLst>
                <a:tab pos="1905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solidFill>
                  <a:srgbClr val="5C6971"/>
                </a:solidFill>
              </a:defRPr>
            </a:pPr>
            <a:r>
              <a:t>• neue Verbreitungsmöglichkeiten für Schädlinge</a:t>
            </a:r>
          </a:p>
        </p:txBody>
      </p:sp>
      <p:pic>
        <p:nvPicPr>
          <p:cNvPr id="159" name="Picture 75" descr="Picture 75"/>
          <p:cNvPicPr>
            <a:picLocks noChangeAspect="1"/>
          </p:cNvPicPr>
          <p:nvPr/>
        </p:nvPicPr>
        <p:blipFill>
          <a:blip r:embed="rId5">
            <a:extLst/>
          </a:blip>
          <a:stretch>
            <a:fillRect/>
          </a:stretch>
        </p:blipFill>
        <p:spPr>
          <a:xfrm>
            <a:off x="767534" y="1628799"/>
            <a:ext cx="5556251" cy="1536701"/>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ID="10" grpId="1" fill="hold">
                                  <p:stCondLst>
                                    <p:cond delay="0"/>
                                  </p:stCondLst>
                                  <p:iterate type="el" backwards="0">
                                    <p:tmAbs val="0"/>
                                  </p:iterate>
                                  <p:childTnLst>
                                    <p:set>
                                      <p:cBhvr>
                                        <p:cTn id="6" fill="hold"/>
                                        <p:tgtEl>
                                          <p:spTgt spid="159"/>
                                        </p:tgtEl>
                                        <p:attrNameLst>
                                          <p:attrName>style.visibility</p:attrName>
                                        </p:attrNameLst>
                                      </p:cBhvr>
                                      <p:to>
                                        <p:strVal val="visible"/>
                                      </p:to>
                                    </p:set>
                                    <p:animEffect filter="fade" transition="in">
                                      <p:cBhvr>
                                        <p:cTn id="7" dur="500"/>
                                        <p:tgtEl>
                                          <p:spTgt spid="159"/>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1" presetID="22" grpId="2" fill="hold">
                                  <p:stCondLst>
                                    <p:cond delay="0"/>
                                  </p:stCondLst>
                                  <p:iterate type="el" backwards="0">
                                    <p:tmAbs val="0"/>
                                  </p:iterate>
                                  <p:childTnLst>
                                    <p:set>
                                      <p:cBhvr>
                                        <p:cTn id="11" fill="hold"/>
                                        <p:tgtEl>
                                          <p:spTgt spid="154"/>
                                        </p:tgtEl>
                                        <p:attrNameLst>
                                          <p:attrName>style.visibility</p:attrName>
                                        </p:attrNameLst>
                                      </p:cBhvr>
                                      <p:to>
                                        <p:strVal val="visible"/>
                                      </p:to>
                                    </p:set>
                                    <p:animEffect filter="wipe(up)" transition="in">
                                      <p:cBhvr>
                                        <p:cTn id="12" dur="500"/>
                                        <p:tgtEl>
                                          <p:spTgt spid="154"/>
                                        </p:tgtEl>
                                      </p:cBhvr>
                                    </p:animEffec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1" presetID="22" grpId="3" fill="hold">
                                  <p:stCondLst>
                                    <p:cond delay="0"/>
                                  </p:stCondLst>
                                  <p:iterate type="el" backwards="0">
                                    <p:tmAbs val="0"/>
                                  </p:iterate>
                                  <p:childTnLst>
                                    <p:set>
                                      <p:cBhvr>
                                        <p:cTn id="16" fill="hold"/>
                                        <p:tgtEl>
                                          <p:spTgt spid="147"/>
                                        </p:tgtEl>
                                        <p:attrNameLst>
                                          <p:attrName>style.visibility</p:attrName>
                                        </p:attrNameLst>
                                      </p:cBhvr>
                                      <p:to>
                                        <p:strVal val="visible"/>
                                      </p:to>
                                    </p:set>
                                    <p:animEffect filter="wipe(up)" transition="in">
                                      <p:cBhvr>
                                        <p:cTn id="17" dur="500"/>
                                        <p:tgtEl>
                                          <p:spTgt spid="1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54" grpId="2"/>
      <p:bldP build="whole" bldLvl="1" animBg="1" rev="0" advAuto="0" spid="147" grpId="3"/>
      <p:bldP build="whole" bldLvl="1" animBg="1" rev="0" advAuto="0" spid="159" grpId="1"/>
    </p:bldLst>
  </p:timing>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1" name="Foliennummernplatzhalter 3"/>
          <p:cNvSpPr txBox="1"/>
          <p:nvPr>
            <p:ph type="sldNum" sz="quarter" idx="2"/>
          </p:nvPr>
        </p:nvSpPr>
        <p:spPr>
          <a:xfrm>
            <a:off x="4820612" y="6354324"/>
            <a:ext cx="188899" cy="26425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62" name="Picture 1" descr="Picture 1"/>
          <p:cNvPicPr>
            <a:picLocks noChangeAspect="1"/>
          </p:cNvPicPr>
          <p:nvPr/>
        </p:nvPicPr>
        <p:blipFill>
          <a:blip r:embed="rId2">
            <a:extLst/>
          </a:blip>
          <a:stretch>
            <a:fillRect/>
          </a:stretch>
        </p:blipFill>
        <p:spPr>
          <a:xfrm>
            <a:off x="6413500" y="287338"/>
            <a:ext cx="2954339" cy="468313"/>
          </a:xfrm>
          <a:prstGeom prst="rect">
            <a:avLst/>
          </a:prstGeom>
          <a:ln w="12700">
            <a:miter lim="400000"/>
          </a:ln>
        </p:spPr>
      </p:pic>
      <p:sp>
        <p:nvSpPr>
          <p:cNvPr id="163" name="Rectangle 4"/>
          <p:cNvSpPr txBox="1"/>
          <p:nvPr>
            <p:ph type="title"/>
          </p:nvPr>
        </p:nvSpPr>
        <p:spPr>
          <a:xfrm>
            <a:off x="722530" y="278649"/>
            <a:ext cx="8573870" cy="521451"/>
          </a:xfrm>
          <a:prstGeom prst="rect">
            <a:avLst/>
          </a:prstGeom>
        </p:spPr>
        <p:txBody>
          <a:bodyPr/>
          <a:lstStyle/>
          <a:p>
            <a:pPr indent="24606" defTabSz="566927">
              <a:defRPr sz="1488"/>
            </a:pPr>
            <a:r>
              <a:t>Was kann mir passieren?</a:t>
            </a:r>
            <a:br/>
          </a:p>
        </p:txBody>
      </p:sp>
      <p:grpSp>
        <p:nvGrpSpPr>
          <p:cNvPr id="239" name="Group 165"/>
          <p:cNvGrpSpPr/>
          <p:nvPr/>
        </p:nvGrpSpPr>
        <p:grpSpPr>
          <a:xfrm>
            <a:off x="496888" y="1092200"/>
            <a:ext cx="9071293" cy="2336801"/>
            <a:chOff x="0" y="0"/>
            <a:chExt cx="9071291" cy="2336799"/>
          </a:xfrm>
        </p:grpSpPr>
        <p:sp>
          <p:nvSpPr>
            <p:cNvPr id="164" name="Freeform 4"/>
            <p:cNvSpPr/>
            <p:nvPr/>
          </p:nvSpPr>
          <p:spPr>
            <a:xfrm>
              <a:off x="0" y="266699"/>
              <a:ext cx="7696200" cy="2070101"/>
            </a:xfrm>
            <a:prstGeom prst="rect">
              <a:avLst/>
            </a:prstGeom>
            <a:gradFill flip="none" rotWithShape="1">
              <a:gsLst>
                <a:gs pos="0">
                  <a:srgbClr val="E8F4F6"/>
                </a:gs>
                <a:gs pos="100000">
                  <a:srgbClr val="BADFE2"/>
                </a:gs>
              </a:gsLst>
              <a:lin ang="5400000" scaled="0"/>
            </a:gradFill>
            <a:ln w="12700" cap="flat">
              <a:noFill/>
              <a:miter lim="400000"/>
            </a:ln>
            <a:effectLst/>
          </p:spPr>
          <p:txBody>
            <a:bodyPr wrap="square" lIns="45719" tIns="45719" rIns="45719" bIns="45719" numCol="1" anchor="t">
              <a:noAutofit/>
            </a:bodyPr>
            <a:lstStyle/>
            <a:p>
              <a:pPr/>
            </a:p>
          </p:txBody>
        </p:sp>
        <p:grpSp>
          <p:nvGrpSpPr>
            <p:cNvPr id="233" name="Group 8"/>
            <p:cNvGrpSpPr/>
            <p:nvPr/>
          </p:nvGrpSpPr>
          <p:grpSpPr>
            <a:xfrm>
              <a:off x="5078412" y="-1"/>
              <a:ext cx="3429001" cy="835026"/>
              <a:chOff x="0" y="0"/>
              <a:chExt cx="3428999" cy="835025"/>
            </a:xfrm>
          </p:grpSpPr>
          <p:sp>
            <p:nvSpPr>
              <p:cNvPr id="165" name="Freeform 9"/>
              <p:cNvSpPr/>
              <p:nvPr/>
            </p:nvSpPr>
            <p:spPr>
              <a:xfrm>
                <a:off x="0" y="76199"/>
                <a:ext cx="381000" cy="381001"/>
              </a:xfrm>
              <a:prstGeom prst="rect">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166" name="Text Box 10"/>
              <p:cNvSpPr txBox="1"/>
              <p:nvPr/>
            </p:nvSpPr>
            <p:spPr>
              <a:xfrm>
                <a:off x="92074" y="120650"/>
                <a:ext cx="196132" cy="2976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a:lnSpc>
                    <a:spcPts val="2400"/>
                  </a:lnSpc>
                  <a:defRPr b="1" sz="2000"/>
                </a:lvl1pPr>
              </a:lstStyle>
              <a:p>
                <a:pPr/>
                <a:r>
                  <a:t>A</a:t>
                </a:r>
              </a:p>
            </p:txBody>
          </p:sp>
          <p:sp>
            <p:nvSpPr>
              <p:cNvPr id="167" name="Freeform 11"/>
              <p:cNvSpPr/>
              <p:nvPr/>
            </p:nvSpPr>
            <p:spPr>
              <a:xfrm>
                <a:off x="3047999" y="76199"/>
                <a:ext cx="381001" cy="381001"/>
              </a:xfrm>
              <a:prstGeom prst="rect">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168" name="Text Box 12"/>
              <p:cNvSpPr txBox="1"/>
              <p:nvPr/>
            </p:nvSpPr>
            <p:spPr>
              <a:xfrm>
                <a:off x="3140074" y="120650"/>
                <a:ext cx="196132" cy="2976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a:lnSpc>
                    <a:spcPts val="2400"/>
                  </a:lnSpc>
                  <a:defRPr b="1" sz="2000"/>
                </a:lvl1pPr>
              </a:lstStyle>
              <a:p>
                <a:pPr/>
                <a:r>
                  <a:t>B</a:t>
                </a:r>
              </a:p>
            </p:txBody>
          </p:sp>
          <p:sp>
            <p:nvSpPr>
              <p:cNvPr id="169" name="Line 13"/>
              <p:cNvSpPr/>
              <p:nvPr/>
            </p:nvSpPr>
            <p:spPr>
              <a:xfrm>
                <a:off x="380999" y="298449"/>
                <a:ext cx="2667001" cy="12702"/>
              </a:xfrm>
              <a:prstGeom prst="line">
                <a:avLst/>
              </a:prstGeom>
              <a:noFill/>
              <a:ln w="9525" cap="flat">
                <a:solidFill>
                  <a:srgbClr val="000000"/>
                </a:solidFill>
                <a:prstDash val="solid"/>
                <a:round/>
              </a:ln>
              <a:effectLst/>
            </p:spPr>
            <p:txBody>
              <a:bodyPr wrap="square" lIns="45719" tIns="45719" rIns="45719" bIns="45719" numCol="1" anchor="t">
                <a:noAutofit/>
              </a:bodyPr>
              <a:lstStyle/>
              <a:p>
                <a:pPr/>
              </a:p>
            </p:txBody>
          </p:sp>
          <p:grpSp>
            <p:nvGrpSpPr>
              <p:cNvPr id="230" name="Group 14"/>
              <p:cNvGrpSpPr/>
              <p:nvPr/>
            </p:nvGrpSpPr>
            <p:grpSpPr>
              <a:xfrm>
                <a:off x="761999" y="-1"/>
                <a:ext cx="1979614" cy="835026"/>
                <a:chOff x="0" y="0"/>
                <a:chExt cx="1979612" cy="835025"/>
              </a:xfrm>
            </p:grpSpPr>
            <p:grpSp>
              <p:nvGrpSpPr>
                <p:cNvPr id="200" name="Group 15"/>
                <p:cNvGrpSpPr/>
                <p:nvPr/>
              </p:nvGrpSpPr>
              <p:grpSpPr>
                <a:xfrm>
                  <a:off x="1152524" y="76200"/>
                  <a:ext cx="827089" cy="720726"/>
                  <a:chOff x="0" y="0"/>
                  <a:chExt cx="827087" cy="720725"/>
                </a:xfrm>
              </p:grpSpPr>
              <p:grpSp>
                <p:nvGrpSpPr>
                  <p:cNvPr id="195" name="Group 16"/>
                  <p:cNvGrpSpPr/>
                  <p:nvPr/>
                </p:nvGrpSpPr>
                <p:grpSpPr>
                  <a:xfrm>
                    <a:off x="314324" y="0"/>
                    <a:ext cx="512764" cy="582613"/>
                    <a:chOff x="0" y="0"/>
                    <a:chExt cx="512762" cy="582612"/>
                  </a:xfrm>
                </p:grpSpPr>
                <p:grpSp>
                  <p:nvGrpSpPr>
                    <p:cNvPr id="185" name="Group 17"/>
                    <p:cNvGrpSpPr/>
                    <p:nvPr/>
                  </p:nvGrpSpPr>
                  <p:grpSpPr>
                    <a:xfrm>
                      <a:off x="128587" y="76200"/>
                      <a:ext cx="384176" cy="428626"/>
                      <a:chOff x="0" y="0"/>
                      <a:chExt cx="384174" cy="428625"/>
                    </a:xfrm>
                  </p:grpSpPr>
                  <p:grpSp>
                    <p:nvGrpSpPr>
                      <p:cNvPr id="183" name="Group 18"/>
                      <p:cNvGrpSpPr/>
                      <p:nvPr/>
                    </p:nvGrpSpPr>
                    <p:grpSpPr>
                      <a:xfrm>
                        <a:off x="0" y="0"/>
                        <a:ext cx="384175" cy="428626"/>
                        <a:chOff x="0" y="0"/>
                        <a:chExt cx="384174" cy="428625"/>
                      </a:xfrm>
                    </p:grpSpPr>
                    <p:grpSp>
                      <p:nvGrpSpPr>
                        <p:cNvPr id="179" name="Group 19"/>
                        <p:cNvGrpSpPr/>
                        <p:nvPr/>
                      </p:nvGrpSpPr>
                      <p:grpSpPr>
                        <a:xfrm>
                          <a:off x="95249" y="25400"/>
                          <a:ext cx="288926" cy="352426"/>
                          <a:chOff x="0" y="0"/>
                          <a:chExt cx="288924" cy="352425"/>
                        </a:xfrm>
                      </p:grpSpPr>
                      <p:grpSp>
                        <p:nvGrpSpPr>
                          <p:cNvPr id="175" name="Group 20"/>
                          <p:cNvGrpSpPr/>
                          <p:nvPr/>
                        </p:nvGrpSpPr>
                        <p:grpSpPr>
                          <a:xfrm>
                            <a:off x="33337" y="0"/>
                            <a:ext cx="255588" cy="352426"/>
                            <a:chOff x="0" y="0"/>
                            <a:chExt cx="255587" cy="352425"/>
                          </a:xfrm>
                        </p:grpSpPr>
                        <p:sp>
                          <p:nvSpPr>
                            <p:cNvPr id="170" name="Freeform 21"/>
                            <p:cNvSpPr/>
                            <p:nvPr/>
                          </p:nvSpPr>
                          <p:spPr>
                            <a:xfrm>
                              <a:off x="128587" y="201612"/>
                              <a:ext cx="127001" cy="101601"/>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171" name="Freeform 22"/>
                            <p:cNvSpPr/>
                            <p:nvPr/>
                          </p:nvSpPr>
                          <p:spPr>
                            <a:xfrm>
                              <a:off x="31749" y="227012"/>
                              <a:ext cx="160339" cy="125414"/>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172" name="Freeform 23"/>
                            <p:cNvSpPr/>
                            <p:nvPr/>
                          </p:nvSpPr>
                          <p:spPr>
                            <a:xfrm>
                              <a:off x="95249" y="76200"/>
                              <a:ext cx="127001" cy="100013"/>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173" name="Freeform 24"/>
                            <p:cNvSpPr/>
                            <p:nvPr/>
                          </p:nvSpPr>
                          <p:spPr>
                            <a:xfrm>
                              <a:off x="0" y="-1"/>
                              <a:ext cx="160338" cy="127001"/>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174" name="Freeform 25"/>
                            <p:cNvSpPr/>
                            <p:nvPr/>
                          </p:nvSpPr>
                          <p:spPr>
                            <a:xfrm>
                              <a:off x="98424" y="77787"/>
                              <a:ext cx="111126" cy="2016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429"/>
                                  </a:moveTo>
                                  <a:lnTo>
                                    <a:pt x="12519" y="21600"/>
                                  </a:lnTo>
                                  <a:lnTo>
                                    <a:pt x="0" y="0"/>
                                  </a:lnTo>
                                  <a:lnTo>
                                    <a:pt x="13344" y="1700"/>
                                  </a:lnTo>
                                  <a:lnTo>
                                    <a:pt x="13757" y="12245"/>
                                  </a:lnTo>
                                  <a:lnTo>
                                    <a:pt x="21600" y="21429"/>
                                  </a:lnTo>
                                  <a:close/>
                                </a:path>
                              </a:pathLst>
                            </a:custGeom>
                            <a:solidFill>
                              <a:schemeClr val="accent3">
                                <a:lumOff val="44000"/>
                              </a:schemeClr>
                            </a:solidFill>
                            <a:ln w="12700" cap="flat">
                              <a:noFill/>
                              <a:miter lim="400000"/>
                            </a:ln>
                            <a:effectLst/>
                          </p:spPr>
                          <p:txBody>
                            <a:bodyPr wrap="square" lIns="45719" tIns="45719" rIns="45719" bIns="45719" numCol="1" anchor="t">
                              <a:noAutofit/>
                            </a:bodyPr>
                            <a:lstStyle/>
                            <a:p>
                              <a:pPr/>
                            </a:p>
                          </p:txBody>
                        </p:sp>
                      </p:grpSp>
                      <p:sp>
                        <p:nvSpPr>
                          <p:cNvPr id="176" name="Freeform 26"/>
                          <p:cNvSpPr/>
                          <p:nvPr/>
                        </p:nvSpPr>
                        <p:spPr>
                          <a:xfrm>
                            <a:off x="0" y="101600"/>
                            <a:ext cx="225425" cy="176213"/>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177" name="Freeform 27"/>
                          <p:cNvSpPr/>
                          <p:nvPr/>
                        </p:nvSpPr>
                        <p:spPr>
                          <a:xfrm>
                            <a:off x="-1" y="201612"/>
                            <a:ext cx="161926" cy="127001"/>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178" name="Freeform 28"/>
                          <p:cNvSpPr/>
                          <p:nvPr/>
                        </p:nvSpPr>
                        <p:spPr>
                          <a:xfrm>
                            <a:off x="49212" y="55562"/>
                            <a:ext cx="114301" cy="2174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24" y="3633"/>
                                </a:moveTo>
                                <a:lnTo>
                                  <a:pt x="17252" y="8271"/>
                                </a:lnTo>
                                <a:lnTo>
                                  <a:pt x="21600" y="18701"/>
                                </a:lnTo>
                                <a:lnTo>
                                  <a:pt x="13038" y="21600"/>
                                </a:lnTo>
                                <a:lnTo>
                                  <a:pt x="0" y="9113"/>
                                </a:lnTo>
                                <a:lnTo>
                                  <a:pt x="10405" y="0"/>
                                </a:lnTo>
                                <a:lnTo>
                                  <a:pt x="19624" y="3633"/>
                                </a:lnTo>
                                <a:close/>
                              </a:path>
                            </a:pathLst>
                          </a:custGeom>
                          <a:solidFill>
                            <a:schemeClr val="accent3">
                              <a:lumOff val="44000"/>
                            </a:schemeClr>
                          </a:solidFill>
                          <a:ln w="12700" cap="flat">
                            <a:noFill/>
                            <a:miter lim="400000"/>
                          </a:ln>
                          <a:effectLst/>
                        </p:spPr>
                        <p:txBody>
                          <a:bodyPr wrap="square" lIns="45719" tIns="45719" rIns="45719" bIns="45719" numCol="1" anchor="t">
                            <a:noAutofit/>
                          </a:bodyPr>
                          <a:lstStyle/>
                          <a:p>
                            <a:pPr/>
                          </a:p>
                        </p:txBody>
                      </p:sp>
                    </p:grpSp>
                    <p:sp>
                      <p:nvSpPr>
                        <p:cNvPr id="180" name="Freeform 29"/>
                        <p:cNvSpPr/>
                        <p:nvPr/>
                      </p:nvSpPr>
                      <p:spPr>
                        <a:xfrm>
                          <a:off x="95249" y="328612"/>
                          <a:ext cx="128589" cy="100014"/>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181" name="Freeform 30"/>
                        <p:cNvSpPr/>
                        <p:nvPr/>
                      </p:nvSpPr>
                      <p:spPr>
                        <a:xfrm>
                          <a:off x="-1" y="-1"/>
                          <a:ext cx="160339" cy="127001"/>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182" name="Freeform 31"/>
                        <p:cNvSpPr/>
                        <p:nvPr/>
                      </p:nvSpPr>
                      <p:spPr>
                        <a:xfrm>
                          <a:off x="133349" y="307974"/>
                          <a:ext cx="85726" cy="460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468"/>
                              </a:moveTo>
                              <a:lnTo>
                                <a:pt x="15049" y="21600"/>
                              </a:lnTo>
                              <a:lnTo>
                                <a:pt x="0" y="10673"/>
                              </a:lnTo>
                              <a:lnTo>
                                <a:pt x="15049" y="0"/>
                              </a:lnTo>
                              <a:lnTo>
                                <a:pt x="21600" y="13468"/>
                              </a:lnTo>
                              <a:close/>
                            </a:path>
                          </a:pathLst>
                        </a:custGeom>
                        <a:solidFill>
                          <a:schemeClr val="accent3">
                            <a:lumOff val="44000"/>
                          </a:schemeClr>
                        </a:solidFill>
                        <a:ln w="12700" cap="flat">
                          <a:noFill/>
                          <a:miter lim="400000"/>
                        </a:ln>
                        <a:effectLst/>
                      </p:spPr>
                      <p:txBody>
                        <a:bodyPr wrap="square" lIns="45719" tIns="45719" rIns="45719" bIns="45719" numCol="1" anchor="t">
                          <a:noAutofit/>
                        </a:bodyPr>
                        <a:lstStyle/>
                        <a:p>
                          <a:pPr/>
                        </a:p>
                      </p:txBody>
                    </p:sp>
                  </p:grpSp>
                  <p:sp>
                    <p:nvSpPr>
                      <p:cNvPr id="184" name="Freeform 32"/>
                      <p:cNvSpPr/>
                      <p:nvPr/>
                    </p:nvSpPr>
                    <p:spPr>
                      <a:xfrm>
                        <a:off x="122237" y="57150"/>
                        <a:ext cx="50801" cy="714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47" y="0"/>
                            </a:moveTo>
                            <a:lnTo>
                              <a:pt x="21600" y="322"/>
                            </a:lnTo>
                            <a:lnTo>
                              <a:pt x="17161" y="21600"/>
                            </a:lnTo>
                            <a:lnTo>
                              <a:pt x="0" y="17569"/>
                            </a:lnTo>
                            <a:lnTo>
                              <a:pt x="10947" y="0"/>
                            </a:lnTo>
                            <a:close/>
                          </a:path>
                        </a:pathLst>
                      </a:custGeom>
                      <a:solidFill>
                        <a:schemeClr val="accent3">
                          <a:lumOff val="44000"/>
                        </a:schemeClr>
                      </a:solidFill>
                      <a:ln w="12700" cap="flat">
                        <a:noFill/>
                        <a:miter lim="400000"/>
                      </a:ln>
                      <a:effectLst/>
                    </p:spPr>
                    <p:txBody>
                      <a:bodyPr wrap="square" lIns="45719" tIns="45719" rIns="45719" bIns="45719" numCol="1" anchor="t">
                        <a:noAutofit/>
                      </a:bodyPr>
                      <a:lstStyle/>
                      <a:p>
                        <a:pPr/>
                      </a:p>
                    </p:txBody>
                  </p:sp>
                </p:grpSp>
                <p:grpSp>
                  <p:nvGrpSpPr>
                    <p:cNvPr id="192" name="Group 33"/>
                    <p:cNvGrpSpPr/>
                    <p:nvPr/>
                  </p:nvGrpSpPr>
                  <p:grpSpPr>
                    <a:xfrm>
                      <a:off x="-1" y="0"/>
                      <a:ext cx="352426" cy="530226"/>
                      <a:chOff x="0" y="0"/>
                      <a:chExt cx="352424" cy="530224"/>
                    </a:xfrm>
                  </p:grpSpPr>
                  <p:sp>
                    <p:nvSpPr>
                      <p:cNvPr id="186" name="Freeform 34"/>
                      <p:cNvSpPr/>
                      <p:nvPr/>
                    </p:nvSpPr>
                    <p:spPr>
                      <a:xfrm>
                        <a:off x="31749" y="303212"/>
                        <a:ext cx="288926" cy="227014"/>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187" name="Freeform 35"/>
                      <p:cNvSpPr/>
                      <p:nvPr/>
                    </p:nvSpPr>
                    <p:spPr>
                      <a:xfrm>
                        <a:off x="63499" y="152400"/>
                        <a:ext cx="288926" cy="227013"/>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188" name="Freeform 36"/>
                      <p:cNvSpPr/>
                      <p:nvPr/>
                    </p:nvSpPr>
                    <p:spPr>
                      <a:xfrm>
                        <a:off x="-1" y="0"/>
                        <a:ext cx="223839" cy="177801"/>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189" name="Freeform 37"/>
                      <p:cNvSpPr/>
                      <p:nvPr/>
                    </p:nvSpPr>
                    <p:spPr>
                      <a:xfrm>
                        <a:off x="128587" y="101600"/>
                        <a:ext cx="127001" cy="100013"/>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190" name="Freeform 38"/>
                      <p:cNvSpPr/>
                      <p:nvPr/>
                    </p:nvSpPr>
                    <p:spPr>
                      <a:xfrm>
                        <a:off x="65087" y="84137"/>
                        <a:ext cx="195263" cy="1968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384" y="870"/>
                            </a:moveTo>
                            <a:lnTo>
                              <a:pt x="15072" y="3426"/>
                            </a:lnTo>
                            <a:lnTo>
                              <a:pt x="20278" y="8245"/>
                            </a:lnTo>
                            <a:lnTo>
                              <a:pt x="21600" y="8767"/>
                            </a:lnTo>
                            <a:lnTo>
                              <a:pt x="14062" y="21600"/>
                            </a:lnTo>
                            <a:lnTo>
                              <a:pt x="0" y="0"/>
                            </a:lnTo>
                            <a:lnTo>
                              <a:pt x="15384" y="870"/>
                            </a:lnTo>
                            <a:close/>
                          </a:path>
                        </a:pathLst>
                      </a:custGeom>
                      <a:solidFill>
                        <a:schemeClr val="accent3">
                          <a:lumOff val="44000"/>
                        </a:schemeClr>
                      </a:solidFill>
                      <a:ln w="12700" cap="flat">
                        <a:noFill/>
                        <a:miter lim="400000"/>
                      </a:ln>
                      <a:effectLst/>
                    </p:spPr>
                    <p:txBody>
                      <a:bodyPr wrap="square" lIns="45719" tIns="45719" rIns="45719" bIns="45719" numCol="1" anchor="t">
                        <a:noAutofit/>
                      </a:bodyPr>
                      <a:lstStyle/>
                      <a:p>
                        <a:pPr/>
                      </a:p>
                    </p:txBody>
                  </p:sp>
                  <p:sp>
                    <p:nvSpPr>
                      <p:cNvPr id="191" name="Freeform 39"/>
                      <p:cNvSpPr/>
                      <p:nvPr/>
                    </p:nvSpPr>
                    <p:spPr>
                      <a:xfrm>
                        <a:off x="157162" y="347662"/>
                        <a:ext cx="125413" cy="587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26" y="2700"/>
                            </a:moveTo>
                            <a:lnTo>
                              <a:pt x="21600" y="9450"/>
                            </a:lnTo>
                            <a:lnTo>
                              <a:pt x="0" y="21600"/>
                            </a:lnTo>
                            <a:lnTo>
                              <a:pt x="592" y="0"/>
                            </a:lnTo>
                            <a:lnTo>
                              <a:pt x="19226" y="2700"/>
                            </a:lnTo>
                            <a:close/>
                          </a:path>
                        </a:pathLst>
                      </a:custGeom>
                      <a:solidFill>
                        <a:schemeClr val="accent3">
                          <a:lumOff val="44000"/>
                        </a:schemeClr>
                      </a:solidFill>
                      <a:ln w="12700" cap="flat">
                        <a:noFill/>
                        <a:miter lim="400000"/>
                      </a:ln>
                      <a:effectLst/>
                    </p:spPr>
                    <p:txBody>
                      <a:bodyPr wrap="square" lIns="45719" tIns="45719" rIns="45719" bIns="45719" numCol="1" anchor="t">
                        <a:noAutofit/>
                      </a:bodyPr>
                      <a:lstStyle/>
                      <a:p>
                        <a:pPr/>
                      </a:p>
                    </p:txBody>
                  </p:sp>
                </p:grpSp>
                <p:sp>
                  <p:nvSpPr>
                    <p:cNvPr id="193" name="Freeform 40"/>
                    <p:cNvSpPr/>
                    <p:nvPr/>
                  </p:nvSpPr>
                  <p:spPr>
                    <a:xfrm>
                      <a:off x="0" y="455612"/>
                      <a:ext cx="161925" cy="127001"/>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194" name="Freeform 41"/>
                    <p:cNvSpPr/>
                    <p:nvPr/>
                  </p:nvSpPr>
                  <p:spPr>
                    <a:xfrm>
                      <a:off x="103187" y="444500"/>
                      <a:ext cx="85726" cy="682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813" y="21600"/>
                          </a:moveTo>
                          <a:lnTo>
                            <a:pt x="21600" y="14232"/>
                          </a:lnTo>
                          <a:lnTo>
                            <a:pt x="6912" y="0"/>
                          </a:lnTo>
                          <a:lnTo>
                            <a:pt x="0" y="7869"/>
                          </a:lnTo>
                          <a:lnTo>
                            <a:pt x="8813" y="21600"/>
                          </a:lnTo>
                          <a:close/>
                        </a:path>
                      </a:pathLst>
                    </a:custGeom>
                    <a:solidFill>
                      <a:schemeClr val="accent3">
                        <a:lumOff val="44000"/>
                      </a:schemeClr>
                    </a:solidFill>
                    <a:ln w="12700" cap="flat">
                      <a:noFill/>
                      <a:miter lim="400000"/>
                    </a:ln>
                    <a:effectLst/>
                  </p:spPr>
                  <p:txBody>
                    <a:bodyPr wrap="square" lIns="45719" tIns="45719" rIns="45719" bIns="45719" numCol="1" anchor="t">
                      <a:noAutofit/>
                    </a:bodyPr>
                    <a:lstStyle/>
                    <a:p>
                      <a:pPr/>
                    </a:p>
                  </p:txBody>
                </p:sp>
              </p:grpSp>
              <p:sp>
                <p:nvSpPr>
                  <p:cNvPr id="196" name="Freeform 42"/>
                  <p:cNvSpPr/>
                  <p:nvPr/>
                </p:nvSpPr>
                <p:spPr>
                  <a:xfrm>
                    <a:off x="-1" y="569912"/>
                    <a:ext cx="192089" cy="150814"/>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197" name="Freeform 43"/>
                  <p:cNvSpPr/>
                  <p:nvPr/>
                </p:nvSpPr>
                <p:spPr>
                  <a:xfrm>
                    <a:off x="152399" y="569912"/>
                    <a:ext cx="161926" cy="125414"/>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198" name="Freeform 44"/>
                  <p:cNvSpPr/>
                  <p:nvPr/>
                </p:nvSpPr>
                <p:spPr>
                  <a:xfrm>
                    <a:off x="241299" y="528637"/>
                    <a:ext cx="160339" cy="127001"/>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199" name="Freeform 45"/>
                  <p:cNvSpPr/>
                  <p:nvPr/>
                </p:nvSpPr>
                <p:spPr>
                  <a:xfrm>
                    <a:off x="114299" y="511175"/>
                    <a:ext cx="312739" cy="1666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7" y="6238"/>
                        </a:moveTo>
                        <a:lnTo>
                          <a:pt x="18112" y="7679"/>
                        </a:lnTo>
                        <a:lnTo>
                          <a:pt x="12349" y="16250"/>
                        </a:lnTo>
                        <a:lnTo>
                          <a:pt x="10945" y="19885"/>
                        </a:lnTo>
                        <a:lnTo>
                          <a:pt x="4551" y="19885"/>
                        </a:lnTo>
                        <a:lnTo>
                          <a:pt x="3195" y="21600"/>
                        </a:lnTo>
                        <a:lnTo>
                          <a:pt x="0" y="15222"/>
                        </a:lnTo>
                        <a:lnTo>
                          <a:pt x="14625" y="0"/>
                        </a:lnTo>
                        <a:lnTo>
                          <a:pt x="21600" y="3428"/>
                        </a:lnTo>
                        <a:lnTo>
                          <a:pt x="20097" y="6238"/>
                        </a:lnTo>
                        <a:close/>
                      </a:path>
                    </a:pathLst>
                  </a:custGeom>
                  <a:solidFill>
                    <a:schemeClr val="accent3">
                      <a:lumOff val="44000"/>
                    </a:schemeClr>
                  </a:solidFill>
                  <a:ln w="12700" cap="flat">
                    <a:noFill/>
                    <a:miter lim="400000"/>
                  </a:ln>
                  <a:effectLst/>
                </p:spPr>
                <p:txBody>
                  <a:bodyPr wrap="square" lIns="45719" tIns="45719" rIns="45719" bIns="45719" numCol="1" anchor="t">
                    <a:noAutofit/>
                  </a:bodyPr>
                  <a:lstStyle/>
                  <a:p>
                    <a:pPr/>
                  </a:p>
                </p:txBody>
              </p:sp>
            </p:grpSp>
            <p:grpSp>
              <p:nvGrpSpPr>
                <p:cNvPr id="216" name="Group 46"/>
                <p:cNvGrpSpPr/>
                <p:nvPr/>
              </p:nvGrpSpPr>
              <p:grpSpPr>
                <a:xfrm>
                  <a:off x="0" y="80962"/>
                  <a:ext cx="501650" cy="501651"/>
                  <a:chOff x="0" y="0"/>
                  <a:chExt cx="501649" cy="501650"/>
                </a:xfrm>
              </p:grpSpPr>
              <p:grpSp>
                <p:nvGrpSpPr>
                  <p:cNvPr id="205" name="Group 47"/>
                  <p:cNvGrpSpPr/>
                  <p:nvPr/>
                </p:nvGrpSpPr>
                <p:grpSpPr>
                  <a:xfrm>
                    <a:off x="-1" y="71437"/>
                    <a:ext cx="276226" cy="303213"/>
                    <a:chOff x="0" y="0"/>
                    <a:chExt cx="276224" cy="303212"/>
                  </a:xfrm>
                </p:grpSpPr>
                <p:sp>
                  <p:nvSpPr>
                    <p:cNvPr id="201" name="Freeform 48"/>
                    <p:cNvSpPr/>
                    <p:nvPr/>
                  </p:nvSpPr>
                  <p:spPr>
                    <a:xfrm>
                      <a:off x="-1" y="101600"/>
                      <a:ext cx="127001" cy="100013"/>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02" name="Freeform 49"/>
                    <p:cNvSpPr/>
                    <p:nvPr/>
                  </p:nvSpPr>
                  <p:spPr>
                    <a:xfrm>
                      <a:off x="20637" y="176212"/>
                      <a:ext cx="160338" cy="127001"/>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03" name="Freeform 50"/>
                    <p:cNvSpPr/>
                    <p:nvPr/>
                  </p:nvSpPr>
                  <p:spPr>
                    <a:xfrm>
                      <a:off x="52387" y="0"/>
                      <a:ext cx="223838" cy="176213"/>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04" name="Freeform 51"/>
                    <p:cNvSpPr/>
                    <p:nvPr/>
                  </p:nvSpPr>
                  <p:spPr>
                    <a:xfrm>
                      <a:off x="39687" y="114300"/>
                      <a:ext cx="85726" cy="96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496" y="0"/>
                          </a:moveTo>
                          <a:lnTo>
                            <a:pt x="0" y="4249"/>
                          </a:lnTo>
                          <a:lnTo>
                            <a:pt x="356" y="17349"/>
                          </a:lnTo>
                          <a:lnTo>
                            <a:pt x="4640" y="21600"/>
                          </a:lnTo>
                          <a:lnTo>
                            <a:pt x="21600" y="17349"/>
                          </a:lnTo>
                          <a:lnTo>
                            <a:pt x="12496" y="0"/>
                          </a:lnTo>
                          <a:close/>
                        </a:path>
                      </a:pathLst>
                    </a:custGeom>
                    <a:solidFill>
                      <a:schemeClr val="accent3">
                        <a:lumOff val="44000"/>
                      </a:schemeClr>
                    </a:solidFill>
                    <a:ln w="12700" cap="flat">
                      <a:noFill/>
                      <a:miter lim="400000"/>
                    </a:ln>
                    <a:effectLst/>
                  </p:spPr>
                  <p:txBody>
                    <a:bodyPr wrap="square" lIns="45719" tIns="45719" rIns="45719" bIns="45719" numCol="1" anchor="t">
                      <a:noAutofit/>
                    </a:bodyPr>
                    <a:lstStyle/>
                    <a:p>
                      <a:pPr/>
                    </a:p>
                  </p:txBody>
                </p:sp>
              </p:grpSp>
              <p:grpSp>
                <p:nvGrpSpPr>
                  <p:cNvPr id="214" name="Group 52"/>
                  <p:cNvGrpSpPr/>
                  <p:nvPr/>
                </p:nvGrpSpPr>
                <p:grpSpPr>
                  <a:xfrm>
                    <a:off x="85724" y="0"/>
                    <a:ext cx="415926" cy="501651"/>
                    <a:chOff x="0" y="0"/>
                    <a:chExt cx="415924" cy="501650"/>
                  </a:xfrm>
                </p:grpSpPr>
                <p:sp>
                  <p:nvSpPr>
                    <p:cNvPr id="206" name="Freeform 53"/>
                    <p:cNvSpPr/>
                    <p:nvPr/>
                  </p:nvSpPr>
                  <p:spPr>
                    <a:xfrm>
                      <a:off x="126999" y="20637"/>
                      <a:ext cx="288926" cy="227014"/>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07" name="Freeform 54"/>
                    <p:cNvSpPr/>
                    <p:nvPr/>
                  </p:nvSpPr>
                  <p:spPr>
                    <a:xfrm>
                      <a:off x="0" y="173037"/>
                      <a:ext cx="158750" cy="127001"/>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08" name="Freeform 55"/>
                    <p:cNvSpPr/>
                    <p:nvPr/>
                  </p:nvSpPr>
                  <p:spPr>
                    <a:xfrm>
                      <a:off x="30162" y="247650"/>
                      <a:ext cx="227013" cy="177801"/>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09" name="Freeform 56"/>
                    <p:cNvSpPr/>
                    <p:nvPr/>
                  </p:nvSpPr>
                  <p:spPr>
                    <a:xfrm>
                      <a:off x="95249" y="323850"/>
                      <a:ext cx="225426" cy="177801"/>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10" name="Freeform 57"/>
                    <p:cNvSpPr/>
                    <p:nvPr/>
                  </p:nvSpPr>
                  <p:spPr>
                    <a:xfrm>
                      <a:off x="111124" y="125412"/>
                      <a:ext cx="200026" cy="153989"/>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11" name="Freeform 58"/>
                    <p:cNvSpPr/>
                    <p:nvPr/>
                  </p:nvSpPr>
                  <p:spPr>
                    <a:xfrm>
                      <a:off x="271462" y="0"/>
                      <a:ext cx="128588" cy="100013"/>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12" name="Freeform 59"/>
                    <p:cNvSpPr/>
                    <p:nvPr/>
                  </p:nvSpPr>
                  <p:spPr>
                    <a:xfrm>
                      <a:off x="173037" y="98425"/>
                      <a:ext cx="142876" cy="809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864"/>
                          </a:moveTo>
                          <a:lnTo>
                            <a:pt x="2780" y="16021"/>
                          </a:lnTo>
                          <a:lnTo>
                            <a:pt x="21600" y="21600"/>
                          </a:lnTo>
                          <a:lnTo>
                            <a:pt x="21600" y="8009"/>
                          </a:lnTo>
                          <a:lnTo>
                            <a:pt x="1283" y="0"/>
                          </a:lnTo>
                          <a:lnTo>
                            <a:pt x="0" y="5864"/>
                          </a:lnTo>
                          <a:close/>
                        </a:path>
                      </a:pathLst>
                    </a:custGeom>
                    <a:solidFill>
                      <a:schemeClr val="accent3">
                        <a:lumOff val="44000"/>
                      </a:schemeClr>
                    </a:solidFill>
                    <a:ln w="12700" cap="flat">
                      <a:noFill/>
                      <a:miter lim="400000"/>
                    </a:ln>
                    <a:effectLst/>
                  </p:spPr>
                  <p:txBody>
                    <a:bodyPr wrap="square" lIns="45719" tIns="45719" rIns="45719" bIns="45719" numCol="1" anchor="t">
                      <a:noAutofit/>
                    </a:bodyPr>
                    <a:lstStyle/>
                    <a:p>
                      <a:pPr/>
                    </a:p>
                  </p:txBody>
                </p:sp>
                <p:sp>
                  <p:nvSpPr>
                    <p:cNvPr id="213" name="Freeform 60"/>
                    <p:cNvSpPr/>
                    <p:nvPr/>
                  </p:nvSpPr>
                  <p:spPr>
                    <a:xfrm>
                      <a:off x="42862" y="228599"/>
                      <a:ext cx="161926" cy="1555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370" y="0"/>
                          </a:moveTo>
                          <a:lnTo>
                            <a:pt x="0" y="5437"/>
                          </a:lnTo>
                          <a:lnTo>
                            <a:pt x="5517" y="9770"/>
                          </a:lnTo>
                          <a:lnTo>
                            <a:pt x="6357" y="20276"/>
                          </a:lnTo>
                          <a:lnTo>
                            <a:pt x="9629" y="21600"/>
                          </a:lnTo>
                          <a:lnTo>
                            <a:pt x="20850" y="14839"/>
                          </a:lnTo>
                          <a:lnTo>
                            <a:pt x="21600" y="2130"/>
                          </a:lnTo>
                          <a:lnTo>
                            <a:pt x="13370" y="0"/>
                          </a:lnTo>
                          <a:close/>
                        </a:path>
                      </a:pathLst>
                    </a:custGeom>
                    <a:solidFill>
                      <a:schemeClr val="accent3">
                        <a:lumOff val="44000"/>
                      </a:schemeClr>
                    </a:solidFill>
                    <a:ln w="12700" cap="flat">
                      <a:noFill/>
                      <a:miter lim="400000"/>
                    </a:ln>
                    <a:effectLst/>
                  </p:spPr>
                  <p:txBody>
                    <a:bodyPr wrap="square" lIns="45719" tIns="45719" rIns="45719" bIns="45719" numCol="1" anchor="t">
                      <a:noAutofit/>
                    </a:bodyPr>
                    <a:lstStyle/>
                    <a:p>
                      <a:pPr/>
                    </a:p>
                  </p:txBody>
                </p:sp>
              </p:grpSp>
              <p:sp>
                <p:nvSpPr>
                  <p:cNvPr id="215" name="Freeform 61"/>
                  <p:cNvSpPr/>
                  <p:nvPr/>
                </p:nvSpPr>
                <p:spPr>
                  <a:xfrm>
                    <a:off x="350837" y="53975"/>
                    <a:ext cx="90488" cy="79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675"/>
                        </a:moveTo>
                        <a:lnTo>
                          <a:pt x="9182" y="0"/>
                        </a:lnTo>
                        <a:lnTo>
                          <a:pt x="21600" y="11675"/>
                        </a:lnTo>
                        <a:lnTo>
                          <a:pt x="11055" y="21600"/>
                        </a:lnTo>
                        <a:lnTo>
                          <a:pt x="0" y="11675"/>
                        </a:lnTo>
                        <a:close/>
                      </a:path>
                    </a:pathLst>
                  </a:custGeom>
                  <a:solidFill>
                    <a:schemeClr val="accent3">
                      <a:lumOff val="44000"/>
                    </a:schemeClr>
                  </a:solidFill>
                  <a:ln w="12700" cap="flat">
                    <a:noFill/>
                    <a:miter lim="400000"/>
                  </a:ln>
                  <a:effectLst/>
                </p:spPr>
                <p:txBody>
                  <a:bodyPr wrap="square" lIns="45719" tIns="45719" rIns="45719" bIns="45719" numCol="1" anchor="t">
                    <a:noAutofit/>
                  </a:bodyPr>
                  <a:lstStyle/>
                  <a:p>
                    <a:pPr/>
                  </a:p>
                </p:txBody>
              </p:sp>
            </p:grpSp>
            <p:grpSp>
              <p:nvGrpSpPr>
                <p:cNvPr id="229" name="Group 62"/>
                <p:cNvGrpSpPr/>
                <p:nvPr/>
              </p:nvGrpSpPr>
              <p:grpSpPr>
                <a:xfrm>
                  <a:off x="244475" y="-1"/>
                  <a:ext cx="1446213" cy="835026"/>
                  <a:chOff x="0" y="0"/>
                  <a:chExt cx="1446212" cy="835024"/>
                </a:xfrm>
              </p:grpSpPr>
              <p:sp>
                <p:nvSpPr>
                  <p:cNvPr id="217" name="Freeform 63"/>
                  <p:cNvSpPr/>
                  <p:nvPr/>
                </p:nvSpPr>
                <p:spPr>
                  <a:xfrm>
                    <a:off x="450849" y="25400"/>
                    <a:ext cx="354014" cy="279401"/>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18" name="Freeform 64"/>
                  <p:cNvSpPr/>
                  <p:nvPr/>
                </p:nvSpPr>
                <p:spPr>
                  <a:xfrm>
                    <a:off x="739774" y="0"/>
                    <a:ext cx="288926" cy="228601"/>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19" name="Freeform 65"/>
                  <p:cNvSpPr/>
                  <p:nvPr/>
                </p:nvSpPr>
                <p:spPr>
                  <a:xfrm>
                    <a:off x="998537" y="228599"/>
                    <a:ext cx="447676" cy="354014"/>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20" name="Freeform 66"/>
                  <p:cNvSpPr/>
                  <p:nvPr/>
                </p:nvSpPr>
                <p:spPr>
                  <a:xfrm>
                    <a:off x="161924" y="379412"/>
                    <a:ext cx="512764" cy="404814"/>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21" name="Freeform 67"/>
                  <p:cNvSpPr/>
                  <p:nvPr/>
                </p:nvSpPr>
                <p:spPr>
                  <a:xfrm>
                    <a:off x="868362" y="430212"/>
                    <a:ext cx="385763" cy="303214"/>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22" name="Freeform 68"/>
                  <p:cNvSpPr/>
                  <p:nvPr/>
                </p:nvSpPr>
                <p:spPr>
                  <a:xfrm>
                    <a:off x="33337" y="455612"/>
                    <a:ext cx="287338" cy="227014"/>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23" name="Freeform 69"/>
                  <p:cNvSpPr/>
                  <p:nvPr/>
                </p:nvSpPr>
                <p:spPr>
                  <a:xfrm>
                    <a:off x="-1" y="279400"/>
                    <a:ext cx="288926" cy="227013"/>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24" name="Freeform 70"/>
                  <p:cNvSpPr/>
                  <p:nvPr/>
                </p:nvSpPr>
                <p:spPr>
                  <a:xfrm>
                    <a:off x="130174" y="76199"/>
                    <a:ext cx="449264" cy="354014"/>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25" name="Freeform 71"/>
                  <p:cNvSpPr/>
                  <p:nvPr/>
                </p:nvSpPr>
                <p:spPr>
                  <a:xfrm>
                    <a:off x="515937" y="481012"/>
                    <a:ext cx="449263" cy="354013"/>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26" name="Freeform 72"/>
                  <p:cNvSpPr/>
                  <p:nvPr/>
                </p:nvSpPr>
                <p:spPr>
                  <a:xfrm>
                    <a:off x="1060449" y="101600"/>
                    <a:ext cx="354014" cy="279401"/>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27" name="Freeform 73"/>
                  <p:cNvSpPr/>
                  <p:nvPr/>
                </p:nvSpPr>
                <p:spPr>
                  <a:xfrm>
                    <a:off x="965199" y="-1"/>
                    <a:ext cx="320676" cy="252414"/>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28" name="Freeform 74"/>
                  <p:cNvSpPr/>
                  <p:nvPr/>
                </p:nvSpPr>
                <p:spPr>
                  <a:xfrm>
                    <a:off x="117475" y="68262"/>
                    <a:ext cx="1247775" cy="6588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666" y="2184"/>
                        </a:moveTo>
                        <a:lnTo>
                          <a:pt x="7562" y="605"/>
                        </a:lnTo>
                        <a:lnTo>
                          <a:pt x="11604" y="728"/>
                        </a:lnTo>
                        <a:lnTo>
                          <a:pt x="14459" y="0"/>
                        </a:lnTo>
                        <a:lnTo>
                          <a:pt x="18066" y="2581"/>
                        </a:lnTo>
                        <a:lnTo>
                          <a:pt x="19868" y="1853"/>
                        </a:lnTo>
                        <a:lnTo>
                          <a:pt x="20838" y="2184"/>
                        </a:lnTo>
                        <a:lnTo>
                          <a:pt x="21054" y="8580"/>
                        </a:lnTo>
                        <a:lnTo>
                          <a:pt x="21600" y="9603"/>
                        </a:lnTo>
                        <a:lnTo>
                          <a:pt x="19941" y="14578"/>
                        </a:lnTo>
                        <a:lnTo>
                          <a:pt x="18138" y="11163"/>
                        </a:lnTo>
                        <a:lnTo>
                          <a:pt x="17643" y="12932"/>
                        </a:lnTo>
                        <a:lnTo>
                          <a:pt x="15088" y="19727"/>
                        </a:lnTo>
                        <a:lnTo>
                          <a:pt x="6534" y="21600"/>
                        </a:lnTo>
                        <a:lnTo>
                          <a:pt x="2093" y="20265"/>
                        </a:lnTo>
                        <a:lnTo>
                          <a:pt x="689" y="16034"/>
                        </a:lnTo>
                        <a:lnTo>
                          <a:pt x="689" y="11683"/>
                        </a:lnTo>
                        <a:lnTo>
                          <a:pt x="0" y="8059"/>
                        </a:lnTo>
                        <a:lnTo>
                          <a:pt x="6666" y="2184"/>
                        </a:lnTo>
                        <a:close/>
                      </a:path>
                    </a:pathLst>
                  </a:custGeom>
                  <a:solidFill>
                    <a:schemeClr val="accent3">
                      <a:lumOff val="44000"/>
                    </a:schemeClr>
                  </a:solidFill>
                  <a:ln w="12700" cap="flat">
                    <a:noFill/>
                    <a:miter lim="400000"/>
                  </a:ln>
                  <a:effectLst/>
                </p:spPr>
                <p:txBody>
                  <a:bodyPr wrap="square" lIns="45719" tIns="45719" rIns="45719" bIns="45719" numCol="1" anchor="t">
                    <a:noAutofit/>
                  </a:bodyPr>
                  <a:lstStyle/>
                  <a:p>
                    <a:pPr/>
                  </a:p>
                </p:txBody>
              </p:sp>
            </p:grpSp>
          </p:grpSp>
          <p:sp>
            <p:nvSpPr>
              <p:cNvPr id="231" name="Freeform 75"/>
              <p:cNvSpPr/>
              <p:nvPr/>
            </p:nvSpPr>
            <p:spPr>
              <a:xfrm>
                <a:off x="1676399" y="228599"/>
                <a:ext cx="152401" cy="152401"/>
              </a:xfrm>
              <a:prstGeom prst="ellipse">
                <a:avLst/>
              </a:prstGeom>
              <a:noFill/>
              <a:ln w="19050" cap="flat">
                <a:solidFill>
                  <a:srgbClr val="E2001A"/>
                </a:solidFill>
                <a:prstDash val="sysDot"/>
                <a:round/>
              </a:ln>
              <a:effectLst/>
            </p:spPr>
            <p:txBody>
              <a:bodyPr wrap="square" lIns="45719" tIns="45719" rIns="45719" bIns="45719" numCol="1" anchor="t">
                <a:noAutofit/>
              </a:bodyPr>
              <a:lstStyle/>
              <a:p>
                <a:pPr/>
              </a:p>
            </p:txBody>
          </p:sp>
          <p:sp>
            <p:nvSpPr>
              <p:cNvPr id="232" name="Line 77"/>
              <p:cNvSpPr/>
              <p:nvPr/>
            </p:nvSpPr>
            <p:spPr>
              <a:xfrm>
                <a:off x="685799" y="298449"/>
                <a:ext cx="1905000" cy="12702"/>
              </a:xfrm>
              <a:prstGeom prst="line">
                <a:avLst/>
              </a:prstGeom>
              <a:noFill/>
              <a:ln w="9525" cap="flat">
                <a:solidFill>
                  <a:srgbClr val="000000"/>
                </a:solidFill>
                <a:prstDash val="dash"/>
                <a:round/>
              </a:ln>
              <a:effectLst/>
            </p:spPr>
            <p:txBody>
              <a:bodyPr wrap="square" lIns="45719" tIns="45719" rIns="45719" bIns="45719" numCol="1" anchor="t">
                <a:noAutofit/>
              </a:bodyPr>
              <a:lstStyle/>
              <a:p>
                <a:pPr/>
              </a:p>
            </p:txBody>
          </p:sp>
        </p:grpSp>
        <p:sp>
          <p:nvSpPr>
            <p:cNvPr id="234" name="Text Box 154"/>
            <p:cNvSpPr txBox="1"/>
            <p:nvPr/>
          </p:nvSpPr>
          <p:spPr>
            <a:xfrm>
              <a:off x="134937" y="222250"/>
              <a:ext cx="2627313" cy="190186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a:lnSpc>
                  <a:spcPts val="3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pPr>
              <a:r>
                <a:t>Passive Angriffe</a:t>
              </a:r>
            </a:p>
            <a:p>
              <a:pPr>
                <a:lnSpc>
                  <a:spcPct val="120000"/>
                </a:lnSpc>
                <a:buClr>
                  <a:srgbClr val="006BB2"/>
                </a:buClr>
                <a:buSzPct val="100000"/>
                <a:buFont typeface="Arial"/>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pPr>
              <a:r>
                <a:t> Mithören</a:t>
              </a:r>
            </a:p>
            <a:p>
              <a:pPr>
                <a:lnSpc>
                  <a:spcPct val="120000"/>
                </a:lnSpc>
                <a:buClr>
                  <a:srgbClr val="006BB2"/>
                </a:buClr>
                <a:buSzPct val="100000"/>
                <a:buFont typeface="Arial"/>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pPr>
              <a:r>
                <a:t> Passwörter          ausspionieren</a:t>
              </a:r>
            </a:p>
            <a:p>
              <a:pPr>
                <a:lnSpc>
                  <a:spcPct val="120000"/>
                </a:lnSpc>
                <a:buClr>
                  <a:srgbClr val="006BB2"/>
                </a:buClr>
                <a:buSzPct val="100000"/>
                <a:buFont typeface="Arial"/>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pPr>
              <a:r>
                <a:t> Datenklau</a:t>
              </a:r>
            </a:p>
          </p:txBody>
        </p:sp>
        <p:sp>
          <p:nvSpPr>
            <p:cNvPr id="235" name="Text Box 155"/>
            <p:cNvSpPr txBox="1"/>
            <p:nvPr/>
          </p:nvSpPr>
          <p:spPr>
            <a:xfrm>
              <a:off x="2341562" y="715962"/>
              <a:ext cx="3351213" cy="143196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a:lnSpc>
                  <a:spcPct val="120000"/>
                </a:lnSpc>
                <a:buClr>
                  <a:srgbClr val="006BB2"/>
                </a:buClr>
                <a:buSzPct val="100000"/>
                <a:buFont typeface="Arial"/>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pPr>
              <a:r>
                <a:t> Identitätsdiebstahl</a:t>
              </a:r>
            </a:p>
            <a:p>
              <a:pPr>
                <a:lnSpc>
                  <a:spcPct val="120000"/>
                </a:lnSpc>
                <a:buClr>
                  <a:srgbClr val="006BB2"/>
                </a:buClr>
                <a:buSzPct val="100000"/>
                <a:buFont typeface="Arial"/>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pPr>
              <a:r>
                <a:t> Verhaltenmuster und Nutzerprofile erstellen</a:t>
              </a:r>
            </a:p>
            <a:p>
              <a:pPr>
                <a:lnSpc>
                  <a:spcPct val="120000"/>
                </a:lnSpc>
                <a:buClr>
                  <a:srgbClr val="006BB2"/>
                </a:buClr>
                <a:buSzPct val="100000"/>
                <a:buFont typeface="Arial"/>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pPr>
              <a:r>
                <a:t> </a:t>
              </a:r>
              <a:r>
                <a:rPr>
                  <a:solidFill>
                    <a:srgbClr val="E2001A"/>
                  </a:solidFill>
                </a:rPr>
                <a:t>bleiben völlig unbemerkt</a:t>
              </a:r>
            </a:p>
          </p:txBody>
        </p:sp>
        <p:sp>
          <p:nvSpPr>
            <p:cNvPr id="236" name="Freeform 160"/>
            <p:cNvSpPr/>
            <p:nvPr/>
          </p:nvSpPr>
          <p:spPr>
            <a:xfrm>
              <a:off x="6391274" y="131762"/>
              <a:ext cx="1935164" cy="12144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5800"/>
                  </a:moveTo>
                  <a:lnTo>
                    <a:pt x="8351" y="2294"/>
                  </a:lnTo>
                  <a:lnTo>
                    <a:pt x="7312" y="6318"/>
                  </a:lnTo>
                  <a:lnTo>
                    <a:pt x="369" y="2294"/>
                  </a:lnTo>
                  <a:lnTo>
                    <a:pt x="4627" y="7616"/>
                  </a:lnTo>
                  <a:lnTo>
                    <a:pt x="0" y="8614"/>
                  </a:lnTo>
                  <a:lnTo>
                    <a:pt x="3722" y="11774"/>
                  </a:lnTo>
                  <a:lnTo>
                    <a:pt x="134" y="14586"/>
                  </a:lnTo>
                  <a:lnTo>
                    <a:pt x="5666" y="13936"/>
                  </a:lnTo>
                  <a:lnTo>
                    <a:pt x="4761" y="17617"/>
                  </a:lnTo>
                  <a:lnTo>
                    <a:pt x="7713" y="15625"/>
                  </a:lnTo>
                  <a:lnTo>
                    <a:pt x="8484" y="21600"/>
                  </a:lnTo>
                  <a:lnTo>
                    <a:pt x="10530" y="14934"/>
                  </a:lnTo>
                  <a:lnTo>
                    <a:pt x="13245" y="19736"/>
                  </a:lnTo>
                  <a:lnTo>
                    <a:pt x="14018" y="14457"/>
                  </a:lnTo>
                  <a:lnTo>
                    <a:pt x="18144" y="18094"/>
                  </a:lnTo>
                  <a:lnTo>
                    <a:pt x="16835" y="12941"/>
                  </a:lnTo>
                  <a:lnTo>
                    <a:pt x="21600" y="13288"/>
                  </a:lnTo>
                  <a:lnTo>
                    <a:pt x="17606" y="10474"/>
                  </a:lnTo>
                  <a:lnTo>
                    <a:pt x="21097" y="8137"/>
                  </a:lnTo>
                  <a:lnTo>
                    <a:pt x="16701" y="7314"/>
                  </a:lnTo>
                  <a:lnTo>
                    <a:pt x="18379" y="4456"/>
                  </a:lnTo>
                  <a:lnTo>
                    <a:pt x="14154" y="5324"/>
                  </a:lnTo>
                  <a:lnTo>
                    <a:pt x="14522" y="0"/>
                  </a:lnTo>
                  <a:close/>
                </a:path>
              </a:pathLst>
            </a:custGeom>
            <a:solidFill>
              <a:srgbClr val="FFFF99"/>
            </a:solidFill>
            <a:ln w="9525" cap="flat">
              <a:solidFill>
                <a:srgbClr val="FF9933"/>
              </a:solidFill>
              <a:prstDash val="solid"/>
              <a:round/>
            </a:ln>
            <a:effectLst/>
          </p:spPr>
          <p:txBody>
            <a:bodyPr wrap="square" lIns="45719" tIns="45719" rIns="45719" bIns="45719" numCol="1" anchor="t">
              <a:noAutofit/>
            </a:bodyPr>
            <a:lstStyle/>
            <a:p>
              <a:pPr/>
            </a:p>
          </p:txBody>
        </p:sp>
        <p:sp>
          <p:nvSpPr>
            <p:cNvPr id="237" name="Text Box 161"/>
            <p:cNvSpPr txBox="1"/>
            <p:nvPr/>
          </p:nvSpPr>
          <p:spPr>
            <a:xfrm>
              <a:off x="6842124" y="536575"/>
              <a:ext cx="1284288" cy="2976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lnSpc>
                  <a:spcPts val="2400"/>
                </a:lnSpc>
                <a:tabLst>
                  <a:tab pos="914400" algn="l"/>
                  <a:tab pos="1828800" algn="l"/>
                </a:tabLst>
                <a:defRPr b="1" sz="2000">
                  <a:solidFill>
                    <a:srgbClr val="FF3300"/>
                  </a:solidFill>
                </a:defRPr>
              </a:lvl1pPr>
            </a:lstStyle>
            <a:p>
              <a:pPr/>
              <a:r>
                <a:t>Mithören</a:t>
              </a:r>
            </a:p>
          </p:txBody>
        </p:sp>
        <p:sp>
          <p:nvSpPr>
            <p:cNvPr id="238" name="Rectangle 156"/>
            <p:cNvSpPr txBox="1"/>
            <p:nvPr/>
          </p:nvSpPr>
          <p:spPr>
            <a:xfrm>
              <a:off x="6076632" y="1031875"/>
              <a:ext cx="2994660" cy="6173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defRPr b="1" i="1">
                  <a:solidFill>
                    <a:srgbClr val="006BB2"/>
                  </a:solidFill>
                </a:defRPr>
              </a:lvl1pPr>
            </a:lstStyle>
            <a:p>
              <a:pPr/>
              <a:r>
                <a:t>Funktechnologien sind leicht zu belauschen!</a:t>
              </a:r>
            </a:p>
          </p:txBody>
        </p:sp>
      </p:grpSp>
      <p:grpSp>
        <p:nvGrpSpPr>
          <p:cNvPr id="319" name="Group 164"/>
          <p:cNvGrpSpPr/>
          <p:nvPr/>
        </p:nvGrpSpPr>
        <p:grpSpPr>
          <a:xfrm>
            <a:off x="497505" y="3009899"/>
            <a:ext cx="8889383" cy="3163890"/>
            <a:chOff x="0" y="0"/>
            <a:chExt cx="8889382" cy="3163888"/>
          </a:xfrm>
        </p:grpSpPr>
        <p:sp>
          <p:nvSpPr>
            <p:cNvPr id="240" name="Freeform 6"/>
            <p:cNvSpPr/>
            <p:nvPr/>
          </p:nvSpPr>
          <p:spPr>
            <a:xfrm>
              <a:off x="0" y="779462"/>
              <a:ext cx="7600658" cy="2384427"/>
            </a:xfrm>
            <a:prstGeom prst="rect">
              <a:avLst/>
            </a:prstGeom>
            <a:gradFill flip="none" rotWithShape="1">
              <a:gsLst>
                <a:gs pos="0">
                  <a:srgbClr val="E8F4F6"/>
                </a:gs>
                <a:gs pos="100000">
                  <a:srgbClr val="BADFE2"/>
                </a:gs>
              </a:gsLst>
              <a:lin ang="5400000" scaled="0"/>
            </a:gradFill>
            <a:ln w="12700" cap="flat">
              <a:noFill/>
              <a:miter lim="400000"/>
            </a:ln>
            <a:effectLst/>
          </p:spPr>
          <p:txBody>
            <a:bodyPr wrap="square" lIns="45719" tIns="45719" rIns="45719" bIns="45719" numCol="1" anchor="t">
              <a:noAutofit/>
            </a:bodyPr>
            <a:lstStyle/>
            <a:p>
              <a:pPr/>
            </a:p>
          </p:txBody>
        </p:sp>
        <p:sp>
          <p:nvSpPr>
            <p:cNvPr id="241" name="Text Box 5"/>
            <p:cNvSpPr txBox="1"/>
            <p:nvPr/>
          </p:nvSpPr>
          <p:spPr>
            <a:xfrm>
              <a:off x="134829" y="779462"/>
              <a:ext cx="3599653" cy="20756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a:lnSpc>
                  <a:spcPts val="3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pPr>
              <a:r>
                <a:t>Aktive Angriffe</a:t>
              </a:r>
            </a:p>
            <a:p>
              <a:pPr>
                <a:lnSpc>
                  <a:spcPts val="2900"/>
                </a:lnSpc>
                <a:buClr>
                  <a:srgbClr val="006BB2"/>
                </a:buClr>
                <a:buSzPct val="100000"/>
                <a:buFont typeface="Arial"/>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pPr>
              <a:r>
                <a:t> Eingriff in die Kommunikation</a:t>
              </a:r>
            </a:p>
            <a:p>
              <a:pPr>
                <a:lnSpc>
                  <a:spcPts val="2900"/>
                </a:lnSpc>
                <a:buClr>
                  <a:srgbClr val="006BB2"/>
                </a:buClr>
                <a:buSzPct val="100000"/>
                <a:buFont typeface="Arial"/>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pPr>
              <a:r>
                <a:t> Manipulation von Daten</a:t>
              </a:r>
            </a:p>
            <a:p>
              <a:pPr>
                <a:lnSpc>
                  <a:spcPts val="2900"/>
                </a:lnSpc>
                <a:buClr>
                  <a:srgbClr val="006BB2"/>
                </a:buClr>
                <a:buSzPct val="100000"/>
                <a:buFont typeface="Arial"/>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pPr>
              <a:r>
                <a:t> Verbindung entführen</a:t>
              </a:r>
            </a:p>
            <a:p>
              <a:pPr>
                <a:lnSpc>
                  <a:spcPts val="2900"/>
                </a:lnSpc>
                <a:buClr>
                  <a:srgbClr val="006BB2"/>
                </a:buClr>
                <a:buSzPct val="100000"/>
                <a:buFont typeface="Arial"/>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pPr>
              <a:r>
                <a:t> Boykott (Denial of Service)</a:t>
              </a:r>
            </a:p>
          </p:txBody>
        </p:sp>
        <p:grpSp>
          <p:nvGrpSpPr>
            <p:cNvPr id="315" name="Group 78"/>
            <p:cNvGrpSpPr/>
            <p:nvPr/>
          </p:nvGrpSpPr>
          <p:grpSpPr>
            <a:xfrm>
              <a:off x="5137655" y="0"/>
              <a:ext cx="3386433" cy="1106488"/>
              <a:chOff x="0" y="0"/>
              <a:chExt cx="3386431" cy="1106487"/>
            </a:xfrm>
          </p:grpSpPr>
          <p:grpSp>
            <p:nvGrpSpPr>
              <p:cNvPr id="248" name="Group 79"/>
              <p:cNvGrpSpPr/>
              <p:nvPr/>
            </p:nvGrpSpPr>
            <p:grpSpPr>
              <a:xfrm>
                <a:off x="1415716" y="0"/>
                <a:ext cx="677287" cy="1106488"/>
                <a:chOff x="0" y="0"/>
                <a:chExt cx="677286" cy="1106487"/>
              </a:xfrm>
            </p:grpSpPr>
            <p:sp>
              <p:nvSpPr>
                <p:cNvPr id="242" name="Freeform 80"/>
                <p:cNvSpPr/>
                <p:nvPr/>
              </p:nvSpPr>
              <p:spPr>
                <a:xfrm>
                  <a:off x="246143" y="-1"/>
                  <a:ext cx="290043" cy="2778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2" y="10580"/>
                      </a:moveTo>
                      <a:lnTo>
                        <a:pt x="7096" y="7595"/>
                      </a:lnTo>
                      <a:lnTo>
                        <a:pt x="8845" y="5223"/>
                      </a:lnTo>
                      <a:lnTo>
                        <a:pt x="10336" y="2326"/>
                      </a:lnTo>
                      <a:lnTo>
                        <a:pt x="12856" y="702"/>
                      </a:lnTo>
                      <a:lnTo>
                        <a:pt x="15016" y="0"/>
                      </a:lnTo>
                      <a:lnTo>
                        <a:pt x="17485" y="175"/>
                      </a:lnTo>
                      <a:lnTo>
                        <a:pt x="19131" y="1404"/>
                      </a:lnTo>
                      <a:lnTo>
                        <a:pt x="20982" y="3951"/>
                      </a:lnTo>
                      <a:lnTo>
                        <a:pt x="21600" y="6979"/>
                      </a:lnTo>
                      <a:lnTo>
                        <a:pt x="21341" y="9746"/>
                      </a:lnTo>
                      <a:lnTo>
                        <a:pt x="19697" y="13344"/>
                      </a:lnTo>
                      <a:lnTo>
                        <a:pt x="17537" y="16068"/>
                      </a:lnTo>
                      <a:lnTo>
                        <a:pt x="15120" y="18613"/>
                      </a:lnTo>
                      <a:lnTo>
                        <a:pt x="12239" y="20589"/>
                      </a:lnTo>
                      <a:lnTo>
                        <a:pt x="9616" y="21600"/>
                      </a:lnTo>
                      <a:lnTo>
                        <a:pt x="8124" y="21205"/>
                      </a:lnTo>
                      <a:lnTo>
                        <a:pt x="6428" y="18876"/>
                      </a:lnTo>
                      <a:lnTo>
                        <a:pt x="5657" y="15409"/>
                      </a:lnTo>
                      <a:lnTo>
                        <a:pt x="976" y="16593"/>
                      </a:lnTo>
                      <a:lnTo>
                        <a:pt x="0" y="16155"/>
                      </a:lnTo>
                      <a:lnTo>
                        <a:pt x="359" y="14705"/>
                      </a:lnTo>
                      <a:lnTo>
                        <a:pt x="5348" y="13390"/>
                      </a:lnTo>
                      <a:lnTo>
                        <a:pt x="5862" y="10580"/>
                      </a:lnTo>
                      <a:close/>
                    </a:path>
                  </a:pathLst>
                </a:custGeom>
                <a:solidFill>
                  <a:srgbClr val="000000"/>
                </a:solidFill>
                <a:ln w="12700" cap="flat">
                  <a:noFill/>
                  <a:miter lim="400000"/>
                </a:ln>
                <a:effectLst/>
              </p:spPr>
              <p:txBody>
                <a:bodyPr wrap="square" lIns="45719" tIns="45719" rIns="45719" bIns="45719" numCol="1" anchor="t">
                  <a:noAutofit/>
                </a:bodyPr>
                <a:lstStyle/>
                <a:p>
                  <a:pPr/>
                </a:p>
              </p:txBody>
            </p:sp>
            <p:sp>
              <p:nvSpPr>
                <p:cNvPr id="243" name="Freeform 81"/>
                <p:cNvSpPr/>
                <p:nvPr/>
              </p:nvSpPr>
              <p:spPr>
                <a:xfrm>
                  <a:off x="253982" y="304800"/>
                  <a:ext cx="221060" cy="3730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54" y="1793"/>
                      </a:moveTo>
                      <a:lnTo>
                        <a:pt x="9150" y="456"/>
                      </a:lnTo>
                      <a:lnTo>
                        <a:pt x="13861" y="0"/>
                      </a:lnTo>
                      <a:lnTo>
                        <a:pt x="17898" y="292"/>
                      </a:lnTo>
                      <a:lnTo>
                        <a:pt x="20993" y="1631"/>
                      </a:lnTo>
                      <a:lnTo>
                        <a:pt x="21600" y="2609"/>
                      </a:lnTo>
                      <a:lnTo>
                        <a:pt x="21600" y="3882"/>
                      </a:lnTo>
                      <a:lnTo>
                        <a:pt x="20321" y="5057"/>
                      </a:lnTo>
                      <a:lnTo>
                        <a:pt x="17898" y="7046"/>
                      </a:lnTo>
                      <a:lnTo>
                        <a:pt x="16889" y="9299"/>
                      </a:lnTo>
                      <a:lnTo>
                        <a:pt x="16552" y="11256"/>
                      </a:lnTo>
                      <a:lnTo>
                        <a:pt x="17561" y="13409"/>
                      </a:lnTo>
                      <a:lnTo>
                        <a:pt x="20321" y="15366"/>
                      </a:lnTo>
                      <a:lnTo>
                        <a:pt x="21263" y="17325"/>
                      </a:lnTo>
                      <a:lnTo>
                        <a:pt x="20993" y="19118"/>
                      </a:lnTo>
                      <a:lnTo>
                        <a:pt x="18906" y="20619"/>
                      </a:lnTo>
                      <a:lnTo>
                        <a:pt x="16215" y="21436"/>
                      </a:lnTo>
                      <a:lnTo>
                        <a:pt x="12785" y="21600"/>
                      </a:lnTo>
                      <a:lnTo>
                        <a:pt x="8815" y="21600"/>
                      </a:lnTo>
                      <a:lnTo>
                        <a:pt x="5718" y="20784"/>
                      </a:lnTo>
                      <a:lnTo>
                        <a:pt x="2691" y="18336"/>
                      </a:lnTo>
                      <a:lnTo>
                        <a:pt x="672" y="16183"/>
                      </a:lnTo>
                      <a:lnTo>
                        <a:pt x="0" y="12919"/>
                      </a:lnTo>
                      <a:lnTo>
                        <a:pt x="672" y="9984"/>
                      </a:lnTo>
                      <a:lnTo>
                        <a:pt x="2017" y="6884"/>
                      </a:lnTo>
                      <a:lnTo>
                        <a:pt x="4104" y="3720"/>
                      </a:lnTo>
                      <a:lnTo>
                        <a:pt x="6054" y="1793"/>
                      </a:lnTo>
                      <a:close/>
                    </a:path>
                  </a:pathLst>
                </a:custGeom>
                <a:solidFill>
                  <a:srgbClr val="000000"/>
                </a:solidFill>
                <a:ln w="12700" cap="flat">
                  <a:noFill/>
                  <a:miter lim="400000"/>
                </a:ln>
                <a:effectLst/>
              </p:spPr>
              <p:txBody>
                <a:bodyPr wrap="square" lIns="45719" tIns="45719" rIns="45719" bIns="45719" numCol="1" anchor="t">
                  <a:noAutofit/>
                </a:bodyPr>
                <a:lstStyle/>
                <a:p>
                  <a:pPr/>
                </a:p>
              </p:txBody>
            </p:sp>
            <p:sp>
              <p:nvSpPr>
                <p:cNvPr id="244" name="Freeform 82"/>
                <p:cNvSpPr/>
                <p:nvPr/>
              </p:nvSpPr>
              <p:spPr>
                <a:xfrm>
                  <a:off x="-1" y="322262"/>
                  <a:ext cx="340212" cy="3381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98" y="5784"/>
                      </a:moveTo>
                      <a:lnTo>
                        <a:pt x="17723" y="1186"/>
                      </a:lnTo>
                      <a:lnTo>
                        <a:pt x="18332" y="359"/>
                      </a:lnTo>
                      <a:lnTo>
                        <a:pt x="19770" y="0"/>
                      </a:lnTo>
                      <a:lnTo>
                        <a:pt x="21120" y="754"/>
                      </a:lnTo>
                      <a:lnTo>
                        <a:pt x="21600" y="1760"/>
                      </a:lnTo>
                      <a:lnTo>
                        <a:pt x="21207" y="2767"/>
                      </a:lnTo>
                      <a:lnTo>
                        <a:pt x="16330" y="7547"/>
                      </a:lnTo>
                      <a:lnTo>
                        <a:pt x="13673" y="11033"/>
                      </a:lnTo>
                      <a:lnTo>
                        <a:pt x="10711" y="14446"/>
                      </a:lnTo>
                      <a:lnTo>
                        <a:pt x="7402" y="17466"/>
                      </a:lnTo>
                      <a:lnTo>
                        <a:pt x="6880" y="18831"/>
                      </a:lnTo>
                      <a:lnTo>
                        <a:pt x="7402" y="19263"/>
                      </a:lnTo>
                      <a:lnTo>
                        <a:pt x="1480" y="21203"/>
                      </a:lnTo>
                      <a:lnTo>
                        <a:pt x="521" y="21600"/>
                      </a:lnTo>
                      <a:lnTo>
                        <a:pt x="0" y="19874"/>
                      </a:lnTo>
                      <a:lnTo>
                        <a:pt x="2132" y="19263"/>
                      </a:lnTo>
                      <a:lnTo>
                        <a:pt x="4136" y="18256"/>
                      </a:lnTo>
                      <a:lnTo>
                        <a:pt x="5400" y="17358"/>
                      </a:lnTo>
                      <a:lnTo>
                        <a:pt x="7359" y="15597"/>
                      </a:lnTo>
                      <a:lnTo>
                        <a:pt x="10364" y="11824"/>
                      </a:lnTo>
                      <a:lnTo>
                        <a:pt x="12889" y="8372"/>
                      </a:lnTo>
                      <a:lnTo>
                        <a:pt x="15198" y="5784"/>
                      </a:lnTo>
                      <a:close/>
                    </a:path>
                  </a:pathLst>
                </a:custGeom>
                <a:solidFill>
                  <a:srgbClr val="000000"/>
                </a:solidFill>
                <a:ln w="12700" cap="flat">
                  <a:noFill/>
                  <a:miter lim="400000"/>
                </a:ln>
                <a:effectLst/>
              </p:spPr>
              <p:txBody>
                <a:bodyPr wrap="square" lIns="45719" tIns="45719" rIns="45719" bIns="45719" numCol="1" anchor="t">
                  <a:noAutofit/>
                </a:bodyPr>
                <a:lstStyle/>
                <a:p>
                  <a:pPr/>
                </a:p>
              </p:txBody>
            </p:sp>
            <p:sp>
              <p:nvSpPr>
                <p:cNvPr id="245" name="Freeform 83"/>
                <p:cNvSpPr/>
                <p:nvPr/>
              </p:nvSpPr>
              <p:spPr>
                <a:xfrm>
                  <a:off x="429575" y="314325"/>
                  <a:ext cx="247712" cy="3381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19"/>
                      </a:moveTo>
                      <a:lnTo>
                        <a:pt x="302" y="216"/>
                      </a:lnTo>
                      <a:lnTo>
                        <a:pt x="3640" y="0"/>
                      </a:lnTo>
                      <a:lnTo>
                        <a:pt x="5460" y="937"/>
                      </a:lnTo>
                      <a:lnTo>
                        <a:pt x="8251" y="3322"/>
                      </a:lnTo>
                      <a:lnTo>
                        <a:pt x="11830" y="6391"/>
                      </a:lnTo>
                      <a:lnTo>
                        <a:pt x="15228" y="8523"/>
                      </a:lnTo>
                      <a:lnTo>
                        <a:pt x="21295" y="12532"/>
                      </a:lnTo>
                      <a:lnTo>
                        <a:pt x="21600" y="13435"/>
                      </a:lnTo>
                      <a:lnTo>
                        <a:pt x="20386" y="13977"/>
                      </a:lnTo>
                      <a:lnTo>
                        <a:pt x="17291" y="14701"/>
                      </a:lnTo>
                      <a:lnTo>
                        <a:pt x="13044" y="15241"/>
                      </a:lnTo>
                      <a:lnTo>
                        <a:pt x="7886" y="15386"/>
                      </a:lnTo>
                      <a:lnTo>
                        <a:pt x="6065" y="15638"/>
                      </a:lnTo>
                      <a:lnTo>
                        <a:pt x="5460" y="16325"/>
                      </a:lnTo>
                      <a:lnTo>
                        <a:pt x="6672" y="17589"/>
                      </a:lnTo>
                      <a:lnTo>
                        <a:pt x="10921" y="19758"/>
                      </a:lnTo>
                      <a:lnTo>
                        <a:pt x="14014" y="20298"/>
                      </a:lnTo>
                      <a:lnTo>
                        <a:pt x="14621" y="21021"/>
                      </a:lnTo>
                      <a:lnTo>
                        <a:pt x="13347" y="21600"/>
                      </a:lnTo>
                      <a:lnTo>
                        <a:pt x="10616" y="21600"/>
                      </a:lnTo>
                      <a:lnTo>
                        <a:pt x="6977" y="20298"/>
                      </a:lnTo>
                      <a:lnTo>
                        <a:pt x="3942" y="18492"/>
                      </a:lnTo>
                      <a:lnTo>
                        <a:pt x="2123" y="16867"/>
                      </a:lnTo>
                      <a:lnTo>
                        <a:pt x="2123" y="15638"/>
                      </a:lnTo>
                      <a:lnTo>
                        <a:pt x="3398" y="14701"/>
                      </a:lnTo>
                      <a:lnTo>
                        <a:pt x="5156" y="14338"/>
                      </a:lnTo>
                      <a:lnTo>
                        <a:pt x="7886" y="14159"/>
                      </a:lnTo>
                      <a:lnTo>
                        <a:pt x="10921" y="14159"/>
                      </a:lnTo>
                      <a:lnTo>
                        <a:pt x="14621" y="13796"/>
                      </a:lnTo>
                      <a:lnTo>
                        <a:pt x="16442" y="13435"/>
                      </a:lnTo>
                      <a:lnTo>
                        <a:pt x="17291" y="12893"/>
                      </a:lnTo>
                      <a:lnTo>
                        <a:pt x="16988" y="12316"/>
                      </a:lnTo>
                      <a:lnTo>
                        <a:pt x="14319" y="10908"/>
                      </a:lnTo>
                      <a:lnTo>
                        <a:pt x="10070" y="8342"/>
                      </a:lnTo>
                      <a:lnTo>
                        <a:pt x="6065" y="6175"/>
                      </a:lnTo>
                      <a:lnTo>
                        <a:pt x="1819" y="3864"/>
                      </a:lnTo>
                      <a:lnTo>
                        <a:pt x="302" y="2203"/>
                      </a:lnTo>
                      <a:lnTo>
                        <a:pt x="0" y="1119"/>
                      </a:lnTo>
                      <a:close/>
                    </a:path>
                  </a:pathLst>
                </a:custGeom>
                <a:solidFill>
                  <a:srgbClr val="000000"/>
                </a:solidFill>
                <a:ln w="12700" cap="flat">
                  <a:noFill/>
                  <a:miter lim="400000"/>
                </a:ln>
                <a:effectLst/>
              </p:spPr>
              <p:txBody>
                <a:bodyPr wrap="square" lIns="45719" tIns="45719" rIns="45719" bIns="45719" numCol="1" anchor="t">
                  <a:noAutofit/>
                </a:bodyPr>
                <a:lstStyle/>
                <a:p>
                  <a:pPr/>
                </a:p>
              </p:txBody>
            </p:sp>
            <p:sp>
              <p:nvSpPr>
                <p:cNvPr id="246" name="Freeform 84"/>
                <p:cNvSpPr/>
                <p:nvPr/>
              </p:nvSpPr>
              <p:spPr>
                <a:xfrm>
                  <a:off x="271228" y="600075"/>
                  <a:ext cx="266525" cy="506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88" y="0"/>
                      </a:moveTo>
                      <a:lnTo>
                        <a:pt x="13820" y="240"/>
                      </a:lnTo>
                      <a:lnTo>
                        <a:pt x="15163" y="1227"/>
                      </a:lnTo>
                      <a:lnTo>
                        <a:pt x="14941" y="3514"/>
                      </a:lnTo>
                      <a:lnTo>
                        <a:pt x="14381" y="5923"/>
                      </a:lnTo>
                      <a:lnTo>
                        <a:pt x="14381" y="8452"/>
                      </a:lnTo>
                      <a:lnTo>
                        <a:pt x="17122" y="11461"/>
                      </a:lnTo>
                      <a:lnTo>
                        <a:pt x="19416" y="13627"/>
                      </a:lnTo>
                      <a:lnTo>
                        <a:pt x="20535" y="15796"/>
                      </a:lnTo>
                      <a:lnTo>
                        <a:pt x="20256" y="17723"/>
                      </a:lnTo>
                      <a:lnTo>
                        <a:pt x="20256" y="18468"/>
                      </a:lnTo>
                      <a:lnTo>
                        <a:pt x="21319" y="19192"/>
                      </a:lnTo>
                      <a:lnTo>
                        <a:pt x="21600" y="19889"/>
                      </a:lnTo>
                      <a:lnTo>
                        <a:pt x="20816" y="20250"/>
                      </a:lnTo>
                      <a:lnTo>
                        <a:pt x="18578" y="20010"/>
                      </a:lnTo>
                      <a:lnTo>
                        <a:pt x="14381" y="19768"/>
                      </a:lnTo>
                      <a:lnTo>
                        <a:pt x="9288" y="20250"/>
                      </a:lnTo>
                      <a:lnTo>
                        <a:pt x="5931" y="21118"/>
                      </a:lnTo>
                      <a:lnTo>
                        <a:pt x="4197" y="21600"/>
                      </a:lnTo>
                      <a:lnTo>
                        <a:pt x="2516" y="21600"/>
                      </a:lnTo>
                      <a:lnTo>
                        <a:pt x="0" y="20010"/>
                      </a:lnTo>
                      <a:lnTo>
                        <a:pt x="335" y="19768"/>
                      </a:lnTo>
                      <a:lnTo>
                        <a:pt x="5372" y="19071"/>
                      </a:lnTo>
                      <a:lnTo>
                        <a:pt x="11247" y="18710"/>
                      </a:lnTo>
                      <a:lnTo>
                        <a:pt x="15444" y="18589"/>
                      </a:lnTo>
                      <a:lnTo>
                        <a:pt x="18017" y="18589"/>
                      </a:lnTo>
                      <a:lnTo>
                        <a:pt x="18578" y="17842"/>
                      </a:lnTo>
                      <a:lnTo>
                        <a:pt x="17738" y="15796"/>
                      </a:lnTo>
                      <a:lnTo>
                        <a:pt x="15723" y="13627"/>
                      </a:lnTo>
                      <a:lnTo>
                        <a:pt x="12645" y="10858"/>
                      </a:lnTo>
                      <a:lnTo>
                        <a:pt x="10128" y="8452"/>
                      </a:lnTo>
                      <a:lnTo>
                        <a:pt x="9007" y="6283"/>
                      </a:lnTo>
                      <a:lnTo>
                        <a:pt x="8785" y="3875"/>
                      </a:lnTo>
                      <a:lnTo>
                        <a:pt x="8785" y="1564"/>
                      </a:lnTo>
                      <a:lnTo>
                        <a:pt x="9847" y="600"/>
                      </a:lnTo>
                      <a:lnTo>
                        <a:pt x="10688" y="0"/>
                      </a:lnTo>
                      <a:close/>
                    </a:path>
                  </a:pathLst>
                </a:custGeom>
                <a:solidFill>
                  <a:srgbClr val="000000"/>
                </a:solidFill>
                <a:ln w="12700" cap="flat">
                  <a:noFill/>
                  <a:miter lim="400000"/>
                </a:ln>
                <a:effectLst/>
              </p:spPr>
              <p:txBody>
                <a:bodyPr wrap="square" lIns="45719" tIns="45719" rIns="45719" bIns="45719" numCol="1" anchor="t">
                  <a:noAutofit/>
                </a:bodyPr>
                <a:lstStyle/>
                <a:p>
                  <a:pPr/>
                </a:p>
              </p:txBody>
            </p:sp>
            <p:sp>
              <p:nvSpPr>
                <p:cNvPr id="247" name="Freeform 85"/>
                <p:cNvSpPr/>
                <p:nvPr/>
              </p:nvSpPr>
              <p:spPr>
                <a:xfrm>
                  <a:off x="139533" y="611187"/>
                  <a:ext cx="222628" cy="4254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148" y="0"/>
                      </a:moveTo>
                      <a:lnTo>
                        <a:pt x="19243" y="0"/>
                      </a:lnTo>
                      <a:lnTo>
                        <a:pt x="20252" y="892"/>
                      </a:lnTo>
                      <a:lnTo>
                        <a:pt x="20926" y="2797"/>
                      </a:lnTo>
                      <a:lnTo>
                        <a:pt x="20252" y="4787"/>
                      </a:lnTo>
                      <a:lnTo>
                        <a:pt x="18503" y="8852"/>
                      </a:lnTo>
                      <a:lnTo>
                        <a:pt x="18840" y="10582"/>
                      </a:lnTo>
                      <a:lnTo>
                        <a:pt x="20926" y="14044"/>
                      </a:lnTo>
                      <a:lnTo>
                        <a:pt x="21600" y="16494"/>
                      </a:lnTo>
                      <a:lnTo>
                        <a:pt x="21600" y="18399"/>
                      </a:lnTo>
                      <a:lnTo>
                        <a:pt x="20589" y="18831"/>
                      </a:lnTo>
                      <a:lnTo>
                        <a:pt x="17494" y="19118"/>
                      </a:lnTo>
                      <a:lnTo>
                        <a:pt x="13457" y="19580"/>
                      </a:lnTo>
                      <a:lnTo>
                        <a:pt x="9420" y="20416"/>
                      </a:lnTo>
                      <a:lnTo>
                        <a:pt x="5383" y="21600"/>
                      </a:lnTo>
                      <a:lnTo>
                        <a:pt x="3700" y="21600"/>
                      </a:lnTo>
                      <a:lnTo>
                        <a:pt x="0" y="20272"/>
                      </a:lnTo>
                      <a:lnTo>
                        <a:pt x="268" y="19725"/>
                      </a:lnTo>
                      <a:lnTo>
                        <a:pt x="5046" y="18831"/>
                      </a:lnTo>
                      <a:lnTo>
                        <a:pt x="13120" y="17965"/>
                      </a:lnTo>
                      <a:lnTo>
                        <a:pt x="16822" y="17388"/>
                      </a:lnTo>
                      <a:lnTo>
                        <a:pt x="17494" y="16811"/>
                      </a:lnTo>
                      <a:lnTo>
                        <a:pt x="17494" y="14332"/>
                      </a:lnTo>
                      <a:lnTo>
                        <a:pt x="16148" y="11159"/>
                      </a:lnTo>
                      <a:lnTo>
                        <a:pt x="15543" y="9141"/>
                      </a:lnTo>
                      <a:lnTo>
                        <a:pt x="14869" y="5968"/>
                      </a:lnTo>
                      <a:lnTo>
                        <a:pt x="14532" y="2508"/>
                      </a:lnTo>
                      <a:lnTo>
                        <a:pt x="14869" y="892"/>
                      </a:lnTo>
                      <a:lnTo>
                        <a:pt x="16148" y="0"/>
                      </a:lnTo>
                      <a:close/>
                    </a:path>
                  </a:pathLst>
                </a:custGeom>
                <a:solidFill>
                  <a:srgbClr val="000000"/>
                </a:solidFill>
                <a:ln w="12700" cap="flat">
                  <a:noFill/>
                  <a:miter lim="400000"/>
                </a:ln>
                <a:effectLst/>
              </p:spPr>
              <p:txBody>
                <a:bodyPr wrap="square" lIns="45719" tIns="45719" rIns="45719" bIns="45719" numCol="1" anchor="t">
                  <a:noAutofit/>
                </a:bodyPr>
                <a:lstStyle/>
                <a:p>
                  <a:pPr/>
                </a:p>
              </p:txBody>
            </p:sp>
          </p:grpSp>
          <p:sp>
            <p:nvSpPr>
              <p:cNvPr id="249" name="Freeform 86"/>
              <p:cNvSpPr/>
              <p:nvPr/>
            </p:nvSpPr>
            <p:spPr>
              <a:xfrm>
                <a:off x="0" y="209550"/>
                <a:ext cx="376271" cy="381001"/>
              </a:xfrm>
              <a:prstGeom prst="rect">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50" name="Text Box 87"/>
              <p:cNvSpPr txBox="1"/>
              <p:nvPr/>
            </p:nvSpPr>
            <p:spPr>
              <a:xfrm>
                <a:off x="90931" y="254000"/>
                <a:ext cx="196132" cy="2976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a:lnSpc>
                    <a:spcPts val="2400"/>
                  </a:lnSpc>
                  <a:defRPr b="1" sz="2000"/>
                </a:lvl1pPr>
              </a:lstStyle>
              <a:p>
                <a:pPr/>
                <a:r>
                  <a:t>A</a:t>
                </a:r>
              </a:p>
            </p:txBody>
          </p:sp>
          <p:sp>
            <p:nvSpPr>
              <p:cNvPr id="251" name="Freeform 88"/>
              <p:cNvSpPr/>
              <p:nvPr/>
            </p:nvSpPr>
            <p:spPr>
              <a:xfrm>
                <a:off x="3010161" y="209550"/>
                <a:ext cx="376271" cy="381001"/>
              </a:xfrm>
              <a:prstGeom prst="rect">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52" name="Text Box 89"/>
              <p:cNvSpPr txBox="1"/>
              <p:nvPr/>
            </p:nvSpPr>
            <p:spPr>
              <a:xfrm>
                <a:off x="3101093" y="254000"/>
                <a:ext cx="196132" cy="2976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a:lnSpc>
                    <a:spcPts val="2400"/>
                  </a:lnSpc>
                  <a:defRPr b="1" sz="2000"/>
                </a:lvl1pPr>
              </a:lstStyle>
              <a:p>
                <a:pPr/>
                <a:r>
                  <a:t>B</a:t>
                </a:r>
              </a:p>
            </p:txBody>
          </p:sp>
          <p:sp>
            <p:nvSpPr>
              <p:cNvPr id="253" name="Line 90"/>
              <p:cNvSpPr/>
              <p:nvPr/>
            </p:nvSpPr>
            <p:spPr>
              <a:xfrm>
                <a:off x="376270" y="431800"/>
                <a:ext cx="2633892" cy="12701"/>
              </a:xfrm>
              <a:prstGeom prst="line">
                <a:avLst/>
              </a:prstGeom>
              <a:noFill/>
              <a:ln w="9525" cap="flat">
                <a:solidFill>
                  <a:srgbClr val="000000"/>
                </a:solidFill>
                <a:prstDash val="solid"/>
                <a:round/>
              </a:ln>
              <a:effectLst/>
            </p:spPr>
            <p:txBody>
              <a:bodyPr wrap="square" lIns="45719" tIns="45719" rIns="45719" bIns="45719" numCol="1" anchor="t">
                <a:noAutofit/>
              </a:bodyPr>
              <a:lstStyle/>
              <a:p>
                <a:pPr/>
              </a:p>
            </p:txBody>
          </p:sp>
          <p:grpSp>
            <p:nvGrpSpPr>
              <p:cNvPr id="314" name="Group 91"/>
              <p:cNvGrpSpPr/>
              <p:nvPr/>
            </p:nvGrpSpPr>
            <p:grpSpPr>
              <a:xfrm>
                <a:off x="752540" y="133350"/>
                <a:ext cx="1955038" cy="835026"/>
                <a:chOff x="0" y="0"/>
                <a:chExt cx="1955037" cy="835025"/>
              </a:xfrm>
            </p:grpSpPr>
            <p:grpSp>
              <p:nvGrpSpPr>
                <p:cNvPr id="284" name="Group 92"/>
                <p:cNvGrpSpPr/>
                <p:nvPr/>
              </p:nvGrpSpPr>
              <p:grpSpPr>
                <a:xfrm>
                  <a:off x="1138217" y="76200"/>
                  <a:ext cx="816821" cy="720726"/>
                  <a:chOff x="0" y="0"/>
                  <a:chExt cx="816819" cy="720725"/>
                </a:xfrm>
              </p:grpSpPr>
              <p:grpSp>
                <p:nvGrpSpPr>
                  <p:cNvPr id="279" name="Group 93"/>
                  <p:cNvGrpSpPr/>
                  <p:nvPr/>
                </p:nvGrpSpPr>
                <p:grpSpPr>
                  <a:xfrm>
                    <a:off x="310422" y="-1"/>
                    <a:ext cx="506398" cy="582614"/>
                    <a:chOff x="0" y="0"/>
                    <a:chExt cx="506396" cy="582612"/>
                  </a:xfrm>
                </p:grpSpPr>
                <p:grpSp>
                  <p:nvGrpSpPr>
                    <p:cNvPr id="269" name="Group 94"/>
                    <p:cNvGrpSpPr/>
                    <p:nvPr/>
                  </p:nvGrpSpPr>
                  <p:grpSpPr>
                    <a:xfrm>
                      <a:off x="126991" y="76200"/>
                      <a:ext cx="379406" cy="428626"/>
                      <a:chOff x="0" y="0"/>
                      <a:chExt cx="379405" cy="428625"/>
                    </a:xfrm>
                  </p:grpSpPr>
                  <p:grpSp>
                    <p:nvGrpSpPr>
                      <p:cNvPr id="267" name="Group 95"/>
                      <p:cNvGrpSpPr/>
                      <p:nvPr/>
                    </p:nvGrpSpPr>
                    <p:grpSpPr>
                      <a:xfrm>
                        <a:off x="-1" y="0"/>
                        <a:ext cx="379407" cy="428626"/>
                        <a:chOff x="0" y="0"/>
                        <a:chExt cx="379405" cy="428625"/>
                      </a:xfrm>
                    </p:grpSpPr>
                    <p:grpSp>
                      <p:nvGrpSpPr>
                        <p:cNvPr id="263" name="Group 96"/>
                        <p:cNvGrpSpPr/>
                        <p:nvPr/>
                      </p:nvGrpSpPr>
                      <p:grpSpPr>
                        <a:xfrm>
                          <a:off x="94067" y="25400"/>
                          <a:ext cx="285339" cy="352426"/>
                          <a:chOff x="0" y="0"/>
                          <a:chExt cx="285338" cy="352425"/>
                        </a:xfrm>
                      </p:grpSpPr>
                      <p:grpSp>
                        <p:nvGrpSpPr>
                          <p:cNvPr id="259" name="Group 97"/>
                          <p:cNvGrpSpPr/>
                          <p:nvPr/>
                        </p:nvGrpSpPr>
                        <p:grpSpPr>
                          <a:xfrm>
                            <a:off x="32923" y="-1"/>
                            <a:ext cx="252416" cy="352427"/>
                            <a:chOff x="0" y="0"/>
                            <a:chExt cx="252414" cy="352425"/>
                          </a:xfrm>
                        </p:grpSpPr>
                        <p:sp>
                          <p:nvSpPr>
                            <p:cNvPr id="254" name="Freeform 98"/>
                            <p:cNvSpPr/>
                            <p:nvPr/>
                          </p:nvSpPr>
                          <p:spPr>
                            <a:xfrm>
                              <a:off x="126991" y="201612"/>
                              <a:ext cx="125424" cy="101601"/>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55" name="Freeform 99"/>
                            <p:cNvSpPr/>
                            <p:nvPr/>
                          </p:nvSpPr>
                          <p:spPr>
                            <a:xfrm>
                              <a:off x="31355" y="227012"/>
                              <a:ext cx="158348" cy="125414"/>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56" name="Freeform 100"/>
                            <p:cNvSpPr/>
                            <p:nvPr/>
                          </p:nvSpPr>
                          <p:spPr>
                            <a:xfrm>
                              <a:off x="94067" y="76200"/>
                              <a:ext cx="125424" cy="100013"/>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57" name="Freeform 101"/>
                            <p:cNvSpPr/>
                            <p:nvPr/>
                          </p:nvSpPr>
                          <p:spPr>
                            <a:xfrm>
                              <a:off x="0" y="-1"/>
                              <a:ext cx="158348" cy="127002"/>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58" name="Freeform 102"/>
                            <p:cNvSpPr/>
                            <p:nvPr/>
                          </p:nvSpPr>
                          <p:spPr>
                            <a:xfrm>
                              <a:off x="97203" y="77787"/>
                              <a:ext cx="109746" cy="2016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429"/>
                                  </a:moveTo>
                                  <a:lnTo>
                                    <a:pt x="12519" y="21600"/>
                                  </a:lnTo>
                                  <a:lnTo>
                                    <a:pt x="0" y="0"/>
                                  </a:lnTo>
                                  <a:lnTo>
                                    <a:pt x="13344" y="1700"/>
                                  </a:lnTo>
                                  <a:lnTo>
                                    <a:pt x="13757" y="12245"/>
                                  </a:lnTo>
                                  <a:lnTo>
                                    <a:pt x="21600" y="21429"/>
                                  </a:lnTo>
                                  <a:close/>
                                </a:path>
                              </a:pathLst>
                            </a:custGeom>
                            <a:solidFill>
                              <a:schemeClr val="accent3">
                                <a:lumOff val="44000"/>
                              </a:schemeClr>
                            </a:solidFill>
                            <a:ln w="12700" cap="flat">
                              <a:noFill/>
                              <a:miter lim="400000"/>
                            </a:ln>
                            <a:effectLst/>
                          </p:spPr>
                          <p:txBody>
                            <a:bodyPr wrap="square" lIns="45719" tIns="45719" rIns="45719" bIns="45719" numCol="1" anchor="t">
                              <a:noAutofit/>
                            </a:bodyPr>
                            <a:lstStyle/>
                            <a:p>
                              <a:pPr/>
                            </a:p>
                          </p:txBody>
                        </p:sp>
                      </p:grpSp>
                      <p:sp>
                        <p:nvSpPr>
                          <p:cNvPr id="260" name="Freeform 103"/>
                          <p:cNvSpPr/>
                          <p:nvPr/>
                        </p:nvSpPr>
                        <p:spPr>
                          <a:xfrm>
                            <a:off x="0" y="101600"/>
                            <a:ext cx="222627" cy="176213"/>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61" name="Freeform 104"/>
                          <p:cNvSpPr/>
                          <p:nvPr/>
                        </p:nvSpPr>
                        <p:spPr>
                          <a:xfrm>
                            <a:off x="0" y="201612"/>
                            <a:ext cx="159915" cy="127001"/>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62" name="Freeform 105"/>
                          <p:cNvSpPr/>
                          <p:nvPr/>
                        </p:nvSpPr>
                        <p:spPr>
                          <a:xfrm>
                            <a:off x="48601" y="55562"/>
                            <a:ext cx="112882" cy="2174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24" y="3633"/>
                                </a:moveTo>
                                <a:lnTo>
                                  <a:pt x="17252" y="8271"/>
                                </a:lnTo>
                                <a:lnTo>
                                  <a:pt x="21600" y="18701"/>
                                </a:lnTo>
                                <a:lnTo>
                                  <a:pt x="13038" y="21600"/>
                                </a:lnTo>
                                <a:lnTo>
                                  <a:pt x="0" y="9113"/>
                                </a:lnTo>
                                <a:lnTo>
                                  <a:pt x="10405" y="0"/>
                                </a:lnTo>
                                <a:lnTo>
                                  <a:pt x="19624" y="3633"/>
                                </a:lnTo>
                                <a:close/>
                              </a:path>
                            </a:pathLst>
                          </a:custGeom>
                          <a:solidFill>
                            <a:schemeClr val="accent3">
                              <a:lumOff val="44000"/>
                            </a:schemeClr>
                          </a:solidFill>
                          <a:ln w="12700" cap="flat">
                            <a:noFill/>
                            <a:miter lim="400000"/>
                          </a:ln>
                          <a:effectLst/>
                        </p:spPr>
                        <p:txBody>
                          <a:bodyPr wrap="square" lIns="45719" tIns="45719" rIns="45719" bIns="45719" numCol="1" anchor="t">
                            <a:noAutofit/>
                          </a:bodyPr>
                          <a:lstStyle/>
                          <a:p>
                            <a:pPr/>
                          </a:p>
                        </p:txBody>
                      </p:sp>
                    </p:grpSp>
                    <p:sp>
                      <p:nvSpPr>
                        <p:cNvPr id="264" name="Freeform 106"/>
                        <p:cNvSpPr/>
                        <p:nvPr/>
                      </p:nvSpPr>
                      <p:spPr>
                        <a:xfrm>
                          <a:off x="94067" y="328612"/>
                          <a:ext cx="126992" cy="100014"/>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65" name="Freeform 107"/>
                        <p:cNvSpPr/>
                        <p:nvPr/>
                      </p:nvSpPr>
                      <p:spPr>
                        <a:xfrm>
                          <a:off x="-1" y="-1"/>
                          <a:ext cx="158349" cy="127002"/>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66" name="Freeform 108"/>
                        <p:cNvSpPr/>
                        <p:nvPr/>
                      </p:nvSpPr>
                      <p:spPr>
                        <a:xfrm>
                          <a:off x="131694" y="307975"/>
                          <a:ext cx="84662" cy="460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468"/>
                              </a:moveTo>
                              <a:lnTo>
                                <a:pt x="15049" y="21600"/>
                              </a:lnTo>
                              <a:lnTo>
                                <a:pt x="0" y="10673"/>
                              </a:lnTo>
                              <a:lnTo>
                                <a:pt x="15049" y="0"/>
                              </a:lnTo>
                              <a:lnTo>
                                <a:pt x="21600" y="13468"/>
                              </a:lnTo>
                              <a:close/>
                            </a:path>
                          </a:pathLst>
                        </a:custGeom>
                        <a:solidFill>
                          <a:schemeClr val="accent3">
                            <a:lumOff val="44000"/>
                          </a:schemeClr>
                        </a:solidFill>
                        <a:ln w="12700" cap="flat">
                          <a:noFill/>
                          <a:miter lim="400000"/>
                        </a:ln>
                        <a:effectLst/>
                      </p:spPr>
                      <p:txBody>
                        <a:bodyPr wrap="square" lIns="45719" tIns="45719" rIns="45719" bIns="45719" numCol="1" anchor="t">
                          <a:noAutofit/>
                        </a:bodyPr>
                        <a:lstStyle/>
                        <a:p>
                          <a:pPr/>
                        </a:p>
                      </p:txBody>
                    </p:sp>
                  </p:grpSp>
                  <p:sp>
                    <p:nvSpPr>
                      <p:cNvPr id="268" name="Freeform 109"/>
                      <p:cNvSpPr/>
                      <p:nvPr/>
                    </p:nvSpPr>
                    <p:spPr>
                      <a:xfrm>
                        <a:off x="120720" y="57150"/>
                        <a:ext cx="50170" cy="714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47" y="0"/>
                            </a:moveTo>
                            <a:lnTo>
                              <a:pt x="21600" y="322"/>
                            </a:lnTo>
                            <a:lnTo>
                              <a:pt x="17161" y="21600"/>
                            </a:lnTo>
                            <a:lnTo>
                              <a:pt x="0" y="17569"/>
                            </a:lnTo>
                            <a:lnTo>
                              <a:pt x="10947" y="0"/>
                            </a:lnTo>
                            <a:close/>
                          </a:path>
                        </a:pathLst>
                      </a:custGeom>
                      <a:solidFill>
                        <a:schemeClr val="accent3">
                          <a:lumOff val="44000"/>
                        </a:schemeClr>
                      </a:solidFill>
                      <a:ln w="12700" cap="flat">
                        <a:noFill/>
                        <a:miter lim="400000"/>
                      </a:ln>
                      <a:effectLst/>
                    </p:spPr>
                    <p:txBody>
                      <a:bodyPr wrap="square" lIns="45719" tIns="45719" rIns="45719" bIns="45719" numCol="1" anchor="t">
                        <a:noAutofit/>
                      </a:bodyPr>
                      <a:lstStyle/>
                      <a:p>
                        <a:pPr/>
                      </a:p>
                    </p:txBody>
                  </p:sp>
                </p:grpSp>
                <p:grpSp>
                  <p:nvGrpSpPr>
                    <p:cNvPr id="276" name="Group 110"/>
                    <p:cNvGrpSpPr/>
                    <p:nvPr/>
                  </p:nvGrpSpPr>
                  <p:grpSpPr>
                    <a:xfrm>
                      <a:off x="-1" y="-1"/>
                      <a:ext cx="348051" cy="530227"/>
                      <a:chOff x="0" y="0"/>
                      <a:chExt cx="348049" cy="530225"/>
                    </a:xfrm>
                  </p:grpSpPr>
                  <p:sp>
                    <p:nvSpPr>
                      <p:cNvPr id="270" name="Freeform 111"/>
                      <p:cNvSpPr/>
                      <p:nvPr/>
                    </p:nvSpPr>
                    <p:spPr>
                      <a:xfrm>
                        <a:off x="31355" y="303212"/>
                        <a:ext cx="285340" cy="227014"/>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71" name="Freeform 112"/>
                      <p:cNvSpPr/>
                      <p:nvPr/>
                    </p:nvSpPr>
                    <p:spPr>
                      <a:xfrm>
                        <a:off x="62711" y="152400"/>
                        <a:ext cx="285339" cy="227013"/>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72" name="Freeform 113"/>
                      <p:cNvSpPr/>
                      <p:nvPr/>
                    </p:nvSpPr>
                    <p:spPr>
                      <a:xfrm>
                        <a:off x="-1" y="0"/>
                        <a:ext cx="221060" cy="177801"/>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73" name="Freeform 114"/>
                      <p:cNvSpPr/>
                      <p:nvPr/>
                    </p:nvSpPr>
                    <p:spPr>
                      <a:xfrm>
                        <a:off x="126991" y="101600"/>
                        <a:ext cx="125424" cy="100013"/>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74" name="Freeform 115"/>
                      <p:cNvSpPr/>
                      <p:nvPr/>
                    </p:nvSpPr>
                    <p:spPr>
                      <a:xfrm>
                        <a:off x="64279" y="84137"/>
                        <a:ext cx="192839" cy="1968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384" y="870"/>
                            </a:moveTo>
                            <a:lnTo>
                              <a:pt x="15072" y="3426"/>
                            </a:lnTo>
                            <a:lnTo>
                              <a:pt x="20278" y="8245"/>
                            </a:lnTo>
                            <a:lnTo>
                              <a:pt x="21600" y="8767"/>
                            </a:lnTo>
                            <a:lnTo>
                              <a:pt x="14062" y="21600"/>
                            </a:lnTo>
                            <a:lnTo>
                              <a:pt x="0" y="0"/>
                            </a:lnTo>
                            <a:lnTo>
                              <a:pt x="15384" y="870"/>
                            </a:lnTo>
                            <a:close/>
                          </a:path>
                        </a:pathLst>
                      </a:custGeom>
                      <a:solidFill>
                        <a:schemeClr val="accent3">
                          <a:lumOff val="44000"/>
                        </a:schemeClr>
                      </a:solidFill>
                      <a:ln w="12700" cap="flat">
                        <a:noFill/>
                        <a:miter lim="400000"/>
                      </a:ln>
                      <a:effectLst/>
                    </p:spPr>
                    <p:txBody>
                      <a:bodyPr wrap="square" lIns="45719" tIns="45719" rIns="45719" bIns="45719" numCol="1" anchor="t">
                        <a:noAutofit/>
                      </a:bodyPr>
                      <a:lstStyle/>
                      <a:p>
                        <a:pPr/>
                      </a:p>
                    </p:txBody>
                  </p:sp>
                  <p:sp>
                    <p:nvSpPr>
                      <p:cNvPr id="275" name="Freeform 116"/>
                      <p:cNvSpPr/>
                      <p:nvPr/>
                    </p:nvSpPr>
                    <p:spPr>
                      <a:xfrm>
                        <a:off x="155211" y="347662"/>
                        <a:ext cx="123857" cy="587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26" y="2700"/>
                            </a:moveTo>
                            <a:lnTo>
                              <a:pt x="21600" y="9450"/>
                            </a:lnTo>
                            <a:lnTo>
                              <a:pt x="0" y="21600"/>
                            </a:lnTo>
                            <a:lnTo>
                              <a:pt x="592" y="0"/>
                            </a:lnTo>
                            <a:lnTo>
                              <a:pt x="19226" y="2700"/>
                            </a:lnTo>
                            <a:close/>
                          </a:path>
                        </a:pathLst>
                      </a:custGeom>
                      <a:solidFill>
                        <a:schemeClr val="accent3">
                          <a:lumOff val="44000"/>
                        </a:schemeClr>
                      </a:solidFill>
                      <a:ln w="12700" cap="flat">
                        <a:noFill/>
                        <a:miter lim="400000"/>
                      </a:ln>
                      <a:effectLst/>
                    </p:spPr>
                    <p:txBody>
                      <a:bodyPr wrap="square" lIns="45719" tIns="45719" rIns="45719" bIns="45719" numCol="1" anchor="t">
                        <a:noAutofit/>
                      </a:bodyPr>
                      <a:lstStyle/>
                      <a:p>
                        <a:pPr/>
                      </a:p>
                    </p:txBody>
                  </p:sp>
                </p:grpSp>
                <p:sp>
                  <p:nvSpPr>
                    <p:cNvPr id="277" name="Freeform 117"/>
                    <p:cNvSpPr/>
                    <p:nvPr/>
                  </p:nvSpPr>
                  <p:spPr>
                    <a:xfrm>
                      <a:off x="-1" y="455612"/>
                      <a:ext cx="159916" cy="127001"/>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78" name="Freeform 118"/>
                    <p:cNvSpPr/>
                    <p:nvPr/>
                  </p:nvSpPr>
                  <p:spPr>
                    <a:xfrm>
                      <a:off x="101906" y="444500"/>
                      <a:ext cx="84662" cy="682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813" y="21600"/>
                          </a:moveTo>
                          <a:lnTo>
                            <a:pt x="21600" y="14232"/>
                          </a:lnTo>
                          <a:lnTo>
                            <a:pt x="6912" y="0"/>
                          </a:lnTo>
                          <a:lnTo>
                            <a:pt x="0" y="7869"/>
                          </a:lnTo>
                          <a:lnTo>
                            <a:pt x="8813" y="21600"/>
                          </a:lnTo>
                          <a:close/>
                        </a:path>
                      </a:pathLst>
                    </a:custGeom>
                    <a:solidFill>
                      <a:schemeClr val="accent3">
                        <a:lumOff val="44000"/>
                      </a:schemeClr>
                    </a:solidFill>
                    <a:ln w="12700" cap="flat">
                      <a:noFill/>
                      <a:miter lim="400000"/>
                    </a:ln>
                    <a:effectLst/>
                  </p:spPr>
                  <p:txBody>
                    <a:bodyPr wrap="square" lIns="45719" tIns="45719" rIns="45719" bIns="45719" numCol="1" anchor="t">
                      <a:noAutofit/>
                    </a:bodyPr>
                    <a:lstStyle/>
                    <a:p>
                      <a:pPr/>
                    </a:p>
                  </p:txBody>
                </p:sp>
              </p:grpSp>
              <p:sp>
                <p:nvSpPr>
                  <p:cNvPr id="280" name="Freeform 119"/>
                  <p:cNvSpPr/>
                  <p:nvPr/>
                </p:nvSpPr>
                <p:spPr>
                  <a:xfrm>
                    <a:off x="0" y="569912"/>
                    <a:ext cx="189703" cy="150814"/>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81" name="Freeform 120"/>
                  <p:cNvSpPr/>
                  <p:nvPr/>
                </p:nvSpPr>
                <p:spPr>
                  <a:xfrm>
                    <a:off x="150508" y="569912"/>
                    <a:ext cx="159915" cy="125414"/>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82" name="Freeform 121"/>
                  <p:cNvSpPr/>
                  <p:nvPr/>
                </p:nvSpPr>
                <p:spPr>
                  <a:xfrm>
                    <a:off x="238304" y="528637"/>
                    <a:ext cx="158348" cy="127001"/>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83" name="Freeform 122"/>
                  <p:cNvSpPr/>
                  <p:nvPr/>
                </p:nvSpPr>
                <p:spPr>
                  <a:xfrm>
                    <a:off x="112881" y="511175"/>
                    <a:ext cx="308856" cy="1666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7" y="6238"/>
                        </a:moveTo>
                        <a:lnTo>
                          <a:pt x="18112" y="7679"/>
                        </a:lnTo>
                        <a:lnTo>
                          <a:pt x="12349" y="16250"/>
                        </a:lnTo>
                        <a:lnTo>
                          <a:pt x="10945" y="19885"/>
                        </a:lnTo>
                        <a:lnTo>
                          <a:pt x="4551" y="19885"/>
                        </a:lnTo>
                        <a:lnTo>
                          <a:pt x="3195" y="21600"/>
                        </a:lnTo>
                        <a:lnTo>
                          <a:pt x="0" y="15222"/>
                        </a:lnTo>
                        <a:lnTo>
                          <a:pt x="14625" y="0"/>
                        </a:lnTo>
                        <a:lnTo>
                          <a:pt x="21600" y="3428"/>
                        </a:lnTo>
                        <a:lnTo>
                          <a:pt x="20097" y="6238"/>
                        </a:lnTo>
                        <a:close/>
                      </a:path>
                    </a:pathLst>
                  </a:custGeom>
                  <a:solidFill>
                    <a:schemeClr val="accent3">
                      <a:lumOff val="44000"/>
                    </a:schemeClr>
                  </a:solidFill>
                  <a:ln w="12700" cap="flat">
                    <a:noFill/>
                    <a:miter lim="400000"/>
                  </a:ln>
                  <a:effectLst/>
                </p:spPr>
                <p:txBody>
                  <a:bodyPr wrap="square" lIns="45719" tIns="45719" rIns="45719" bIns="45719" numCol="1" anchor="t">
                    <a:noAutofit/>
                  </a:bodyPr>
                  <a:lstStyle/>
                  <a:p>
                    <a:pPr/>
                  </a:p>
                </p:txBody>
              </p:sp>
            </p:grpSp>
            <p:grpSp>
              <p:nvGrpSpPr>
                <p:cNvPr id="300" name="Group 123"/>
                <p:cNvGrpSpPr/>
                <p:nvPr/>
              </p:nvGrpSpPr>
              <p:grpSpPr>
                <a:xfrm>
                  <a:off x="-1" y="80962"/>
                  <a:ext cx="495424" cy="501651"/>
                  <a:chOff x="0" y="0"/>
                  <a:chExt cx="495422" cy="501650"/>
                </a:xfrm>
              </p:grpSpPr>
              <p:grpSp>
                <p:nvGrpSpPr>
                  <p:cNvPr id="289" name="Group 124"/>
                  <p:cNvGrpSpPr/>
                  <p:nvPr/>
                </p:nvGrpSpPr>
                <p:grpSpPr>
                  <a:xfrm>
                    <a:off x="-1" y="71437"/>
                    <a:ext cx="272797" cy="303214"/>
                    <a:chOff x="0" y="0"/>
                    <a:chExt cx="272795" cy="303212"/>
                  </a:xfrm>
                </p:grpSpPr>
                <p:sp>
                  <p:nvSpPr>
                    <p:cNvPr id="285" name="Freeform 125"/>
                    <p:cNvSpPr/>
                    <p:nvPr/>
                  </p:nvSpPr>
                  <p:spPr>
                    <a:xfrm>
                      <a:off x="-1" y="101600"/>
                      <a:ext cx="125425" cy="100013"/>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86" name="Freeform 126"/>
                    <p:cNvSpPr/>
                    <p:nvPr/>
                  </p:nvSpPr>
                  <p:spPr>
                    <a:xfrm>
                      <a:off x="20381" y="176212"/>
                      <a:ext cx="158348" cy="127001"/>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87" name="Freeform 127"/>
                    <p:cNvSpPr/>
                    <p:nvPr/>
                  </p:nvSpPr>
                  <p:spPr>
                    <a:xfrm>
                      <a:off x="51737" y="-1"/>
                      <a:ext cx="221059" cy="176214"/>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88" name="Freeform 128"/>
                    <p:cNvSpPr/>
                    <p:nvPr/>
                  </p:nvSpPr>
                  <p:spPr>
                    <a:xfrm>
                      <a:off x="39194" y="114300"/>
                      <a:ext cx="84662" cy="96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496" y="0"/>
                          </a:moveTo>
                          <a:lnTo>
                            <a:pt x="0" y="4249"/>
                          </a:lnTo>
                          <a:lnTo>
                            <a:pt x="356" y="17349"/>
                          </a:lnTo>
                          <a:lnTo>
                            <a:pt x="4640" y="21600"/>
                          </a:lnTo>
                          <a:lnTo>
                            <a:pt x="21600" y="17349"/>
                          </a:lnTo>
                          <a:lnTo>
                            <a:pt x="12496" y="0"/>
                          </a:lnTo>
                          <a:close/>
                        </a:path>
                      </a:pathLst>
                    </a:custGeom>
                    <a:solidFill>
                      <a:schemeClr val="accent3">
                        <a:lumOff val="44000"/>
                      </a:schemeClr>
                    </a:solidFill>
                    <a:ln w="12700" cap="flat">
                      <a:noFill/>
                      <a:miter lim="400000"/>
                    </a:ln>
                    <a:effectLst/>
                  </p:spPr>
                  <p:txBody>
                    <a:bodyPr wrap="square" lIns="45719" tIns="45719" rIns="45719" bIns="45719" numCol="1" anchor="t">
                      <a:noAutofit/>
                    </a:bodyPr>
                    <a:lstStyle/>
                    <a:p>
                      <a:pPr/>
                    </a:p>
                  </p:txBody>
                </p:sp>
              </p:grpSp>
              <p:grpSp>
                <p:nvGrpSpPr>
                  <p:cNvPr id="298" name="Group 129"/>
                  <p:cNvGrpSpPr/>
                  <p:nvPr/>
                </p:nvGrpSpPr>
                <p:grpSpPr>
                  <a:xfrm>
                    <a:off x="84660" y="-1"/>
                    <a:ext cx="410763" cy="501652"/>
                    <a:chOff x="0" y="0"/>
                    <a:chExt cx="410761" cy="501650"/>
                  </a:xfrm>
                </p:grpSpPr>
                <p:sp>
                  <p:nvSpPr>
                    <p:cNvPr id="290" name="Freeform 130"/>
                    <p:cNvSpPr/>
                    <p:nvPr/>
                  </p:nvSpPr>
                  <p:spPr>
                    <a:xfrm>
                      <a:off x="125423" y="20637"/>
                      <a:ext cx="285339" cy="227014"/>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91" name="Freeform 131"/>
                    <p:cNvSpPr/>
                    <p:nvPr/>
                  </p:nvSpPr>
                  <p:spPr>
                    <a:xfrm>
                      <a:off x="0" y="173037"/>
                      <a:ext cx="156780" cy="127001"/>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92" name="Freeform 132"/>
                    <p:cNvSpPr/>
                    <p:nvPr/>
                  </p:nvSpPr>
                  <p:spPr>
                    <a:xfrm>
                      <a:off x="29788" y="247650"/>
                      <a:ext cx="224195" cy="177801"/>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93" name="Freeform 133"/>
                    <p:cNvSpPr/>
                    <p:nvPr/>
                  </p:nvSpPr>
                  <p:spPr>
                    <a:xfrm>
                      <a:off x="94067" y="323850"/>
                      <a:ext cx="222628" cy="177801"/>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94" name="Freeform 134"/>
                    <p:cNvSpPr/>
                    <p:nvPr/>
                  </p:nvSpPr>
                  <p:spPr>
                    <a:xfrm>
                      <a:off x="109745" y="125412"/>
                      <a:ext cx="197543" cy="153989"/>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95" name="Freeform 135"/>
                    <p:cNvSpPr/>
                    <p:nvPr/>
                  </p:nvSpPr>
                  <p:spPr>
                    <a:xfrm>
                      <a:off x="268092" y="0"/>
                      <a:ext cx="126992" cy="100013"/>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296" name="Freeform 136"/>
                    <p:cNvSpPr/>
                    <p:nvPr/>
                  </p:nvSpPr>
                  <p:spPr>
                    <a:xfrm>
                      <a:off x="170889" y="98425"/>
                      <a:ext cx="141102" cy="809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864"/>
                          </a:moveTo>
                          <a:lnTo>
                            <a:pt x="2780" y="16021"/>
                          </a:lnTo>
                          <a:lnTo>
                            <a:pt x="21600" y="21600"/>
                          </a:lnTo>
                          <a:lnTo>
                            <a:pt x="21600" y="8009"/>
                          </a:lnTo>
                          <a:lnTo>
                            <a:pt x="1283" y="0"/>
                          </a:lnTo>
                          <a:lnTo>
                            <a:pt x="0" y="5864"/>
                          </a:lnTo>
                          <a:close/>
                        </a:path>
                      </a:pathLst>
                    </a:custGeom>
                    <a:solidFill>
                      <a:schemeClr val="accent3">
                        <a:lumOff val="44000"/>
                      </a:schemeClr>
                    </a:solidFill>
                    <a:ln w="12700" cap="flat">
                      <a:noFill/>
                      <a:miter lim="400000"/>
                    </a:ln>
                    <a:effectLst/>
                  </p:spPr>
                  <p:txBody>
                    <a:bodyPr wrap="square" lIns="45719" tIns="45719" rIns="45719" bIns="45719" numCol="1" anchor="t">
                      <a:noAutofit/>
                    </a:bodyPr>
                    <a:lstStyle/>
                    <a:p>
                      <a:pPr/>
                    </a:p>
                  </p:txBody>
                </p:sp>
                <p:sp>
                  <p:nvSpPr>
                    <p:cNvPr id="297" name="Freeform 137"/>
                    <p:cNvSpPr/>
                    <p:nvPr/>
                  </p:nvSpPr>
                  <p:spPr>
                    <a:xfrm>
                      <a:off x="42330" y="228600"/>
                      <a:ext cx="159916" cy="1555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370" y="0"/>
                          </a:moveTo>
                          <a:lnTo>
                            <a:pt x="0" y="5437"/>
                          </a:lnTo>
                          <a:lnTo>
                            <a:pt x="5517" y="9770"/>
                          </a:lnTo>
                          <a:lnTo>
                            <a:pt x="6357" y="20276"/>
                          </a:lnTo>
                          <a:lnTo>
                            <a:pt x="9629" y="21600"/>
                          </a:lnTo>
                          <a:lnTo>
                            <a:pt x="20850" y="14839"/>
                          </a:lnTo>
                          <a:lnTo>
                            <a:pt x="21600" y="2130"/>
                          </a:lnTo>
                          <a:lnTo>
                            <a:pt x="13370" y="0"/>
                          </a:lnTo>
                          <a:close/>
                        </a:path>
                      </a:pathLst>
                    </a:custGeom>
                    <a:solidFill>
                      <a:schemeClr val="accent3">
                        <a:lumOff val="44000"/>
                      </a:schemeClr>
                    </a:solidFill>
                    <a:ln w="12700" cap="flat">
                      <a:noFill/>
                      <a:miter lim="400000"/>
                    </a:ln>
                    <a:effectLst/>
                  </p:spPr>
                  <p:txBody>
                    <a:bodyPr wrap="square" lIns="45719" tIns="45719" rIns="45719" bIns="45719" numCol="1" anchor="t">
                      <a:noAutofit/>
                    </a:bodyPr>
                    <a:lstStyle/>
                    <a:p>
                      <a:pPr/>
                    </a:p>
                  </p:txBody>
                </p:sp>
              </p:grpSp>
              <p:sp>
                <p:nvSpPr>
                  <p:cNvPr id="299" name="Freeform 138"/>
                  <p:cNvSpPr/>
                  <p:nvPr/>
                </p:nvSpPr>
                <p:spPr>
                  <a:xfrm>
                    <a:off x="346482" y="53975"/>
                    <a:ext cx="89365" cy="79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675"/>
                        </a:moveTo>
                        <a:lnTo>
                          <a:pt x="9182" y="0"/>
                        </a:lnTo>
                        <a:lnTo>
                          <a:pt x="21600" y="11675"/>
                        </a:lnTo>
                        <a:lnTo>
                          <a:pt x="11055" y="21600"/>
                        </a:lnTo>
                        <a:lnTo>
                          <a:pt x="0" y="11675"/>
                        </a:lnTo>
                        <a:close/>
                      </a:path>
                    </a:pathLst>
                  </a:custGeom>
                  <a:solidFill>
                    <a:schemeClr val="accent3">
                      <a:lumOff val="44000"/>
                    </a:schemeClr>
                  </a:solidFill>
                  <a:ln w="12700" cap="flat">
                    <a:noFill/>
                    <a:miter lim="400000"/>
                  </a:ln>
                  <a:effectLst/>
                </p:spPr>
                <p:txBody>
                  <a:bodyPr wrap="square" lIns="45719" tIns="45719" rIns="45719" bIns="45719" numCol="1" anchor="t">
                    <a:noAutofit/>
                  </a:bodyPr>
                  <a:lstStyle/>
                  <a:p>
                    <a:pPr/>
                  </a:p>
                </p:txBody>
              </p:sp>
            </p:grpSp>
            <p:grpSp>
              <p:nvGrpSpPr>
                <p:cNvPr id="313" name="Group 139"/>
                <p:cNvGrpSpPr/>
                <p:nvPr/>
              </p:nvGrpSpPr>
              <p:grpSpPr>
                <a:xfrm>
                  <a:off x="241440" y="-1"/>
                  <a:ext cx="1428259" cy="835027"/>
                  <a:chOff x="0" y="0"/>
                  <a:chExt cx="1428258" cy="835025"/>
                </a:xfrm>
              </p:grpSpPr>
              <p:sp>
                <p:nvSpPr>
                  <p:cNvPr id="301" name="Freeform 140"/>
                  <p:cNvSpPr/>
                  <p:nvPr/>
                </p:nvSpPr>
                <p:spPr>
                  <a:xfrm>
                    <a:off x="445253" y="25400"/>
                    <a:ext cx="349618" cy="279401"/>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302" name="Freeform 141"/>
                  <p:cNvSpPr/>
                  <p:nvPr/>
                </p:nvSpPr>
                <p:spPr>
                  <a:xfrm>
                    <a:off x="730591" y="-1"/>
                    <a:ext cx="285339" cy="228602"/>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303" name="Freeform 142"/>
                  <p:cNvSpPr/>
                  <p:nvPr/>
                </p:nvSpPr>
                <p:spPr>
                  <a:xfrm>
                    <a:off x="986141" y="228600"/>
                    <a:ext cx="442118" cy="354013"/>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304" name="Freeform 143"/>
                  <p:cNvSpPr/>
                  <p:nvPr/>
                </p:nvSpPr>
                <p:spPr>
                  <a:xfrm>
                    <a:off x="159914" y="379412"/>
                    <a:ext cx="506398" cy="404814"/>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305" name="Freeform 144"/>
                  <p:cNvSpPr/>
                  <p:nvPr/>
                </p:nvSpPr>
                <p:spPr>
                  <a:xfrm>
                    <a:off x="857582" y="430212"/>
                    <a:ext cx="380975" cy="303214"/>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306" name="Freeform 145"/>
                  <p:cNvSpPr/>
                  <p:nvPr/>
                </p:nvSpPr>
                <p:spPr>
                  <a:xfrm>
                    <a:off x="32923" y="455612"/>
                    <a:ext cx="283772" cy="227014"/>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307" name="Freeform 146"/>
                  <p:cNvSpPr/>
                  <p:nvPr/>
                </p:nvSpPr>
                <p:spPr>
                  <a:xfrm>
                    <a:off x="0" y="279400"/>
                    <a:ext cx="285339" cy="227013"/>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308" name="Freeform 147"/>
                  <p:cNvSpPr/>
                  <p:nvPr/>
                </p:nvSpPr>
                <p:spPr>
                  <a:xfrm>
                    <a:off x="128558" y="76200"/>
                    <a:ext cx="443687" cy="354013"/>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309" name="Freeform 148"/>
                  <p:cNvSpPr/>
                  <p:nvPr/>
                </p:nvSpPr>
                <p:spPr>
                  <a:xfrm>
                    <a:off x="509532" y="481012"/>
                    <a:ext cx="443686" cy="354014"/>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310" name="Freeform 149"/>
                  <p:cNvSpPr/>
                  <p:nvPr/>
                </p:nvSpPr>
                <p:spPr>
                  <a:xfrm>
                    <a:off x="1047285" y="101600"/>
                    <a:ext cx="349619" cy="279401"/>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311" name="Freeform 150"/>
                  <p:cNvSpPr/>
                  <p:nvPr/>
                </p:nvSpPr>
                <p:spPr>
                  <a:xfrm>
                    <a:off x="953217" y="-1"/>
                    <a:ext cx="316695" cy="252414"/>
                  </a:xfrm>
                  <a:prstGeom prst="ellipse">
                    <a:avLst/>
                  </a:prstGeom>
                  <a:solidFill>
                    <a:schemeClr val="accent3">
                      <a:lumOff val="44000"/>
                    </a:schemeClr>
                  </a:solidFill>
                  <a:ln w="9525" cap="flat">
                    <a:solidFill>
                      <a:srgbClr val="000000"/>
                    </a:solidFill>
                    <a:prstDash val="solid"/>
                    <a:round/>
                  </a:ln>
                  <a:effectLst/>
                </p:spPr>
                <p:txBody>
                  <a:bodyPr wrap="square" lIns="45719" tIns="45719" rIns="45719" bIns="45719" numCol="1" anchor="t">
                    <a:noAutofit/>
                  </a:bodyPr>
                  <a:lstStyle/>
                  <a:p>
                    <a:pPr/>
                  </a:p>
                </p:txBody>
              </p:sp>
              <p:sp>
                <p:nvSpPr>
                  <p:cNvPr id="312" name="Freeform 151"/>
                  <p:cNvSpPr/>
                  <p:nvPr/>
                </p:nvSpPr>
                <p:spPr>
                  <a:xfrm>
                    <a:off x="116016" y="68262"/>
                    <a:ext cx="1232286" cy="6588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666" y="2184"/>
                        </a:moveTo>
                        <a:lnTo>
                          <a:pt x="7562" y="605"/>
                        </a:lnTo>
                        <a:lnTo>
                          <a:pt x="11604" y="728"/>
                        </a:lnTo>
                        <a:lnTo>
                          <a:pt x="14459" y="0"/>
                        </a:lnTo>
                        <a:lnTo>
                          <a:pt x="18066" y="2581"/>
                        </a:lnTo>
                        <a:lnTo>
                          <a:pt x="19868" y="1853"/>
                        </a:lnTo>
                        <a:lnTo>
                          <a:pt x="20838" y="2184"/>
                        </a:lnTo>
                        <a:lnTo>
                          <a:pt x="21054" y="8580"/>
                        </a:lnTo>
                        <a:lnTo>
                          <a:pt x="21600" y="9603"/>
                        </a:lnTo>
                        <a:lnTo>
                          <a:pt x="19941" y="14578"/>
                        </a:lnTo>
                        <a:lnTo>
                          <a:pt x="18138" y="11163"/>
                        </a:lnTo>
                        <a:lnTo>
                          <a:pt x="17643" y="12932"/>
                        </a:lnTo>
                        <a:lnTo>
                          <a:pt x="15088" y="19727"/>
                        </a:lnTo>
                        <a:lnTo>
                          <a:pt x="6534" y="21600"/>
                        </a:lnTo>
                        <a:lnTo>
                          <a:pt x="2093" y="20265"/>
                        </a:lnTo>
                        <a:lnTo>
                          <a:pt x="689" y="16034"/>
                        </a:lnTo>
                        <a:lnTo>
                          <a:pt x="689" y="11683"/>
                        </a:lnTo>
                        <a:lnTo>
                          <a:pt x="0" y="8059"/>
                        </a:lnTo>
                        <a:lnTo>
                          <a:pt x="6666" y="2184"/>
                        </a:lnTo>
                        <a:close/>
                      </a:path>
                    </a:pathLst>
                  </a:custGeom>
                  <a:solidFill>
                    <a:schemeClr val="accent3">
                      <a:lumOff val="44000"/>
                    </a:schemeClr>
                  </a:solidFill>
                  <a:ln w="12700" cap="flat">
                    <a:noFill/>
                    <a:miter lim="400000"/>
                  </a:ln>
                  <a:effectLst/>
                </p:spPr>
                <p:txBody>
                  <a:bodyPr wrap="square" lIns="45719" tIns="45719" rIns="45719" bIns="45719" numCol="1" anchor="t">
                    <a:noAutofit/>
                  </a:bodyPr>
                  <a:lstStyle/>
                  <a:p>
                    <a:pPr/>
                  </a:p>
                </p:txBody>
              </p:sp>
            </p:grpSp>
          </p:grpSp>
        </p:grpSp>
        <p:sp>
          <p:nvSpPr>
            <p:cNvPr id="316" name="Freeform 162"/>
            <p:cNvSpPr/>
            <p:nvPr/>
          </p:nvSpPr>
          <p:spPr>
            <a:xfrm>
              <a:off x="6978244" y="598487"/>
              <a:ext cx="1911139" cy="12144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5800"/>
                  </a:moveTo>
                  <a:lnTo>
                    <a:pt x="8351" y="2294"/>
                  </a:lnTo>
                  <a:lnTo>
                    <a:pt x="7312" y="6318"/>
                  </a:lnTo>
                  <a:lnTo>
                    <a:pt x="369" y="2294"/>
                  </a:lnTo>
                  <a:lnTo>
                    <a:pt x="4627" y="7616"/>
                  </a:lnTo>
                  <a:lnTo>
                    <a:pt x="0" y="8614"/>
                  </a:lnTo>
                  <a:lnTo>
                    <a:pt x="3722" y="11774"/>
                  </a:lnTo>
                  <a:lnTo>
                    <a:pt x="134" y="14586"/>
                  </a:lnTo>
                  <a:lnTo>
                    <a:pt x="5666" y="13936"/>
                  </a:lnTo>
                  <a:lnTo>
                    <a:pt x="4761" y="17617"/>
                  </a:lnTo>
                  <a:lnTo>
                    <a:pt x="7713" y="15625"/>
                  </a:lnTo>
                  <a:lnTo>
                    <a:pt x="8484" y="21600"/>
                  </a:lnTo>
                  <a:lnTo>
                    <a:pt x="10530" y="14934"/>
                  </a:lnTo>
                  <a:lnTo>
                    <a:pt x="13245" y="19736"/>
                  </a:lnTo>
                  <a:lnTo>
                    <a:pt x="14018" y="14457"/>
                  </a:lnTo>
                  <a:lnTo>
                    <a:pt x="18144" y="18094"/>
                  </a:lnTo>
                  <a:lnTo>
                    <a:pt x="16835" y="12941"/>
                  </a:lnTo>
                  <a:lnTo>
                    <a:pt x="21600" y="13288"/>
                  </a:lnTo>
                  <a:lnTo>
                    <a:pt x="17606" y="10474"/>
                  </a:lnTo>
                  <a:lnTo>
                    <a:pt x="21097" y="8137"/>
                  </a:lnTo>
                  <a:lnTo>
                    <a:pt x="16701" y="7314"/>
                  </a:lnTo>
                  <a:lnTo>
                    <a:pt x="18379" y="4456"/>
                  </a:lnTo>
                  <a:lnTo>
                    <a:pt x="14154" y="5324"/>
                  </a:lnTo>
                  <a:lnTo>
                    <a:pt x="14522" y="0"/>
                  </a:lnTo>
                  <a:close/>
                </a:path>
              </a:pathLst>
            </a:custGeom>
            <a:solidFill>
              <a:srgbClr val="FFFF99"/>
            </a:solidFill>
            <a:ln w="9525" cap="flat">
              <a:solidFill>
                <a:srgbClr val="FF9933"/>
              </a:solidFill>
              <a:prstDash val="solid"/>
              <a:round/>
            </a:ln>
            <a:effectLst/>
          </p:spPr>
          <p:txBody>
            <a:bodyPr wrap="square" lIns="45719" tIns="45719" rIns="45719" bIns="45719" numCol="1" anchor="t">
              <a:noAutofit/>
            </a:bodyPr>
            <a:lstStyle/>
            <a:p>
              <a:pPr/>
            </a:p>
          </p:txBody>
        </p:sp>
        <p:sp>
          <p:nvSpPr>
            <p:cNvPr id="317" name="Text Box 163"/>
            <p:cNvSpPr txBox="1"/>
            <p:nvPr/>
          </p:nvSpPr>
          <p:spPr>
            <a:xfrm>
              <a:off x="6959430" y="1049337"/>
              <a:ext cx="1690081" cy="29766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lnSpc>
                  <a:spcPts val="2400"/>
                </a:lnSpc>
                <a:tabLst>
                  <a:tab pos="914400" algn="l"/>
                  <a:tab pos="1828800" algn="l"/>
                </a:tabLst>
                <a:defRPr b="1" sz="2000">
                  <a:solidFill>
                    <a:srgbClr val="FF3300"/>
                  </a:solidFill>
                </a:defRPr>
              </a:lvl1pPr>
            </a:lstStyle>
            <a:p>
              <a:pPr/>
              <a:r>
                <a:t>Manipulation</a:t>
              </a:r>
            </a:p>
          </p:txBody>
        </p:sp>
        <p:sp>
          <p:nvSpPr>
            <p:cNvPr id="318" name="Text Box 7"/>
            <p:cNvSpPr txBox="1"/>
            <p:nvPr/>
          </p:nvSpPr>
          <p:spPr>
            <a:xfrm>
              <a:off x="3734481" y="1184275"/>
              <a:ext cx="4134269" cy="19232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a:lnSpc>
                  <a:spcPts val="2900"/>
                </a:lnSpc>
                <a:buClr>
                  <a:srgbClr val="006BB2"/>
                </a:buClr>
                <a:buSzPct val="100000"/>
                <a:buFont typeface="Arial"/>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pPr>
              <a:r>
                <a:t> Geräte manipulieren (Daten stehlen, Malware, Vandalismus)</a:t>
              </a:r>
            </a:p>
            <a:p>
              <a:pPr>
                <a:lnSpc>
                  <a:spcPts val="2900"/>
                </a:lnSpc>
                <a:buClr>
                  <a:srgbClr val="006BB2"/>
                </a:buClr>
                <a:buSzPct val="100000"/>
                <a:buFont typeface="Arial"/>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pPr>
              <a:r>
                <a:t> mit falscher Identität agieren</a:t>
              </a:r>
            </a:p>
            <a:p>
              <a:pPr>
                <a:lnSpc>
                  <a:spcPts val="2900"/>
                </a:lnSpc>
                <a:buClr>
                  <a:srgbClr val="006BB2"/>
                </a:buClr>
                <a:buSzPct val="100000"/>
                <a:buFont typeface="Arial"/>
                <a:buChar cha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pPr>
              <a:r>
                <a:t> Übertölpeln von Nutzern (z.B. Passwörter stehlen)</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 presetID="22" grpId="1" fill="hold">
                                  <p:stCondLst>
                                    <p:cond delay="0"/>
                                  </p:stCondLst>
                                  <p:iterate type="el" backwards="0">
                                    <p:tmAbs val="0"/>
                                  </p:iterate>
                                  <p:childTnLst>
                                    <p:set>
                                      <p:cBhvr>
                                        <p:cTn id="6" fill="hold"/>
                                        <p:tgtEl>
                                          <p:spTgt spid="239"/>
                                        </p:tgtEl>
                                        <p:attrNameLst>
                                          <p:attrName>style.visibility</p:attrName>
                                        </p:attrNameLst>
                                      </p:cBhvr>
                                      <p:to>
                                        <p:strVal val="visible"/>
                                      </p:to>
                                    </p:set>
                                    <p:animEffect filter="wipe(up)" transition="in">
                                      <p:cBhvr>
                                        <p:cTn id="7" dur="500"/>
                                        <p:tgtEl>
                                          <p:spTgt spid="239"/>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1" presetID="22" grpId="2" fill="hold">
                                  <p:stCondLst>
                                    <p:cond delay="0"/>
                                  </p:stCondLst>
                                  <p:iterate type="el" backwards="0">
                                    <p:tmAbs val="0"/>
                                  </p:iterate>
                                  <p:childTnLst>
                                    <p:set>
                                      <p:cBhvr>
                                        <p:cTn id="11" fill="hold"/>
                                        <p:tgtEl>
                                          <p:spTgt spid="319"/>
                                        </p:tgtEl>
                                        <p:attrNameLst>
                                          <p:attrName>style.visibility</p:attrName>
                                        </p:attrNameLst>
                                      </p:cBhvr>
                                      <p:to>
                                        <p:strVal val="visible"/>
                                      </p:to>
                                    </p:set>
                                    <p:animEffect filter="wipe(up)" transition="in">
                                      <p:cBhvr>
                                        <p:cTn id="12" dur="500"/>
                                        <p:tgtEl>
                                          <p:spTgt spid="31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19" grpId="2"/>
      <p:bldP build="whole" bldLvl="1" animBg="1" rev="0" advAuto="0" spid="239" grpId="1"/>
    </p:bldLst>
  </p:timing>
</p:sld>
</file>

<file path=ppt/theme/theme1.xml><?xml version="1.0" encoding="utf-8"?>
<a:theme xmlns:a="http://schemas.openxmlformats.org/drawingml/2006/main" xmlns:r="http://schemas.openxmlformats.org/officeDocument/2006/relationships" name="Leere Präsentation">
  <a:themeElements>
    <a:clrScheme name="Leere Präsentation">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Leere Präsentation">
      <a:majorFont>
        <a:latin typeface="Arial"/>
        <a:ea typeface="Arial"/>
        <a:cs typeface="Arial"/>
      </a:majorFont>
      <a:minorFont>
        <a:latin typeface="Helvetica"/>
        <a:ea typeface="Helvetica"/>
        <a:cs typeface="Helvetica"/>
      </a:minorFont>
    </a:fontScheme>
    <a:fmtScheme name="Leere Präsentatio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40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40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Leere Präsentation">
  <a:themeElements>
    <a:clrScheme name="Leere Präsentation">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Leere Präsentation">
      <a:majorFont>
        <a:latin typeface="Arial"/>
        <a:ea typeface="Arial"/>
        <a:cs typeface="Arial"/>
      </a:majorFont>
      <a:minorFont>
        <a:latin typeface="Helvetica"/>
        <a:ea typeface="Helvetica"/>
        <a:cs typeface="Helvetica"/>
      </a:minorFont>
    </a:fontScheme>
    <a:fmtScheme name="Leere Präsentatio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40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40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