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906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Arial"/>
      </a:defRPr>
    </a:lvl1pPr>
    <a:lvl2pPr indent="228600" latinLnBrk="0">
      <a:defRPr sz="1200">
        <a:latin typeface="+mj-lt"/>
        <a:ea typeface="+mj-ea"/>
        <a:cs typeface="+mj-cs"/>
        <a:sym typeface="Arial"/>
      </a:defRPr>
    </a:lvl2pPr>
    <a:lvl3pPr indent="457200" latinLnBrk="0">
      <a:defRPr sz="1200">
        <a:latin typeface="+mj-lt"/>
        <a:ea typeface="+mj-ea"/>
        <a:cs typeface="+mj-cs"/>
        <a:sym typeface="Arial"/>
      </a:defRPr>
    </a:lvl3pPr>
    <a:lvl4pPr indent="685800" latinLnBrk="0">
      <a:defRPr sz="1200">
        <a:latin typeface="+mj-lt"/>
        <a:ea typeface="+mj-ea"/>
        <a:cs typeface="+mj-cs"/>
        <a:sym typeface="Arial"/>
      </a:defRPr>
    </a:lvl4pPr>
    <a:lvl5pPr indent="914400" latinLnBrk="0">
      <a:defRPr sz="1200">
        <a:latin typeface="+mj-lt"/>
        <a:ea typeface="+mj-ea"/>
        <a:cs typeface="+mj-cs"/>
        <a:sym typeface="Arial"/>
      </a:defRPr>
    </a:lvl5pPr>
    <a:lvl6pPr indent="1143000" latinLnBrk="0">
      <a:defRPr sz="1200">
        <a:latin typeface="+mj-lt"/>
        <a:ea typeface="+mj-ea"/>
        <a:cs typeface="+mj-cs"/>
        <a:sym typeface="Arial"/>
      </a:defRPr>
    </a:lvl6pPr>
    <a:lvl7pPr indent="1371600" latinLnBrk="0">
      <a:defRPr sz="1200">
        <a:latin typeface="+mj-lt"/>
        <a:ea typeface="+mj-ea"/>
        <a:cs typeface="+mj-cs"/>
        <a:sym typeface="Arial"/>
      </a:defRPr>
    </a:lvl7pPr>
    <a:lvl8pPr indent="1600200" latinLnBrk="0">
      <a:defRPr sz="1200">
        <a:latin typeface="+mj-lt"/>
        <a:ea typeface="+mj-ea"/>
        <a:cs typeface="+mj-cs"/>
        <a:sym typeface="Arial"/>
      </a:defRPr>
    </a:lvl8pPr>
    <a:lvl9pPr indent="1828800" latinLnBrk="0"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3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>
          <a:xfrm>
            <a:off x="6528175" y="6439689"/>
            <a:ext cx="1871068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Master, T3M40404.1, 2022</a:t>
            </a:r>
          </a:p>
        </p:txBody>
      </p:sp>
      <p:sp>
        <p:nvSpPr>
          <p:cNvPr id="3" name="Rectangle 3"/>
          <p:cNvSpPr txBox="1"/>
          <p:nvPr/>
        </p:nvSpPr>
        <p:spPr>
          <a:xfrm>
            <a:off x="767534" y="6439689"/>
            <a:ext cx="2819402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Kommunikationssysteme, Teil 2, S. Rupp</a:t>
            </a:r>
          </a:p>
        </p:txBody>
      </p:sp>
      <p:sp>
        <p:nvSpPr>
          <p:cNvPr id="4" name="Titeltext"/>
          <p:cNvSpPr txBox="1"/>
          <p:nvPr>
            <p:ph type="title"/>
          </p:nvPr>
        </p:nvSpPr>
        <p:spPr>
          <a:xfrm>
            <a:off x="762000" y="330200"/>
            <a:ext cx="85344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5" name="Textebene 1…"/>
          <p:cNvSpPr txBox="1"/>
          <p:nvPr>
            <p:ph type="body" idx="1"/>
          </p:nvPr>
        </p:nvSpPr>
        <p:spPr>
          <a:xfrm>
            <a:off x="762000" y="977900"/>
            <a:ext cx="8534400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" name="Foliennummer"/>
          <p:cNvSpPr txBox="1"/>
          <p:nvPr>
            <p:ph type="sldNum" sz="quarter" idx="2"/>
          </p:nvPr>
        </p:nvSpPr>
        <p:spPr>
          <a:xfrm>
            <a:off x="5413557" y="6397532"/>
            <a:ext cx="273657" cy="26425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968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540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4112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6848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06388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•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1pPr>
      <a:lvl2pPr marL="730250" marR="0" indent="-284162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–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2pPr>
      <a:lvl3pPr marL="1208617" marR="0" indent="-306917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•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3pPr>
      <a:lvl4pPr marL="1627187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–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4pPr>
      <a:lvl5pPr marL="21333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5pPr>
      <a:lvl6pPr marL="25905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6pPr>
      <a:lvl7pPr marL="30477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7pPr>
      <a:lvl8pPr marL="35049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8pPr>
      <a:lvl9pPr marL="39621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2.jpeg"/><Relationship Id="rId6" Type="http://schemas.openxmlformats.org/officeDocument/2006/relationships/image" Target="../media/image4.jpeg"/><Relationship Id="rId7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5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7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8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9.jpe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hyperlink" Target="http://www.linecity.de/DHBW_6/resources/EthercatOperatingPrinciple.svg" TargetMode="Externa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3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2.jpeg"/><Relationship Id="rId6" Type="http://schemas.openxmlformats.org/officeDocument/2006/relationships/image" Target="../media/image5.png"/><Relationship Id="rId7" Type="http://schemas.openxmlformats.org/officeDocument/2006/relationships/image" Target="../media/image3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2.jpeg"/><Relationship Id="rId6" Type="http://schemas.openxmlformats.org/officeDocument/2006/relationships/image" Target="../media/image5.png"/><Relationship Id="rId7" Type="http://schemas.openxmlformats.org/officeDocument/2006/relationships/image" Target="../media/image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2.jpeg"/><Relationship Id="rId6" Type="http://schemas.openxmlformats.org/officeDocument/2006/relationships/image" Target="../media/image5.png"/><Relationship Id="rId7" Type="http://schemas.openxmlformats.org/officeDocument/2006/relationships/image" Target="../media/image3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"/>
          <p:cNvSpPr txBox="1"/>
          <p:nvPr>
            <p:ph type="title"/>
          </p:nvPr>
        </p:nvSpPr>
        <p:spPr>
          <a:xfrm>
            <a:off x="812539" y="1808820"/>
            <a:ext cx="8534401" cy="533516"/>
          </a:xfrm>
          <a:prstGeom prst="rect">
            <a:avLst/>
          </a:prstGeom>
        </p:spPr>
        <p:txBody>
          <a:bodyPr/>
          <a:lstStyle/>
          <a:p>
            <a:pPr indent="15875" defTabSz="365760">
              <a:defRPr sz="1280"/>
            </a:pPr>
            <a:r>
              <a:t>Kommunikationssysteme </a:t>
            </a:r>
            <a:br/>
            <a:r>
              <a:t>Teil 2 – Ethernet basierte Feldbusse</a:t>
            </a:r>
            <a:br/>
            <a:br/>
          </a:p>
        </p:txBody>
      </p:sp>
      <p:sp>
        <p:nvSpPr>
          <p:cNvPr id="25" name="Rectangle 7"/>
          <p:cNvSpPr txBox="1"/>
          <p:nvPr>
            <p:ph type="body" sz="quarter" idx="1"/>
          </p:nvPr>
        </p:nvSpPr>
        <p:spPr>
          <a:xfrm>
            <a:off x="902550" y="3023954"/>
            <a:ext cx="8393850" cy="112512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Stephan Rupp</a:t>
            </a:r>
          </a:p>
          <a:p>
            <a:pPr marL="0" indent="0">
              <a:buSzTx/>
              <a:buNone/>
            </a:pPr>
            <a:r>
              <a:t>Masterstudium Informations- und Kommunikationstechnik</a:t>
            </a:r>
          </a:p>
        </p:txBody>
      </p:sp>
      <p:pic>
        <p:nvPicPr>
          <p:cNvPr id="2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800600"/>
            <a:ext cx="9906000" cy="1654175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 2"/>
          <p:cNvSpPr txBox="1"/>
          <p:nvPr/>
        </p:nvSpPr>
        <p:spPr>
          <a:xfrm>
            <a:off x="0" y="5434012"/>
            <a:ext cx="9889434" cy="359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spcBef>
                <a:spcPts val="0"/>
              </a:spcBef>
              <a:defRPr b="1" sz="20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www.dhbw-stuttgart.de </a:t>
            </a:r>
          </a:p>
        </p:txBody>
      </p:sp>
      <p:pic>
        <p:nvPicPr>
          <p:cNvPr id="28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520" y="368660"/>
            <a:ext cx="4519613" cy="719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Nachrichten speichern und weiterleiten</a:t>
            </a:r>
          </a:p>
        </p:txBody>
      </p:sp>
      <p:grpSp>
        <p:nvGrpSpPr>
          <p:cNvPr id="482" name="Gruppieren 1"/>
          <p:cNvGrpSpPr/>
          <p:nvPr/>
        </p:nvGrpSpPr>
        <p:grpSpPr>
          <a:xfrm>
            <a:off x="1304075" y="1178749"/>
            <a:ext cx="7600950" cy="3019427"/>
            <a:chOff x="0" y="0"/>
            <a:chExt cx="7600948" cy="3019425"/>
          </a:xfrm>
        </p:grpSpPr>
        <p:sp>
          <p:nvSpPr>
            <p:cNvPr id="327" name="AutoShape 175"/>
            <p:cNvSpPr/>
            <p:nvPr/>
          </p:nvSpPr>
          <p:spPr>
            <a:xfrm>
              <a:off x="1433510" y="0"/>
              <a:ext cx="3619501" cy="3003551"/>
            </a:xfrm>
            <a:prstGeom prst="roundRect">
              <a:avLst>
                <a:gd name="adj" fmla="val 6787"/>
              </a:avLst>
            </a:prstGeom>
            <a:solidFill>
              <a:srgbClr val="FFFFCC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99997A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pic>
          <p:nvPicPr>
            <p:cNvPr id="328" name="Picture 150" descr="Picture 150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976597" y="1402296"/>
              <a:ext cx="427114" cy="2736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9" name="AutoShape 139"/>
            <p:cNvSpPr/>
            <p:nvPr/>
          </p:nvSpPr>
          <p:spPr>
            <a:xfrm>
              <a:off x="1501773" y="68261"/>
              <a:ext cx="3454401" cy="2870201"/>
            </a:xfrm>
            <a:prstGeom prst="roundRect">
              <a:avLst>
                <a:gd name="adj" fmla="val 4769"/>
              </a:avLst>
            </a:prstGeom>
            <a:noFill/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pic>
          <p:nvPicPr>
            <p:cNvPr id="330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97190" y="734256"/>
              <a:ext cx="427115" cy="2736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1" name="Line 57"/>
            <p:cNvSpPr/>
            <p:nvPr/>
          </p:nvSpPr>
          <p:spPr>
            <a:xfrm>
              <a:off x="4956173" y="611187"/>
              <a:ext cx="668338" cy="1"/>
            </a:xfrm>
            <a:prstGeom prst="line">
              <a:avLst/>
            </a:prstGeom>
            <a:noFill/>
            <a:ln w="28575" cap="flat">
              <a:solidFill>
                <a:srgbClr val="FF993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332" name="Picture 59" descr="Picture 59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5229" y="668040"/>
              <a:ext cx="767032" cy="6489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3" name="Picture 61" descr="Picture 6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540755" y="151560"/>
              <a:ext cx="827625" cy="7210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4" name="Picture 62" descr="Picture 62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254042" y="1202179"/>
              <a:ext cx="877874" cy="6430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5" name="Rectangle 63"/>
            <p:cNvSpPr/>
            <p:nvPr/>
          </p:nvSpPr>
          <p:spPr>
            <a:xfrm>
              <a:off x="1468435" y="517524"/>
              <a:ext cx="84139" cy="84137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36" name="Rectangle 64"/>
            <p:cNvSpPr/>
            <p:nvPr/>
          </p:nvSpPr>
          <p:spPr>
            <a:xfrm>
              <a:off x="1474785" y="1069975"/>
              <a:ext cx="84139" cy="84137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37" name="Rectangle 65"/>
            <p:cNvSpPr/>
            <p:nvPr/>
          </p:nvSpPr>
          <p:spPr>
            <a:xfrm>
              <a:off x="4913310" y="2070100"/>
              <a:ext cx="84139" cy="84137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38" name="Rectangle 66"/>
            <p:cNvSpPr/>
            <p:nvPr/>
          </p:nvSpPr>
          <p:spPr>
            <a:xfrm>
              <a:off x="4913310" y="1570037"/>
              <a:ext cx="84139" cy="84138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39" name="Rectangle 67"/>
            <p:cNvSpPr/>
            <p:nvPr/>
          </p:nvSpPr>
          <p:spPr>
            <a:xfrm>
              <a:off x="4913310" y="568325"/>
              <a:ext cx="84139" cy="84137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345" name="Group 68"/>
            <p:cNvGrpSpPr/>
            <p:nvPr/>
          </p:nvGrpSpPr>
          <p:grpSpPr>
            <a:xfrm>
              <a:off x="1811350" y="444379"/>
              <a:ext cx="544530" cy="317176"/>
              <a:chOff x="0" y="0"/>
              <a:chExt cx="544529" cy="317174"/>
            </a:xfrm>
          </p:grpSpPr>
          <p:sp>
            <p:nvSpPr>
              <p:cNvPr id="340" name="Freeform 69"/>
              <p:cNvSpPr/>
              <p:nvPr/>
            </p:nvSpPr>
            <p:spPr>
              <a:xfrm>
                <a:off x="0" y="0"/>
                <a:ext cx="544530" cy="317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41" name="Line 70"/>
              <p:cNvSpPr/>
              <p:nvPr/>
            </p:nvSpPr>
            <p:spPr>
              <a:xfrm flipH="1">
                <a:off x="31891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2" name="Line 71"/>
              <p:cNvSpPr/>
              <p:nvPr/>
            </p:nvSpPr>
            <p:spPr>
              <a:xfrm flipH="1">
                <a:off x="394998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3" name="Line 72"/>
              <p:cNvSpPr/>
              <p:nvPr/>
            </p:nvSpPr>
            <p:spPr>
              <a:xfrm>
                <a:off x="46844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4" name="Line 73"/>
              <p:cNvSpPr/>
              <p:nvPr/>
            </p:nvSpPr>
            <p:spPr>
              <a:xfrm flipH="1">
                <a:off x="244144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46" name="Line 74"/>
            <p:cNvSpPr/>
            <p:nvPr/>
          </p:nvSpPr>
          <p:spPr>
            <a:xfrm>
              <a:off x="2357435" y="611187"/>
              <a:ext cx="350839" cy="2587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7" name="Line 75"/>
            <p:cNvSpPr/>
            <p:nvPr/>
          </p:nvSpPr>
          <p:spPr>
            <a:xfrm flipV="1">
              <a:off x="3646485" y="611188"/>
              <a:ext cx="390526" cy="2587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53" name="Group 76"/>
            <p:cNvGrpSpPr/>
            <p:nvPr/>
          </p:nvGrpSpPr>
          <p:grpSpPr>
            <a:xfrm>
              <a:off x="4078294" y="444379"/>
              <a:ext cx="543207" cy="317176"/>
              <a:chOff x="0" y="0"/>
              <a:chExt cx="543205" cy="317174"/>
            </a:xfrm>
          </p:grpSpPr>
          <p:sp>
            <p:nvSpPr>
              <p:cNvPr id="348" name="Freeform 77"/>
              <p:cNvSpPr/>
              <p:nvPr/>
            </p:nvSpPr>
            <p:spPr>
              <a:xfrm>
                <a:off x="0" y="0"/>
                <a:ext cx="543206" cy="317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49" name="Line 78"/>
              <p:cNvSpPr/>
              <p:nvPr/>
            </p:nvSpPr>
            <p:spPr>
              <a:xfrm flipH="1">
                <a:off x="31891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0" name="Line 79"/>
              <p:cNvSpPr/>
              <p:nvPr/>
            </p:nvSpPr>
            <p:spPr>
              <a:xfrm flipH="1">
                <a:off x="393675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1" name="Line 80"/>
              <p:cNvSpPr/>
              <p:nvPr/>
            </p:nvSpPr>
            <p:spPr>
              <a:xfrm>
                <a:off x="46844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2" name="Line 81"/>
              <p:cNvSpPr/>
              <p:nvPr/>
            </p:nvSpPr>
            <p:spPr>
              <a:xfrm flipH="1">
                <a:off x="244144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54" name="Line 82"/>
            <p:cNvSpPr/>
            <p:nvPr/>
          </p:nvSpPr>
          <p:spPr>
            <a:xfrm>
              <a:off x="3111181" y="1936750"/>
              <a:ext cx="1" cy="46831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60" name="Group 83"/>
            <p:cNvGrpSpPr/>
            <p:nvPr/>
          </p:nvGrpSpPr>
          <p:grpSpPr>
            <a:xfrm>
              <a:off x="1811350" y="946145"/>
              <a:ext cx="544530" cy="317176"/>
              <a:chOff x="0" y="0"/>
              <a:chExt cx="544529" cy="317174"/>
            </a:xfrm>
          </p:grpSpPr>
          <p:sp>
            <p:nvSpPr>
              <p:cNvPr id="355" name="Freeform 84"/>
              <p:cNvSpPr/>
              <p:nvPr/>
            </p:nvSpPr>
            <p:spPr>
              <a:xfrm>
                <a:off x="0" y="0"/>
                <a:ext cx="544530" cy="317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56" name="Line 85"/>
              <p:cNvSpPr/>
              <p:nvPr/>
            </p:nvSpPr>
            <p:spPr>
              <a:xfrm flipH="1">
                <a:off x="31891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7" name="Line 86"/>
              <p:cNvSpPr/>
              <p:nvPr/>
            </p:nvSpPr>
            <p:spPr>
              <a:xfrm flipH="1">
                <a:off x="394998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8" name="Line 87"/>
              <p:cNvSpPr/>
              <p:nvPr/>
            </p:nvSpPr>
            <p:spPr>
              <a:xfrm>
                <a:off x="46844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59" name="Line 88"/>
              <p:cNvSpPr/>
              <p:nvPr/>
            </p:nvSpPr>
            <p:spPr>
              <a:xfrm flipH="1">
                <a:off x="244144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61" name="Line 89"/>
            <p:cNvSpPr/>
            <p:nvPr/>
          </p:nvSpPr>
          <p:spPr>
            <a:xfrm>
              <a:off x="2357435" y="1112836"/>
              <a:ext cx="215901" cy="2381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62" name="Line 90"/>
            <p:cNvSpPr/>
            <p:nvPr/>
          </p:nvSpPr>
          <p:spPr>
            <a:xfrm flipV="1">
              <a:off x="3846510" y="1112836"/>
              <a:ext cx="192089" cy="2381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68" name="Group 91"/>
            <p:cNvGrpSpPr/>
            <p:nvPr/>
          </p:nvGrpSpPr>
          <p:grpSpPr>
            <a:xfrm>
              <a:off x="4079927" y="946145"/>
              <a:ext cx="544530" cy="317176"/>
              <a:chOff x="0" y="0"/>
              <a:chExt cx="544529" cy="317174"/>
            </a:xfrm>
          </p:grpSpPr>
          <p:sp>
            <p:nvSpPr>
              <p:cNvPr id="363" name="Freeform 92"/>
              <p:cNvSpPr/>
              <p:nvPr/>
            </p:nvSpPr>
            <p:spPr>
              <a:xfrm>
                <a:off x="0" y="0"/>
                <a:ext cx="544530" cy="317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64" name="Line 93"/>
              <p:cNvSpPr/>
              <p:nvPr/>
            </p:nvSpPr>
            <p:spPr>
              <a:xfrm flipH="1">
                <a:off x="31891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5" name="Line 94"/>
              <p:cNvSpPr/>
              <p:nvPr/>
            </p:nvSpPr>
            <p:spPr>
              <a:xfrm flipH="1">
                <a:off x="394998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6" name="Line 95"/>
              <p:cNvSpPr/>
              <p:nvPr/>
            </p:nvSpPr>
            <p:spPr>
              <a:xfrm>
                <a:off x="46844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7" name="Line 96"/>
              <p:cNvSpPr/>
              <p:nvPr/>
            </p:nvSpPr>
            <p:spPr>
              <a:xfrm flipH="1">
                <a:off x="244144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69" name="Oval 97"/>
            <p:cNvSpPr/>
            <p:nvPr/>
          </p:nvSpPr>
          <p:spPr>
            <a:xfrm>
              <a:off x="2506661" y="668337"/>
              <a:ext cx="1339851" cy="1268415"/>
            </a:xfrm>
            <a:prstGeom prst="ellips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375" name="Group 98"/>
            <p:cNvGrpSpPr/>
            <p:nvPr/>
          </p:nvGrpSpPr>
          <p:grpSpPr>
            <a:xfrm>
              <a:off x="1811350" y="1446440"/>
              <a:ext cx="544530" cy="317176"/>
              <a:chOff x="0" y="0"/>
              <a:chExt cx="544529" cy="317174"/>
            </a:xfrm>
          </p:grpSpPr>
          <p:sp>
            <p:nvSpPr>
              <p:cNvPr id="370" name="Freeform 99"/>
              <p:cNvSpPr/>
              <p:nvPr/>
            </p:nvSpPr>
            <p:spPr>
              <a:xfrm>
                <a:off x="0" y="0"/>
                <a:ext cx="544530" cy="317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71" name="Line 100"/>
              <p:cNvSpPr/>
              <p:nvPr/>
            </p:nvSpPr>
            <p:spPr>
              <a:xfrm flipH="1">
                <a:off x="31891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2" name="Line 101"/>
              <p:cNvSpPr/>
              <p:nvPr/>
            </p:nvSpPr>
            <p:spPr>
              <a:xfrm flipH="1">
                <a:off x="394998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3" name="Line 102"/>
              <p:cNvSpPr/>
              <p:nvPr/>
            </p:nvSpPr>
            <p:spPr>
              <a:xfrm>
                <a:off x="46844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4" name="Line 103"/>
              <p:cNvSpPr/>
              <p:nvPr/>
            </p:nvSpPr>
            <p:spPr>
              <a:xfrm flipH="1">
                <a:off x="244144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76" name="Line 104"/>
            <p:cNvSpPr/>
            <p:nvPr/>
          </p:nvSpPr>
          <p:spPr>
            <a:xfrm flipV="1">
              <a:off x="2357435" y="1536700"/>
              <a:ext cx="215901" cy="762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7" name="Line 105"/>
            <p:cNvSpPr/>
            <p:nvPr/>
          </p:nvSpPr>
          <p:spPr>
            <a:xfrm>
              <a:off x="3779835" y="1536700"/>
              <a:ext cx="257176" cy="762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83" name="Group 106"/>
            <p:cNvGrpSpPr/>
            <p:nvPr/>
          </p:nvGrpSpPr>
          <p:grpSpPr>
            <a:xfrm>
              <a:off x="4078294" y="1446440"/>
              <a:ext cx="543207" cy="317176"/>
              <a:chOff x="0" y="0"/>
              <a:chExt cx="543205" cy="317174"/>
            </a:xfrm>
          </p:grpSpPr>
          <p:sp>
            <p:nvSpPr>
              <p:cNvPr id="378" name="Freeform 107"/>
              <p:cNvSpPr/>
              <p:nvPr/>
            </p:nvSpPr>
            <p:spPr>
              <a:xfrm>
                <a:off x="0" y="0"/>
                <a:ext cx="543206" cy="317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79" name="Line 108"/>
              <p:cNvSpPr/>
              <p:nvPr/>
            </p:nvSpPr>
            <p:spPr>
              <a:xfrm flipH="1">
                <a:off x="31891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0" name="Line 109"/>
              <p:cNvSpPr/>
              <p:nvPr/>
            </p:nvSpPr>
            <p:spPr>
              <a:xfrm flipH="1">
                <a:off x="393675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1" name="Line 110"/>
              <p:cNvSpPr/>
              <p:nvPr/>
            </p:nvSpPr>
            <p:spPr>
              <a:xfrm>
                <a:off x="468440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2" name="Line 111"/>
              <p:cNvSpPr/>
              <p:nvPr/>
            </p:nvSpPr>
            <p:spPr>
              <a:xfrm flipH="1">
                <a:off x="244144" y="36267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389" name="Group 112"/>
            <p:cNvGrpSpPr/>
            <p:nvPr/>
          </p:nvGrpSpPr>
          <p:grpSpPr>
            <a:xfrm>
              <a:off x="1811350" y="1947546"/>
              <a:ext cx="544530" cy="314538"/>
              <a:chOff x="0" y="0"/>
              <a:chExt cx="544529" cy="314537"/>
            </a:xfrm>
          </p:grpSpPr>
          <p:sp>
            <p:nvSpPr>
              <p:cNvPr id="384" name="Freeform 113"/>
              <p:cNvSpPr/>
              <p:nvPr/>
            </p:nvSpPr>
            <p:spPr>
              <a:xfrm>
                <a:off x="0" y="0"/>
                <a:ext cx="544530" cy="314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85" name="Line 114"/>
              <p:cNvSpPr/>
              <p:nvPr/>
            </p:nvSpPr>
            <p:spPr>
              <a:xfrm flipH="1">
                <a:off x="31891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6" name="Line 115"/>
              <p:cNvSpPr/>
              <p:nvPr/>
            </p:nvSpPr>
            <p:spPr>
              <a:xfrm flipH="1">
                <a:off x="394998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7" name="Line 116"/>
              <p:cNvSpPr/>
              <p:nvPr/>
            </p:nvSpPr>
            <p:spPr>
              <a:xfrm>
                <a:off x="46844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88" name="Line 117"/>
              <p:cNvSpPr/>
              <p:nvPr/>
            </p:nvSpPr>
            <p:spPr>
              <a:xfrm flipH="1">
                <a:off x="244144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90" name="Line 118"/>
            <p:cNvSpPr/>
            <p:nvPr/>
          </p:nvSpPr>
          <p:spPr>
            <a:xfrm flipV="1">
              <a:off x="2357435" y="1803400"/>
              <a:ext cx="484189" cy="31115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91" name="Line 119"/>
            <p:cNvSpPr/>
            <p:nvPr/>
          </p:nvSpPr>
          <p:spPr>
            <a:xfrm>
              <a:off x="3579811" y="1803400"/>
              <a:ext cx="458788" cy="31115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97" name="Group 120"/>
            <p:cNvGrpSpPr/>
            <p:nvPr/>
          </p:nvGrpSpPr>
          <p:grpSpPr>
            <a:xfrm>
              <a:off x="4079927" y="1947546"/>
              <a:ext cx="544530" cy="314538"/>
              <a:chOff x="0" y="0"/>
              <a:chExt cx="544529" cy="314537"/>
            </a:xfrm>
          </p:grpSpPr>
          <p:sp>
            <p:nvSpPr>
              <p:cNvPr id="392" name="Freeform 121"/>
              <p:cNvSpPr/>
              <p:nvPr/>
            </p:nvSpPr>
            <p:spPr>
              <a:xfrm>
                <a:off x="0" y="0"/>
                <a:ext cx="544530" cy="314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393" name="Line 122"/>
              <p:cNvSpPr/>
              <p:nvPr/>
            </p:nvSpPr>
            <p:spPr>
              <a:xfrm flipH="1">
                <a:off x="31891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4" name="Line 123"/>
              <p:cNvSpPr/>
              <p:nvPr/>
            </p:nvSpPr>
            <p:spPr>
              <a:xfrm flipH="1">
                <a:off x="394998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5" name="Line 124"/>
              <p:cNvSpPr/>
              <p:nvPr/>
            </p:nvSpPr>
            <p:spPr>
              <a:xfrm>
                <a:off x="468440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6" name="Line 125"/>
              <p:cNvSpPr/>
              <p:nvPr/>
            </p:nvSpPr>
            <p:spPr>
              <a:xfrm flipH="1">
                <a:off x="244144" y="36926"/>
                <a:ext cx="1" cy="24266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398" name="AutoShape 126"/>
            <p:cNvSpPr/>
            <p:nvPr/>
          </p:nvSpPr>
          <p:spPr>
            <a:xfrm>
              <a:off x="2303461" y="2405062"/>
              <a:ext cx="1744664" cy="423864"/>
            </a:xfrm>
            <a:prstGeom prst="roundRect">
              <a:avLst>
                <a:gd name="adj" fmla="val 16667"/>
              </a:avLst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99" name="Line 127"/>
            <p:cNvSpPr/>
            <p:nvPr/>
          </p:nvSpPr>
          <p:spPr>
            <a:xfrm>
              <a:off x="4619623" y="611187"/>
              <a:ext cx="25241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0" name="Line 128"/>
            <p:cNvSpPr/>
            <p:nvPr/>
          </p:nvSpPr>
          <p:spPr>
            <a:xfrm>
              <a:off x="4619623" y="1111250"/>
              <a:ext cx="25241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1" name="Line 129"/>
            <p:cNvSpPr/>
            <p:nvPr/>
          </p:nvSpPr>
          <p:spPr>
            <a:xfrm>
              <a:off x="4619623" y="1611312"/>
              <a:ext cx="25241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2" name="Line 130"/>
            <p:cNvSpPr/>
            <p:nvPr/>
          </p:nvSpPr>
          <p:spPr>
            <a:xfrm>
              <a:off x="4619623" y="2111374"/>
              <a:ext cx="25241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3" name="Line 131"/>
            <p:cNvSpPr/>
            <p:nvPr/>
          </p:nvSpPr>
          <p:spPr>
            <a:xfrm>
              <a:off x="1636710" y="601662"/>
              <a:ext cx="250826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4" name="Line 132"/>
            <p:cNvSpPr/>
            <p:nvPr/>
          </p:nvSpPr>
          <p:spPr>
            <a:xfrm>
              <a:off x="1636710" y="1101725"/>
              <a:ext cx="250826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5" name="Line 133"/>
            <p:cNvSpPr/>
            <p:nvPr/>
          </p:nvSpPr>
          <p:spPr>
            <a:xfrm>
              <a:off x="1636710" y="1601787"/>
              <a:ext cx="250826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6" name="Line 134"/>
            <p:cNvSpPr/>
            <p:nvPr/>
          </p:nvSpPr>
          <p:spPr>
            <a:xfrm>
              <a:off x="1636710" y="2103436"/>
              <a:ext cx="250826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07" name="Rectangle 136"/>
            <p:cNvSpPr txBox="1"/>
            <p:nvPr/>
          </p:nvSpPr>
          <p:spPr>
            <a:xfrm>
              <a:off x="2212974" y="2470150"/>
              <a:ext cx="1970086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algn="ctr"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Switch Route Table</a:t>
              </a:r>
            </a:p>
          </p:txBody>
        </p:sp>
        <p:sp>
          <p:nvSpPr>
            <p:cNvPr id="408" name="Rectangle 137"/>
            <p:cNvSpPr txBox="1"/>
            <p:nvPr/>
          </p:nvSpPr>
          <p:spPr>
            <a:xfrm>
              <a:off x="3089274" y="68261"/>
              <a:ext cx="1893886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algn="r"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Ausgangs- Puffer</a:t>
              </a:r>
            </a:p>
          </p:txBody>
        </p:sp>
        <p:sp>
          <p:nvSpPr>
            <p:cNvPr id="409" name="Rectangle 138"/>
            <p:cNvSpPr txBox="1"/>
            <p:nvPr/>
          </p:nvSpPr>
          <p:spPr>
            <a:xfrm>
              <a:off x="1503361" y="68261"/>
              <a:ext cx="1662112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Eingangs- Puffer</a:t>
              </a:r>
            </a:p>
          </p:txBody>
        </p:sp>
        <p:sp>
          <p:nvSpPr>
            <p:cNvPr id="410" name="Line 140"/>
            <p:cNvSpPr/>
            <p:nvPr/>
          </p:nvSpPr>
          <p:spPr>
            <a:xfrm>
              <a:off x="4956173" y="1611312"/>
              <a:ext cx="793750" cy="1"/>
            </a:xfrm>
            <a:prstGeom prst="line">
              <a:avLst/>
            </a:prstGeom>
            <a:noFill/>
            <a:ln w="2857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11" name="Rectangle 142"/>
            <p:cNvSpPr txBox="1"/>
            <p:nvPr/>
          </p:nvSpPr>
          <p:spPr>
            <a:xfrm>
              <a:off x="604461" y="1468511"/>
              <a:ext cx="671178" cy="307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algn="r" defTabSz="841375"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Ports</a:t>
              </a:r>
            </a:p>
          </p:txBody>
        </p:sp>
        <p:grpSp>
          <p:nvGrpSpPr>
            <p:cNvPr id="414" name="Rectangle 143"/>
            <p:cNvGrpSpPr/>
            <p:nvPr/>
          </p:nvGrpSpPr>
          <p:grpSpPr>
            <a:xfrm>
              <a:off x="5254624" y="2003425"/>
              <a:ext cx="2346325" cy="933451"/>
              <a:chOff x="0" y="0"/>
              <a:chExt cx="2346324" cy="933450"/>
            </a:xfrm>
          </p:grpSpPr>
          <p:sp>
            <p:nvSpPr>
              <p:cNvPr id="412" name="Rechteck"/>
              <p:cNvSpPr/>
              <p:nvPr/>
            </p:nvSpPr>
            <p:spPr>
              <a:xfrm>
                <a:off x="-1" y="-1"/>
                <a:ext cx="2346326" cy="933451"/>
              </a:xfrm>
              <a:prstGeom prst="rect">
                <a:avLst/>
              </a:prstGeom>
              <a:solidFill>
                <a:srgbClr val="006BB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533400" indent="-533400"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413" name="(1) Speichern…"/>
              <p:cNvSpPr txBox="1"/>
              <p:nvPr/>
            </p:nvSpPr>
            <p:spPr>
              <a:xfrm>
                <a:off x="45719" y="-1"/>
                <a:ext cx="2254886" cy="8721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marL="533400" indent="-533400"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(1) Speichern</a:t>
                </a:r>
              </a:p>
              <a:p>
                <a:pPr marL="533400" indent="-533400"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(2) Header analysieren</a:t>
                </a:r>
              </a:p>
              <a:p>
                <a:pPr marL="533400" indent="-533400"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(3) Weiter leiten</a:t>
                </a:r>
              </a:p>
            </p:txBody>
          </p:sp>
        </p:grpSp>
        <p:sp>
          <p:nvSpPr>
            <p:cNvPr id="415" name="Line 145"/>
            <p:cNvSpPr/>
            <p:nvPr/>
          </p:nvSpPr>
          <p:spPr>
            <a:xfrm>
              <a:off x="896936" y="1001711"/>
              <a:ext cx="503238" cy="1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416" name="Picture 146" descr="Picture 146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079650" y="192761"/>
              <a:ext cx="427114" cy="2736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7" name="Line 147"/>
            <p:cNvSpPr/>
            <p:nvPr/>
          </p:nvSpPr>
          <p:spPr>
            <a:xfrm>
              <a:off x="5079999" y="485774"/>
              <a:ext cx="501651" cy="1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18" name="AutoShape 148"/>
            <p:cNvSpPr/>
            <p:nvPr/>
          </p:nvSpPr>
          <p:spPr>
            <a:xfrm rot="4788943">
              <a:off x="2606674" y="1169987"/>
              <a:ext cx="469900" cy="26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79"/>
                  </a:moveTo>
                  <a:lnTo>
                    <a:pt x="15819" y="0"/>
                  </a:lnTo>
                  <a:lnTo>
                    <a:pt x="15819" y="3517"/>
                  </a:lnTo>
                  <a:lnTo>
                    <a:pt x="12427" y="3517"/>
                  </a:lnTo>
                  <a:cubicBezTo>
                    <a:pt x="5564" y="3517"/>
                    <a:pt x="0" y="7386"/>
                    <a:pt x="0" y="12158"/>
                  </a:cubicBezTo>
                  <a:lnTo>
                    <a:pt x="0" y="21600"/>
                  </a:lnTo>
                  <a:lnTo>
                    <a:pt x="5237" y="21600"/>
                  </a:lnTo>
                  <a:lnTo>
                    <a:pt x="5237" y="12158"/>
                  </a:lnTo>
                  <a:cubicBezTo>
                    <a:pt x="5237" y="10216"/>
                    <a:pt x="8456" y="8641"/>
                    <a:pt x="12427" y="8641"/>
                  </a:cubicBezTo>
                  <a:lnTo>
                    <a:pt x="15819" y="8641"/>
                  </a:lnTo>
                  <a:lnTo>
                    <a:pt x="15819" y="12158"/>
                  </a:lnTo>
                  <a:close/>
                </a:path>
              </a:pathLst>
            </a:custGeom>
            <a:solidFill>
              <a:srgbClr val="FFCC66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19" name="AutoShape 149"/>
            <p:cNvSpPr/>
            <p:nvPr/>
          </p:nvSpPr>
          <p:spPr>
            <a:xfrm rot="19441095">
              <a:off x="3109911" y="1001711"/>
              <a:ext cx="471489" cy="26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79"/>
                  </a:moveTo>
                  <a:lnTo>
                    <a:pt x="15819" y="0"/>
                  </a:lnTo>
                  <a:lnTo>
                    <a:pt x="15819" y="3517"/>
                  </a:lnTo>
                  <a:lnTo>
                    <a:pt x="12427" y="3517"/>
                  </a:lnTo>
                  <a:cubicBezTo>
                    <a:pt x="5564" y="3517"/>
                    <a:pt x="0" y="7386"/>
                    <a:pt x="0" y="12158"/>
                  </a:cubicBezTo>
                  <a:lnTo>
                    <a:pt x="0" y="21600"/>
                  </a:lnTo>
                  <a:lnTo>
                    <a:pt x="5237" y="21600"/>
                  </a:lnTo>
                  <a:lnTo>
                    <a:pt x="5237" y="12158"/>
                  </a:lnTo>
                  <a:cubicBezTo>
                    <a:pt x="5237" y="10216"/>
                    <a:pt x="8456" y="8641"/>
                    <a:pt x="12427" y="8641"/>
                  </a:cubicBezTo>
                  <a:lnTo>
                    <a:pt x="15819" y="8641"/>
                  </a:lnTo>
                  <a:lnTo>
                    <a:pt x="15819" y="12158"/>
                  </a:lnTo>
                  <a:close/>
                </a:path>
              </a:pathLst>
            </a:custGeom>
            <a:solidFill>
              <a:srgbClr val="FFCC66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470" name="Group 4"/>
            <p:cNvGrpSpPr/>
            <p:nvPr/>
          </p:nvGrpSpPr>
          <p:grpSpPr>
            <a:xfrm>
              <a:off x="830685" y="2470573"/>
              <a:ext cx="1059655" cy="548853"/>
              <a:chOff x="0" y="0"/>
              <a:chExt cx="1059654" cy="548852"/>
            </a:xfrm>
          </p:grpSpPr>
          <p:pic>
            <p:nvPicPr>
              <p:cNvPr id="420" name="Picture 5" descr="Picture 5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0"/>
                <a:ext cx="1059655" cy="54885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469" name="Group 6"/>
              <p:cNvGrpSpPr/>
              <p:nvPr/>
            </p:nvGrpSpPr>
            <p:grpSpPr>
              <a:xfrm>
                <a:off x="232769" y="328869"/>
                <a:ext cx="731561" cy="160389"/>
                <a:chOff x="0" y="0"/>
                <a:chExt cx="731559" cy="160387"/>
              </a:xfrm>
            </p:grpSpPr>
            <p:grpSp>
              <p:nvGrpSpPr>
                <p:cNvPr id="432" name="Group 7"/>
                <p:cNvGrpSpPr/>
                <p:nvPr/>
              </p:nvGrpSpPr>
              <p:grpSpPr>
                <a:xfrm>
                  <a:off x="-1" y="1471"/>
                  <a:ext cx="167004" cy="158917"/>
                  <a:chOff x="0" y="0"/>
                  <a:chExt cx="167002" cy="158916"/>
                </a:xfrm>
              </p:grpSpPr>
              <p:sp>
                <p:nvSpPr>
                  <p:cNvPr id="421" name="Rectangle 8"/>
                  <p:cNvSpPr/>
                  <p:nvPr/>
                </p:nvSpPr>
                <p:spPr>
                  <a:xfrm rot="5400000">
                    <a:off x="4043" y="-4044"/>
                    <a:ext cx="158917" cy="167004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422" name="Rectangle 9"/>
                  <p:cNvSpPr/>
                  <p:nvPr/>
                </p:nvSpPr>
                <p:spPr>
                  <a:xfrm rot="5400000">
                    <a:off x="34959" y="24040"/>
                    <a:ext cx="104474" cy="109365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grpSp>
                <p:nvGrpSpPr>
                  <p:cNvPr id="431" name="Group 10"/>
                  <p:cNvGrpSpPr/>
                  <p:nvPr/>
                </p:nvGrpSpPr>
                <p:grpSpPr>
                  <a:xfrm>
                    <a:off x="59495" y="110994"/>
                    <a:ext cx="57164" cy="22072"/>
                    <a:chOff x="0" y="0"/>
                    <a:chExt cx="57163" cy="22071"/>
                  </a:xfrm>
                </p:grpSpPr>
                <p:sp>
                  <p:nvSpPr>
                    <p:cNvPr id="423" name="Line 11"/>
                    <p:cNvSpPr/>
                    <p:nvPr/>
                  </p:nvSpPr>
                  <p:spPr>
                    <a:xfrm flipV="1">
                      <a:off x="20725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4" name="Line 12"/>
                    <p:cNvSpPr/>
                    <p:nvPr/>
                  </p:nvSpPr>
                  <p:spPr>
                    <a:xfrm flipV="1">
                      <a:off x="9527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5" name="Line 13"/>
                    <p:cNvSpPr/>
                    <p:nvPr/>
                  </p:nvSpPr>
                  <p:spPr>
                    <a:xfrm flipV="1">
                      <a:off x="-1" y="0"/>
                      <a:ext cx="2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6" name="Line 14"/>
                    <p:cNvSpPr/>
                    <p:nvPr/>
                  </p:nvSpPr>
                  <p:spPr>
                    <a:xfrm flipV="1">
                      <a:off x="41284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7" name="Line 15"/>
                    <p:cNvSpPr/>
                    <p:nvPr/>
                  </p:nvSpPr>
                  <p:spPr>
                    <a:xfrm flipV="1">
                      <a:off x="38108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8" name="Line 16"/>
                    <p:cNvSpPr/>
                    <p:nvPr/>
                  </p:nvSpPr>
                  <p:spPr>
                    <a:xfrm flipV="1">
                      <a:off x="2858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9" name="Line 17"/>
                    <p:cNvSpPr/>
                    <p:nvPr/>
                  </p:nvSpPr>
                  <p:spPr>
                    <a:xfrm flipV="1">
                      <a:off x="57163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30" name="Line 18"/>
                    <p:cNvSpPr/>
                    <p:nvPr/>
                  </p:nvSpPr>
                  <p:spPr>
                    <a:xfrm flipV="1">
                      <a:off x="5081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444" name="Group 19"/>
                <p:cNvGrpSpPr/>
                <p:nvPr/>
              </p:nvGrpSpPr>
              <p:grpSpPr>
                <a:xfrm>
                  <a:off x="190648" y="-1"/>
                  <a:ext cx="171437" cy="158918"/>
                  <a:chOff x="0" y="0"/>
                  <a:chExt cx="171436" cy="158916"/>
                </a:xfrm>
              </p:grpSpPr>
              <p:sp>
                <p:nvSpPr>
                  <p:cNvPr id="433" name="Rectangle 20"/>
                  <p:cNvSpPr/>
                  <p:nvPr/>
                </p:nvSpPr>
                <p:spPr>
                  <a:xfrm rot="5400000">
                    <a:off x="6259" y="-6260"/>
                    <a:ext cx="158918" cy="171437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434" name="Rectangle 21"/>
                  <p:cNvSpPr/>
                  <p:nvPr/>
                </p:nvSpPr>
                <p:spPr>
                  <a:xfrm rot="5400000">
                    <a:off x="31264" y="21823"/>
                    <a:ext cx="104474" cy="113799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grpSp>
                <p:nvGrpSpPr>
                  <p:cNvPr id="443" name="Group 22"/>
                  <p:cNvGrpSpPr/>
                  <p:nvPr/>
                </p:nvGrpSpPr>
                <p:grpSpPr>
                  <a:xfrm>
                    <a:off x="57876" y="110994"/>
                    <a:ext cx="55493" cy="22072"/>
                    <a:chOff x="0" y="0"/>
                    <a:chExt cx="55491" cy="22071"/>
                  </a:xfrm>
                </p:grpSpPr>
                <p:sp>
                  <p:nvSpPr>
                    <p:cNvPr id="435" name="Line 23"/>
                    <p:cNvSpPr/>
                    <p:nvPr/>
                  </p:nvSpPr>
                  <p:spPr>
                    <a:xfrm flipV="1">
                      <a:off x="19054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36" name="Line 24"/>
                    <p:cNvSpPr/>
                    <p:nvPr/>
                  </p:nvSpPr>
                  <p:spPr>
                    <a:xfrm flipV="1">
                      <a:off x="9527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37" name="Line 25"/>
                    <p:cNvSpPr/>
                    <p:nvPr/>
                  </p:nvSpPr>
                  <p:spPr>
                    <a:xfrm flipV="1">
                      <a:off x="-1" y="0"/>
                      <a:ext cx="2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38" name="Line 26"/>
                    <p:cNvSpPr/>
                    <p:nvPr/>
                  </p:nvSpPr>
                  <p:spPr>
                    <a:xfrm flipV="1">
                      <a:off x="39613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39" name="Line 27"/>
                    <p:cNvSpPr/>
                    <p:nvPr/>
                  </p:nvSpPr>
                  <p:spPr>
                    <a:xfrm flipV="1">
                      <a:off x="36437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40" name="Line 28"/>
                    <p:cNvSpPr/>
                    <p:nvPr/>
                  </p:nvSpPr>
                  <p:spPr>
                    <a:xfrm flipV="1">
                      <a:off x="2858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41" name="Line 29"/>
                    <p:cNvSpPr/>
                    <p:nvPr/>
                  </p:nvSpPr>
                  <p:spPr>
                    <a:xfrm flipV="1">
                      <a:off x="5549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42" name="Line 30"/>
                    <p:cNvSpPr/>
                    <p:nvPr/>
                  </p:nvSpPr>
                  <p:spPr>
                    <a:xfrm flipV="1">
                      <a:off x="49140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456" name="Group 31"/>
                <p:cNvGrpSpPr/>
                <p:nvPr/>
              </p:nvGrpSpPr>
              <p:grpSpPr>
                <a:xfrm>
                  <a:off x="373908" y="-1"/>
                  <a:ext cx="167003" cy="158918"/>
                  <a:chOff x="0" y="0"/>
                  <a:chExt cx="167002" cy="158916"/>
                </a:xfrm>
              </p:grpSpPr>
              <p:sp>
                <p:nvSpPr>
                  <p:cNvPr id="445" name="Rectangle 32"/>
                  <p:cNvSpPr/>
                  <p:nvPr/>
                </p:nvSpPr>
                <p:spPr>
                  <a:xfrm rot="5400000">
                    <a:off x="4043" y="-4044"/>
                    <a:ext cx="158917" cy="167004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446" name="Rectangle 33"/>
                  <p:cNvSpPr/>
                  <p:nvPr/>
                </p:nvSpPr>
                <p:spPr>
                  <a:xfrm rot="5400000">
                    <a:off x="32003" y="24040"/>
                    <a:ext cx="104474" cy="109365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grpSp>
                <p:nvGrpSpPr>
                  <p:cNvPr id="455" name="Group 34"/>
                  <p:cNvGrpSpPr/>
                  <p:nvPr/>
                </p:nvGrpSpPr>
                <p:grpSpPr>
                  <a:xfrm>
                    <a:off x="60330" y="110994"/>
                    <a:ext cx="60340" cy="22072"/>
                    <a:chOff x="0" y="0"/>
                    <a:chExt cx="60338" cy="22071"/>
                  </a:xfrm>
                </p:grpSpPr>
                <p:sp>
                  <p:nvSpPr>
                    <p:cNvPr id="447" name="Line 35"/>
                    <p:cNvSpPr/>
                    <p:nvPr/>
                  </p:nvSpPr>
                  <p:spPr>
                    <a:xfrm flipV="1">
                      <a:off x="20558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48" name="Line 36"/>
                    <p:cNvSpPr/>
                    <p:nvPr/>
                  </p:nvSpPr>
                  <p:spPr>
                    <a:xfrm flipV="1">
                      <a:off x="9527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49" name="Line 37"/>
                    <p:cNvSpPr/>
                    <p:nvPr/>
                  </p:nvSpPr>
                  <p:spPr>
                    <a:xfrm flipV="1">
                      <a:off x="-1" y="0"/>
                      <a:ext cx="2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50" name="Line 38"/>
                    <p:cNvSpPr/>
                    <p:nvPr/>
                  </p:nvSpPr>
                  <p:spPr>
                    <a:xfrm flipV="1">
                      <a:off x="44460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51" name="Line 39"/>
                    <p:cNvSpPr/>
                    <p:nvPr/>
                  </p:nvSpPr>
                  <p:spPr>
                    <a:xfrm flipV="1">
                      <a:off x="41284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52" name="Line 40"/>
                    <p:cNvSpPr/>
                    <p:nvPr/>
                  </p:nvSpPr>
                  <p:spPr>
                    <a:xfrm flipV="1">
                      <a:off x="2858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53" name="Line 41"/>
                    <p:cNvSpPr/>
                    <p:nvPr/>
                  </p:nvSpPr>
                  <p:spPr>
                    <a:xfrm flipV="1">
                      <a:off x="60338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54" name="Line 42"/>
                    <p:cNvSpPr/>
                    <p:nvPr/>
                  </p:nvSpPr>
                  <p:spPr>
                    <a:xfrm flipV="1">
                      <a:off x="53987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468" name="Group 43"/>
                <p:cNvGrpSpPr/>
                <p:nvPr/>
              </p:nvGrpSpPr>
              <p:grpSpPr>
                <a:xfrm>
                  <a:off x="564557" y="-1"/>
                  <a:ext cx="167003" cy="158918"/>
                  <a:chOff x="0" y="0"/>
                  <a:chExt cx="167002" cy="158916"/>
                </a:xfrm>
              </p:grpSpPr>
              <p:sp>
                <p:nvSpPr>
                  <p:cNvPr id="457" name="Rectangle 44"/>
                  <p:cNvSpPr/>
                  <p:nvPr/>
                </p:nvSpPr>
                <p:spPr>
                  <a:xfrm rot="5400000">
                    <a:off x="4043" y="-4044"/>
                    <a:ext cx="158917" cy="167004"/>
                  </a:xfrm>
                  <a:prstGeom prst="rect">
                    <a:avLst/>
                  </a:prstGeom>
                  <a:solidFill>
                    <a:srgbClr val="777777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458" name="Rectangle 45"/>
                  <p:cNvSpPr/>
                  <p:nvPr/>
                </p:nvSpPr>
                <p:spPr>
                  <a:xfrm rot="5400000">
                    <a:off x="32003" y="24040"/>
                    <a:ext cx="104474" cy="109365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grpSp>
                <p:nvGrpSpPr>
                  <p:cNvPr id="467" name="Group 46"/>
                  <p:cNvGrpSpPr/>
                  <p:nvPr/>
                </p:nvGrpSpPr>
                <p:grpSpPr>
                  <a:xfrm>
                    <a:off x="60075" y="110994"/>
                    <a:ext cx="58836" cy="22072"/>
                    <a:chOff x="0" y="0"/>
                    <a:chExt cx="58834" cy="22071"/>
                  </a:xfrm>
                </p:grpSpPr>
                <p:sp>
                  <p:nvSpPr>
                    <p:cNvPr id="459" name="Line 47"/>
                    <p:cNvSpPr/>
                    <p:nvPr/>
                  </p:nvSpPr>
                  <p:spPr>
                    <a:xfrm flipV="1">
                      <a:off x="20725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0" name="Line 48"/>
                    <p:cNvSpPr/>
                    <p:nvPr/>
                  </p:nvSpPr>
                  <p:spPr>
                    <a:xfrm flipV="1">
                      <a:off x="9527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1" name="Line 49"/>
                    <p:cNvSpPr/>
                    <p:nvPr/>
                  </p:nvSpPr>
                  <p:spPr>
                    <a:xfrm flipV="1">
                      <a:off x="-1" y="0"/>
                      <a:ext cx="2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2" name="Line 50"/>
                    <p:cNvSpPr/>
                    <p:nvPr/>
                  </p:nvSpPr>
                  <p:spPr>
                    <a:xfrm flipV="1">
                      <a:off x="41284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3" name="Line 51"/>
                    <p:cNvSpPr/>
                    <p:nvPr/>
                  </p:nvSpPr>
                  <p:spPr>
                    <a:xfrm flipV="1">
                      <a:off x="38108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4" name="Line 52"/>
                    <p:cNvSpPr/>
                    <p:nvPr/>
                  </p:nvSpPr>
                  <p:spPr>
                    <a:xfrm flipV="1">
                      <a:off x="2858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5" name="Line 53"/>
                    <p:cNvSpPr/>
                    <p:nvPr/>
                  </p:nvSpPr>
                  <p:spPr>
                    <a:xfrm flipV="1">
                      <a:off x="58834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66" name="Line 54"/>
                    <p:cNvSpPr/>
                    <p:nvPr/>
                  </p:nvSpPr>
                  <p:spPr>
                    <a:xfrm flipV="1">
                      <a:off x="50811" y="0"/>
                      <a:ext cx="1" cy="22072"/>
                    </a:xfrm>
                    <a:prstGeom prst="line">
                      <a:avLst/>
                    </a:pr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</p:grpSp>
        </p:grpSp>
        <p:sp>
          <p:nvSpPr>
            <p:cNvPr id="471" name="Rectangle 151"/>
            <p:cNvSpPr/>
            <p:nvPr/>
          </p:nvSpPr>
          <p:spPr>
            <a:xfrm>
              <a:off x="1458911" y="1593850"/>
              <a:ext cx="84139" cy="84137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72" name="Rectangle 152"/>
            <p:cNvSpPr/>
            <p:nvPr/>
          </p:nvSpPr>
          <p:spPr>
            <a:xfrm>
              <a:off x="1458911" y="2062162"/>
              <a:ext cx="84139" cy="82550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73" name="Rectangle 153"/>
            <p:cNvSpPr/>
            <p:nvPr/>
          </p:nvSpPr>
          <p:spPr>
            <a:xfrm>
              <a:off x="4919660" y="1068387"/>
              <a:ext cx="84139" cy="84138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74" name="Line 58"/>
            <p:cNvSpPr/>
            <p:nvPr/>
          </p:nvSpPr>
          <p:spPr>
            <a:xfrm>
              <a:off x="868360" y="1143000"/>
              <a:ext cx="668338" cy="1"/>
            </a:xfrm>
            <a:prstGeom prst="line">
              <a:avLst/>
            </a:prstGeom>
            <a:noFill/>
            <a:ln w="28575" cap="flat">
              <a:solidFill>
                <a:srgbClr val="FF993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75" name="Oval 154"/>
            <p:cNvSpPr/>
            <p:nvPr/>
          </p:nvSpPr>
          <p:spPr>
            <a:xfrm>
              <a:off x="2547935" y="1268411"/>
              <a:ext cx="201613" cy="200027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76" name="Rectangle 155"/>
            <p:cNvSpPr txBox="1"/>
            <p:nvPr/>
          </p:nvSpPr>
          <p:spPr>
            <a:xfrm>
              <a:off x="2547937" y="1201736"/>
              <a:ext cx="185737" cy="307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477" name="Oval 158"/>
            <p:cNvSpPr/>
            <p:nvPr/>
          </p:nvSpPr>
          <p:spPr>
            <a:xfrm>
              <a:off x="3219449" y="1668461"/>
              <a:ext cx="200027" cy="200027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78" name="Rectangle 159"/>
            <p:cNvSpPr txBox="1"/>
            <p:nvPr/>
          </p:nvSpPr>
          <p:spPr>
            <a:xfrm>
              <a:off x="3219449" y="1601787"/>
              <a:ext cx="185736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479" name="Oval 161"/>
            <p:cNvSpPr/>
            <p:nvPr/>
          </p:nvSpPr>
          <p:spPr>
            <a:xfrm>
              <a:off x="3419474" y="1201736"/>
              <a:ext cx="201613" cy="200027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480" name="Rectangle 162"/>
            <p:cNvSpPr txBox="1"/>
            <p:nvPr/>
          </p:nvSpPr>
          <p:spPr>
            <a:xfrm>
              <a:off x="3417887" y="1135062"/>
              <a:ext cx="187324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481" name="Rectangle 163"/>
            <p:cNvSpPr txBox="1"/>
            <p:nvPr/>
          </p:nvSpPr>
          <p:spPr>
            <a:xfrm>
              <a:off x="0" y="2002650"/>
              <a:ext cx="1073167" cy="4313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algn="r" defTabSz="841375">
                <a:defRPr b="1" i="1" sz="2400">
                  <a:solidFill>
                    <a:srgbClr val="006BB2"/>
                  </a:solidFill>
                </a:defRPr>
              </a:lvl1pPr>
            </a:lstStyle>
            <a:p>
              <a:pPr/>
              <a:r>
                <a:t>Switch</a:t>
              </a:r>
            </a:p>
          </p:txBody>
        </p:sp>
      </p:grpSp>
      <p:grpSp>
        <p:nvGrpSpPr>
          <p:cNvPr id="504" name="Gruppieren 164"/>
          <p:cNvGrpSpPr/>
          <p:nvPr/>
        </p:nvGrpSpPr>
        <p:grpSpPr>
          <a:xfrm>
            <a:off x="938949" y="4333111"/>
            <a:ext cx="8064501" cy="1414465"/>
            <a:chOff x="0" y="0"/>
            <a:chExt cx="8064500" cy="1414463"/>
          </a:xfrm>
        </p:grpSpPr>
        <p:sp>
          <p:nvSpPr>
            <p:cNvPr id="483" name="AutoShape 171"/>
            <p:cNvSpPr/>
            <p:nvPr/>
          </p:nvSpPr>
          <p:spPr>
            <a:xfrm>
              <a:off x="0" y="66675"/>
              <a:ext cx="8064500" cy="1347789"/>
            </a:xfrm>
            <a:prstGeom prst="roundRect">
              <a:avLst>
                <a:gd name="adj" fmla="val 6787"/>
              </a:avLst>
            </a:prstGeom>
            <a:solidFill>
              <a:srgbClr val="FFFFCC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99997A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503" name="Group 170"/>
            <p:cNvGrpSpPr/>
            <p:nvPr/>
          </p:nvGrpSpPr>
          <p:grpSpPr>
            <a:xfrm>
              <a:off x="118745" y="0"/>
              <a:ext cx="7802880" cy="1285292"/>
              <a:chOff x="0" y="0"/>
              <a:chExt cx="7802879" cy="1285291"/>
            </a:xfrm>
          </p:grpSpPr>
          <p:sp>
            <p:nvSpPr>
              <p:cNvPr id="484" name="Rectangle 3"/>
              <p:cNvSpPr txBox="1"/>
              <p:nvPr/>
            </p:nvSpPr>
            <p:spPr>
              <a:xfrm>
                <a:off x="0" y="0"/>
                <a:ext cx="5525136" cy="11432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marL="385763" indent="-385763">
                  <a:lnSpc>
                    <a:spcPct val="150000"/>
                  </a:lnSpc>
                  <a:spcBef>
                    <a:spcPts val="0"/>
                  </a:spcBef>
                </a:pPr>
                <a:r>
                  <a:t>Nachricht:</a:t>
                </a:r>
              </a:p>
              <a:p>
                <a:pPr marL="385763" indent="-385763">
                  <a:lnSpc>
                    <a:spcPct val="150000"/>
                  </a:lnSpc>
                  <a:spcBef>
                    <a:spcPts val="0"/>
                  </a:spcBef>
                  <a:buClr>
                    <a:srgbClr val="0050C6"/>
                  </a:buClr>
                  <a:buSzPct val="75000"/>
                  <a:buChar char=""/>
                </a:pPr>
                <a:r>
                  <a:t>Ethernet Rahmen (Frame)</a:t>
                </a:r>
              </a:p>
              <a:p>
                <a:pPr marL="385763" indent="-385763">
                  <a:lnSpc>
                    <a:spcPct val="150000"/>
                  </a:lnSpc>
                  <a:spcBef>
                    <a:spcPts val="0"/>
                  </a:spcBef>
                  <a:buClr>
                    <a:srgbClr val="0050C6"/>
                  </a:buClr>
                  <a:buSzPct val="75000"/>
                  <a:buChar char=""/>
                </a:pPr>
                <a:r>
                  <a:t>IP Packet (im Ethernet Rahmen)</a:t>
                </a:r>
              </a:p>
            </p:txBody>
          </p:sp>
          <p:pic>
            <p:nvPicPr>
              <p:cNvPr id="485" name="Picture 162" descr="Picture 162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394142" y="130758"/>
                <a:ext cx="576264" cy="3476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488" name="Rectangle 163"/>
              <p:cNvGrpSpPr/>
              <p:nvPr/>
            </p:nvGrpSpPr>
            <p:grpSpPr>
              <a:xfrm>
                <a:off x="5210492" y="539376"/>
                <a:ext cx="2592388" cy="332839"/>
                <a:chOff x="0" y="0"/>
                <a:chExt cx="2592387" cy="332837"/>
              </a:xfrm>
            </p:grpSpPr>
            <p:sp>
              <p:nvSpPr>
                <p:cNvPr id="486" name="Rechteck"/>
                <p:cNvSpPr/>
                <p:nvPr/>
              </p:nvSpPr>
              <p:spPr>
                <a:xfrm>
                  <a:off x="-1" y="0"/>
                  <a:ext cx="2592389" cy="332838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487" name="Nutzdaten"/>
                <p:cNvSpPr txBox="1"/>
                <p:nvPr/>
              </p:nvSpPr>
              <p:spPr>
                <a:xfrm>
                  <a:off x="780970" y="9722"/>
                  <a:ext cx="1030447" cy="3133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Nutzdaten</a:t>
                  </a:r>
                </a:p>
              </p:txBody>
            </p:sp>
          </p:grpSp>
          <p:grpSp>
            <p:nvGrpSpPr>
              <p:cNvPr id="491" name="Rectangle 164"/>
              <p:cNvGrpSpPr/>
              <p:nvPr/>
            </p:nvGrpSpPr>
            <p:grpSpPr>
              <a:xfrm>
                <a:off x="4346892" y="539376"/>
                <a:ext cx="865188" cy="332839"/>
                <a:chOff x="0" y="0"/>
                <a:chExt cx="865187" cy="332837"/>
              </a:xfrm>
            </p:grpSpPr>
            <p:sp>
              <p:nvSpPr>
                <p:cNvPr id="489" name="Rechteck"/>
                <p:cNvSpPr/>
                <p:nvPr/>
              </p:nvSpPr>
              <p:spPr>
                <a:xfrm>
                  <a:off x="-1" y="0"/>
                  <a:ext cx="865189" cy="332838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490" name="Header"/>
                <p:cNvSpPr txBox="1"/>
                <p:nvPr/>
              </p:nvSpPr>
              <p:spPr>
                <a:xfrm>
                  <a:off x="47297" y="9722"/>
                  <a:ext cx="770593" cy="3133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Header</a:t>
                  </a:r>
                </a:p>
              </p:txBody>
            </p:sp>
          </p:grpSp>
          <p:sp>
            <p:nvSpPr>
              <p:cNvPr id="492" name="Rectangle 165"/>
              <p:cNvSpPr/>
              <p:nvPr/>
            </p:nvSpPr>
            <p:spPr>
              <a:xfrm>
                <a:off x="5210492" y="943538"/>
                <a:ext cx="2592388" cy="341754"/>
              </a:xfrm>
              <a:prstGeom prst="rect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grpSp>
            <p:nvGrpSpPr>
              <p:cNvPr id="495" name="Rectangle 166"/>
              <p:cNvGrpSpPr/>
              <p:nvPr/>
            </p:nvGrpSpPr>
            <p:grpSpPr>
              <a:xfrm>
                <a:off x="4346892" y="943538"/>
                <a:ext cx="865188" cy="341754"/>
                <a:chOff x="0" y="0"/>
                <a:chExt cx="865187" cy="341753"/>
              </a:xfrm>
            </p:grpSpPr>
            <p:sp>
              <p:nvSpPr>
                <p:cNvPr id="493" name="Rechteck"/>
                <p:cNvSpPr/>
                <p:nvPr/>
              </p:nvSpPr>
              <p:spPr>
                <a:xfrm>
                  <a:off x="-1" y="-1"/>
                  <a:ext cx="865189" cy="341755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494" name="Header"/>
                <p:cNvSpPr txBox="1"/>
                <p:nvPr/>
              </p:nvSpPr>
              <p:spPr>
                <a:xfrm>
                  <a:off x="47297" y="14180"/>
                  <a:ext cx="770593" cy="3133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Header</a:t>
                  </a:r>
                </a:p>
              </p:txBody>
            </p:sp>
          </p:grpSp>
          <p:grpSp>
            <p:nvGrpSpPr>
              <p:cNvPr id="502" name="Group 167"/>
              <p:cNvGrpSpPr/>
              <p:nvPr/>
            </p:nvGrpSpPr>
            <p:grpSpPr>
              <a:xfrm>
                <a:off x="5269187" y="957718"/>
                <a:ext cx="2467018" cy="313393"/>
                <a:chOff x="0" y="0"/>
                <a:chExt cx="2467017" cy="313392"/>
              </a:xfrm>
            </p:grpSpPr>
            <p:grpSp>
              <p:nvGrpSpPr>
                <p:cNvPr id="498" name="Rectangle 168"/>
                <p:cNvGrpSpPr/>
                <p:nvPr/>
              </p:nvGrpSpPr>
              <p:grpSpPr>
                <a:xfrm>
                  <a:off x="882692" y="-1"/>
                  <a:ext cx="1584326" cy="313394"/>
                  <a:chOff x="0" y="0"/>
                  <a:chExt cx="1584325" cy="313392"/>
                </a:xfrm>
              </p:grpSpPr>
              <p:sp>
                <p:nvSpPr>
                  <p:cNvPr id="496" name="Rechteck"/>
                  <p:cNvSpPr/>
                  <p:nvPr/>
                </p:nvSpPr>
                <p:spPr>
                  <a:xfrm>
                    <a:off x="0" y="21480"/>
                    <a:ext cx="1584325" cy="270432"/>
                  </a:xfrm>
                  <a:prstGeom prst="rect">
                    <a:avLst/>
                  </a:prstGeom>
                  <a:solidFill>
                    <a:srgbClr val="FFCC66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 sz="1600"/>
                    </a:pPr>
                  </a:p>
                </p:txBody>
              </p:sp>
              <p:sp>
                <p:nvSpPr>
                  <p:cNvPr id="497" name="Nutzdaten"/>
                  <p:cNvSpPr txBox="1"/>
                  <p:nvPr/>
                </p:nvSpPr>
                <p:spPr>
                  <a:xfrm>
                    <a:off x="276939" y="0"/>
                    <a:ext cx="1030447" cy="31339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45719" tIns="45719" rIns="45719" bIns="45719" numCol="1" anchor="ctr">
                    <a:spAutoFit/>
                  </a:bodyPr>
                  <a:lstStyle>
                    <a:lvl1pPr algn="ctr">
                      <a:spcBef>
                        <a:spcPts val="0"/>
                      </a:spcBef>
                      <a:defRPr sz="1600"/>
                    </a:lvl1pPr>
                  </a:lstStyle>
                  <a:p>
                    <a:pPr/>
                    <a:r>
                      <a:t>Nutzdaten</a:t>
                    </a:r>
                  </a:p>
                </p:txBody>
              </p:sp>
            </p:grpSp>
            <p:grpSp>
              <p:nvGrpSpPr>
                <p:cNvPr id="501" name="Rectangle 169"/>
                <p:cNvGrpSpPr/>
                <p:nvPr/>
              </p:nvGrpSpPr>
              <p:grpSpPr>
                <a:xfrm>
                  <a:off x="0" y="12284"/>
                  <a:ext cx="914485" cy="288824"/>
                  <a:chOff x="0" y="0"/>
                  <a:chExt cx="914484" cy="288823"/>
                </a:xfrm>
              </p:grpSpPr>
              <p:sp>
                <p:nvSpPr>
                  <p:cNvPr id="499" name="Rechteck"/>
                  <p:cNvSpPr/>
                  <p:nvPr/>
                </p:nvSpPr>
                <p:spPr>
                  <a:xfrm>
                    <a:off x="19092" y="9196"/>
                    <a:ext cx="876301" cy="270432"/>
                  </a:xfrm>
                  <a:prstGeom prst="rect">
                    <a:avLst/>
                  </a:prstGeom>
                  <a:solidFill>
                    <a:srgbClr val="6699FF"/>
                  </a:solidFill>
                  <a:ln w="9525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500" name="IP-Header"/>
                  <p:cNvSpPr txBox="1"/>
                  <p:nvPr/>
                </p:nvSpPr>
                <p:spPr>
                  <a:xfrm>
                    <a:off x="0" y="0"/>
                    <a:ext cx="914485" cy="28882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45719" tIns="45719" rIns="45719" bIns="45719" numCol="1" anchor="ctr">
                    <a:spAutoFit/>
                  </a:bodyPr>
                  <a:lstStyle>
                    <a:lvl1pPr algn="ctr">
                      <a:spcBef>
                        <a:spcPts val="0"/>
                      </a:spcBef>
                      <a:defRPr sz="1400"/>
                    </a:lvl1pPr>
                  </a:lstStyle>
                  <a:p>
                    <a:pPr/>
                    <a:r>
                      <a:t>IP-Header</a:t>
                    </a:r>
                  </a:p>
                </p:txBody>
              </p:sp>
            </p:grpSp>
          </p:grpSp>
        </p:grpSp>
      </p:grpSp>
      <p:sp>
        <p:nvSpPr>
          <p:cNvPr id="505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0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50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Switches für den industriellen Einsatz </a:t>
            </a:r>
          </a:p>
        </p:txBody>
      </p:sp>
      <p:grpSp>
        <p:nvGrpSpPr>
          <p:cNvPr id="536" name="Gruppieren 1"/>
          <p:cNvGrpSpPr/>
          <p:nvPr/>
        </p:nvGrpSpPr>
        <p:grpSpPr>
          <a:xfrm>
            <a:off x="651290" y="1268759"/>
            <a:ext cx="8712201" cy="4651376"/>
            <a:chOff x="0" y="0"/>
            <a:chExt cx="8712200" cy="4651375"/>
          </a:xfrm>
        </p:grpSpPr>
        <p:grpSp>
          <p:nvGrpSpPr>
            <p:cNvPr id="532" name="Gruppieren 7"/>
            <p:cNvGrpSpPr/>
            <p:nvPr/>
          </p:nvGrpSpPr>
          <p:grpSpPr>
            <a:xfrm>
              <a:off x="280987" y="-1"/>
              <a:ext cx="8204201" cy="2871789"/>
              <a:chOff x="0" y="0"/>
              <a:chExt cx="8204200" cy="2871787"/>
            </a:xfrm>
          </p:grpSpPr>
          <p:grpSp>
            <p:nvGrpSpPr>
              <p:cNvPr id="511" name="Abgerundetes Rechteck 1"/>
              <p:cNvGrpSpPr/>
              <p:nvPr/>
            </p:nvGrpSpPr>
            <p:grpSpPr>
              <a:xfrm>
                <a:off x="2209800" y="2427286"/>
                <a:ext cx="4006850" cy="444502"/>
                <a:chOff x="0" y="0"/>
                <a:chExt cx="4006849" cy="444500"/>
              </a:xfrm>
            </p:grpSpPr>
            <p:sp>
              <p:nvSpPr>
                <p:cNvPr id="509" name="Abgerundetes Rechteck"/>
                <p:cNvSpPr/>
                <p:nvPr/>
              </p:nvSpPr>
              <p:spPr>
                <a:xfrm>
                  <a:off x="0" y="0"/>
                  <a:ext cx="4006850" cy="44450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2169B4"/>
                </a:solidFill>
                <a:ln w="9525" cap="flat">
                  <a:solidFill>
                    <a:srgbClr val="2169B4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510" name="Eingebettetes Netzwerk Produkt"/>
                <p:cNvSpPr txBox="1"/>
                <p:nvPr/>
              </p:nvSpPr>
              <p:spPr>
                <a:xfrm>
                  <a:off x="26461" y="72181"/>
                  <a:ext cx="3953927" cy="2592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>
                  <a:lvl1pPr marL="282575" indent="-282575" algn="ctr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Eingebettetes Netzwerk Produkt</a:t>
                  </a:r>
                </a:p>
              </p:txBody>
            </p:sp>
          </p:grpSp>
          <p:grpSp>
            <p:nvGrpSpPr>
              <p:cNvPr id="514" name="Abgerundetes Rechteck 16"/>
              <p:cNvGrpSpPr/>
              <p:nvPr/>
            </p:nvGrpSpPr>
            <p:grpSpPr>
              <a:xfrm>
                <a:off x="2185986" y="1203325"/>
                <a:ext cx="4006851" cy="442913"/>
                <a:chOff x="0" y="0"/>
                <a:chExt cx="4006849" cy="442911"/>
              </a:xfrm>
            </p:grpSpPr>
            <p:sp>
              <p:nvSpPr>
                <p:cNvPr id="512" name="Abgerundetes Rechteck"/>
                <p:cNvSpPr/>
                <p:nvPr/>
              </p:nvSpPr>
              <p:spPr>
                <a:xfrm>
                  <a:off x="0" y="0"/>
                  <a:ext cx="4006850" cy="44291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2169B4"/>
                </a:solidFill>
                <a:ln w="9525" cap="flat">
                  <a:solidFill>
                    <a:srgbClr val="2169B4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513" name="Entwicklung (Engineering)"/>
                <p:cNvSpPr txBox="1"/>
                <p:nvPr/>
              </p:nvSpPr>
              <p:spPr>
                <a:xfrm>
                  <a:off x="26383" y="72103"/>
                  <a:ext cx="3954083" cy="2592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>
                  <a:lvl1pPr marL="282575" indent="-282575" algn="ctr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Entwicklung (Engineering)</a:t>
                  </a:r>
                </a:p>
              </p:txBody>
            </p:sp>
          </p:grpSp>
          <p:grpSp>
            <p:nvGrpSpPr>
              <p:cNvPr id="517" name="Abgerundetes Rechteck 17"/>
              <p:cNvGrpSpPr/>
              <p:nvPr/>
            </p:nvGrpSpPr>
            <p:grpSpPr>
              <a:xfrm>
                <a:off x="7013575" y="1073150"/>
                <a:ext cx="1190626" cy="784227"/>
                <a:chOff x="0" y="0"/>
                <a:chExt cx="1190624" cy="784225"/>
              </a:xfrm>
            </p:grpSpPr>
            <p:sp>
              <p:nvSpPr>
                <p:cNvPr id="515" name="Abgerundetes Rechteck"/>
                <p:cNvSpPr/>
                <p:nvPr/>
              </p:nvSpPr>
              <p:spPr>
                <a:xfrm>
                  <a:off x="0" y="0"/>
                  <a:ext cx="1190625" cy="78422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2169B4"/>
                </a:solidFill>
                <a:ln w="9525" cap="flat">
                  <a:solidFill>
                    <a:srgbClr val="2169B4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516" name="Silizium…"/>
                <p:cNvSpPr txBox="1"/>
                <p:nvPr/>
              </p:nvSpPr>
              <p:spPr>
                <a:xfrm>
                  <a:off x="43045" y="88765"/>
                  <a:ext cx="1104534" cy="5259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/>
                <a:p>
                  <a:pPr marL="282575" indent="-282575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r>
                    <a:t>Silizium </a:t>
                  </a:r>
                </a:p>
                <a:p>
                  <a:pPr marL="282575" indent="-282575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r>
                    <a:t>Roadmap</a:t>
                  </a:r>
                </a:p>
              </p:txBody>
            </p:sp>
          </p:grpSp>
          <p:grpSp>
            <p:nvGrpSpPr>
              <p:cNvPr id="520" name="Abgerundetes Rechteck 18"/>
              <p:cNvGrpSpPr/>
              <p:nvPr/>
            </p:nvGrpSpPr>
            <p:grpSpPr>
              <a:xfrm>
                <a:off x="-1" y="1049337"/>
                <a:ext cx="1384302" cy="784226"/>
                <a:chOff x="0" y="0"/>
                <a:chExt cx="1384300" cy="784225"/>
              </a:xfrm>
            </p:grpSpPr>
            <p:sp>
              <p:nvSpPr>
                <p:cNvPr id="518" name="Abgerundetes Rechteck"/>
                <p:cNvSpPr/>
                <p:nvPr/>
              </p:nvSpPr>
              <p:spPr>
                <a:xfrm>
                  <a:off x="0" y="0"/>
                  <a:ext cx="1384301" cy="78422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2169B4"/>
                </a:solidFill>
                <a:ln w="9525" cap="flat">
                  <a:solidFill>
                    <a:srgbClr val="2169B4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519" name="Software…"/>
                <p:cNvSpPr txBox="1"/>
                <p:nvPr/>
              </p:nvSpPr>
              <p:spPr>
                <a:xfrm>
                  <a:off x="43045" y="88765"/>
                  <a:ext cx="1298210" cy="5259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/>
                <a:p>
                  <a:pPr marL="282575" indent="-282575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r>
                    <a:t>Software</a:t>
                  </a:r>
                </a:p>
                <a:p>
                  <a:pPr marL="282575" indent="-282575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r>
                    <a:t>Roadmap</a:t>
                  </a:r>
                </a:p>
              </p:txBody>
            </p:sp>
          </p:grpSp>
          <p:grpSp>
            <p:nvGrpSpPr>
              <p:cNvPr id="523" name="Abgerundetes Rechteck 19"/>
              <p:cNvGrpSpPr/>
              <p:nvPr/>
            </p:nvGrpSpPr>
            <p:grpSpPr>
              <a:xfrm>
                <a:off x="5011736" y="0"/>
                <a:ext cx="3192465" cy="442912"/>
                <a:chOff x="0" y="0"/>
                <a:chExt cx="3192463" cy="442911"/>
              </a:xfrm>
            </p:grpSpPr>
            <p:sp>
              <p:nvSpPr>
                <p:cNvPr id="521" name="Abgerundetes Rechteck"/>
                <p:cNvSpPr/>
                <p:nvPr/>
              </p:nvSpPr>
              <p:spPr>
                <a:xfrm>
                  <a:off x="0" y="0"/>
                  <a:ext cx="3192464" cy="44291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EA795"/>
                </a:solidFill>
                <a:ln w="9525" cap="flat">
                  <a:solidFill>
                    <a:srgbClr val="2E7D7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 algn="ctr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522" name="Definition der HW Platform"/>
                <p:cNvSpPr txBox="1"/>
                <p:nvPr/>
              </p:nvSpPr>
              <p:spPr>
                <a:xfrm>
                  <a:off x="26383" y="72103"/>
                  <a:ext cx="3139697" cy="2592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>
                  <a:lvl1pPr marL="282575" indent="-282575" algn="ctr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Definition der HW Platform</a:t>
                  </a:r>
                </a:p>
              </p:txBody>
            </p:sp>
          </p:grpSp>
          <p:grpSp>
            <p:nvGrpSpPr>
              <p:cNvPr id="526" name="Abgerundetes Rechteck 20"/>
              <p:cNvGrpSpPr/>
              <p:nvPr/>
            </p:nvGrpSpPr>
            <p:grpSpPr>
              <a:xfrm>
                <a:off x="-1" y="0"/>
                <a:ext cx="3656013" cy="442912"/>
                <a:chOff x="0" y="0"/>
                <a:chExt cx="3656011" cy="442911"/>
              </a:xfrm>
            </p:grpSpPr>
            <p:sp>
              <p:nvSpPr>
                <p:cNvPr id="524" name="Abgerundetes Rechteck"/>
                <p:cNvSpPr/>
                <p:nvPr/>
              </p:nvSpPr>
              <p:spPr>
                <a:xfrm>
                  <a:off x="0" y="0"/>
                  <a:ext cx="3656012" cy="44291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EA795"/>
                </a:solidFill>
                <a:ln w="9525" cap="flat">
                  <a:solidFill>
                    <a:srgbClr val="2E7D7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525" name="Kundenanforderungen"/>
                <p:cNvSpPr txBox="1"/>
                <p:nvPr/>
              </p:nvSpPr>
              <p:spPr>
                <a:xfrm>
                  <a:off x="26383" y="72103"/>
                  <a:ext cx="3603245" cy="2592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spAutoFit/>
                </a:bodyPr>
                <a:lstStyle>
                  <a:lvl1pPr marL="282575" indent="-282575" algn="ctr">
                    <a:spcBef>
                      <a:spcPts val="0"/>
                    </a:spcBef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Kundenanforderungen</a:t>
                  </a:r>
                </a:p>
              </p:txBody>
            </p:sp>
          </p:grpSp>
          <p:sp>
            <p:nvSpPr>
              <p:cNvPr id="527" name="Gestreifter Pfeil nach rechts 21"/>
              <p:cNvSpPr/>
              <p:nvPr/>
            </p:nvSpPr>
            <p:spPr>
              <a:xfrm rot="5400000">
                <a:off x="5170486" y="514350"/>
                <a:ext cx="517526" cy="600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6"/>
                    </a:moveTo>
                    <a:lnTo>
                      <a:pt x="675" y="4726"/>
                    </a:lnTo>
                    <a:lnTo>
                      <a:pt x="675" y="16874"/>
                    </a:lnTo>
                    <a:lnTo>
                      <a:pt x="0" y="16874"/>
                    </a:lnTo>
                    <a:close/>
                    <a:moveTo>
                      <a:pt x="1350" y="4726"/>
                    </a:moveTo>
                    <a:lnTo>
                      <a:pt x="2700" y="4726"/>
                    </a:lnTo>
                    <a:lnTo>
                      <a:pt x="2700" y="16874"/>
                    </a:lnTo>
                    <a:lnTo>
                      <a:pt x="1350" y="16874"/>
                    </a:lnTo>
                    <a:close/>
                    <a:moveTo>
                      <a:pt x="3375" y="4726"/>
                    </a:moveTo>
                    <a:lnTo>
                      <a:pt x="10800" y="4726"/>
                    </a:lnTo>
                    <a:lnTo>
                      <a:pt x="10800" y="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10800" y="16874"/>
                    </a:lnTo>
                    <a:lnTo>
                      <a:pt x="3375" y="16874"/>
                    </a:lnTo>
                    <a:close/>
                  </a:path>
                </a:pathLst>
              </a:custGeom>
              <a:solidFill>
                <a:srgbClr val="3EA795"/>
              </a:solidFill>
              <a:ln w="9525" cap="flat">
                <a:solidFill>
                  <a:srgbClr val="2E7D7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>
                  <a:spcBef>
                    <a:spcPts val="0"/>
                  </a:spcBef>
                </a:pPr>
              </a:p>
            </p:txBody>
          </p:sp>
          <p:sp>
            <p:nvSpPr>
              <p:cNvPr id="528" name="Gestreifter Pfeil nach rechts 22"/>
              <p:cNvSpPr/>
              <p:nvPr/>
            </p:nvSpPr>
            <p:spPr>
              <a:xfrm rot="5400000">
                <a:off x="2690812" y="514350"/>
                <a:ext cx="517526" cy="600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6"/>
                    </a:moveTo>
                    <a:lnTo>
                      <a:pt x="675" y="4726"/>
                    </a:lnTo>
                    <a:lnTo>
                      <a:pt x="675" y="16874"/>
                    </a:lnTo>
                    <a:lnTo>
                      <a:pt x="0" y="16874"/>
                    </a:lnTo>
                    <a:close/>
                    <a:moveTo>
                      <a:pt x="1350" y="4726"/>
                    </a:moveTo>
                    <a:lnTo>
                      <a:pt x="2700" y="4726"/>
                    </a:lnTo>
                    <a:lnTo>
                      <a:pt x="2700" y="16874"/>
                    </a:lnTo>
                    <a:lnTo>
                      <a:pt x="1350" y="16874"/>
                    </a:lnTo>
                    <a:close/>
                    <a:moveTo>
                      <a:pt x="3375" y="4726"/>
                    </a:moveTo>
                    <a:lnTo>
                      <a:pt x="10800" y="4726"/>
                    </a:lnTo>
                    <a:lnTo>
                      <a:pt x="10800" y="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10800" y="16874"/>
                    </a:lnTo>
                    <a:lnTo>
                      <a:pt x="3375" y="16874"/>
                    </a:lnTo>
                    <a:close/>
                  </a:path>
                </a:pathLst>
              </a:custGeom>
              <a:solidFill>
                <a:srgbClr val="3EA795"/>
              </a:solidFill>
              <a:ln w="9525" cap="flat">
                <a:solidFill>
                  <a:srgbClr val="2E7D7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>
                  <a:spcBef>
                    <a:spcPts val="0"/>
                  </a:spcBef>
                </a:pPr>
              </a:p>
            </p:txBody>
          </p:sp>
          <p:sp>
            <p:nvSpPr>
              <p:cNvPr id="529" name="Gestreifter Pfeil nach rechts 23"/>
              <p:cNvSpPr/>
              <p:nvPr/>
            </p:nvSpPr>
            <p:spPr>
              <a:xfrm rot="5400000">
                <a:off x="3933031" y="1742281"/>
                <a:ext cx="515938" cy="600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6"/>
                    </a:moveTo>
                    <a:lnTo>
                      <a:pt x="675" y="4726"/>
                    </a:lnTo>
                    <a:lnTo>
                      <a:pt x="675" y="16874"/>
                    </a:lnTo>
                    <a:lnTo>
                      <a:pt x="0" y="16874"/>
                    </a:lnTo>
                    <a:close/>
                    <a:moveTo>
                      <a:pt x="1350" y="4726"/>
                    </a:moveTo>
                    <a:lnTo>
                      <a:pt x="2700" y="4726"/>
                    </a:lnTo>
                    <a:lnTo>
                      <a:pt x="2700" y="16874"/>
                    </a:lnTo>
                    <a:lnTo>
                      <a:pt x="1350" y="16874"/>
                    </a:lnTo>
                    <a:close/>
                    <a:moveTo>
                      <a:pt x="3375" y="4726"/>
                    </a:moveTo>
                    <a:lnTo>
                      <a:pt x="10800" y="4726"/>
                    </a:lnTo>
                    <a:lnTo>
                      <a:pt x="10800" y="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10800" y="16874"/>
                    </a:lnTo>
                    <a:lnTo>
                      <a:pt x="3375" y="16874"/>
                    </a:lnTo>
                    <a:close/>
                  </a:path>
                </a:pathLst>
              </a:custGeom>
              <a:solidFill>
                <a:srgbClr val="2169B4"/>
              </a:solidFill>
              <a:ln w="9525" cap="flat">
                <a:solidFill>
                  <a:srgbClr val="194F87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>
                  <a:spcBef>
                    <a:spcPts val="0"/>
                  </a:spcBef>
                </a:pPr>
              </a:p>
            </p:txBody>
          </p:sp>
          <p:sp>
            <p:nvSpPr>
              <p:cNvPr id="530" name="Gestreifter Pfeil nach rechts 24"/>
              <p:cNvSpPr/>
              <p:nvPr/>
            </p:nvSpPr>
            <p:spPr>
              <a:xfrm>
                <a:off x="1519236" y="1220787"/>
                <a:ext cx="546101" cy="415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6"/>
                    </a:moveTo>
                    <a:lnTo>
                      <a:pt x="514" y="4726"/>
                    </a:lnTo>
                    <a:lnTo>
                      <a:pt x="514" y="16874"/>
                    </a:lnTo>
                    <a:lnTo>
                      <a:pt x="0" y="16874"/>
                    </a:lnTo>
                    <a:close/>
                    <a:moveTo>
                      <a:pt x="1028" y="4726"/>
                    </a:moveTo>
                    <a:lnTo>
                      <a:pt x="2056" y="4726"/>
                    </a:lnTo>
                    <a:lnTo>
                      <a:pt x="2056" y="16874"/>
                    </a:lnTo>
                    <a:lnTo>
                      <a:pt x="1028" y="16874"/>
                    </a:lnTo>
                    <a:close/>
                    <a:moveTo>
                      <a:pt x="2570" y="4726"/>
                    </a:moveTo>
                    <a:lnTo>
                      <a:pt x="13374" y="4726"/>
                    </a:lnTo>
                    <a:lnTo>
                      <a:pt x="13374" y="0"/>
                    </a:lnTo>
                    <a:lnTo>
                      <a:pt x="21600" y="10800"/>
                    </a:lnTo>
                    <a:lnTo>
                      <a:pt x="13374" y="21600"/>
                    </a:lnTo>
                    <a:lnTo>
                      <a:pt x="13374" y="16874"/>
                    </a:lnTo>
                    <a:lnTo>
                      <a:pt x="2570" y="16874"/>
                    </a:lnTo>
                    <a:close/>
                  </a:path>
                </a:pathLst>
              </a:custGeom>
              <a:solidFill>
                <a:srgbClr val="2169B4"/>
              </a:solidFill>
              <a:ln w="9525" cap="flat">
                <a:solidFill>
                  <a:srgbClr val="194F87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>
                  <a:spcBef>
                    <a:spcPts val="0"/>
                  </a:spcBef>
                </a:pPr>
              </a:p>
            </p:txBody>
          </p:sp>
          <p:sp>
            <p:nvSpPr>
              <p:cNvPr id="531" name="Gestreifter Pfeil nach rechts 25"/>
              <p:cNvSpPr/>
              <p:nvPr/>
            </p:nvSpPr>
            <p:spPr>
              <a:xfrm rot="10800000">
                <a:off x="6307137" y="1200150"/>
                <a:ext cx="549275" cy="415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6"/>
                    </a:moveTo>
                    <a:lnTo>
                      <a:pt x="511" y="4726"/>
                    </a:lnTo>
                    <a:lnTo>
                      <a:pt x="511" y="16874"/>
                    </a:lnTo>
                    <a:lnTo>
                      <a:pt x="0" y="16874"/>
                    </a:lnTo>
                    <a:close/>
                    <a:moveTo>
                      <a:pt x="1022" y="4726"/>
                    </a:moveTo>
                    <a:lnTo>
                      <a:pt x="2045" y="4726"/>
                    </a:lnTo>
                    <a:lnTo>
                      <a:pt x="2045" y="16874"/>
                    </a:lnTo>
                    <a:lnTo>
                      <a:pt x="1022" y="16874"/>
                    </a:lnTo>
                    <a:close/>
                    <a:moveTo>
                      <a:pt x="2556" y="4726"/>
                    </a:moveTo>
                    <a:lnTo>
                      <a:pt x="13422" y="4726"/>
                    </a:lnTo>
                    <a:lnTo>
                      <a:pt x="13422" y="0"/>
                    </a:lnTo>
                    <a:lnTo>
                      <a:pt x="21600" y="10800"/>
                    </a:lnTo>
                    <a:lnTo>
                      <a:pt x="13422" y="21600"/>
                    </a:lnTo>
                    <a:lnTo>
                      <a:pt x="13422" y="16874"/>
                    </a:lnTo>
                    <a:lnTo>
                      <a:pt x="2556" y="16874"/>
                    </a:lnTo>
                    <a:close/>
                  </a:path>
                </a:pathLst>
              </a:custGeom>
              <a:solidFill>
                <a:srgbClr val="2169B4"/>
              </a:solidFill>
              <a:ln w="9525" cap="flat">
                <a:solidFill>
                  <a:srgbClr val="194F87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>
                  <a:spcBef>
                    <a:spcPts val="0"/>
                  </a:spcBef>
                </a:pPr>
              </a:p>
            </p:txBody>
          </p:sp>
        </p:grpSp>
        <p:pic>
          <p:nvPicPr>
            <p:cNvPr id="533" name="Picture 3" descr="Picture 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3346450"/>
              <a:ext cx="3305176" cy="11906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4" name="Picture 6" descr="Picture 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065712" y="3232150"/>
              <a:ext cx="3646489" cy="14192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5" name="Picture 7" descr="Picture 7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413124" y="3225800"/>
              <a:ext cx="1778001" cy="12049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7" name="Text Box 186"/>
          <p:cNvSpPr txBox="1"/>
          <p:nvPr/>
        </p:nvSpPr>
        <p:spPr>
          <a:xfrm>
            <a:off x="8149070" y="5679249"/>
            <a:ext cx="986630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Quelle: Kontron</a:t>
            </a:r>
          </a:p>
        </p:txBody>
      </p:sp>
      <p:sp>
        <p:nvSpPr>
          <p:cNvPr id="538" name="Foliennummernplatzhalter 3"/>
          <p:cNvSpPr txBox="1"/>
          <p:nvPr>
            <p:ph type="sldNum" sz="quarter" idx="2"/>
          </p:nvPr>
        </p:nvSpPr>
        <p:spPr>
          <a:xfrm>
            <a:off x="5275720" y="6395672"/>
            <a:ext cx="262346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542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Ethernet basierte Feldbusse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Vom Multiport-Repeater zum Ethernet-Switch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Ethernet-Switches: Funktionsweise und Leistungsmerkmale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Anforderungen im industriellen Einsatz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 für den industriellen Betrieb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Realisierungsbeispiele</a:t>
            </a:r>
          </a:p>
        </p:txBody>
      </p:sp>
      <p:sp>
        <p:nvSpPr>
          <p:cNvPr id="543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54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Anforderungen im industriellen Einsatz </a:t>
            </a:r>
          </a:p>
        </p:txBody>
      </p:sp>
      <p:sp>
        <p:nvSpPr>
          <p:cNvPr id="547" name="Rectangle 5"/>
          <p:cNvSpPr txBox="1"/>
          <p:nvPr/>
        </p:nvSpPr>
        <p:spPr>
          <a:xfrm>
            <a:off x="762000" y="5049180"/>
            <a:ext cx="8453121" cy="1072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Echtzeit = definierte Antwortzeiten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Hohe Systemverfügbarkeit mit hinreichend kurzen Umschaltzeiten</a:t>
            </a:r>
          </a:p>
        </p:txBody>
      </p:sp>
      <p:grpSp>
        <p:nvGrpSpPr>
          <p:cNvPr id="603" name="Gruppieren 1"/>
          <p:cNvGrpSpPr/>
          <p:nvPr/>
        </p:nvGrpSpPr>
        <p:grpSpPr>
          <a:xfrm>
            <a:off x="945614" y="1268759"/>
            <a:ext cx="8192136" cy="3529014"/>
            <a:chOff x="0" y="0"/>
            <a:chExt cx="8192134" cy="3529012"/>
          </a:xfrm>
        </p:grpSpPr>
        <p:grpSp>
          <p:nvGrpSpPr>
            <p:cNvPr id="564" name="Group 53"/>
            <p:cNvGrpSpPr/>
            <p:nvPr/>
          </p:nvGrpSpPr>
          <p:grpSpPr>
            <a:xfrm>
              <a:off x="0" y="80963"/>
              <a:ext cx="5675630" cy="3339924"/>
              <a:chOff x="0" y="0"/>
              <a:chExt cx="5675629" cy="3339923"/>
            </a:xfrm>
          </p:grpSpPr>
          <p:sp>
            <p:nvSpPr>
              <p:cNvPr id="548" name="Freeform 7"/>
              <p:cNvSpPr/>
              <p:nvPr/>
            </p:nvSpPr>
            <p:spPr>
              <a:xfrm>
                <a:off x="811529" y="280856"/>
                <a:ext cx="1452564" cy="26824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69" fill="norm" stroke="1" extrusionOk="0">
                    <a:moveTo>
                      <a:pt x="0" y="21127"/>
                    </a:moveTo>
                    <a:cubicBezTo>
                      <a:pt x="325" y="21301"/>
                      <a:pt x="671" y="21475"/>
                      <a:pt x="996" y="20604"/>
                    </a:cubicBezTo>
                    <a:cubicBezTo>
                      <a:pt x="1320" y="19733"/>
                      <a:pt x="1645" y="17712"/>
                      <a:pt x="1970" y="15866"/>
                    </a:cubicBezTo>
                    <a:cubicBezTo>
                      <a:pt x="2294" y="14020"/>
                      <a:pt x="2619" y="11465"/>
                      <a:pt x="2943" y="9537"/>
                    </a:cubicBezTo>
                    <a:cubicBezTo>
                      <a:pt x="3268" y="7609"/>
                      <a:pt x="3441" y="5763"/>
                      <a:pt x="3939" y="4276"/>
                    </a:cubicBezTo>
                    <a:cubicBezTo>
                      <a:pt x="4437" y="2790"/>
                      <a:pt x="5411" y="1292"/>
                      <a:pt x="5909" y="583"/>
                    </a:cubicBezTo>
                    <a:cubicBezTo>
                      <a:pt x="6406" y="-125"/>
                      <a:pt x="6558" y="142"/>
                      <a:pt x="6883" y="61"/>
                    </a:cubicBezTo>
                    <a:cubicBezTo>
                      <a:pt x="7207" y="-20"/>
                      <a:pt x="7532" y="-20"/>
                      <a:pt x="7857" y="61"/>
                    </a:cubicBezTo>
                    <a:cubicBezTo>
                      <a:pt x="8181" y="142"/>
                      <a:pt x="8354" y="235"/>
                      <a:pt x="8852" y="583"/>
                    </a:cubicBezTo>
                    <a:cubicBezTo>
                      <a:pt x="9350" y="932"/>
                      <a:pt x="10151" y="1547"/>
                      <a:pt x="10800" y="2163"/>
                    </a:cubicBezTo>
                    <a:cubicBezTo>
                      <a:pt x="11449" y="2778"/>
                      <a:pt x="12120" y="3580"/>
                      <a:pt x="12770" y="4276"/>
                    </a:cubicBezTo>
                    <a:cubicBezTo>
                      <a:pt x="13419" y="4973"/>
                      <a:pt x="14090" y="5681"/>
                      <a:pt x="14739" y="6378"/>
                    </a:cubicBezTo>
                    <a:cubicBezTo>
                      <a:pt x="15388" y="7075"/>
                      <a:pt x="16038" y="7795"/>
                      <a:pt x="16687" y="8492"/>
                    </a:cubicBezTo>
                    <a:cubicBezTo>
                      <a:pt x="17336" y="9189"/>
                      <a:pt x="17834" y="9804"/>
                      <a:pt x="18657" y="10594"/>
                    </a:cubicBezTo>
                    <a:cubicBezTo>
                      <a:pt x="19479" y="11383"/>
                      <a:pt x="21102" y="12789"/>
                      <a:pt x="21600" y="13230"/>
                    </a:cubicBezTo>
                  </a:path>
                </a:pathLst>
              </a:cu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549" name="Freeform 9"/>
              <p:cNvSpPr/>
              <p:nvPr/>
            </p:nvSpPr>
            <p:spPr>
              <a:xfrm>
                <a:off x="2264092" y="1949449"/>
                <a:ext cx="1120776" cy="100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8" fill="norm" stroke="1" extrusionOk="0">
                    <a:moveTo>
                      <a:pt x="0" y="0"/>
                    </a:moveTo>
                    <a:cubicBezTo>
                      <a:pt x="420" y="943"/>
                      <a:pt x="868" y="1918"/>
                      <a:pt x="1289" y="2861"/>
                    </a:cubicBezTo>
                    <a:cubicBezTo>
                      <a:pt x="1709" y="3804"/>
                      <a:pt x="1905" y="4528"/>
                      <a:pt x="2549" y="5691"/>
                    </a:cubicBezTo>
                    <a:cubicBezTo>
                      <a:pt x="3194" y="6854"/>
                      <a:pt x="4258" y="8772"/>
                      <a:pt x="5099" y="9967"/>
                    </a:cubicBezTo>
                    <a:cubicBezTo>
                      <a:pt x="5939" y="11162"/>
                      <a:pt x="6780" y="11885"/>
                      <a:pt x="7620" y="12828"/>
                    </a:cubicBezTo>
                    <a:cubicBezTo>
                      <a:pt x="8461" y="13771"/>
                      <a:pt x="9105" y="14494"/>
                      <a:pt x="10170" y="15689"/>
                    </a:cubicBezTo>
                    <a:cubicBezTo>
                      <a:pt x="11234" y="16884"/>
                      <a:pt x="12719" y="19022"/>
                      <a:pt x="13980" y="19965"/>
                    </a:cubicBezTo>
                    <a:cubicBezTo>
                      <a:pt x="15240" y="20908"/>
                      <a:pt x="16529" y="21160"/>
                      <a:pt x="17790" y="21380"/>
                    </a:cubicBezTo>
                    <a:cubicBezTo>
                      <a:pt x="19051" y="21600"/>
                      <a:pt x="20956" y="21380"/>
                      <a:pt x="21600" y="21380"/>
                    </a:cubicBezTo>
                  </a:path>
                </a:pathLst>
              </a:cu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550" name="Line 11"/>
              <p:cNvSpPr/>
              <p:nvPr/>
            </p:nvSpPr>
            <p:spPr>
              <a:xfrm>
                <a:off x="282892" y="2989262"/>
                <a:ext cx="3894138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1" name="Line 12"/>
              <p:cNvSpPr/>
              <p:nvPr/>
            </p:nvSpPr>
            <p:spPr>
              <a:xfrm flipV="1">
                <a:off x="282892" y="0"/>
                <a:ext cx="1" cy="29892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2" name="Rectangle 13"/>
              <p:cNvSpPr txBox="1"/>
              <p:nvPr/>
            </p:nvSpPr>
            <p:spPr>
              <a:xfrm>
                <a:off x="0" y="133349"/>
                <a:ext cx="303848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</a:lvl1pPr>
              </a:lstStyle>
              <a:p>
                <a:pPr/>
                <a:r>
                  <a:t>n</a:t>
                </a:r>
              </a:p>
            </p:txBody>
          </p:sp>
          <p:sp>
            <p:nvSpPr>
              <p:cNvPr id="553" name="Rectangle 14"/>
              <p:cNvSpPr txBox="1"/>
              <p:nvPr/>
            </p:nvSpPr>
            <p:spPr>
              <a:xfrm>
                <a:off x="3959225" y="2989261"/>
                <a:ext cx="303848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</a:lvl1pPr>
              </a:lstStyle>
              <a:p>
                <a:pPr/>
                <a:r>
                  <a:t>t</a:t>
                </a:r>
              </a:p>
            </p:txBody>
          </p:sp>
          <p:sp>
            <p:nvSpPr>
              <p:cNvPr id="554" name="Line 15"/>
              <p:cNvSpPr/>
              <p:nvPr/>
            </p:nvSpPr>
            <p:spPr>
              <a:xfrm flipH="1">
                <a:off x="1467167" y="287337"/>
                <a:ext cx="1" cy="2790825"/>
              </a:xfrm>
              <a:prstGeom prst="line">
                <a:avLst/>
              </a:prstGeom>
              <a:noFill/>
              <a:ln w="19050" cap="flat">
                <a:solidFill>
                  <a:srgbClr val="FF3300"/>
                </a:solidFill>
                <a:prstDash val="lg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5" name="Rectangle 16"/>
              <p:cNvSpPr txBox="1"/>
              <p:nvPr/>
            </p:nvSpPr>
            <p:spPr>
              <a:xfrm>
                <a:off x="1254125" y="2989261"/>
                <a:ext cx="2086611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</a:lvl1pPr>
              </a:lstStyle>
              <a:p>
                <a:pPr/>
                <a:r>
                  <a:t>Mittelwert</a:t>
                </a:r>
              </a:p>
            </p:txBody>
          </p:sp>
          <p:sp>
            <p:nvSpPr>
              <p:cNvPr id="556" name="Line 17"/>
              <p:cNvSpPr/>
              <p:nvPr/>
            </p:nvSpPr>
            <p:spPr>
              <a:xfrm>
                <a:off x="500380" y="1438274"/>
                <a:ext cx="460376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7" name="Line 18"/>
              <p:cNvSpPr/>
              <p:nvPr/>
            </p:nvSpPr>
            <p:spPr>
              <a:xfrm>
                <a:off x="2000567" y="1438274"/>
                <a:ext cx="460376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8" name="Rectangle 19"/>
              <p:cNvSpPr txBox="1"/>
              <p:nvPr/>
            </p:nvSpPr>
            <p:spPr>
              <a:xfrm>
                <a:off x="2028825" y="1008062"/>
                <a:ext cx="3004186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</a:lvl1pPr>
              </a:lstStyle>
              <a:p>
                <a:pPr/>
                <a:r>
                  <a:t>Laufzeitschwankung (Jitter)</a:t>
                </a:r>
              </a:p>
            </p:txBody>
          </p:sp>
          <p:sp>
            <p:nvSpPr>
              <p:cNvPr id="559" name="Line 20"/>
              <p:cNvSpPr/>
              <p:nvPr/>
            </p:nvSpPr>
            <p:spPr>
              <a:xfrm flipH="1">
                <a:off x="2762567" y="431799"/>
                <a:ext cx="1" cy="2724150"/>
              </a:xfrm>
              <a:prstGeom prst="line">
                <a:avLst/>
              </a:prstGeom>
              <a:noFill/>
              <a:ln w="19050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0" name="Rectangle 21"/>
              <p:cNvSpPr txBox="1"/>
              <p:nvPr/>
            </p:nvSpPr>
            <p:spPr>
              <a:xfrm>
                <a:off x="2808287" y="358774"/>
                <a:ext cx="1997711" cy="5419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marL="385763" indent="-385763">
                  <a:spcBef>
                    <a:spcPts val="0"/>
                  </a:spcBef>
                  <a:defRPr sz="1600"/>
                </a:pPr>
                <a:r>
                  <a:t>Deterministische </a:t>
                </a:r>
              </a:p>
              <a:p>
                <a:pPr marL="385763" indent="-385763">
                  <a:spcBef>
                    <a:spcPts val="0"/>
                  </a:spcBef>
                  <a:defRPr sz="1600"/>
                </a:pPr>
                <a:r>
                  <a:t>Schwelle</a:t>
                </a:r>
              </a:p>
            </p:txBody>
          </p:sp>
          <p:grpSp>
            <p:nvGrpSpPr>
              <p:cNvPr id="563" name="Rectangle 23"/>
              <p:cNvGrpSpPr/>
              <p:nvPr/>
            </p:nvGrpSpPr>
            <p:grpSpPr>
              <a:xfrm>
                <a:off x="2940367" y="1438274"/>
                <a:ext cx="2735263" cy="1370013"/>
                <a:chOff x="0" y="0"/>
                <a:chExt cx="2735262" cy="1370012"/>
              </a:xfrm>
            </p:grpSpPr>
            <p:sp>
              <p:nvSpPr>
                <p:cNvPr id="561" name="Rechteck"/>
                <p:cNvSpPr/>
                <p:nvPr/>
              </p:nvSpPr>
              <p:spPr>
                <a:xfrm>
                  <a:off x="-1" y="-1"/>
                  <a:ext cx="2735264" cy="1370014"/>
                </a:xfrm>
                <a:prstGeom prst="rect">
                  <a:avLst/>
                </a:prstGeom>
                <a:solidFill>
                  <a:srgbClr val="CCEC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385763" indent="-385763">
                    <a:spcBef>
                      <a:spcPts val="0"/>
                    </a:spcBef>
                  </a:pPr>
                </a:p>
              </p:txBody>
            </p:sp>
            <p:sp>
              <p:nvSpPr>
                <p:cNvPr id="562" name="Antwortzeiten:…"/>
                <p:cNvSpPr txBox="1"/>
                <p:nvPr/>
              </p:nvSpPr>
              <p:spPr>
                <a:xfrm>
                  <a:off x="45719" y="-1"/>
                  <a:ext cx="2643824" cy="135437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/>
                <a:p>
                  <a:pPr marL="385763" indent="-385763">
                    <a:spcBef>
                      <a:spcPts val="0"/>
                    </a:spcBef>
                    <a:defRPr sz="1700"/>
                  </a:pPr>
                  <a:r>
                    <a:t>Antwortzeiten:</a:t>
                  </a:r>
                </a:p>
                <a:p>
                  <a:pPr marL="385763" indent="-385763">
                    <a:spcBef>
                      <a:spcPts val="0"/>
                    </a:spcBef>
                    <a:defRPr sz="1700"/>
                  </a:pPr>
                  <a:r>
                    <a:t>&lt; 1 ms: Antriebssteuerung</a:t>
                  </a:r>
                </a:p>
                <a:p>
                  <a:pPr marL="385763" indent="-385763">
                    <a:spcBef>
                      <a:spcPts val="0"/>
                    </a:spcBef>
                    <a:defRPr sz="1700"/>
                  </a:pPr>
                  <a:r>
                    <a:t>10 ms: Geräte, Anlagen</a:t>
                  </a:r>
                </a:p>
                <a:p>
                  <a:pPr marL="385763" indent="-385763">
                    <a:spcBef>
                      <a:spcPts val="0"/>
                    </a:spcBef>
                    <a:defRPr sz="1700"/>
                  </a:pPr>
                  <a:r>
                    <a:t>100 ms: Controller mit Bedienterminals (HMI)</a:t>
                  </a:r>
                </a:p>
              </p:txBody>
            </p:sp>
          </p:grpSp>
        </p:grpSp>
        <p:grpSp>
          <p:nvGrpSpPr>
            <p:cNvPr id="602" name="Group 52"/>
            <p:cNvGrpSpPr/>
            <p:nvPr/>
          </p:nvGrpSpPr>
          <p:grpSpPr>
            <a:xfrm>
              <a:off x="5788343" y="0"/>
              <a:ext cx="2403792" cy="3529013"/>
              <a:chOff x="0" y="0"/>
              <a:chExt cx="2403791" cy="3529012"/>
            </a:xfrm>
          </p:grpSpPr>
          <p:sp>
            <p:nvSpPr>
              <p:cNvPr id="565" name="AutoShape 46"/>
              <p:cNvSpPr/>
              <p:nvPr/>
            </p:nvSpPr>
            <p:spPr>
              <a:xfrm>
                <a:off x="0" y="0"/>
                <a:ext cx="2232025" cy="3529013"/>
              </a:xfrm>
              <a:prstGeom prst="roundRect">
                <a:avLst>
                  <a:gd name="adj" fmla="val 10829"/>
                </a:avLst>
              </a:prstGeom>
              <a:solidFill>
                <a:srgbClr val="FFFFCC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0" dist="17961" dir="2700000">
                  <a:srgbClr val="99997A"/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570" name="AutoShape 24"/>
              <p:cNvGrpSpPr/>
              <p:nvPr/>
            </p:nvGrpSpPr>
            <p:grpSpPr>
              <a:xfrm>
                <a:off x="649287" y="288925"/>
                <a:ext cx="431800" cy="287338"/>
                <a:chOff x="0" y="0"/>
                <a:chExt cx="431799" cy="287337"/>
              </a:xfrm>
            </p:grpSpPr>
            <p:sp>
              <p:nvSpPr>
                <p:cNvPr id="566" name="Form"/>
                <p:cNvSpPr/>
                <p:nvPr/>
              </p:nvSpPr>
              <p:spPr>
                <a:xfrm>
                  <a:off x="0" y="-1"/>
                  <a:ext cx="431799" cy="287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593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007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4F81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67" name="Form"/>
                <p:cNvSpPr/>
                <p:nvPr/>
              </p:nvSpPr>
              <p:spPr>
                <a:xfrm>
                  <a:off x="359965" y="-1"/>
                  <a:ext cx="71835" cy="287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68" name="Form"/>
                <p:cNvSpPr/>
                <p:nvPr/>
              </p:nvSpPr>
              <p:spPr>
                <a:xfrm>
                  <a:off x="0" y="-1"/>
                  <a:ext cx="431799" cy="718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593" y="0"/>
                      </a:lnTo>
                      <a:lnTo>
                        <a:pt x="21600" y="0"/>
                      </a:lnTo>
                      <a:lnTo>
                        <a:pt x="18007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69" name="Form"/>
                <p:cNvSpPr/>
                <p:nvPr/>
              </p:nvSpPr>
              <p:spPr>
                <a:xfrm>
                  <a:off x="0" y="-1"/>
                  <a:ext cx="431799" cy="287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593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007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007" y="5400"/>
                      </a:lnTo>
                      <a:lnTo>
                        <a:pt x="21600" y="0"/>
                      </a:lnTo>
                      <a:moveTo>
                        <a:pt x="18007" y="5400"/>
                      </a:moveTo>
                      <a:lnTo>
                        <a:pt x="18007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574" name="AutoShape 25"/>
              <p:cNvGrpSpPr/>
              <p:nvPr/>
            </p:nvGrpSpPr>
            <p:grpSpPr>
              <a:xfrm>
                <a:off x="793748" y="720725"/>
                <a:ext cx="215902" cy="649288"/>
                <a:chOff x="-1" y="0"/>
                <a:chExt cx="215901" cy="649286"/>
              </a:xfrm>
            </p:grpSpPr>
            <p:sp>
              <p:nvSpPr>
                <p:cNvPr id="571" name="Form"/>
                <p:cNvSpPr/>
                <p:nvPr/>
              </p:nvSpPr>
              <p:spPr>
                <a:xfrm>
                  <a:off x="-1" y="0"/>
                  <a:ext cx="215901" cy="6492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700"/>
                      </a:moveTo>
                      <a:cubicBezTo>
                        <a:pt x="0" y="1209"/>
                        <a:pt x="4835" y="0"/>
                        <a:pt x="10800" y="0"/>
                      </a:cubicBezTo>
                      <a:cubicBezTo>
                        <a:pt x="16765" y="0"/>
                        <a:pt x="21600" y="1209"/>
                        <a:pt x="21600" y="2700"/>
                      </a:cubicBezTo>
                      <a:lnTo>
                        <a:pt x="21600" y="18900"/>
                      </a:lnTo>
                      <a:cubicBezTo>
                        <a:pt x="21600" y="20391"/>
                        <a:pt x="16765" y="21600"/>
                        <a:pt x="10800" y="21600"/>
                      </a:cubicBezTo>
                      <a:cubicBezTo>
                        <a:pt x="4835" y="21600"/>
                        <a:pt x="0" y="20391"/>
                        <a:pt x="0" y="1890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72" name="Oval"/>
                <p:cNvSpPr/>
                <p:nvPr/>
              </p:nvSpPr>
              <p:spPr>
                <a:xfrm>
                  <a:off x="0" y="0"/>
                  <a:ext cx="215900" cy="162323"/>
                </a:xfrm>
                <a:prstGeom prst="ellipse">
                  <a:avLst/>
                </a:prstGeom>
                <a:solidFill>
                  <a:schemeClr val="accent3">
                    <a:lumOff val="44000"/>
                    <a:alpha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73" name="Linien"/>
                <p:cNvSpPr/>
                <p:nvPr/>
              </p:nvSpPr>
              <p:spPr>
                <a:xfrm>
                  <a:off x="-2" y="0"/>
                  <a:ext cx="215902" cy="6492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700"/>
                      </a:moveTo>
                      <a:cubicBezTo>
                        <a:pt x="21600" y="4191"/>
                        <a:pt x="16765" y="5400"/>
                        <a:pt x="10800" y="5400"/>
                      </a:cubicBezTo>
                      <a:cubicBezTo>
                        <a:pt x="4835" y="5400"/>
                        <a:pt x="0" y="4191"/>
                        <a:pt x="0" y="2700"/>
                      </a:cubicBezTo>
                      <a:cubicBezTo>
                        <a:pt x="0" y="1209"/>
                        <a:pt x="4835" y="0"/>
                        <a:pt x="10800" y="0"/>
                      </a:cubicBezTo>
                      <a:cubicBezTo>
                        <a:pt x="16765" y="0"/>
                        <a:pt x="21600" y="1209"/>
                        <a:pt x="21600" y="2700"/>
                      </a:cubicBezTo>
                      <a:lnTo>
                        <a:pt x="21600" y="18900"/>
                      </a:lnTo>
                      <a:cubicBezTo>
                        <a:pt x="21600" y="20391"/>
                        <a:pt x="16765" y="21600"/>
                        <a:pt x="10800" y="21600"/>
                      </a:cubicBezTo>
                      <a:cubicBezTo>
                        <a:pt x="4835" y="21600"/>
                        <a:pt x="0" y="20391"/>
                        <a:pt x="0" y="18900"/>
                      </a:cubicBezTo>
                      <a:lnTo>
                        <a:pt x="0" y="2700"/>
                      </a:lnTo>
                    </a:path>
                  </a:pathLst>
                </a:custGeom>
                <a:noFill/>
                <a:ln w="9525" cap="flat">
                  <a:solidFill>
                    <a:srgbClr val="FF33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579" name="AutoShape 26"/>
              <p:cNvGrpSpPr/>
              <p:nvPr/>
            </p:nvGrpSpPr>
            <p:grpSpPr>
              <a:xfrm>
                <a:off x="649287" y="1512887"/>
                <a:ext cx="503238" cy="431801"/>
                <a:chOff x="0" y="0"/>
                <a:chExt cx="503237" cy="431799"/>
              </a:xfrm>
            </p:grpSpPr>
            <p:sp>
              <p:nvSpPr>
                <p:cNvPr id="575" name="Form"/>
                <p:cNvSpPr/>
                <p:nvPr/>
              </p:nvSpPr>
              <p:spPr>
                <a:xfrm>
                  <a:off x="-1" y="0"/>
                  <a:ext cx="503238" cy="4318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4633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6967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3C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76" name="Form"/>
                <p:cNvSpPr/>
                <p:nvPr/>
              </p:nvSpPr>
              <p:spPr>
                <a:xfrm>
                  <a:off x="395287" y="0"/>
                  <a:ext cx="107951" cy="4318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77" name="Form"/>
                <p:cNvSpPr/>
                <p:nvPr/>
              </p:nvSpPr>
              <p:spPr>
                <a:xfrm>
                  <a:off x="-1" y="0"/>
                  <a:ext cx="503238" cy="1079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633" y="0"/>
                      </a:lnTo>
                      <a:lnTo>
                        <a:pt x="21600" y="0"/>
                      </a:lnTo>
                      <a:lnTo>
                        <a:pt x="16967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78" name="Form"/>
                <p:cNvSpPr/>
                <p:nvPr/>
              </p:nvSpPr>
              <p:spPr>
                <a:xfrm>
                  <a:off x="-1" y="0"/>
                  <a:ext cx="503238" cy="4318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4633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6967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6967" y="5400"/>
                      </a:lnTo>
                      <a:lnTo>
                        <a:pt x="21600" y="0"/>
                      </a:lnTo>
                      <a:moveTo>
                        <a:pt x="16967" y="5400"/>
                      </a:moveTo>
                      <a:lnTo>
                        <a:pt x="16967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584" name="AutoShape 27"/>
              <p:cNvGrpSpPr/>
              <p:nvPr/>
            </p:nvGrpSpPr>
            <p:grpSpPr>
              <a:xfrm>
                <a:off x="649287" y="2881312"/>
                <a:ext cx="431800" cy="287338"/>
                <a:chOff x="0" y="0"/>
                <a:chExt cx="431799" cy="287337"/>
              </a:xfrm>
            </p:grpSpPr>
            <p:sp>
              <p:nvSpPr>
                <p:cNvPr id="580" name="Form"/>
                <p:cNvSpPr/>
                <p:nvPr/>
              </p:nvSpPr>
              <p:spPr>
                <a:xfrm>
                  <a:off x="0" y="-1"/>
                  <a:ext cx="431799" cy="287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593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007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4F81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81" name="Form"/>
                <p:cNvSpPr/>
                <p:nvPr/>
              </p:nvSpPr>
              <p:spPr>
                <a:xfrm>
                  <a:off x="359965" y="-1"/>
                  <a:ext cx="71835" cy="287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82" name="Form"/>
                <p:cNvSpPr/>
                <p:nvPr/>
              </p:nvSpPr>
              <p:spPr>
                <a:xfrm>
                  <a:off x="0" y="-1"/>
                  <a:ext cx="431799" cy="718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593" y="0"/>
                      </a:lnTo>
                      <a:lnTo>
                        <a:pt x="21600" y="0"/>
                      </a:lnTo>
                      <a:lnTo>
                        <a:pt x="18007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83" name="Form"/>
                <p:cNvSpPr/>
                <p:nvPr/>
              </p:nvSpPr>
              <p:spPr>
                <a:xfrm>
                  <a:off x="0" y="-1"/>
                  <a:ext cx="431799" cy="287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593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007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007" y="5400"/>
                      </a:lnTo>
                      <a:lnTo>
                        <a:pt x="21600" y="0"/>
                      </a:lnTo>
                      <a:moveTo>
                        <a:pt x="18007" y="5400"/>
                      </a:moveTo>
                      <a:lnTo>
                        <a:pt x="18007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588" name="AutoShape 29"/>
              <p:cNvGrpSpPr/>
              <p:nvPr/>
            </p:nvGrpSpPr>
            <p:grpSpPr>
              <a:xfrm>
                <a:off x="793748" y="2089150"/>
                <a:ext cx="215902" cy="649288"/>
                <a:chOff x="-1" y="0"/>
                <a:chExt cx="215901" cy="649286"/>
              </a:xfrm>
            </p:grpSpPr>
            <p:sp>
              <p:nvSpPr>
                <p:cNvPr id="585" name="Form"/>
                <p:cNvSpPr/>
                <p:nvPr/>
              </p:nvSpPr>
              <p:spPr>
                <a:xfrm>
                  <a:off x="-1" y="0"/>
                  <a:ext cx="215901" cy="6492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700"/>
                      </a:moveTo>
                      <a:cubicBezTo>
                        <a:pt x="0" y="1209"/>
                        <a:pt x="4835" y="0"/>
                        <a:pt x="10800" y="0"/>
                      </a:cubicBezTo>
                      <a:cubicBezTo>
                        <a:pt x="16765" y="0"/>
                        <a:pt x="21600" y="1209"/>
                        <a:pt x="21600" y="2700"/>
                      </a:cubicBezTo>
                      <a:lnTo>
                        <a:pt x="21600" y="18900"/>
                      </a:lnTo>
                      <a:cubicBezTo>
                        <a:pt x="21600" y="20391"/>
                        <a:pt x="16765" y="21600"/>
                        <a:pt x="10800" y="21600"/>
                      </a:cubicBezTo>
                      <a:cubicBezTo>
                        <a:pt x="4835" y="21600"/>
                        <a:pt x="0" y="20391"/>
                        <a:pt x="0" y="1890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86" name="Oval"/>
                <p:cNvSpPr/>
                <p:nvPr/>
              </p:nvSpPr>
              <p:spPr>
                <a:xfrm>
                  <a:off x="0" y="0"/>
                  <a:ext cx="215900" cy="162323"/>
                </a:xfrm>
                <a:prstGeom prst="ellipse">
                  <a:avLst/>
                </a:prstGeom>
                <a:solidFill>
                  <a:schemeClr val="accent3">
                    <a:lumOff val="44000"/>
                    <a:alpha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587" name="Linien"/>
                <p:cNvSpPr/>
                <p:nvPr/>
              </p:nvSpPr>
              <p:spPr>
                <a:xfrm>
                  <a:off x="-2" y="0"/>
                  <a:ext cx="215902" cy="6492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700"/>
                      </a:moveTo>
                      <a:cubicBezTo>
                        <a:pt x="21600" y="4191"/>
                        <a:pt x="16765" y="5400"/>
                        <a:pt x="10800" y="5400"/>
                      </a:cubicBezTo>
                      <a:cubicBezTo>
                        <a:pt x="4835" y="5400"/>
                        <a:pt x="0" y="4191"/>
                        <a:pt x="0" y="2700"/>
                      </a:cubicBezTo>
                      <a:cubicBezTo>
                        <a:pt x="0" y="1209"/>
                        <a:pt x="4835" y="0"/>
                        <a:pt x="10800" y="0"/>
                      </a:cubicBezTo>
                      <a:cubicBezTo>
                        <a:pt x="16765" y="0"/>
                        <a:pt x="21600" y="1209"/>
                        <a:pt x="21600" y="2700"/>
                      </a:cubicBezTo>
                      <a:lnTo>
                        <a:pt x="21600" y="18900"/>
                      </a:lnTo>
                      <a:cubicBezTo>
                        <a:pt x="21600" y="20391"/>
                        <a:pt x="16765" y="21600"/>
                        <a:pt x="10800" y="21600"/>
                      </a:cubicBezTo>
                      <a:cubicBezTo>
                        <a:pt x="4835" y="21600"/>
                        <a:pt x="0" y="20391"/>
                        <a:pt x="0" y="18900"/>
                      </a:cubicBezTo>
                      <a:lnTo>
                        <a:pt x="0" y="2700"/>
                      </a:lnTo>
                    </a:path>
                  </a:pathLst>
                </a:custGeom>
                <a:noFill/>
                <a:ln w="9525" cap="flat">
                  <a:solidFill>
                    <a:srgbClr val="FF33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594" name="Group 37"/>
              <p:cNvGrpSpPr/>
              <p:nvPr/>
            </p:nvGrpSpPr>
            <p:grpSpPr>
              <a:xfrm>
                <a:off x="73024" y="647700"/>
                <a:ext cx="360363" cy="144463"/>
                <a:chOff x="0" y="0"/>
                <a:chExt cx="360361" cy="144462"/>
              </a:xfrm>
            </p:grpSpPr>
            <p:sp>
              <p:nvSpPr>
                <p:cNvPr id="589" name="Line 32"/>
                <p:cNvSpPr/>
                <p:nvPr/>
              </p:nvSpPr>
              <p:spPr>
                <a:xfrm>
                  <a:off x="-1" y="144462"/>
                  <a:ext cx="98216" cy="1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0" name="Line 33"/>
                <p:cNvSpPr/>
                <p:nvPr/>
              </p:nvSpPr>
              <p:spPr>
                <a:xfrm>
                  <a:off x="228927" y="144462"/>
                  <a:ext cx="131435" cy="1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1" name="Line 34"/>
                <p:cNvSpPr/>
                <p:nvPr/>
              </p:nvSpPr>
              <p:spPr>
                <a:xfrm flipV="1">
                  <a:off x="98215" y="0"/>
                  <a:ext cx="1" cy="144463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2" name="Line 35"/>
                <p:cNvSpPr/>
                <p:nvPr/>
              </p:nvSpPr>
              <p:spPr>
                <a:xfrm flipV="1">
                  <a:off x="228927" y="0"/>
                  <a:ext cx="1" cy="144463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3" name="Line 36"/>
                <p:cNvSpPr/>
                <p:nvPr/>
              </p:nvSpPr>
              <p:spPr>
                <a:xfrm>
                  <a:off x="98215" y="0"/>
                  <a:ext cx="131435" cy="1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595" name="Line 38"/>
              <p:cNvSpPr/>
              <p:nvPr/>
            </p:nvSpPr>
            <p:spPr>
              <a:xfrm flipH="1">
                <a:off x="506412" y="504825"/>
                <a:ext cx="1" cy="8636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6" name="Line 39"/>
              <p:cNvSpPr/>
              <p:nvPr/>
            </p:nvSpPr>
            <p:spPr>
              <a:xfrm flipH="1">
                <a:off x="506412" y="1944687"/>
                <a:ext cx="1" cy="86360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7" name="Rectangle 40"/>
              <p:cNvSpPr txBox="1"/>
              <p:nvPr/>
            </p:nvSpPr>
            <p:spPr>
              <a:xfrm>
                <a:off x="1199832" y="215900"/>
                <a:ext cx="916623" cy="313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  <a:defRPr sz="1600"/>
                </a:lvl1pPr>
              </a:lstStyle>
              <a:p>
                <a:pPr/>
                <a:r>
                  <a:t>Sensor</a:t>
                </a:r>
              </a:p>
            </p:txBody>
          </p:sp>
          <p:sp>
            <p:nvSpPr>
              <p:cNvPr id="598" name="Rectangle 41"/>
              <p:cNvSpPr txBox="1"/>
              <p:nvPr/>
            </p:nvSpPr>
            <p:spPr>
              <a:xfrm>
                <a:off x="1199832" y="2808287"/>
                <a:ext cx="916623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  <a:defRPr sz="1600"/>
                </a:lvl1pPr>
              </a:lstStyle>
              <a:p>
                <a:pPr/>
                <a:r>
                  <a:t>Aktuator</a:t>
                </a:r>
              </a:p>
            </p:txBody>
          </p:sp>
          <p:sp>
            <p:nvSpPr>
              <p:cNvPr id="599" name="Rectangle 42"/>
              <p:cNvSpPr txBox="1"/>
              <p:nvPr/>
            </p:nvSpPr>
            <p:spPr>
              <a:xfrm>
                <a:off x="1271269" y="1512887"/>
                <a:ext cx="1132523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  <a:defRPr sz="1600"/>
                </a:lvl1pPr>
              </a:lstStyle>
              <a:p>
                <a:pPr/>
                <a:r>
                  <a:t>Controller</a:t>
                </a:r>
              </a:p>
            </p:txBody>
          </p:sp>
          <p:sp>
            <p:nvSpPr>
              <p:cNvPr id="600" name="Rectangle 43"/>
              <p:cNvSpPr txBox="1"/>
              <p:nvPr/>
            </p:nvSpPr>
            <p:spPr>
              <a:xfrm>
                <a:off x="1199832" y="863600"/>
                <a:ext cx="916623" cy="313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  <a:defRPr b="1" i="1" sz="1600">
                    <a:solidFill>
                      <a:srgbClr val="006BB6"/>
                    </a:solidFill>
                  </a:defRPr>
                </a:lvl1pPr>
              </a:lstStyle>
              <a:p>
                <a:pPr/>
                <a:r>
                  <a:t>Bus</a:t>
                </a:r>
              </a:p>
            </p:txBody>
          </p:sp>
          <p:sp>
            <p:nvSpPr>
              <p:cNvPr id="601" name="Rectangle 44"/>
              <p:cNvSpPr txBox="1"/>
              <p:nvPr/>
            </p:nvSpPr>
            <p:spPr>
              <a:xfrm>
                <a:off x="1199832" y="2232025"/>
                <a:ext cx="916623" cy="313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marL="385763" indent="-385763">
                  <a:spcBef>
                    <a:spcPts val="0"/>
                  </a:spcBef>
                  <a:defRPr b="1" i="1" sz="1600">
                    <a:solidFill>
                      <a:srgbClr val="006BB6"/>
                    </a:solidFill>
                  </a:defRPr>
                </a:lvl1pPr>
              </a:lstStyle>
              <a:p>
                <a:pPr/>
                <a:r>
                  <a:t>Bus</a:t>
                </a:r>
              </a:p>
            </p:txBody>
          </p:sp>
        </p:grpSp>
      </p:grpSp>
      <p:sp>
        <p:nvSpPr>
          <p:cNvPr id="604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60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608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Ethernet basierte Feldbusse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Vom Multiport-Repeater zum Ethernet-Switch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Ethernet-Switches: Funktionsweise und Leistungsmerkmale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Anforderungen im industriellen Einsatz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Lösungsansätze für den industriellen Betrieb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Realisierungsbeispiele</a:t>
            </a:r>
          </a:p>
        </p:txBody>
      </p:sp>
      <p:sp>
        <p:nvSpPr>
          <p:cNvPr id="609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61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Vorfahrt für Prozessdaten </a:t>
            </a:r>
          </a:p>
        </p:txBody>
      </p:sp>
      <p:sp>
        <p:nvSpPr>
          <p:cNvPr id="613" name="Rectangle 5"/>
          <p:cNvSpPr txBox="1"/>
          <p:nvPr/>
        </p:nvSpPr>
        <p:spPr>
          <a:xfrm>
            <a:off x="762000" y="977900"/>
            <a:ext cx="8453121" cy="5160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Verkehrsklassen mit Priorisierung (Quality of Service)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Überschaubarer Verkehr bei Prozessdaten (Menge, Zyklus)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Interferenz mit Verkehr niedriger Klassen ist unvermeidlich, jedoch planbar (abhängig von maximaler Paketlänge, Übertragungsrate und Netztopologie)</a:t>
            </a:r>
          </a:p>
        </p:txBody>
      </p:sp>
      <p:grpSp>
        <p:nvGrpSpPr>
          <p:cNvPr id="667" name="Group 380"/>
          <p:cNvGrpSpPr/>
          <p:nvPr/>
        </p:nvGrpSpPr>
        <p:grpSpPr>
          <a:xfrm>
            <a:off x="940615" y="1538789"/>
            <a:ext cx="3692524" cy="2736851"/>
            <a:chOff x="0" y="0"/>
            <a:chExt cx="3692522" cy="2736850"/>
          </a:xfrm>
        </p:grpSpPr>
        <p:sp>
          <p:nvSpPr>
            <p:cNvPr id="614" name="AutoShape 5"/>
            <p:cNvSpPr/>
            <p:nvPr/>
          </p:nvSpPr>
          <p:spPr>
            <a:xfrm>
              <a:off x="133349" y="0"/>
              <a:ext cx="3384551" cy="2736851"/>
            </a:xfrm>
            <a:prstGeom prst="roundRect">
              <a:avLst>
                <a:gd name="adj" fmla="val 6787"/>
              </a:avLst>
            </a:prstGeom>
            <a:solidFill>
              <a:srgbClr val="FFFFCC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99997A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pic>
          <p:nvPicPr>
            <p:cNvPr id="615" name="Picture 6" descr="Picture 6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82636" y="1441450"/>
              <a:ext cx="458789" cy="295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6" name="Rectangle 17"/>
            <p:cNvSpPr/>
            <p:nvPr/>
          </p:nvSpPr>
          <p:spPr>
            <a:xfrm>
              <a:off x="3301999" y="1223962"/>
              <a:ext cx="215901" cy="358776"/>
            </a:xfrm>
            <a:prstGeom prst="rect">
              <a:avLst/>
            </a:prstGeom>
            <a:solidFill>
              <a:srgbClr val="B2B2B2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17" name="Line 25"/>
            <p:cNvSpPr/>
            <p:nvPr/>
          </p:nvSpPr>
          <p:spPr>
            <a:xfrm flipV="1">
              <a:off x="1501774" y="431800"/>
              <a:ext cx="503238" cy="43497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623" name="Group 26"/>
            <p:cNvGrpSpPr/>
            <p:nvPr/>
          </p:nvGrpSpPr>
          <p:grpSpPr>
            <a:xfrm>
              <a:off x="1933574" y="287337"/>
              <a:ext cx="584201" cy="342901"/>
              <a:chOff x="0" y="0"/>
              <a:chExt cx="584200" cy="342900"/>
            </a:xfrm>
          </p:grpSpPr>
          <p:sp>
            <p:nvSpPr>
              <p:cNvPr id="618" name="Freeform 27"/>
              <p:cNvSpPr/>
              <p:nvPr/>
            </p:nvSpPr>
            <p:spPr>
              <a:xfrm>
                <a:off x="0" y="-1"/>
                <a:ext cx="584201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19" name="Line 28"/>
              <p:cNvSpPr/>
              <p:nvPr/>
            </p:nvSpPr>
            <p:spPr>
              <a:xfrm flipH="1">
                <a:off x="34256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0" name="Line 29"/>
              <p:cNvSpPr/>
              <p:nvPr/>
            </p:nvSpPr>
            <p:spPr>
              <a:xfrm flipH="1">
                <a:off x="42358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1" name="Line 30"/>
              <p:cNvSpPr/>
              <p:nvPr/>
            </p:nvSpPr>
            <p:spPr>
              <a:xfrm flipH="1">
                <a:off x="503179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2" name="Line 31"/>
              <p:cNvSpPr/>
              <p:nvPr/>
            </p:nvSpPr>
            <p:spPr>
              <a:xfrm flipH="1">
                <a:off x="26225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24" name="Line 32"/>
            <p:cNvSpPr/>
            <p:nvPr/>
          </p:nvSpPr>
          <p:spPr>
            <a:xfrm>
              <a:off x="999806" y="2016125"/>
              <a:ext cx="1" cy="3603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25" name="Line 40"/>
            <p:cNvSpPr/>
            <p:nvPr/>
          </p:nvSpPr>
          <p:spPr>
            <a:xfrm flipV="1">
              <a:off x="1717674" y="1079500"/>
              <a:ext cx="287338" cy="746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631" name="Group 41"/>
            <p:cNvGrpSpPr/>
            <p:nvPr/>
          </p:nvGrpSpPr>
          <p:grpSpPr>
            <a:xfrm>
              <a:off x="1968499" y="949324"/>
              <a:ext cx="584201" cy="342901"/>
              <a:chOff x="0" y="0"/>
              <a:chExt cx="584200" cy="342900"/>
            </a:xfrm>
          </p:grpSpPr>
          <p:sp>
            <p:nvSpPr>
              <p:cNvPr id="626" name="Freeform 42"/>
              <p:cNvSpPr/>
              <p:nvPr/>
            </p:nvSpPr>
            <p:spPr>
              <a:xfrm>
                <a:off x="0" y="-1"/>
                <a:ext cx="584201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27" name="Line 43"/>
              <p:cNvSpPr/>
              <p:nvPr/>
            </p:nvSpPr>
            <p:spPr>
              <a:xfrm flipH="1">
                <a:off x="34256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8" name="Line 44"/>
              <p:cNvSpPr/>
              <p:nvPr/>
            </p:nvSpPr>
            <p:spPr>
              <a:xfrm flipH="1">
                <a:off x="42358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9" name="Line 45"/>
              <p:cNvSpPr/>
              <p:nvPr/>
            </p:nvSpPr>
            <p:spPr>
              <a:xfrm flipH="1">
                <a:off x="503179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0" name="Line 46"/>
              <p:cNvSpPr/>
              <p:nvPr/>
            </p:nvSpPr>
            <p:spPr>
              <a:xfrm flipH="1">
                <a:off x="26225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32" name="Oval 47"/>
            <p:cNvSpPr/>
            <p:nvPr/>
          </p:nvSpPr>
          <p:spPr>
            <a:xfrm>
              <a:off x="277811" y="649287"/>
              <a:ext cx="1439863" cy="1368427"/>
            </a:xfrm>
            <a:prstGeom prst="ellips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33" name="Line 55"/>
            <p:cNvSpPr/>
            <p:nvPr/>
          </p:nvSpPr>
          <p:spPr>
            <a:xfrm>
              <a:off x="1646236" y="1585912"/>
              <a:ext cx="358776" cy="2143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639" name="Group 56"/>
            <p:cNvGrpSpPr/>
            <p:nvPr/>
          </p:nvGrpSpPr>
          <p:grpSpPr>
            <a:xfrm>
              <a:off x="1933574" y="1584324"/>
              <a:ext cx="584201" cy="342901"/>
              <a:chOff x="0" y="0"/>
              <a:chExt cx="584200" cy="342900"/>
            </a:xfrm>
          </p:grpSpPr>
          <p:sp>
            <p:nvSpPr>
              <p:cNvPr id="634" name="Freeform 57"/>
              <p:cNvSpPr/>
              <p:nvPr/>
            </p:nvSpPr>
            <p:spPr>
              <a:xfrm>
                <a:off x="0" y="-1"/>
                <a:ext cx="584201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35" name="Line 58"/>
              <p:cNvSpPr/>
              <p:nvPr/>
            </p:nvSpPr>
            <p:spPr>
              <a:xfrm flipH="1">
                <a:off x="34256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6" name="Line 59"/>
              <p:cNvSpPr/>
              <p:nvPr/>
            </p:nvSpPr>
            <p:spPr>
              <a:xfrm flipH="1">
                <a:off x="42358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7" name="Line 60"/>
              <p:cNvSpPr/>
              <p:nvPr/>
            </p:nvSpPr>
            <p:spPr>
              <a:xfrm flipH="1">
                <a:off x="503179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8" name="Line 61"/>
              <p:cNvSpPr/>
              <p:nvPr/>
            </p:nvSpPr>
            <p:spPr>
              <a:xfrm flipH="1">
                <a:off x="26225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40" name="Line 69"/>
            <p:cNvSpPr/>
            <p:nvPr/>
          </p:nvSpPr>
          <p:spPr>
            <a:xfrm>
              <a:off x="1430336" y="1874837"/>
              <a:ext cx="574676" cy="5730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646" name="Group 70"/>
            <p:cNvGrpSpPr/>
            <p:nvPr/>
          </p:nvGrpSpPr>
          <p:grpSpPr>
            <a:xfrm>
              <a:off x="1933574" y="2232024"/>
              <a:ext cx="584201" cy="342901"/>
              <a:chOff x="0" y="0"/>
              <a:chExt cx="584200" cy="342900"/>
            </a:xfrm>
          </p:grpSpPr>
          <p:sp>
            <p:nvSpPr>
              <p:cNvPr id="641" name="Freeform 71"/>
              <p:cNvSpPr/>
              <p:nvPr/>
            </p:nvSpPr>
            <p:spPr>
              <a:xfrm>
                <a:off x="0" y="-1"/>
                <a:ext cx="584201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42" name="Line 72"/>
              <p:cNvSpPr/>
              <p:nvPr/>
            </p:nvSpPr>
            <p:spPr>
              <a:xfrm flipH="1">
                <a:off x="34256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3" name="Line 73"/>
              <p:cNvSpPr/>
              <p:nvPr/>
            </p:nvSpPr>
            <p:spPr>
              <a:xfrm flipH="1">
                <a:off x="42358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4" name="Line 74"/>
              <p:cNvSpPr/>
              <p:nvPr/>
            </p:nvSpPr>
            <p:spPr>
              <a:xfrm flipH="1">
                <a:off x="503179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5" name="Line 75"/>
              <p:cNvSpPr/>
              <p:nvPr/>
            </p:nvSpPr>
            <p:spPr>
              <a:xfrm flipH="1">
                <a:off x="262250" y="39839"/>
                <a:ext cx="1" cy="261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47" name="AutoShape 76"/>
            <p:cNvSpPr/>
            <p:nvPr/>
          </p:nvSpPr>
          <p:spPr>
            <a:xfrm>
              <a:off x="133349" y="2376487"/>
              <a:ext cx="1511301" cy="288926"/>
            </a:xfrm>
            <a:prstGeom prst="roundRect">
              <a:avLst>
                <a:gd name="adj" fmla="val 16667"/>
              </a:avLst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48" name="Line 77"/>
            <p:cNvSpPr/>
            <p:nvPr/>
          </p:nvSpPr>
          <p:spPr>
            <a:xfrm>
              <a:off x="2547936" y="587374"/>
              <a:ext cx="754063" cy="63658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49" name="Line 78"/>
            <p:cNvSpPr/>
            <p:nvPr/>
          </p:nvSpPr>
          <p:spPr>
            <a:xfrm>
              <a:off x="2547936" y="1127125"/>
              <a:ext cx="754063" cy="24130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50" name="Line 79"/>
            <p:cNvSpPr/>
            <p:nvPr/>
          </p:nvSpPr>
          <p:spPr>
            <a:xfrm flipV="1">
              <a:off x="2509836" y="1439863"/>
              <a:ext cx="792163" cy="3603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51" name="Line 80"/>
            <p:cNvSpPr/>
            <p:nvPr/>
          </p:nvSpPr>
          <p:spPr>
            <a:xfrm flipV="1">
              <a:off x="2509836" y="1584324"/>
              <a:ext cx="792163" cy="86360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52" name="Rectangle 85"/>
            <p:cNvSpPr txBox="1"/>
            <p:nvPr/>
          </p:nvSpPr>
          <p:spPr>
            <a:xfrm>
              <a:off x="103187" y="2376487"/>
              <a:ext cx="1573211" cy="258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algn="ctr" defTabSz="841375">
                <a:spcBef>
                  <a:spcPts val="0"/>
                </a:spcBef>
                <a:defRPr sz="1200"/>
              </a:lvl1pPr>
            </a:lstStyle>
            <a:p>
              <a:pPr/>
              <a:r>
                <a:t>Switch Route Table</a:t>
              </a:r>
            </a:p>
          </p:txBody>
        </p:sp>
        <p:sp>
          <p:nvSpPr>
            <p:cNvPr id="653" name="Rectangle 86"/>
            <p:cNvSpPr txBox="1"/>
            <p:nvPr/>
          </p:nvSpPr>
          <p:spPr>
            <a:xfrm>
              <a:off x="0" y="0"/>
              <a:ext cx="1652586" cy="5117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algn="r" defTabSz="841375">
                <a:spcBef>
                  <a:spcPts val="0"/>
                </a:spcBef>
                <a:defRPr sz="1600"/>
              </a:pPr>
              <a:r>
                <a:t>Warteschlangen </a:t>
              </a:r>
              <a:r>
                <a:rPr sz="1400"/>
                <a:t>(Priority Queues)</a:t>
              </a:r>
            </a:p>
          </p:txBody>
        </p:sp>
        <p:sp>
          <p:nvSpPr>
            <p:cNvPr id="654" name="AutoShape 94"/>
            <p:cNvSpPr/>
            <p:nvPr/>
          </p:nvSpPr>
          <p:spPr>
            <a:xfrm rot="4788943">
              <a:off x="384174" y="1190624"/>
              <a:ext cx="506413" cy="287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79"/>
                  </a:moveTo>
                  <a:lnTo>
                    <a:pt x="15819" y="0"/>
                  </a:lnTo>
                  <a:lnTo>
                    <a:pt x="15819" y="3517"/>
                  </a:lnTo>
                  <a:lnTo>
                    <a:pt x="12427" y="3517"/>
                  </a:lnTo>
                  <a:cubicBezTo>
                    <a:pt x="5564" y="3517"/>
                    <a:pt x="0" y="7386"/>
                    <a:pt x="0" y="12158"/>
                  </a:cubicBezTo>
                  <a:lnTo>
                    <a:pt x="0" y="21600"/>
                  </a:lnTo>
                  <a:lnTo>
                    <a:pt x="5237" y="21600"/>
                  </a:lnTo>
                  <a:lnTo>
                    <a:pt x="5237" y="12158"/>
                  </a:lnTo>
                  <a:cubicBezTo>
                    <a:pt x="5237" y="10216"/>
                    <a:pt x="8456" y="8641"/>
                    <a:pt x="12427" y="8641"/>
                  </a:cubicBezTo>
                  <a:lnTo>
                    <a:pt x="15819" y="8641"/>
                  </a:lnTo>
                  <a:lnTo>
                    <a:pt x="15819" y="12158"/>
                  </a:lnTo>
                  <a:close/>
                </a:path>
              </a:pathLst>
            </a:custGeom>
            <a:solidFill>
              <a:srgbClr val="FFCC66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55" name="AutoShape 95"/>
            <p:cNvSpPr/>
            <p:nvPr/>
          </p:nvSpPr>
          <p:spPr>
            <a:xfrm rot="19441095">
              <a:off x="925511" y="1009650"/>
              <a:ext cx="506414" cy="28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079"/>
                  </a:moveTo>
                  <a:lnTo>
                    <a:pt x="15819" y="0"/>
                  </a:lnTo>
                  <a:lnTo>
                    <a:pt x="15819" y="3517"/>
                  </a:lnTo>
                  <a:lnTo>
                    <a:pt x="12427" y="3517"/>
                  </a:lnTo>
                  <a:cubicBezTo>
                    <a:pt x="5564" y="3517"/>
                    <a:pt x="0" y="7386"/>
                    <a:pt x="0" y="12158"/>
                  </a:cubicBezTo>
                  <a:lnTo>
                    <a:pt x="0" y="21600"/>
                  </a:lnTo>
                  <a:lnTo>
                    <a:pt x="5237" y="21600"/>
                  </a:lnTo>
                  <a:lnTo>
                    <a:pt x="5237" y="12158"/>
                  </a:lnTo>
                  <a:cubicBezTo>
                    <a:pt x="5237" y="10216"/>
                    <a:pt x="8456" y="8641"/>
                    <a:pt x="12427" y="8641"/>
                  </a:cubicBezTo>
                  <a:lnTo>
                    <a:pt x="15819" y="8641"/>
                  </a:lnTo>
                  <a:lnTo>
                    <a:pt x="15819" y="12158"/>
                  </a:lnTo>
                  <a:close/>
                </a:path>
              </a:pathLst>
            </a:custGeom>
            <a:solidFill>
              <a:srgbClr val="FFCC66"/>
            </a:solidFill>
            <a:ln w="9525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56" name="Oval 151"/>
            <p:cNvSpPr/>
            <p:nvPr/>
          </p:nvSpPr>
          <p:spPr>
            <a:xfrm>
              <a:off x="322261" y="1296987"/>
              <a:ext cx="215901" cy="215901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57" name="Rectangle 152"/>
            <p:cNvSpPr txBox="1"/>
            <p:nvPr/>
          </p:nvSpPr>
          <p:spPr>
            <a:xfrm>
              <a:off x="319087" y="1225550"/>
              <a:ext cx="206374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658" name="Oval 153"/>
            <p:cNvSpPr/>
            <p:nvPr/>
          </p:nvSpPr>
          <p:spPr>
            <a:xfrm>
              <a:off x="1042986" y="1728787"/>
              <a:ext cx="215901" cy="215901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59" name="Rectangle 154"/>
            <p:cNvSpPr txBox="1"/>
            <p:nvPr/>
          </p:nvSpPr>
          <p:spPr>
            <a:xfrm>
              <a:off x="1039812" y="1657350"/>
              <a:ext cx="206374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660" name="Oval 155"/>
            <p:cNvSpPr/>
            <p:nvPr/>
          </p:nvSpPr>
          <p:spPr>
            <a:xfrm>
              <a:off x="1258886" y="1225550"/>
              <a:ext cx="215901" cy="215901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6BB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61" name="Rectangle 156"/>
            <p:cNvSpPr txBox="1"/>
            <p:nvPr/>
          </p:nvSpPr>
          <p:spPr>
            <a:xfrm>
              <a:off x="1254125" y="1152525"/>
              <a:ext cx="206374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sz="1600"/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662" name="Rectangle 312"/>
            <p:cNvSpPr txBox="1"/>
            <p:nvPr/>
          </p:nvSpPr>
          <p:spPr>
            <a:xfrm>
              <a:off x="1830387" y="0"/>
              <a:ext cx="1212849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Senator</a:t>
              </a:r>
            </a:p>
          </p:txBody>
        </p:sp>
        <p:sp>
          <p:nvSpPr>
            <p:cNvPr id="663" name="Rectangle 313"/>
            <p:cNvSpPr txBox="1"/>
            <p:nvPr/>
          </p:nvSpPr>
          <p:spPr>
            <a:xfrm>
              <a:off x="1758950" y="647700"/>
              <a:ext cx="1212849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Business</a:t>
              </a:r>
            </a:p>
          </p:txBody>
        </p:sp>
        <p:sp>
          <p:nvSpPr>
            <p:cNvPr id="664" name="Rectangle 314"/>
            <p:cNvSpPr txBox="1"/>
            <p:nvPr/>
          </p:nvSpPr>
          <p:spPr>
            <a:xfrm>
              <a:off x="1758950" y="1295400"/>
              <a:ext cx="1212849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Economy</a:t>
              </a:r>
            </a:p>
          </p:txBody>
        </p:sp>
        <p:sp>
          <p:nvSpPr>
            <p:cNvPr id="665" name="Rectangle 315"/>
            <p:cNvSpPr txBox="1"/>
            <p:nvPr/>
          </p:nvSpPr>
          <p:spPr>
            <a:xfrm>
              <a:off x="1614487" y="1944687"/>
              <a:ext cx="1717674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Last Minute</a:t>
              </a:r>
            </a:p>
          </p:txBody>
        </p:sp>
        <p:sp>
          <p:nvSpPr>
            <p:cNvPr id="666" name="Rectangle 243"/>
            <p:cNvSpPr txBox="1"/>
            <p:nvPr/>
          </p:nvSpPr>
          <p:spPr>
            <a:xfrm>
              <a:off x="3055937" y="792162"/>
              <a:ext cx="636586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Port</a:t>
              </a:r>
            </a:p>
          </p:txBody>
        </p:sp>
      </p:grpSp>
      <p:grpSp>
        <p:nvGrpSpPr>
          <p:cNvPr id="717" name="Group 381"/>
          <p:cNvGrpSpPr/>
          <p:nvPr/>
        </p:nvGrpSpPr>
        <p:grpSpPr>
          <a:xfrm>
            <a:off x="4931590" y="1970589"/>
            <a:ext cx="4206876" cy="1959324"/>
            <a:chOff x="0" y="0"/>
            <a:chExt cx="4206874" cy="1959322"/>
          </a:xfrm>
        </p:grpSpPr>
        <p:sp>
          <p:nvSpPr>
            <p:cNvPr id="668" name="Freeform 319"/>
            <p:cNvSpPr/>
            <p:nvPr/>
          </p:nvSpPr>
          <p:spPr>
            <a:xfrm>
              <a:off x="392111" y="215899"/>
              <a:ext cx="2735264" cy="1743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7" fill="norm" stroke="1" extrusionOk="0">
                  <a:moveTo>
                    <a:pt x="0" y="21339"/>
                  </a:moveTo>
                  <a:cubicBezTo>
                    <a:pt x="3034" y="21461"/>
                    <a:pt x="6068" y="21600"/>
                    <a:pt x="7961" y="21339"/>
                  </a:cubicBezTo>
                  <a:cubicBezTo>
                    <a:pt x="9854" y="21077"/>
                    <a:pt x="10330" y="20938"/>
                    <a:pt x="11370" y="19754"/>
                  </a:cubicBezTo>
                  <a:cubicBezTo>
                    <a:pt x="12411" y="18569"/>
                    <a:pt x="13464" y="15677"/>
                    <a:pt x="14216" y="14232"/>
                  </a:cubicBezTo>
                  <a:cubicBezTo>
                    <a:pt x="14968" y="12786"/>
                    <a:pt x="15257" y="12385"/>
                    <a:pt x="15921" y="11061"/>
                  </a:cubicBezTo>
                  <a:cubicBezTo>
                    <a:pt x="16585" y="9737"/>
                    <a:pt x="17526" y="7630"/>
                    <a:pt x="18190" y="6323"/>
                  </a:cubicBezTo>
                  <a:cubicBezTo>
                    <a:pt x="18855" y="5017"/>
                    <a:pt x="19331" y="4215"/>
                    <a:pt x="19895" y="3170"/>
                  </a:cubicBezTo>
                  <a:cubicBezTo>
                    <a:pt x="20459" y="2125"/>
                    <a:pt x="21023" y="1063"/>
                    <a:pt x="21600" y="0"/>
                  </a:cubicBezTo>
                </a:path>
              </a:pathLst>
            </a:custGeom>
            <a:noFill/>
            <a:ln w="762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69" name="Line 321"/>
            <p:cNvSpPr/>
            <p:nvPr/>
          </p:nvSpPr>
          <p:spPr>
            <a:xfrm>
              <a:off x="392111" y="1081087"/>
              <a:ext cx="2087563" cy="1"/>
            </a:xfrm>
            <a:prstGeom prst="line">
              <a:avLst/>
            </a:prstGeom>
            <a:noFill/>
            <a:ln w="762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0" name="Line 322"/>
            <p:cNvSpPr/>
            <p:nvPr/>
          </p:nvSpPr>
          <p:spPr>
            <a:xfrm>
              <a:off x="392111" y="647700"/>
              <a:ext cx="2374901" cy="1"/>
            </a:xfrm>
            <a:prstGeom prst="line">
              <a:avLst/>
            </a:prstGeom>
            <a:noFill/>
            <a:ln w="762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1" name="Line 323"/>
            <p:cNvSpPr/>
            <p:nvPr/>
          </p:nvSpPr>
          <p:spPr>
            <a:xfrm>
              <a:off x="392111" y="1512887"/>
              <a:ext cx="1727201" cy="1"/>
            </a:xfrm>
            <a:prstGeom prst="line">
              <a:avLst/>
            </a:prstGeom>
            <a:noFill/>
            <a:ln w="76200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2" name="Rectangle 324"/>
            <p:cNvSpPr/>
            <p:nvPr/>
          </p:nvSpPr>
          <p:spPr>
            <a:xfrm>
              <a:off x="2695573" y="0"/>
              <a:ext cx="1511301" cy="287338"/>
            </a:xfrm>
            <a:prstGeom prst="rect">
              <a:avLst/>
            </a:prstGeom>
            <a:solidFill>
              <a:srgbClr val="808080"/>
            </a:solidFill>
            <a:ln w="9525" cap="flat">
              <a:solidFill>
                <a:srgbClr val="80808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73" name="Line 325"/>
            <p:cNvSpPr/>
            <p:nvPr/>
          </p:nvSpPr>
          <p:spPr>
            <a:xfrm>
              <a:off x="2695573" y="144462"/>
              <a:ext cx="1511302" cy="1"/>
            </a:xfrm>
            <a:prstGeom prst="line">
              <a:avLst/>
            </a:prstGeom>
            <a:noFill/>
            <a:ln w="9525" cap="flat">
              <a:solidFill>
                <a:schemeClr val="accent3">
                  <a:lumOff val="44000"/>
                </a:schemeClr>
              </a:solidFill>
              <a:prstDash val="lg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4" name="Line 327"/>
            <p:cNvSpPr/>
            <p:nvPr/>
          </p:nvSpPr>
          <p:spPr>
            <a:xfrm>
              <a:off x="1903411" y="1368425"/>
              <a:ext cx="1" cy="1444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5" name="Line 331"/>
            <p:cNvSpPr/>
            <p:nvPr/>
          </p:nvSpPr>
          <p:spPr>
            <a:xfrm>
              <a:off x="2263773" y="936625"/>
              <a:ext cx="1" cy="1444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6" name="Line 334"/>
            <p:cNvSpPr/>
            <p:nvPr/>
          </p:nvSpPr>
          <p:spPr>
            <a:xfrm>
              <a:off x="2625723" y="504825"/>
              <a:ext cx="1" cy="1444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77" name="Rectangle 335"/>
            <p:cNvSpPr txBox="1"/>
            <p:nvPr/>
          </p:nvSpPr>
          <p:spPr>
            <a:xfrm>
              <a:off x="0" y="1584325"/>
              <a:ext cx="1212848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Senator</a:t>
              </a:r>
            </a:p>
          </p:txBody>
        </p:sp>
        <p:sp>
          <p:nvSpPr>
            <p:cNvPr id="678" name="Rectangle 336"/>
            <p:cNvSpPr txBox="1"/>
            <p:nvPr/>
          </p:nvSpPr>
          <p:spPr>
            <a:xfrm>
              <a:off x="0" y="1152525"/>
              <a:ext cx="1212848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Business</a:t>
              </a:r>
            </a:p>
          </p:txBody>
        </p:sp>
        <p:sp>
          <p:nvSpPr>
            <p:cNvPr id="679" name="Rectangle 337"/>
            <p:cNvSpPr txBox="1"/>
            <p:nvPr/>
          </p:nvSpPr>
          <p:spPr>
            <a:xfrm>
              <a:off x="0" y="720725"/>
              <a:ext cx="1212848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Economy</a:t>
              </a:r>
            </a:p>
          </p:txBody>
        </p:sp>
        <p:sp>
          <p:nvSpPr>
            <p:cNvPr id="680" name="Rectangle 338"/>
            <p:cNvSpPr txBox="1"/>
            <p:nvPr/>
          </p:nvSpPr>
          <p:spPr>
            <a:xfrm>
              <a:off x="0" y="288925"/>
              <a:ext cx="1717673" cy="307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Last Minute</a:t>
              </a:r>
            </a:p>
          </p:txBody>
        </p:sp>
        <p:sp>
          <p:nvSpPr>
            <p:cNvPr id="681" name="Oval 339"/>
            <p:cNvSpPr/>
            <p:nvPr/>
          </p:nvSpPr>
          <p:spPr>
            <a:xfrm rot="18753928">
              <a:off x="2039936" y="1227137"/>
              <a:ext cx="360363" cy="193677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82" name="Oval 340"/>
            <p:cNvSpPr/>
            <p:nvPr/>
          </p:nvSpPr>
          <p:spPr>
            <a:xfrm rot="18382811">
              <a:off x="2185986" y="14017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83" name="Oval 341"/>
            <p:cNvSpPr/>
            <p:nvPr/>
          </p:nvSpPr>
          <p:spPr>
            <a:xfrm rot="18382811">
              <a:off x="2306636" y="12366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687" name="Group 343"/>
            <p:cNvGrpSpPr/>
            <p:nvPr/>
          </p:nvGrpSpPr>
          <p:grpSpPr>
            <a:xfrm>
              <a:off x="1678136" y="414537"/>
              <a:ext cx="379113" cy="234751"/>
              <a:chOff x="0" y="0"/>
              <a:chExt cx="379112" cy="234750"/>
            </a:xfrm>
          </p:grpSpPr>
          <p:sp>
            <p:nvSpPr>
              <p:cNvPr id="684" name="Oval 344"/>
              <p:cNvSpPr/>
              <p:nvPr/>
            </p:nvSpPr>
            <p:spPr>
              <a:xfrm rot="371115">
                <a:off x="9375" y="18850"/>
                <a:ext cx="360363" cy="193501"/>
              </a:xfrm>
              <a:prstGeom prst="ellipse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85" name="Oval 345"/>
              <p:cNvSpPr/>
              <p:nvPr/>
            </p:nvSpPr>
            <p:spPr>
              <a:xfrm>
                <a:off x="54048" y="148962"/>
                <a:ext cx="90339" cy="85789"/>
              </a:xfrm>
              <a:prstGeom prst="ellipse">
                <a:avLst/>
              </a:prstGeom>
              <a:solidFill>
                <a:srgbClr val="B2B2B2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86" name="Oval 346"/>
              <p:cNvSpPr/>
              <p:nvPr/>
            </p:nvSpPr>
            <p:spPr>
              <a:xfrm>
                <a:off x="257062" y="148962"/>
                <a:ext cx="90339" cy="85789"/>
              </a:xfrm>
              <a:prstGeom prst="ellipse">
                <a:avLst/>
              </a:prstGeom>
              <a:solidFill>
                <a:srgbClr val="B2B2B2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688" name="Oval 348"/>
            <p:cNvSpPr/>
            <p:nvPr/>
          </p:nvSpPr>
          <p:spPr>
            <a:xfrm rot="371115">
              <a:off x="1830386" y="865187"/>
              <a:ext cx="360363" cy="193677"/>
            </a:xfrm>
            <a:prstGeom prst="ellipse">
              <a:avLst/>
            </a:prstGeom>
            <a:solidFill>
              <a:srgbClr val="0066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89" name="Oval 349"/>
            <p:cNvSpPr/>
            <p:nvPr/>
          </p:nvSpPr>
          <p:spPr>
            <a:xfrm>
              <a:off x="1874836" y="9953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90" name="Oval 350"/>
            <p:cNvSpPr/>
            <p:nvPr/>
          </p:nvSpPr>
          <p:spPr>
            <a:xfrm>
              <a:off x="2078036" y="9953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91" name="Oval 352"/>
            <p:cNvSpPr/>
            <p:nvPr/>
          </p:nvSpPr>
          <p:spPr>
            <a:xfrm rot="371115">
              <a:off x="1398586" y="1296987"/>
              <a:ext cx="360363" cy="193677"/>
            </a:xfrm>
            <a:prstGeom prst="ellipse">
              <a:avLst/>
            </a:prstGeom>
            <a:solidFill>
              <a:srgbClr val="FF99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92" name="Oval 353"/>
            <p:cNvSpPr/>
            <p:nvPr/>
          </p:nvSpPr>
          <p:spPr>
            <a:xfrm>
              <a:off x="1443036" y="14271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93" name="Oval 354"/>
            <p:cNvSpPr/>
            <p:nvPr/>
          </p:nvSpPr>
          <p:spPr>
            <a:xfrm>
              <a:off x="1646236" y="14271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697" name="Group 355"/>
            <p:cNvGrpSpPr/>
            <p:nvPr/>
          </p:nvGrpSpPr>
          <p:grpSpPr>
            <a:xfrm>
              <a:off x="2109936" y="414537"/>
              <a:ext cx="379113" cy="234751"/>
              <a:chOff x="0" y="0"/>
              <a:chExt cx="379112" cy="234750"/>
            </a:xfrm>
          </p:grpSpPr>
          <p:sp>
            <p:nvSpPr>
              <p:cNvPr id="694" name="Oval 356"/>
              <p:cNvSpPr/>
              <p:nvPr/>
            </p:nvSpPr>
            <p:spPr>
              <a:xfrm rot="371115">
                <a:off x="9375" y="18850"/>
                <a:ext cx="360363" cy="193501"/>
              </a:xfrm>
              <a:prstGeom prst="ellipse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95" name="Oval 357"/>
              <p:cNvSpPr/>
              <p:nvPr/>
            </p:nvSpPr>
            <p:spPr>
              <a:xfrm>
                <a:off x="54048" y="148962"/>
                <a:ext cx="90339" cy="85789"/>
              </a:xfrm>
              <a:prstGeom prst="ellipse">
                <a:avLst/>
              </a:prstGeom>
              <a:solidFill>
                <a:srgbClr val="B2B2B2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696" name="Oval 358"/>
              <p:cNvSpPr/>
              <p:nvPr/>
            </p:nvSpPr>
            <p:spPr>
              <a:xfrm>
                <a:off x="257062" y="148962"/>
                <a:ext cx="90339" cy="85789"/>
              </a:xfrm>
              <a:prstGeom prst="ellipse">
                <a:avLst/>
              </a:prstGeom>
              <a:solidFill>
                <a:srgbClr val="B2B2B2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698" name="Oval 360"/>
            <p:cNvSpPr/>
            <p:nvPr/>
          </p:nvSpPr>
          <p:spPr>
            <a:xfrm rot="371115">
              <a:off x="1398586" y="865187"/>
              <a:ext cx="360363" cy="193677"/>
            </a:xfrm>
            <a:prstGeom prst="ellipse">
              <a:avLst/>
            </a:prstGeom>
            <a:solidFill>
              <a:srgbClr val="0066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699" name="Oval 361"/>
            <p:cNvSpPr/>
            <p:nvPr/>
          </p:nvSpPr>
          <p:spPr>
            <a:xfrm>
              <a:off x="1443036" y="9953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0" name="Oval 362"/>
            <p:cNvSpPr/>
            <p:nvPr/>
          </p:nvSpPr>
          <p:spPr>
            <a:xfrm>
              <a:off x="1646236" y="9953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1" name="Oval 364"/>
            <p:cNvSpPr/>
            <p:nvPr/>
          </p:nvSpPr>
          <p:spPr>
            <a:xfrm rot="371115">
              <a:off x="3127373" y="73024"/>
              <a:ext cx="360363" cy="193677"/>
            </a:xfrm>
            <a:prstGeom prst="ellipse">
              <a:avLst/>
            </a:prstGeom>
            <a:solidFill>
              <a:srgbClr val="0066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2" name="Oval 365"/>
            <p:cNvSpPr/>
            <p:nvPr/>
          </p:nvSpPr>
          <p:spPr>
            <a:xfrm>
              <a:off x="3171823" y="203200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3" name="Oval 366"/>
            <p:cNvSpPr/>
            <p:nvPr/>
          </p:nvSpPr>
          <p:spPr>
            <a:xfrm>
              <a:off x="3375023" y="203200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4" name="Oval 368"/>
            <p:cNvSpPr/>
            <p:nvPr/>
          </p:nvSpPr>
          <p:spPr>
            <a:xfrm rot="371115">
              <a:off x="3630611" y="73024"/>
              <a:ext cx="360363" cy="193677"/>
            </a:xfrm>
            <a:prstGeom prst="ellipse">
              <a:avLst/>
            </a:prstGeom>
            <a:solidFill>
              <a:srgbClr val="0066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5" name="Oval 369"/>
            <p:cNvSpPr/>
            <p:nvPr/>
          </p:nvSpPr>
          <p:spPr>
            <a:xfrm>
              <a:off x="3675061" y="203200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6" name="Oval 370"/>
            <p:cNvSpPr/>
            <p:nvPr/>
          </p:nvSpPr>
          <p:spPr>
            <a:xfrm>
              <a:off x="3878261" y="203200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7" name="Oval 371"/>
            <p:cNvSpPr/>
            <p:nvPr/>
          </p:nvSpPr>
          <p:spPr>
            <a:xfrm rot="18753928">
              <a:off x="2398711" y="731837"/>
              <a:ext cx="360363" cy="193677"/>
            </a:xfrm>
            <a:prstGeom prst="ellipse">
              <a:avLst/>
            </a:prstGeom>
            <a:solidFill>
              <a:srgbClr val="FF9933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8" name="Oval 372"/>
            <p:cNvSpPr/>
            <p:nvPr/>
          </p:nvSpPr>
          <p:spPr>
            <a:xfrm rot="18382811">
              <a:off x="2544761" y="9064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09" name="Oval 373"/>
            <p:cNvSpPr/>
            <p:nvPr/>
          </p:nvSpPr>
          <p:spPr>
            <a:xfrm rot="18382811">
              <a:off x="2665411" y="741362"/>
              <a:ext cx="90489" cy="85727"/>
            </a:xfrm>
            <a:prstGeom prst="ellipse">
              <a:avLst/>
            </a:prstGeom>
            <a:solidFill>
              <a:srgbClr val="B2B2B2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713" name="Group 374"/>
            <p:cNvGrpSpPr/>
            <p:nvPr/>
          </p:nvGrpSpPr>
          <p:grpSpPr>
            <a:xfrm>
              <a:off x="1244748" y="414537"/>
              <a:ext cx="379114" cy="234751"/>
              <a:chOff x="0" y="0"/>
              <a:chExt cx="379112" cy="234750"/>
            </a:xfrm>
          </p:grpSpPr>
          <p:sp>
            <p:nvSpPr>
              <p:cNvPr id="710" name="Oval 375"/>
              <p:cNvSpPr/>
              <p:nvPr/>
            </p:nvSpPr>
            <p:spPr>
              <a:xfrm rot="371115">
                <a:off x="9375" y="18850"/>
                <a:ext cx="360363" cy="193501"/>
              </a:xfrm>
              <a:prstGeom prst="ellipse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711" name="Oval 376"/>
              <p:cNvSpPr/>
              <p:nvPr/>
            </p:nvSpPr>
            <p:spPr>
              <a:xfrm>
                <a:off x="54048" y="148962"/>
                <a:ext cx="90339" cy="85789"/>
              </a:xfrm>
              <a:prstGeom prst="ellipse">
                <a:avLst/>
              </a:prstGeom>
              <a:solidFill>
                <a:srgbClr val="B2B2B2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712" name="Oval 377"/>
              <p:cNvSpPr/>
              <p:nvPr/>
            </p:nvSpPr>
            <p:spPr>
              <a:xfrm>
                <a:off x="257062" y="148962"/>
                <a:ext cx="90339" cy="85789"/>
              </a:xfrm>
              <a:prstGeom prst="ellipse">
                <a:avLst/>
              </a:prstGeom>
              <a:solidFill>
                <a:srgbClr val="B2B2B2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714" name="AutoShape 326"/>
            <p:cNvSpPr/>
            <p:nvPr/>
          </p:nvSpPr>
          <p:spPr>
            <a:xfrm rot="10800000">
              <a:off x="1830386" y="1223962"/>
              <a:ext cx="144463" cy="144464"/>
            </a:xfrm>
            <a:prstGeom prst="triangle">
              <a:avLst/>
            </a:prstGeom>
            <a:solidFill>
              <a:schemeClr val="accent3">
                <a:lumOff val="44000"/>
              </a:schemeClr>
            </a:solidFill>
            <a:ln w="2857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15" name="AutoShape 330"/>
            <p:cNvSpPr/>
            <p:nvPr/>
          </p:nvSpPr>
          <p:spPr>
            <a:xfrm rot="10800000">
              <a:off x="2190749" y="792162"/>
              <a:ext cx="144463" cy="144464"/>
            </a:xfrm>
            <a:prstGeom prst="triangle">
              <a:avLst/>
            </a:prstGeom>
            <a:solidFill>
              <a:schemeClr val="accent3">
                <a:lumOff val="44000"/>
              </a:schemeClr>
            </a:solidFill>
            <a:ln w="2857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16" name="AutoShape 333"/>
            <p:cNvSpPr/>
            <p:nvPr/>
          </p:nvSpPr>
          <p:spPr>
            <a:xfrm rot="10800000">
              <a:off x="2552699" y="360362"/>
              <a:ext cx="144463" cy="144464"/>
            </a:xfrm>
            <a:prstGeom prst="triangle">
              <a:avLst/>
            </a:prstGeom>
            <a:solidFill>
              <a:schemeClr val="accent3">
                <a:lumOff val="44000"/>
              </a:schemeClr>
            </a:solidFill>
            <a:ln w="2857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</p:grpSp>
      <p:sp>
        <p:nvSpPr>
          <p:cNvPr id="718" name="Arc 383"/>
          <p:cNvSpPr/>
          <p:nvPr/>
        </p:nvSpPr>
        <p:spPr>
          <a:xfrm flipH="1">
            <a:off x="3739377" y="2330953"/>
            <a:ext cx="504849" cy="1152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1929" y="0"/>
                  <a:pt x="21600" y="4846"/>
                  <a:pt x="21600" y="10824"/>
                </a:cubicBezTo>
                <a:cubicBezTo>
                  <a:pt x="21600" y="16409"/>
                  <a:pt x="13119" y="21077"/>
                  <a:pt x="2024" y="21600"/>
                </a:cubicBezTo>
              </a:path>
            </a:pathLst>
          </a:custGeom>
          <a:ln>
            <a:solidFill>
              <a:srgbClr val="FF9933"/>
            </a:solidFill>
            <a:prstDash val="dash"/>
            <a:tailEnd type="triangle"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719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72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Orchestrierung – deterministischer Bus </a:t>
            </a:r>
          </a:p>
        </p:txBody>
      </p:sp>
      <p:sp>
        <p:nvSpPr>
          <p:cNvPr id="723" name="Rectangle 5"/>
          <p:cNvSpPr txBox="1"/>
          <p:nvPr/>
        </p:nvSpPr>
        <p:spPr>
          <a:xfrm>
            <a:off x="5673078" y="977900"/>
            <a:ext cx="3542040" cy="2405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Zeitmultiplex zwischen Prozessdaten und allen anderen Daten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Bus-Master organisiert die Kommunikation der Prozessdaten zwischen Sendern und Empfängern.</a:t>
            </a:r>
          </a:p>
        </p:txBody>
      </p:sp>
      <p:pic>
        <p:nvPicPr>
          <p:cNvPr id="724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7042" y="1352834"/>
            <a:ext cx="2530476" cy="1814515"/>
          </a:xfrm>
          <a:prstGeom prst="rect">
            <a:avLst/>
          </a:prstGeom>
          <a:ln w="12700">
            <a:miter lim="400000"/>
          </a:ln>
        </p:spPr>
      </p:pic>
      <p:sp>
        <p:nvSpPr>
          <p:cNvPr id="725" name="Rectangle 22"/>
          <p:cNvSpPr txBox="1"/>
          <p:nvPr/>
        </p:nvSpPr>
        <p:spPr>
          <a:xfrm>
            <a:off x="3858502" y="1794211"/>
            <a:ext cx="1072405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spcBef>
                <a:spcPts val="0"/>
              </a:spcBef>
              <a:defRPr b="1" i="1" sz="1400">
                <a:solidFill>
                  <a:srgbClr val="006BB6"/>
                </a:solidFill>
              </a:defRPr>
            </a:lvl1pPr>
          </a:lstStyle>
          <a:p>
            <a:pPr/>
            <a:r>
              <a:t>Bus-Master</a:t>
            </a:r>
          </a:p>
        </p:txBody>
      </p:sp>
      <p:sp>
        <p:nvSpPr>
          <p:cNvPr id="726" name="Rectangle 23"/>
          <p:cNvSpPr txBox="1"/>
          <p:nvPr/>
        </p:nvSpPr>
        <p:spPr>
          <a:xfrm>
            <a:off x="1203371" y="2914986"/>
            <a:ext cx="667667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spcBef>
                <a:spcPts val="0"/>
              </a:spcBef>
              <a:defRPr b="1" i="1" sz="1400">
                <a:solidFill>
                  <a:srgbClr val="006BB6"/>
                </a:solidFill>
              </a:defRPr>
            </a:lvl1pPr>
          </a:lstStyle>
          <a:p>
            <a:pPr/>
            <a:r>
              <a:t>Slaves</a:t>
            </a:r>
          </a:p>
        </p:txBody>
      </p:sp>
      <p:grpSp>
        <p:nvGrpSpPr>
          <p:cNvPr id="800" name="Gruppieren 51"/>
          <p:cNvGrpSpPr/>
          <p:nvPr/>
        </p:nvGrpSpPr>
        <p:grpSpPr>
          <a:xfrm>
            <a:off x="1203316" y="3430507"/>
            <a:ext cx="7395089" cy="2375215"/>
            <a:chOff x="0" y="0"/>
            <a:chExt cx="7395088" cy="2375213"/>
          </a:xfrm>
        </p:grpSpPr>
        <p:sp>
          <p:nvSpPr>
            <p:cNvPr id="727" name="Rectangle 25"/>
            <p:cNvSpPr/>
            <p:nvPr/>
          </p:nvSpPr>
          <p:spPr>
            <a:xfrm>
              <a:off x="4659825" y="1257665"/>
              <a:ext cx="2159001" cy="792163"/>
            </a:xfrm>
            <a:prstGeom prst="rect">
              <a:avLst/>
            </a:pr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28" name="Rectangle 24"/>
            <p:cNvSpPr/>
            <p:nvPr/>
          </p:nvSpPr>
          <p:spPr>
            <a:xfrm>
              <a:off x="51313" y="1257665"/>
              <a:ext cx="4608513" cy="792163"/>
            </a:xfrm>
            <a:prstGeom prst="rect">
              <a:avLst/>
            </a:prstGeom>
            <a:solidFill>
              <a:srgbClr val="CCCC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29" name="Line 10"/>
            <p:cNvSpPr/>
            <p:nvPr/>
          </p:nvSpPr>
          <p:spPr>
            <a:xfrm>
              <a:off x="49725" y="1760902"/>
              <a:ext cx="734536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732" name="Rectangle 11"/>
            <p:cNvGrpSpPr/>
            <p:nvPr/>
          </p:nvGrpSpPr>
          <p:grpSpPr>
            <a:xfrm>
              <a:off x="16916" y="1520825"/>
              <a:ext cx="425982" cy="264255"/>
              <a:chOff x="0" y="0"/>
              <a:chExt cx="425980" cy="264254"/>
            </a:xfrm>
          </p:grpSpPr>
          <p:sp>
            <p:nvSpPr>
              <p:cNvPr id="730" name="Rechteck"/>
              <p:cNvSpPr/>
              <p:nvPr/>
            </p:nvSpPr>
            <p:spPr>
              <a:xfrm>
                <a:off x="32808" y="24177"/>
                <a:ext cx="360364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31" name="Start"/>
              <p:cNvSpPr txBox="1"/>
              <p:nvPr/>
            </p:nvSpPr>
            <p:spPr>
              <a:xfrm>
                <a:off x="0" y="0"/>
                <a:ext cx="42598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Start</a:t>
                </a:r>
              </a:p>
            </p:txBody>
          </p:sp>
        </p:grpSp>
        <p:grpSp>
          <p:nvGrpSpPr>
            <p:cNvPr id="735" name="Rectangle 13"/>
            <p:cNvGrpSpPr/>
            <p:nvPr/>
          </p:nvGrpSpPr>
          <p:grpSpPr>
            <a:xfrm>
              <a:off x="765434" y="1520825"/>
              <a:ext cx="298957" cy="264255"/>
              <a:chOff x="0" y="0"/>
              <a:chExt cx="298956" cy="264254"/>
            </a:xfrm>
          </p:grpSpPr>
          <p:sp>
            <p:nvSpPr>
              <p:cNvPr id="733" name="Rechteck"/>
              <p:cNvSpPr/>
              <p:nvPr/>
            </p:nvSpPr>
            <p:spPr>
              <a:xfrm>
                <a:off x="5015" y="24177"/>
                <a:ext cx="288926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34" name="R1"/>
              <p:cNvSpPr txBox="1"/>
              <p:nvPr/>
            </p:nvSpPr>
            <p:spPr>
              <a:xfrm>
                <a:off x="0" y="0"/>
                <a:ext cx="298957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R1</a:t>
                </a:r>
              </a:p>
            </p:txBody>
          </p:sp>
        </p:grpSp>
        <p:grpSp>
          <p:nvGrpSpPr>
            <p:cNvPr id="738" name="Rectangle 14"/>
            <p:cNvGrpSpPr/>
            <p:nvPr/>
          </p:nvGrpSpPr>
          <p:grpSpPr>
            <a:xfrm>
              <a:off x="1275275" y="1736725"/>
              <a:ext cx="360364" cy="264255"/>
              <a:chOff x="0" y="0"/>
              <a:chExt cx="360363" cy="264254"/>
            </a:xfrm>
          </p:grpSpPr>
          <p:sp>
            <p:nvSpPr>
              <p:cNvPr id="736" name="Rechteck"/>
              <p:cNvSpPr/>
              <p:nvPr/>
            </p:nvSpPr>
            <p:spPr>
              <a:xfrm>
                <a:off x="0" y="24177"/>
                <a:ext cx="360364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37" name="S1"/>
              <p:cNvSpPr txBox="1"/>
              <p:nvPr/>
            </p:nvSpPr>
            <p:spPr>
              <a:xfrm>
                <a:off x="34907" y="0"/>
                <a:ext cx="290549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S1</a:t>
                </a:r>
              </a:p>
            </p:txBody>
          </p:sp>
        </p:grpSp>
        <p:grpSp>
          <p:nvGrpSpPr>
            <p:cNvPr id="741" name="Rectangle 15"/>
            <p:cNvGrpSpPr/>
            <p:nvPr/>
          </p:nvGrpSpPr>
          <p:grpSpPr>
            <a:xfrm>
              <a:off x="1844934" y="1520825"/>
              <a:ext cx="298958" cy="264255"/>
              <a:chOff x="0" y="0"/>
              <a:chExt cx="298956" cy="264254"/>
            </a:xfrm>
          </p:grpSpPr>
          <p:sp>
            <p:nvSpPr>
              <p:cNvPr id="739" name="Rechteck"/>
              <p:cNvSpPr/>
              <p:nvPr/>
            </p:nvSpPr>
            <p:spPr>
              <a:xfrm>
                <a:off x="5015" y="24177"/>
                <a:ext cx="288926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40" name="R2"/>
              <p:cNvSpPr txBox="1"/>
              <p:nvPr/>
            </p:nvSpPr>
            <p:spPr>
              <a:xfrm>
                <a:off x="0" y="0"/>
                <a:ext cx="298957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R2</a:t>
                </a:r>
              </a:p>
            </p:txBody>
          </p:sp>
        </p:grpSp>
        <p:grpSp>
          <p:nvGrpSpPr>
            <p:cNvPr id="744" name="Rectangle 16"/>
            <p:cNvGrpSpPr/>
            <p:nvPr/>
          </p:nvGrpSpPr>
          <p:grpSpPr>
            <a:xfrm>
              <a:off x="2354775" y="1736725"/>
              <a:ext cx="360364" cy="264255"/>
              <a:chOff x="0" y="0"/>
              <a:chExt cx="360363" cy="264254"/>
            </a:xfrm>
          </p:grpSpPr>
          <p:sp>
            <p:nvSpPr>
              <p:cNvPr id="742" name="Rechteck"/>
              <p:cNvSpPr/>
              <p:nvPr/>
            </p:nvSpPr>
            <p:spPr>
              <a:xfrm>
                <a:off x="0" y="24177"/>
                <a:ext cx="360364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43" name="S2"/>
              <p:cNvSpPr txBox="1"/>
              <p:nvPr/>
            </p:nvSpPr>
            <p:spPr>
              <a:xfrm>
                <a:off x="34907" y="0"/>
                <a:ext cx="290549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S2</a:t>
                </a:r>
              </a:p>
            </p:txBody>
          </p:sp>
        </p:grpSp>
        <p:grpSp>
          <p:nvGrpSpPr>
            <p:cNvPr id="747" name="Rectangle 17"/>
            <p:cNvGrpSpPr/>
            <p:nvPr/>
          </p:nvGrpSpPr>
          <p:grpSpPr>
            <a:xfrm>
              <a:off x="3560278" y="1520825"/>
              <a:ext cx="324258" cy="264255"/>
              <a:chOff x="0" y="0"/>
              <a:chExt cx="324256" cy="264254"/>
            </a:xfrm>
          </p:grpSpPr>
          <p:sp>
            <p:nvSpPr>
              <p:cNvPr id="745" name="Rechteck"/>
              <p:cNvSpPr/>
              <p:nvPr/>
            </p:nvSpPr>
            <p:spPr>
              <a:xfrm>
                <a:off x="18459" y="24177"/>
                <a:ext cx="287338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46" name="RN"/>
              <p:cNvSpPr txBox="1"/>
              <p:nvPr/>
            </p:nvSpPr>
            <p:spPr>
              <a:xfrm>
                <a:off x="0" y="0"/>
                <a:ext cx="324257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RN</a:t>
                </a:r>
              </a:p>
            </p:txBody>
          </p:sp>
        </p:grpSp>
        <p:grpSp>
          <p:nvGrpSpPr>
            <p:cNvPr id="750" name="Rectangle 18"/>
            <p:cNvGrpSpPr/>
            <p:nvPr/>
          </p:nvGrpSpPr>
          <p:grpSpPr>
            <a:xfrm>
              <a:off x="4083563" y="1736725"/>
              <a:ext cx="360363" cy="264255"/>
              <a:chOff x="0" y="0"/>
              <a:chExt cx="360362" cy="264254"/>
            </a:xfrm>
          </p:grpSpPr>
          <p:sp>
            <p:nvSpPr>
              <p:cNvPr id="748" name="Rechteck"/>
              <p:cNvSpPr/>
              <p:nvPr/>
            </p:nvSpPr>
            <p:spPr>
              <a:xfrm>
                <a:off x="0" y="24177"/>
                <a:ext cx="360363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49" name="SN"/>
              <p:cNvSpPr txBox="1"/>
              <p:nvPr/>
            </p:nvSpPr>
            <p:spPr>
              <a:xfrm>
                <a:off x="22257" y="0"/>
                <a:ext cx="315849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SN</a:t>
                </a:r>
              </a:p>
            </p:txBody>
          </p:sp>
        </p:grpSp>
        <p:grpSp>
          <p:nvGrpSpPr>
            <p:cNvPr id="753" name="Rectangle 19"/>
            <p:cNvGrpSpPr/>
            <p:nvPr/>
          </p:nvGrpSpPr>
          <p:grpSpPr>
            <a:xfrm>
              <a:off x="4650767" y="1520825"/>
              <a:ext cx="375305" cy="264255"/>
              <a:chOff x="0" y="0"/>
              <a:chExt cx="375304" cy="264254"/>
            </a:xfrm>
          </p:grpSpPr>
          <p:sp>
            <p:nvSpPr>
              <p:cNvPr id="751" name="Rechteck"/>
              <p:cNvSpPr/>
              <p:nvPr/>
            </p:nvSpPr>
            <p:spPr>
              <a:xfrm>
                <a:off x="7471" y="24177"/>
                <a:ext cx="360363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52" name="End"/>
              <p:cNvSpPr txBox="1"/>
              <p:nvPr/>
            </p:nvSpPr>
            <p:spPr>
              <a:xfrm>
                <a:off x="0" y="0"/>
                <a:ext cx="375305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End</a:t>
                </a:r>
              </a:p>
            </p:txBody>
          </p:sp>
        </p:grpSp>
        <p:grpSp>
          <p:nvGrpSpPr>
            <p:cNvPr id="756" name="Rectangle 20"/>
            <p:cNvGrpSpPr/>
            <p:nvPr/>
          </p:nvGrpSpPr>
          <p:grpSpPr>
            <a:xfrm>
              <a:off x="5307525" y="1736725"/>
              <a:ext cx="1368426" cy="264255"/>
              <a:chOff x="0" y="0"/>
              <a:chExt cx="1368425" cy="264254"/>
            </a:xfrm>
          </p:grpSpPr>
          <p:sp>
            <p:nvSpPr>
              <p:cNvPr id="754" name="Rechteck"/>
              <p:cNvSpPr/>
              <p:nvPr/>
            </p:nvSpPr>
            <p:spPr>
              <a:xfrm>
                <a:off x="0" y="24177"/>
                <a:ext cx="1368425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55" name="Acyclic"/>
              <p:cNvSpPr txBox="1"/>
              <p:nvPr/>
            </p:nvSpPr>
            <p:spPr>
              <a:xfrm>
                <a:off x="395059" y="0"/>
                <a:ext cx="578307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Acyclic</a:t>
                </a:r>
              </a:p>
            </p:txBody>
          </p:sp>
        </p:grpSp>
        <p:sp>
          <p:nvSpPr>
            <p:cNvPr id="757" name="Rectangle 21"/>
            <p:cNvSpPr txBox="1"/>
            <p:nvPr/>
          </p:nvSpPr>
          <p:spPr>
            <a:xfrm>
              <a:off x="3078993" y="1508540"/>
              <a:ext cx="281941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…</a:t>
              </a:r>
            </a:p>
          </p:txBody>
        </p:sp>
        <p:sp>
          <p:nvSpPr>
            <p:cNvPr id="758" name="Rectangle 22"/>
            <p:cNvSpPr txBox="1"/>
            <p:nvPr/>
          </p:nvSpPr>
          <p:spPr>
            <a:xfrm>
              <a:off x="0" y="1221203"/>
              <a:ext cx="677302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b="1"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Master</a:t>
              </a:r>
            </a:p>
          </p:txBody>
        </p:sp>
        <p:sp>
          <p:nvSpPr>
            <p:cNvPr id="759" name="Rectangle 23"/>
            <p:cNvSpPr txBox="1"/>
            <p:nvPr/>
          </p:nvSpPr>
          <p:spPr>
            <a:xfrm>
              <a:off x="4818" y="1797465"/>
              <a:ext cx="667666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b="1"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Slaves</a:t>
              </a:r>
            </a:p>
          </p:txBody>
        </p:sp>
        <p:grpSp>
          <p:nvGrpSpPr>
            <p:cNvPr id="762" name="Rectangle 26"/>
            <p:cNvGrpSpPr/>
            <p:nvPr/>
          </p:nvGrpSpPr>
          <p:grpSpPr>
            <a:xfrm>
              <a:off x="6786016" y="1522413"/>
              <a:ext cx="425982" cy="264255"/>
              <a:chOff x="0" y="0"/>
              <a:chExt cx="425980" cy="264254"/>
            </a:xfrm>
          </p:grpSpPr>
          <p:sp>
            <p:nvSpPr>
              <p:cNvPr id="760" name="Rechteck"/>
              <p:cNvSpPr/>
              <p:nvPr/>
            </p:nvSpPr>
            <p:spPr>
              <a:xfrm>
                <a:off x="32808" y="24177"/>
                <a:ext cx="360364" cy="2159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61" name="Start"/>
              <p:cNvSpPr txBox="1"/>
              <p:nvPr/>
            </p:nvSpPr>
            <p:spPr>
              <a:xfrm>
                <a:off x="0" y="0"/>
                <a:ext cx="42598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Start</a:t>
                </a:r>
              </a:p>
            </p:txBody>
          </p:sp>
        </p:grpSp>
        <p:sp>
          <p:nvSpPr>
            <p:cNvPr id="763" name="Rectangle 28"/>
            <p:cNvSpPr txBox="1"/>
            <p:nvPr/>
          </p:nvSpPr>
          <p:spPr>
            <a:xfrm>
              <a:off x="2812119" y="2086390"/>
              <a:ext cx="815688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b="1"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1 Zyklus</a:t>
              </a:r>
            </a:p>
          </p:txBody>
        </p:sp>
        <p:grpSp>
          <p:nvGrpSpPr>
            <p:cNvPr id="766" name="Rectangle 29"/>
            <p:cNvGrpSpPr/>
            <p:nvPr/>
          </p:nvGrpSpPr>
          <p:grpSpPr>
            <a:xfrm>
              <a:off x="556138" y="-1"/>
              <a:ext cx="1008063" cy="264256"/>
              <a:chOff x="0" y="0"/>
              <a:chExt cx="1008062" cy="264254"/>
            </a:xfrm>
          </p:grpSpPr>
          <p:sp>
            <p:nvSpPr>
              <p:cNvPr id="764" name="Rechteck"/>
              <p:cNvSpPr/>
              <p:nvPr/>
            </p:nvSpPr>
            <p:spPr>
              <a:xfrm>
                <a:off x="0" y="24177"/>
                <a:ext cx="1008063" cy="215901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65" name="deterministic"/>
              <p:cNvSpPr txBox="1"/>
              <p:nvPr/>
            </p:nvSpPr>
            <p:spPr>
              <a:xfrm>
                <a:off x="24266" y="0"/>
                <a:ext cx="959530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769" name="Rectangle 30"/>
            <p:cNvGrpSpPr/>
            <p:nvPr/>
          </p:nvGrpSpPr>
          <p:grpSpPr>
            <a:xfrm>
              <a:off x="1558825" y="-1"/>
              <a:ext cx="587014" cy="264256"/>
              <a:chOff x="0" y="0"/>
              <a:chExt cx="587012" cy="264254"/>
            </a:xfrm>
          </p:grpSpPr>
          <p:sp>
            <p:nvSpPr>
              <p:cNvPr id="767" name="Rechteck"/>
              <p:cNvSpPr/>
              <p:nvPr/>
            </p:nvSpPr>
            <p:spPr>
              <a:xfrm>
                <a:off x="5374" y="24177"/>
                <a:ext cx="576264" cy="215901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68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sp>
          <p:nvSpPr>
            <p:cNvPr id="770" name="Rectangle 32"/>
            <p:cNvSpPr/>
            <p:nvPr/>
          </p:nvSpPr>
          <p:spPr>
            <a:xfrm>
              <a:off x="556138" y="24177"/>
              <a:ext cx="1584326" cy="215901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773" name="Rectangle 37"/>
            <p:cNvGrpSpPr/>
            <p:nvPr/>
          </p:nvGrpSpPr>
          <p:grpSpPr>
            <a:xfrm>
              <a:off x="2140463" y="-1"/>
              <a:ext cx="1008063" cy="264256"/>
              <a:chOff x="0" y="0"/>
              <a:chExt cx="1008062" cy="264254"/>
            </a:xfrm>
          </p:grpSpPr>
          <p:sp>
            <p:nvSpPr>
              <p:cNvPr id="771" name="Rechteck"/>
              <p:cNvSpPr/>
              <p:nvPr/>
            </p:nvSpPr>
            <p:spPr>
              <a:xfrm>
                <a:off x="0" y="24177"/>
                <a:ext cx="1008063" cy="215901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72" name="deterministic"/>
              <p:cNvSpPr txBox="1"/>
              <p:nvPr/>
            </p:nvSpPr>
            <p:spPr>
              <a:xfrm>
                <a:off x="24266" y="0"/>
                <a:ext cx="959530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776" name="Rectangle 38"/>
            <p:cNvGrpSpPr/>
            <p:nvPr/>
          </p:nvGrpSpPr>
          <p:grpSpPr>
            <a:xfrm>
              <a:off x="3143150" y="-1"/>
              <a:ext cx="587014" cy="264256"/>
              <a:chOff x="0" y="0"/>
              <a:chExt cx="587012" cy="264254"/>
            </a:xfrm>
          </p:grpSpPr>
          <p:sp>
            <p:nvSpPr>
              <p:cNvPr id="774" name="Rechteck"/>
              <p:cNvSpPr/>
              <p:nvPr/>
            </p:nvSpPr>
            <p:spPr>
              <a:xfrm>
                <a:off x="5374" y="24177"/>
                <a:ext cx="576264" cy="215901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775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grpSp>
          <p:nvGrpSpPr>
            <p:cNvPr id="779" name="Rectangle 41"/>
            <p:cNvGrpSpPr/>
            <p:nvPr/>
          </p:nvGrpSpPr>
          <p:grpSpPr>
            <a:xfrm>
              <a:off x="3724788" y="-1"/>
              <a:ext cx="1008063" cy="264256"/>
              <a:chOff x="0" y="0"/>
              <a:chExt cx="1008062" cy="264254"/>
            </a:xfrm>
          </p:grpSpPr>
          <p:sp>
            <p:nvSpPr>
              <p:cNvPr id="777" name="Rechteck"/>
              <p:cNvSpPr/>
              <p:nvPr/>
            </p:nvSpPr>
            <p:spPr>
              <a:xfrm>
                <a:off x="0" y="24177"/>
                <a:ext cx="1008063" cy="215901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78" name="deterministic"/>
              <p:cNvSpPr txBox="1"/>
              <p:nvPr/>
            </p:nvSpPr>
            <p:spPr>
              <a:xfrm>
                <a:off x="24266" y="0"/>
                <a:ext cx="959530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782" name="Rectangle 42"/>
            <p:cNvGrpSpPr/>
            <p:nvPr/>
          </p:nvGrpSpPr>
          <p:grpSpPr>
            <a:xfrm>
              <a:off x="4732850" y="-1"/>
              <a:ext cx="592821" cy="264256"/>
              <a:chOff x="0" y="0"/>
              <a:chExt cx="592820" cy="264254"/>
            </a:xfrm>
          </p:grpSpPr>
          <p:sp>
            <p:nvSpPr>
              <p:cNvPr id="780" name="Rechteck"/>
              <p:cNvSpPr/>
              <p:nvPr/>
            </p:nvSpPr>
            <p:spPr>
              <a:xfrm>
                <a:off x="0" y="24177"/>
                <a:ext cx="592821" cy="215901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781" name="asynch"/>
              <p:cNvSpPr txBox="1"/>
              <p:nvPr/>
            </p:nvSpPr>
            <p:spPr>
              <a:xfrm>
                <a:off x="2903" y="0"/>
                <a:ext cx="587014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grpSp>
          <p:nvGrpSpPr>
            <p:cNvPr id="785" name="Rectangle 45"/>
            <p:cNvGrpSpPr/>
            <p:nvPr/>
          </p:nvGrpSpPr>
          <p:grpSpPr>
            <a:xfrm>
              <a:off x="5323689" y="-1"/>
              <a:ext cx="993486" cy="264256"/>
              <a:chOff x="0" y="0"/>
              <a:chExt cx="993484" cy="264254"/>
            </a:xfrm>
          </p:grpSpPr>
          <p:sp>
            <p:nvSpPr>
              <p:cNvPr id="783" name="Rechteck"/>
              <p:cNvSpPr/>
              <p:nvPr/>
            </p:nvSpPr>
            <p:spPr>
              <a:xfrm>
                <a:off x="0" y="24177"/>
                <a:ext cx="993485" cy="215901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84" name="deterministic"/>
              <p:cNvSpPr txBox="1"/>
              <p:nvPr/>
            </p:nvSpPr>
            <p:spPr>
              <a:xfrm>
                <a:off x="16977" y="0"/>
                <a:ext cx="95953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788" name="Rectangle 46"/>
            <p:cNvGrpSpPr/>
            <p:nvPr/>
          </p:nvGrpSpPr>
          <p:grpSpPr>
            <a:xfrm>
              <a:off x="6311800" y="-1"/>
              <a:ext cx="587014" cy="264256"/>
              <a:chOff x="0" y="0"/>
              <a:chExt cx="587012" cy="264254"/>
            </a:xfrm>
          </p:grpSpPr>
          <p:sp>
            <p:nvSpPr>
              <p:cNvPr id="786" name="Rechteck"/>
              <p:cNvSpPr/>
              <p:nvPr/>
            </p:nvSpPr>
            <p:spPr>
              <a:xfrm>
                <a:off x="5374" y="24177"/>
                <a:ext cx="576264" cy="215901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787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sp>
          <p:nvSpPr>
            <p:cNvPr id="789" name="Rectangle 47"/>
            <p:cNvSpPr/>
            <p:nvPr/>
          </p:nvSpPr>
          <p:spPr>
            <a:xfrm>
              <a:off x="5309113" y="24177"/>
              <a:ext cx="1584326" cy="215901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90" name="Line 48"/>
            <p:cNvSpPr/>
            <p:nvPr/>
          </p:nvSpPr>
          <p:spPr>
            <a:xfrm>
              <a:off x="3723200" y="2194290"/>
              <a:ext cx="3095626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1" name="Line 49"/>
            <p:cNvSpPr/>
            <p:nvPr/>
          </p:nvSpPr>
          <p:spPr>
            <a:xfrm flipH="1" flipV="1">
              <a:off x="51313" y="2195560"/>
              <a:ext cx="273526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2" name="Rectangle 50"/>
            <p:cNvSpPr txBox="1"/>
            <p:nvPr/>
          </p:nvSpPr>
          <p:spPr>
            <a:xfrm>
              <a:off x="1759210" y="897352"/>
              <a:ext cx="2199194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Reguläre Ethernet Frames</a:t>
              </a:r>
            </a:p>
          </p:txBody>
        </p:sp>
        <p:sp>
          <p:nvSpPr>
            <p:cNvPr id="793" name="Line 51"/>
            <p:cNvSpPr/>
            <p:nvPr/>
          </p:nvSpPr>
          <p:spPr>
            <a:xfrm flipV="1">
              <a:off x="1130813" y="1114790"/>
              <a:ext cx="576263" cy="35877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4" name="Line 52"/>
            <p:cNvSpPr/>
            <p:nvPr/>
          </p:nvSpPr>
          <p:spPr>
            <a:xfrm flipV="1">
              <a:off x="1491175" y="1186227"/>
              <a:ext cx="358776" cy="50323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5" name="Rectangle 53"/>
            <p:cNvSpPr txBox="1"/>
            <p:nvPr/>
          </p:nvSpPr>
          <p:spPr>
            <a:xfrm>
              <a:off x="1926467" y="1149765"/>
              <a:ext cx="281941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…</a:t>
              </a:r>
            </a:p>
          </p:txBody>
        </p:sp>
        <p:sp>
          <p:nvSpPr>
            <p:cNvPr id="796" name="Gerade Verbindung 44"/>
            <p:cNvSpPr/>
            <p:nvPr/>
          </p:nvSpPr>
          <p:spPr>
            <a:xfrm flipV="1">
              <a:off x="51313" y="240077"/>
              <a:ext cx="504826" cy="1017589"/>
            </a:xfrm>
            <a:prstGeom prst="line">
              <a:avLst/>
            </a:prstGeom>
            <a:noFill/>
            <a:ln w="9525" cap="rnd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7" name="Gerade Verbindung 45"/>
            <p:cNvSpPr/>
            <p:nvPr/>
          </p:nvSpPr>
          <p:spPr>
            <a:xfrm flipH="1" flipV="1">
              <a:off x="2162688" y="240077"/>
              <a:ext cx="4656138" cy="1017589"/>
            </a:xfrm>
            <a:prstGeom prst="line">
              <a:avLst/>
            </a:prstGeom>
            <a:noFill/>
            <a:ln w="9525" cap="rnd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98" name="Rectangle 47"/>
            <p:cNvSpPr/>
            <p:nvPr/>
          </p:nvSpPr>
          <p:spPr>
            <a:xfrm>
              <a:off x="3735396" y="26405"/>
              <a:ext cx="1581150" cy="215901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799" name="Rectangle 39"/>
            <p:cNvSpPr/>
            <p:nvPr/>
          </p:nvSpPr>
          <p:spPr>
            <a:xfrm>
              <a:off x="2140464" y="24177"/>
              <a:ext cx="1594933" cy="215901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</p:grpSp>
      <p:sp>
        <p:nvSpPr>
          <p:cNvPr id="801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0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Eingebetteter Kanal </a:t>
            </a:r>
          </a:p>
        </p:txBody>
      </p:sp>
      <p:sp>
        <p:nvSpPr>
          <p:cNvPr id="805" name="Rectangle 5"/>
          <p:cNvSpPr txBox="1"/>
          <p:nvPr/>
        </p:nvSpPr>
        <p:spPr>
          <a:xfrm>
            <a:off x="762000" y="977900"/>
            <a:ext cx="8453121" cy="541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  <a:r>
              <a:t>Prozessdaten als gemeinsames Telegramm im Datenbereich</a:t>
            </a: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Standard Ethernet Rahmen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Topologie: Verkettung aller Teilnehmer in einem Busabschnitt, ein Telegramm für alle anstelle einzelner Nachrichten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Austausch der Prozessdaten beim weiterleiten des Ethernet Rahmens (erfordert spezielle Hardware für alle Teilnehmer)</a:t>
            </a:r>
          </a:p>
        </p:txBody>
      </p:sp>
      <p:grpSp>
        <p:nvGrpSpPr>
          <p:cNvPr id="929" name="Gruppieren 1"/>
          <p:cNvGrpSpPr/>
          <p:nvPr/>
        </p:nvGrpSpPr>
        <p:grpSpPr>
          <a:xfrm>
            <a:off x="950912" y="1583795"/>
            <a:ext cx="8170862" cy="2536601"/>
            <a:chOff x="0" y="0"/>
            <a:chExt cx="8170860" cy="2536600"/>
          </a:xfrm>
        </p:grpSpPr>
        <p:pic>
          <p:nvPicPr>
            <p:cNvPr id="806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574576"/>
              <a:ext cx="576263" cy="3714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809" name="Rectangle 8"/>
            <p:cNvGrpSpPr/>
            <p:nvPr/>
          </p:nvGrpSpPr>
          <p:grpSpPr>
            <a:xfrm>
              <a:off x="1586" y="0"/>
              <a:ext cx="2592389" cy="360363"/>
              <a:chOff x="0" y="0"/>
              <a:chExt cx="2592387" cy="360362"/>
            </a:xfrm>
          </p:grpSpPr>
          <p:sp>
            <p:nvSpPr>
              <p:cNvPr id="807" name="Rechteck"/>
              <p:cNvSpPr/>
              <p:nvPr/>
            </p:nvSpPr>
            <p:spPr>
              <a:xfrm>
                <a:off x="-1" y="-1"/>
                <a:ext cx="2592389" cy="360364"/>
              </a:xfrm>
              <a:prstGeom prst="rect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808" name="Daten"/>
              <p:cNvSpPr txBox="1"/>
              <p:nvPr/>
            </p:nvSpPr>
            <p:spPr>
              <a:xfrm>
                <a:off x="973008" y="23484"/>
                <a:ext cx="646371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Daten</a:t>
                </a:r>
              </a:p>
            </p:txBody>
          </p:sp>
        </p:grpSp>
        <p:grpSp>
          <p:nvGrpSpPr>
            <p:cNvPr id="812" name="Rectangle 9"/>
            <p:cNvGrpSpPr/>
            <p:nvPr/>
          </p:nvGrpSpPr>
          <p:grpSpPr>
            <a:xfrm>
              <a:off x="2593974" y="0"/>
              <a:ext cx="865187" cy="360363"/>
              <a:chOff x="0" y="0"/>
              <a:chExt cx="865186" cy="360362"/>
            </a:xfrm>
          </p:grpSpPr>
          <p:sp>
            <p:nvSpPr>
              <p:cNvPr id="810" name="Rechteck"/>
              <p:cNvSpPr/>
              <p:nvPr/>
            </p:nvSpPr>
            <p:spPr>
              <a:xfrm>
                <a:off x="-1" y="-1"/>
                <a:ext cx="865188" cy="360364"/>
              </a:xfrm>
              <a:prstGeom prst="rect">
                <a:avLst/>
              </a:prstGeom>
              <a:solidFill>
                <a:srgbClr val="006BB2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811" name="Header"/>
              <p:cNvSpPr txBox="1"/>
              <p:nvPr/>
            </p:nvSpPr>
            <p:spPr>
              <a:xfrm>
                <a:off x="47296" y="23484"/>
                <a:ext cx="770594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Header</a:t>
                </a:r>
              </a:p>
            </p:txBody>
          </p:sp>
        </p:grpSp>
        <p:grpSp>
          <p:nvGrpSpPr>
            <p:cNvPr id="820" name="Group 259"/>
            <p:cNvGrpSpPr/>
            <p:nvPr/>
          </p:nvGrpSpPr>
          <p:grpSpPr>
            <a:xfrm>
              <a:off x="4106862" y="0"/>
              <a:ext cx="3457575" cy="360302"/>
              <a:chOff x="0" y="0"/>
              <a:chExt cx="3457573" cy="360300"/>
            </a:xfrm>
          </p:grpSpPr>
          <p:sp>
            <p:nvSpPr>
              <p:cNvPr id="813" name="Rectangle 10"/>
              <p:cNvSpPr/>
              <p:nvPr/>
            </p:nvSpPr>
            <p:spPr>
              <a:xfrm>
                <a:off x="-1" y="0"/>
                <a:ext cx="2592389" cy="360301"/>
              </a:xfrm>
              <a:prstGeom prst="rect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grpSp>
            <p:nvGrpSpPr>
              <p:cNvPr id="816" name="Rectangle 11"/>
              <p:cNvGrpSpPr/>
              <p:nvPr/>
            </p:nvGrpSpPr>
            <p:grpSpPr>
              <a:xfrm>
                <a:off x="2592386" y="0"/>
                <a:ext cx="865188" cy="360301"/>
                <a:chOff x="0" y="0"/>
                <a:chExt cx="865187" cy="360300"/>
              </a:xfrm>
            </p:grpSpPr>
            <p:sp>
              <p:nvSpPr>
                <p:cNvPr id="814" name="Rechteck"/>
                <p:cNvSpPr/>
                <p:nvPr/>
              </p:nvSpPr>
              <p:spPr>
                <a:xfrm>
                  <a:off x="-1" y="0"/>
                  <a:ext cx="865189" cy="360301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815" name="Header"/>
                <p:cNvSpPr txBox="1"/>
                <p:nvPr/>
              </p:nvSpPr>
              <p:spPr>
                <a:xfrm>
                  <a:off x="47297" y="23454"/>
                  <a:ext cx="770593" cy="3133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Header</a:t>
                  </a:r>
                </a:p>
              </p:txBody>
            </p:sp>
          </p:grpSp>
          <p:grpSp>
            <p:nvGrpSpPr>
              <p:cNvPr id="819" name="Rectangle 13"/>
              <p:cNvGrpSpPr/>
              <p:nvPr/>
            </p:nvGrpSpPr>
            <p:grpSpPr>
              <a:xfrm>
                <a:off x="73025" y="25835"/>
                <a:ext cx="2452687" cy="313393"/>
                <a:chOff x="0" y="0"/>
                <a:chExt cx="2452686" cy="313392"/>
              </a:xfrm>
            </p:grpSpPr>
            <p:sp>
              <p:nvSpPr>
                <p:cNvPr id="817" name="Rechteck"/>
                <p:cNvSpPr/>
                <p:nvPr/>
              </p:nvSpPr>
              <p:spPr>
                <a:xfrm>
                  <a:off x="0" y="12258"/>
                  <a:ext cx="2452687" cy="288877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sp>
              <p:nvSpPr>
                <p:cNvPr id="818" name="Eingebetteter Kanal"/>
                <p:cNvSpPr txBox="1"/>
                <p:nvPr/>
              </p:nvSpPr>
              <p:spPr>
                <a:xfrm>
                  <a:off x="281800" y="0"/>
                  <a:ext cx="1889087" cy="31339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600"/>
                  </a:lvl1pPr>
                </a:lstStyle>
                <a:p>
                  <a:pPr/>
                  <a:r>
                    <a:t>Eingebetteter Kanal</a:t>
                  </a:r>
                </a:p>
              </p:txBody>
            </p:sp>
          </p:grpSp>
        </p:grpSp>
        <p:grpSp>
          <p:nvGrpSpPr>
            <p:cNvPr id="825" name="AutoShape 15"/>
            <p:cNvGrpSpPr/>
            <p:nvPr/>
          </p:nvGrpSpPr>
          <p:grpSpPr>
            <a:xfrm>
              <a:off x="1370011" y="574674"/>
              <a:ext cx="720725" cy="433389"/>
              <a:chOff x="0" y="0"/>
              <a:chExt cx="720724" cy="433387"/>
            </a:xfrm>
          </p:grpSpPr>
          <p:sp>
            <p:nvSpPr>
              <p:cNvPr id="821" name="Form"/>
              <p:cNvSpPr/>
              <p:nvPr/>
            </p:nvSpPr>
            <p:spPr>
              <a:xfrm>
                <a:off x="-1" y="0"/>
                <a:ext cx="720725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24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353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50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22" name="Form"/>
              <p:cNvSpPr/>
              <p:nvPr/>
            </p:nvSpPr>
            <p:spPr>
              <a:xfrm>
                <a:off x="612377" y="0"/>
                <a:ext cx="108347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23" name="Form"/>
              <p:cNvSpPr/>
              <p:nvPr/>
            </p:nvSpPr>
            <p:spPr>
              <a:xfrm>
                <a:off x="-1" y="-1"/>
                <a:ext cx="720725" cy="108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247" y="0"/>
                    </a:lnTo>
                    <a:lnTo>
                      <a:pt x="21600" y="0"/>
                    </a:lnTo>
                    <a:lnTo>
                      <a:pt x="18353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24" name="Form"/>
              <p:cNvSpPr/>
              <p:nvPr/>
            </p:nvSpPr>
            <p:spPr>
              <a:xfrm>
                <a:off x="-1" y="0"/>
                <a:ext cx="720725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24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353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353" y="5400"/>
                    </a:lnTo>
                    <a:lnTo>
                      <a:pt x="21600" y="0"/>
                    </a:lnTo>
                    <a:moveTo>
                      <a:pt x="18353" y="5400"/>
                    </a:moveTo>
                    <a:lnTo>
                      <a:pt x="18353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826" name="Line 16"/>
            <p:cNvSpPr/>
            <p:nvPr/>
          </p:nvSpPr>
          <p:spPr>
            <a:xfrm flipV="1">
              <a:off x="2017711" y="782638"/>
              <a:ext cx="2673350" cy="9526"/>
            </a:xfrm>
            <a:prstGeom prst="line">
              <a:avLst/>
            </a:prstGeom>
            <a:noFill/>
            <a:ln w="2857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7" name="Line 18"/>
            <p:cNvSpPr/>
            <p:nvPr/>
          </p:nvSpPr>
          <p:spPr>
            <a:xfrm>
              <a:off x="638174" y="792162"/>
              <a:ext cx="730250" cy="1"/>
            </a:xfrm>
            <a:prstGeom prst="line">
              <a:avLst/>
            </a:prstGeom>
            <a:noFill/>
            <a:ln w="2857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8" name="Line 19"/>
            <p:cNvSpPr/>
            <p:nvPr/>
          </p:nvSpPr>
          <p:spPr>
            <a:xfrm>
              <a:off x="2017711" y="935038"/>
              <a:ext cx="358775" cy="1"/>
            </a:xfrm>
            <a:prstGeom prst="line">
              <a:avLst/>
            </a:prstGeom>
            <a:noFill/>
            <a:ln w="2857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9" name="Line 20"/>
            <p:cNvSpPr/>
            <p:nvPr/>
          </p:nvSpPr>
          <p:spPr>
            <a:xfrm>
              <a:off x="2017711" y="647699"/>
              <a:ext cx="358775" cy="1"/>
            </a:xfrm>
            <a:prstGeom prst="line">
              <a:avLst/>
            </a:prstGeom>
            <a:noFill/>
            <a:ln w="2857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834" name="AutoShape 21"/>
            <p:cNvGrpSpPr/>
            <p:nvPr/>
          </p:nvGrpSpPr>
          <p:grpSpPr>
            <a:xfrm>
              <a:off x="4681537" y="574674"/>
              <a:ext cx="720725" cy="433389"/>
              <a:chOff x="0" y="0"/>
              <a:chExt cx="720724" cy="433387"/>
            </a:xfrm>
          </p:grpSpPr>
          <p:sp>
            <p:nvSpPr>
              <p:cNvPr id="830" name="Form"/>
              <p:cNvSpPr/>
              <p:nvPr/>
            </p:nvSpPr>
            <p:spPr>
              <a:xfrm>
                <a:off x="-1" y="0"/>
                <a:ext cx="720725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24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353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50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31" name="Form"/>
              <p:cNvSpPr/>
              <p:nvPr/>
            </p:nvSpPr>
            <p:spPr>
              <a:xfrm>
                <a:off x="612377" y="0"/>
                <a:ext cx="108347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32" name="Form"/>
              <p:cNvSpPr/>
              <p:nvPr/>
            </p:nvSpPr>
            <p:spPr>
              <a:xfrm>
                <a:off x="-1" y="-1"/>
                <a:ext cx="720725" cy="108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247" y="0"/>
                    </a:lnTo>
                    <a:lnTo>
                      <a:pt x="21600" y="0"/>
                    </a:lnTo>
                    <a:lnTo>
                      <a:pt x="18353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33" name="Form"/>
              <p:cNvSpPr/>
              <p:nvPr/>
            </p:nvSpPr>
            <p:spPr>
              <a:xfrm>
                <a:off x="-1" y="0"/>
                <a:ext cx="720725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24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353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353" y="5400"/>
                    </a:lnTo>
                    <a:lnTo>
                      <a:pt x="21600" y="0"/>
                    </a:lnTo>
                    <a:moveTo>
                      <a:pt x="18353" y="5400"/>
                    </a:moveTo>
                    <a:lnTo>
                      <a:pt x="18353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835" name="Line 22"/>
            <p:cNvSpPr/>
            <p:nvPr/>
          </p:nvSpPr>
          <p:spPr>
            <a:xfrm>
              <a:off x="5329237" y="792162"/>
              <a:ext cx="2538413" cy="1"/>
            </a:xfrm>
            <a:prstGeom prst="line">
              <a:avLst/>
            </a:prstGeom>
            <a:noFill/>
            <a:ln w="2857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840" name="AutoShape 26"/>
            <p:cNvGrpSpPr/>
            <p:nvPr/>
          </p:nvGrpSpPr>
          <p:grpSpPr>
            <a:xfrm>
              <a:off x="5184775" y="1366837"/>
              <a:ext cx="441325" cy="504825"/>
              <a:chOff x="0" y="0"/>
              <a:chExt cx="441323" cy="504824"/>
            </a:xfrm>
          </p:grpSpPr>
          <p:sp>
            <p:nvSpPr>
              <p:cNvPr id="836" name="Form"/>
              <p:cNvSpPr/>
              <p:nvPr/>
            </p:nvSpPr>
            <p:spPr>
              <a:xfrm>
                <a:off x="0" y="-1"/>
                <a:ext cx="441324" cy="50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1"/>
                    </a:moveTo>
                    <a:lnTo>
                      <a:pt x="5400" y="0"/>
                    </a:lnTo>
                    <a:lnTo>
                      <a:pt x="21600" y="0"/>
                    </a:lnTo>
                    <a:lnTo>
                      <a:pt x="21600" y="16879"/>
                    </a:lnTo>
                    <a:lnTo>
                      <a:pt x="162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CC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37" name="Form"/>
              <p:cNvSpPr/>
              <p:nvPr/>
            </p:nvSpPr>
            <p:spPr>
              <a:xfrm>
                <a:off x="330993" y="-1"/>
                <a:ext cx="110331" cy="50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1"/>
                    </a:moveTo>
                    <a:lnTo>
                      <a:pt x="21600" y="0"/>
                    </a:lnTo>
                    <a:lnTo>
                      <a:pt x="21600" y="16879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38" name="Form"/>
              <p:cNvSpPr/>
              <p:nvPr/>
            </p:nvSpPr>
            <p:spPr>
              <a:xfrm>
                <a:off x="0" y="-1"/>
                <a:ext cx="441324" cy="1103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5400" y="0"/>
                    </a:lnTo>
                    <a:lnTo>
                      <a:pt x="21600" y="0"/>
                    </a:lnTo>
                    <a:lnTo>
                      <a:pt x="16200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39" name="Form"/>
              <p:cNvSpPr/>
              <p:nvPr/>
            </p:nvSpPr>
            <p:spPr>
              <a:xfrm>
                <a:off x="0" y="-1"/>
                <a:ext cx="441324" cy="50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4721"/>
                    </a:moveTo>
                    <a:lnTo>
                      <a:pt x="5400" y="0"/>
                    </a:lnTo>
                    <a:lnTo>
                      <a:pt x="21600" y="0"/>
                    </a:lnTo>
                    <a:lnTo>
                      <a:pt x="21600" y="16879"/>
                    </a:lnTo>
                    <a:lnTo>
                      <a:pt x="16200" y="21600"/>
                    </a:lnTo>
                    <a:lnTo>
                      <a:pt x="0" y="21600"/>
                    </a:lnTo>
                    <a:close/>
                    <a:moveTo>
                      <a:pt x="0" y="4721"/>
                    </a:moveTo>
                    <a:lnTo>
                      <a:pt x="16200" y="4721"/>
                    </a:lnTo>
                    <a:lnTo>
                      <a:pt x="21600" y="0"/>
                    </a:lnTo>
                    <a:moveTo>
                      <a:pt x="16200" y="4721"/>
                    </a:moveTo>
                    <a:lnTo>
                      <a:pt x="1620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845" name="AutoShape 27"/>
            <p:cNvGrpSpPr/>
            <p:nvPr/>
          </p:nvGrpSpPr>
          <p:grpSpPr>
            <a:xfrm>
              <a:off x="5184775" y="2014538"/>
              <a:ext cx="469900" cy="433388"/>
              <a:chOff x="0" y="0"/>
              <a:chExt cx="469899" cy="433387"/>
            </a:xfrm>
          </p:grpSpPr>
          <p:sp>
            <p:nvSpPr>
              <p:cNvPr id="841" name="Form"/>
              <p:cNvSpPr/>
              <p:nvPr/>
            </p:nvSpPr>
            <p:spPr>
              <a:xfrm>
                <a:off x="-1" y="-1"/>
                <a:ext cx="469901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980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62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CC9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42" name="Form"/>
              <p:cNvSpPr/>
              <p:nvPr/>
            </p:nvSpPr>
            <p:spPr>
              <a:xfrm>
                <a:off x="361552" y="-1"/>
                <a:ext cx="108347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43" name="Form"/>
              <p:cNvSpPr/>
              <p:nvPr/>
            </p:nvSpPr>
            <p:spPr>
              <a:xfrm>
                <a:off x="-1" y="-1"/>
                <a:ext cx="469901" cy="108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980" y="0"/>
                    </a:lnTo>
                    <a:lnTo>
                      <a:pt x="21600" y="0"/>
                    </a:lnTo>
                    <a:lnTo>
                      <a:pt x="16620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44" name="Form"/>
              <p:cNvSpPr/>
              <p:nvPr/>
            </p:nvSpPr>
            <p:spPr>
              <a:xfrm>
                <a:off x="-1" y="-1"/>
                <a:ext cx="469901" cy="433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980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620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6620" y="5400"/>
                    </a:lnTo>
                    <a:lnTo>
                      <a:pt x="21600" y="0"/>
                    </a:lnTo>
                    <a:moveTo>
                      <a:pt x="16620" y="5400"/>
                    </a:moveTo>
                    <a:lnTo>
                      <a:pt x="16620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846" name="Line 28"/>
            <p:cNvSpPr/>
            <p:nvPr/>
          </p:nvSpPr>
          <p:spPr>
            <a:xfrm>
              <a:off x="4968875" y="1511300"/>
              <a:ext cx="215900" cy="1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47" name="Line 29"/>
            <p:cNvSpPr/>
            <p:nvPr/>
          </p:nvSpPr>
          <p:spPr>
            <a:xfrm>
              <a:off x="4968875" y="2158999"/>
              <a:ext cx="215900" cy="1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48" name="Line 30"/>
            <p:cNvSpPr/>
            <p:nvPr/>
          </p:nvSpPr>
          <p:spPr>
            <a:xfrm flipV="1">
              <a:off x="4896484" y="1008699"/>
              <a:ext cx="1" cy="574675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49" name="Line 31"/>
            <p:cNvSpPr/>
            <p:nvPr/>
          </p:nvSpPr>
          <p:spPr>
            <a:xfrm flipV="1">
              <a:off x="4968239" y="1008698"/>
              <a:ext cx="1" cy="503238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0" name="Line 32"/>
            <p:cNvSpPr/>
            <p:nvPr/>
          </p:nvSpPr>
          <p:spPr>
            <a:xfrm flipV="1">
              <a:off x="4968239" y="1800861"/>
              <a:ext cx="1" cy="358775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1" name="Line 34"/>
            <p:cNvSpPr/>
            <p:nvPr/>
          </p:nvSpPr>
          <p:spPr>
            <a:xfrm flipH="1">
              <a:off x="4968876" y="1800224"/>
              <a:ext cx="215900" cy="1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2" name="Line 35"/>
            <p:cNvSpPr/>
            <p:nvPr/>
          </p:nvSpPr>
          <p:spPr>
            <a:xfrm flipH="1">
              <a:off x="4895851" y="1582738"/>
              <a:ext cx="288925" cy="1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3" name="Line 36"/>
            <p:cNvSpPr/>
            <p:nvPr/>
          </p:nvSpPr>
          <p:spPr>
            <a:xfrm>
              <a:off x="4895850" y="1727200"/>
              <a:ext cx="288925" cy="1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4" name="Line 37"/>
            <p:cNvSpPr/>
            <p:nvPr/>
          </p:nvSpPr>
          <p:spPr>
            <a:xfrm flipV="1">
              <a:off x="4895214" y="1727836"/>
              <a:ext cx="1" cy="504825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5" name="Rectangle 38"/>
            <p:cNvSpPr/>
            <p:nvPr/>
          </p:nvSpPr>
          <p:spPr>
            <a:xfrm>
              <a:off x="4752975" y="792162"/>
              <a:ext cx="431800" cy="142875"/>
            </a:xfrm>
            <a:prstGeom prst="rect">
              <a:avLst/>
            </a:prstGeom>
            <a:solidFill>
              <a:srgbClr val="FF9933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856" name="Rectangle 193"/>
            <p:cNvSpPr txBox="1"/>
            <p:nvPr/>
          </p:nvSpPr>
          <p:spPr>
            <a:xfrm>
              <a:off x="1266825" y="1008063"/>
              <a:ext cx="1141410" cy="536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pPr>
              <a:r>
                <a:t>Regulärer </a:t>
              </a:r>
            </a:p>
            <a:p>
              <a: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pPr>
              <a:r>
                <a:t>Switch</a:t>
              </a:r>
            </a:p>
          </p:txBody>
        </p:sp>
        <p:sp>
          <p:nvSpPr>
            <p:cNvPr id="857" name="Line 194"/>
            <p:cNvSpPr/>
            <p:nvPr/>
          </p:nvSpPr>
          <p:spPr>
            <a:xfrm flipH="1">
              <a:off x="4897438" y="2232025"/>
              <a:ext cx="288925" cy="1"/>
            </a:xfrm>
            <a:prstGeom prst="line">
              <a:avLst/>
            </a:prstGeom>
            <a:noFill/>
            <a:ln w="19050" cap="flat">
              <a:solidFill>
                <a:srgbClr val="CC00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58" name="Rectangle 195"/>
            <p:cNvSpPr txBox="1"/>
            <p:nvPr/>
          </p:nvSpPr>
          <p:spPr>
            <a:xfrm>
              <a:off x="5803901" y="1008063"/>
              <a:ext cx="2366960" cy="12220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lvl1pPr>
            </a:lstStyle>
            <a:p>
              <a:pPr/>
              <a:r>
                <a:t>Switch mit Austausch der Prozessdaten im Datenbereich vor dem weiterleiten der Nachricht</a:t>
              </a:r>
            </a:p>
          </p:txBody>
        </p:sp>
        <p:grpSp>
          <p:nvGrpSpPr>
            <p:cNvPr id="903" name="Group 228"/>
            <p:cNvGrpSpPr/>
            <p:nvPr/>
          </p:nvGrpSpPr>
          <p:grpSpPr>
            <a:xfrm>
              <a:off x="3314699" y="1079315"/>
              <a:ext cx="1209675" cy="692033"/>
              <a:chOff x="0" y="0"/>
              <a:chExt cx="1209674" cy="692032"/>
            </a:xfrm>
          </p:grpSpPr>
          <p:sp>
            <p:nvSpPr>
              <p:cNvPr id="859" name="Rectangle 199"/>
              <p:cNvSpPr/>
              <p:nvPr/>
            </p:nvSpPr>
            <p:spPr>
              <a:xfrm>
                <a:off x="-1" y="-1"/>
                <a:ext cx="919525" cy="593795"/>
              </a:xfrm>
              <a:prstGeom prst="rect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60" name="Rectangle 200"/>
              <p:cNvSpPr/>
              <p:nvPr/>
            </p:nvSpPr>
            <p:spPr>
              <a:xfrm>
                <a:off x="48002" y="49118"/>
                <a:ext cx="822451" cy="446438"/>
              </a:xfrm>
              <a:prstGeom prst="rect">
                <a:avLst/>
              </a:prstGeom>
              <a:solidFill>
                <a:srgbClr val="FF9933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61" name="Rectangle 203"/>
              <p:cNvSpPr/>
              <p:nvPr/>
            </p:nvSpPr>
            <p:spPr>
              <a:xfrm>
                <a:off x="919523" y="149540"/>
                <a:ext cx="290152" cy="444254"/>
              </a:xfrm>
              <a:prstGeom prst="rect">
                <a:avLst/>
              </a:prstGeom>
              <a:solidFill>
                <a:srgbClr val="006BB6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62" name="Rectangle 205"/>
              <p:cNvSpPr/>
              <p:nvPr/>
            </p:nvSpPr>
            <p:spPr>
              <a:xfrm>
                <a:off x="1015529" y="246686"/>
                <a:ext cx="194146" cy="199751"/>
              </a:xfrm>
              <a:prstGeom prst="rect">
                <a:avLst/>
              </a:prstGeom>
              <a:solidFill>
                <a:srgbClr val="CCEC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63" name="Oval 206"/>
              <p:cNvSpPr/>
              <p:nvPr/>
            </p:nvSpPr>
            <p:spPr>
              <a:xfrm>
                <a:off x="0" y="495555"/>
                <a:ext cx="194147" cy="196477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64" name="Oval 207"/>
              <p:cNvSpPr/>
              <p:nvPr/>
            </p:nvSpPr>
            <p:spPr>
              <a:xfrm>
                <a:off x="194145" y="495555"/>
                <a:ext cx="192013" cy="196477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865" name="Oval 208"/>
              <p:cNvSpPr/>
              <p:nvPr/>
            </p:nvSpPr>
            <p:spPr>
              <a:xfrm>
                <a:off x="919523" y="495555"/>
                <a:ext cx="195213" cy="196477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871" name="Group 211"/>
              <p:cNvGrpSpPr/>
              <p:nvPr/>
            </p:nvGrpSpPr>
            <p:grpSpPr>
              <a:xfrm>
                <a:off x="97072" y="117885"/>
                <a:ext cx="97073" cy="148992"/>
                <a:chOff x="0" y="0"/>
                <a:chExt cx="97072" cy="148991"/>
              </a:xfrm>
            </p:grpSpPr>
            <p:grpSp>
              <p:nvGrpSpPr>
                <p:cNvPr id="869" name="AutoShape 209"/>
                <p:cNvGrpSpPr/>
                <p:nvPr/>
              </p:nvGrpSpPr>
              <p:grpSpPr>
                <a:xfrm>
                  <a:off x="0" y="25013"/>
                  <a:ext cx="97073" cy="123979"/>
                  <a:chOff x="0" y="0"/>
                  <a:chExt cx="97072" cy="123978"/>
                </a:xfrm>
              </p:grpSpPr>
              <p:sp>
                <p:nvSpPr>
                  <p:cNvPr id="866" name="Form"/>
                  <p:cNvSpPr/>
                  <p:nvPr/>
                </p:nvSpPr>
                <p:spPr>
                  <a:xfrm>
                    <a:off x="0" y="-1"/>
                    <a:ext cx="97073" cy="1239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503"/>
                        </a:moveTo>
                        <a:cubicBezTo>
                          <a:pt x="0" y="1568"/>
                          <a:pt x="4835" y="0"/>
                          <a:pt x="10800" y="0"/>
                        </a:cubicBezTo>
                        <a:cubicBezTo>
                          <a:pt x="16765" y="0"/>
                          <a:pt x="21600" y="1568"/>
                          <a:pt x="21600" y="3503"/>
                        </a:cubicBezTo>
                        <a:lnTo>
                          <a:pt x="21600" y="18097"/>
                        </a:lnTo>
                        <a:cubicBezTo>
                          <a:pt x="21600" y="2003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32"/>
                          <a:pt x="0" y="18097"/>
                        </a:cubicBezTo>
                        <a:close/>
                      </a:path>
                    </a:pathLst>
                  </a:custGeom>
                  <a:solidFill>
                    <a:srgbClr val="CCFFC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67" name="Oval"/>
                  <p:cNvSpPr/>
                  <p:nvPr/>
                </p:nvSpPr>
                <p:spPr>
                  <a:xfrm>
                    <a:off x="0" y="-1"/>
                    <a:ext cx="97072" cy="40211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68" name="Linien"/>
                  <p:cNvSpPr/>
                  <p:nvPr/>
                </p:nvSpPr>
                <p:spPr>
                  <a:xfrm>
                    <a:off x="0" y="-1"/>
                    <a:ext cx="97073" cy="12397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503"/>
                        </a:moveTo>
                        <a:cubicBezTo>
                          <a:pt x="21600" y="5437"/>
                          <a:pt x="16765" y="7006"/>
                          <a:pt x="10800" y="7006"/>
                        </a:cubicBezTo>
                        <a:cubicBezTo>
                          <a:pt x="4835" y="7006"/>
                          <a:pt x="0" y="5437"/>
                          <a:pt x="0" y="3503"/>
                        </a:cubicBezTo>
                        <a:cubicBezTo>
                          <a:pt x="0" y="1568"/>
                          <a:pt x="4835" y="0"/>
                          <a:pt x="10800" y="0"/>
                        </a:cubicBezTo>
                        <a:cubicBezTo>
                          <a:pt x="16765" y="0"/>
                          <a:pt x="21600" y="1568"/>
                          <a:pt x="21600" y="3503"/>
                        </a:cubicBezTo>
                        <a:lnTo>
                          <a:pt x="21600" y="18097"/>
                        </a:lnTo>
                        <a:cubicBezTo>
                          <a:pt x="21600" y="2003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32"/>
                          <a:pt x="0" y="18097"/>
                        </a:cubicBezTo>
                        <a:lnTo>
                          <a:pt x="0" y="3503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870" name="Oval 210"/>
                <p:cNvSpPr/>
                <p:nvPr/>
              </p:nvSpPr>
              <p:spPr>
                <a:xfrm>
                  <a:off x="0" y="0"/>
                  <a:ext cx="97072" cy="74497"/>
                </a:xfrm>
                <a:prstGeom prst="ellipse">
                  <a:avLst/>
                </a:prstGeom>
                <a:solidFill>
                  <a:srgbClr val="CCFFCC"/>
                </a:solidFill>
                <a:ln w="9525" cap="flat">
                  <a:solidFill>
                    <a:srgbClr val="CCFFCC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872" name="Line 212"/>
              <p:cNvSpPr/>
              <p:nvPr/>
            </p:nvSpPr>
            <p:spPr>
              <a:xfrm>
                <a:off x="97072" y="296896"/>
                <a:ext cx="773382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878" name="Group 213"/>
              <p:cNvGrpSpPr/>
              <p:nvPr/>
            </p:nvGrpSpPr>
            <p:grpSpPr>
              <a:xfrm>
                <a:off x="97072" y="319275"/>
                <a:ext cx="97073" cy="149537"/>
                <a:chOff x="0" y="0"/>
                <a:chExt cx="97072" cy="149535"/>
              </a:xfrm>
            </p:grpSpPr>
            <p:grpSp>
              <p:nvGrpSpPr>
                <p:cNvPr id="876" name="AutoShape 214"/>
                <p:cNvGrpSpPr/>
                <p:nvPr/>
              </p:nvGrpSpPr>
              <p:grpSpPr>
                <a:xfrm>
                  <a:off x="0" y="23925"/>
                  <a:ext cx="97073" cy="125611"/>
                  <a:chOff x="0" y="0"/>
                  <a:chExt cx="97072" cy="125610"/>
                </a:xfrm>
              </p:grpSpPr>
              <p:sp>
                <p:nvSpPr>
                  <p:cNvPr id="873" name="Form"/>
                  <p:cNvSpPr/>
                  <p:nvPr/>
                </p:nvSpPr>
                <p:spPr>
                  <a:xfrm>
                    <a:off x="0" y="-1"/>
                    <a:ext cx="97073" cy="1256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457"/>
                        </a:moveTo>
                        <a:cubicBezTo>
                          <a:pt x="0" y="1548"/>
                          <a:pt x="4835" y="0"/>
                          <a:pt x="10800" y="0"/>
                        </a:cubicBezTo>
                        <a:cubicBezTo>
                          <a:pt x="16765" y="0"/>
                          <a:pt x="21600" y="1548"/>
                          <a:pt x="21600" y="3457"/>
                        </a:cubicBezTo>
                        <a:lnTo>
                          <a:pt x="21600" y="18143"/>
                        </a:lnTo>
                        <a:cubicBezTo>
                          <a:pt x="21600" y="2005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52"/>
                          <a:pt x="0" y="18143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74" name="Oval"/>
                  <p:cNvSpPr/>
                  <p:nvPr/>
                </p:nvSpPr>
                <p:spPr>
                  <a:xfrm>
                    <a:off x="0" y="-1"/>
                    <a:ext cx="97072" cy="40211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75" name="Linien"/>
                  <p:cNvSpPr/>
                  <p:nvPr/>
                </p:nvSpPr>
                <p:spPr>
                  <a:xfrm>
                    <a:off x="0" y="-1"/>
                    <a:ext cx="97073" cy="1256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457"/>
                        </a:moveTo>
                        <a:cubicBezTo>
                          <a:pt x="21600" y="5367"/>
                          <a:pt x="16765" y="6915"/>
                          <a:pt x="10800" y="6915"/>
                        </a:cubicBezTo>
                        <a:cubicBezTo>
                          <a:pt x="4835" y="6915"/>
                          <a:pt x="0" y="5367"/>
                          <a:pt x="0" y="3457"/>
                        </a:cubicBezTo>
                        <a:cubicBezTo>
                          <a:pt x="0" y="1548"/>
                          <a:pt x="4835" y="0"/>
                          <a:pt x="10800" y="0"/>
                        </a:cubicBezTo>
                        <a:cubicBezTo>
                          <a:pt x="16765" y="0"/>
                          <a:pt x="21600" y="1548"/>
                          <a:pt x="21600" y="3457"/>
                        </a:cubicBezTo>
                        <a:lnTo>
                          <a:pt x="21600" y="18143"/>
                        </a:lnTo>
                        <a:cubicBezTo>
                          <a:pt x="21600" y="2005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52"/>
                          <a:pt x="0" y="18143"/>
                        </a:cubicBezTo>
                        <a:lnTo>
                          <a:pt x="0" y="3457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877" name="Oval 215"/>
                <p:cNvSpPr/>
                <p:nvPr/>
              </p:nvSpPr>
              <p:spPr>
                <a:xfrm>
                  <a:off x="0" y="0"/>
                  <a:ext cx="97072" cy="74497"/>
                </a:xfrm>
                <a:prstGeom prst="ellipse">
                  <a:avLst/>
                </a:prstGeom>
                <a:solidFill>
                  <a:srgbClr val="808080"/>
                </a:solidFill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884" name="Group 216"/>
              <p:cNvGrpSpPr/>
              <p:nvPr/>
            </p:nvGrpSpPr>
            <p:grpSpPr>
              <a:xfrm>
                <a:off x="249257" y="116246"/>
                <a:ext cx="97073" cy="147361"/>
                <a:chOff x="0" y="0"/>
                <a:chExt cx="97072" cy="147360"/>
              </a:xfrm>
            </p:grpSpPr>
            <p:grpSp>
              <p:nvGrpSpPr>
                <p:cNvPr id="882" name="AutoShape 217"/>
                <p:cNvGrpSpPr/>
                <p:nvPr/>
              </p:nvGrpSpPr>
              <p:grpSpPr>
                <a:xfrm>
                  <a:off x="0" y="25013"/>
                  <a:ext cx="97073" cy="122348"/>
                  <a:chOff x="0" y="0"/>
                  <a:chExt cx="97072" cy="122347"/>
                </a:xfrm>
              </p:grpSpPr>
              <p:sp>
                <p:nvSpPr>
                  <p:cNvPr id="879" name="Form"/>
                  <p:cNvSpPr/>
                  <p:nvPr/>
                </p:nvSpPr>
                <p:spPr>
                  <a:xfrm>
                    <a:off x="0" y="-1"/>
                    <a:ext cx="97073" cy="1223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549"/>
                        </a:moveTo>
                        <a:cubicBezTo>
                          <a:pt x="0" y="1589"/>
                          <a:pt x="4835" y="0"/>
                          <a:pt x="10800" y="0"/>
                        </a:cubicBezTo>
                        <a:cubicBezTo>
                          <a:pt x="16765" y="0"/>
                          <a:pt x="21600" y="1589"/>
                          <a:pt x="21600" y="3549"/>
                        </a:cubicBezTo>
                        <a:lnTo>
                          <a:pt x="21600" y="18051"/>
                        </a:lnTo>
                        <a:cubicBezTo>
                          <a:pt x="21600" y="20011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11"/>
                          <a:pt x="0" y="18051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80" name="Oval"/>
                  <p:cNvSpPr/>
                  <p:nvPr/>
                </p:nvSpPr>
                <p:spPr>
                  <a:xfrm>
                    <a:off x="0" y="-1"/>
                    <a:ext cx="97072" cy="40211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81" name="Linien"/>
                  <p:cNvSpPr/>
                  <p:nvPr/>
                </p:nvSpPr>
                <p:spPr>
                  <a:xfrm>
                    <a:off x="0" y="-1"/>
                    <a:ext cx="97073" cy="1223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549"/>
                        </a:moveTo>
                        <a:cubicBezTo>
                          <a:pt x="21600" y="5510"/>
                          <a:pt x="16765" y="7099"/>
                          <a:pt x="10800" y="7099"/>
                        </a:cubicBezTo>
                        <a:cubicBezTo>
                          <a:pt x="4835" y="7099"/>
                          <a:pt x="0" y="5510"/>
                          <a:pt x="0" y="3549"/>
                        </a:cubicBezTo>
                        <a:cubicBezTo>
                          <a:pt x="0" y="1589"/>
                          <a:pt x="4835" y="0"/>
                          <a:pt x="10800" y="0"/>
                        </a:cubicBezTo>
                        <a:cubicBezTo>
                          <a:pt x="16765" y="0"/>
                          <a:pt x="21600" y="1589"/>
                          <a:pt x="21600" y="3549"/>
                        </a:cubicBezTo>
                        <a:lnTo>
                          <a:pt x="21600" y="18051"/>
                        </a:lnTo>
                        <a:cubicBezTo>
                          <a:pt x="21600" y="20011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11"/>
                          <a:pt x="0" y="18051"/>
                        </a:cubicBezTo>
                        <a:lnTo>
                          <a:pt x="0" y="3549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883" name="Oval 218"/>
                <p:cNvSpPr/>
                <p:nvPr/>
              </p:nvSpPr>
              <p:spPr>
                <a:xfrm>
                  <a:off x="0" y="0"/>
                  <a:ext cx="97072" cy="72864"/>
                </a:xfrm>
                <a:prstGeom prst="ellipse">
                  <a:avLst/>
                </a:prstGeom>
                <a:solidFill>
                  <a:srgbClr val="808080"/>
                </a:solidFill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890" name="Group 219"/>
              <p:cNvGrpSpPr/>
              <p:nvPr/>
            </p:nvGrpSpPr>
            <p:grpSpPr>
              <a:xfrm>
                <a:off x="249257" y="317636"/>
                <a:ext cx="97073" cy="153887"/>
                <a:chOff x="0" y="0"/>
                <a:chExt cx="97072" cy="153886"/>
              </a:xfrm>
            </p:grpSpPr>
            <p:grpSp>
              <p:nvGrpSpPr>
                <p:cNvPr id="888" name="AutoShape 220"/>
                <p:cNvGrpSpPr/>
                <p:nvPr/>
              </p:nvGrpSpPr>
              <p:grpSpPr>
                <a:xfrm>
                  <a:off x="0" y="25557"/>
                  <a:ext cx="97073" cy="128330"/>
                  <a:chOff x="0" y="0"/>
                  <a:chExt cx="97072" cy="128329"/>
                </a:xfrm>
              </p:grpSpPr>
              <p:sp>
                <p:nvSpPr>
                  <p:cNvPr id="885" name="Form"/>
                  <p:cNvSpPr/>
                  <p:nvPr/>
                </p:nvSpPr>
                <p:spPr>
                  <a:xfrm>
                    <a:off x="0" y="-1"/>
                    <a:ext cx="97073" cy="1283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384"/>
                        </a:moveTo>
                        <a:cubicBezTo>
                          <a:pt x="0" y="1515"/>
                          <a:pt x="4835" y="0"/>
                          <a:pt x="10800" y="0"/>
                        </a:cubicBezTo>
                        <a:cubicBezTo>
                          <a:pt x="16765" y="0"/>
                          <a:pt x="21600" y="1515"/>
                          <a:pt x="21600" y="3384"/>
                        </a:cubicBezTo>
                        <a:lnTo>
                          <a:pt x="21600" y="18216"/>
                        </a:lnTo>
                        <a:cubicBezTo>
                          <a:pt x="21600" y="2008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85"/>
                          <a:pt x="0" y="18216"/>
                        </a:cubicBezTo>
                        <a:close/>
                      </a:path>
                    </a:pathLst>
                  </a:custGeom>
                  <a:solidFill>
                    <a:srgbClr val="CCCC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86" name="Oval"/>
                  <p:cNvSpPr/>
                  <p:nvPr/>
                </p:nvSpPr>
                <p:spPr>
                  <a:xfrm>
                    <a:off x="0" y="-1"/>
                    <a:ext cx="97072" cy="40211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87" name="Linien"/>
                  <p:cNvSpPr/>
                  <p:nvPr/>
                </p:nvSpPr>
                <p:spPr>
                  <a:xfrm>
                    <a:off x="0" y="-1"/>
                    <a:ext cx="97073" cy="1283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384"/>
                        </a:moveTo>
                        <a:cubicBezTo>
                          <a:pt x="21600" y="5253"/>
                          <a:pt x="16765" y="6768"/>
                          <a:pt x="10800" y="6768"/>
                        </a:cubicBezTo>
                        <a:cubicBezTo>
                          <a:pt x="4835" y="6768"/>
                          <a:pt x="0" y="5253"/>
                          <a:pt x="0" y="3384"/>
                        </a:cubicBezTo>
                        <a:cubicBezTo>
                          <a:pt x="0" y="1515"/>
                          <a:pt x="4835" y="0"/>
                          <a:pt x="10800" y="0"/>
                        </a:cubicBezTo>
                        <a:cubicBezTo>
                          <a:pt x="16765" y="0"/>
                          <a:pt x="21600" y="1515"/>
                          <a:pt x="21600" y="3384"/>
                        </a:cubicBezTo>
                        <a:lnTo>
                          <a:pt x="21600" y="18216"/>
                        </a:lnTo>
                        <a:cubicBezTo>
                          <a:pt x="21600" y="2008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85"/>
                          <a:pt x="0" y="18216"/>
                        </a:cubicBezTo>
                        <a:lnTo>
                          <a:pt x="0" y="3384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889" name="Oval 221"/>
                <p:cNvSpPr/>
                <p:nvPr/>
              </p:nvSpPr>
              <p:spPr>
                <a:xfrm>
                  <a:off x="0" y="0"/>
                  <a:ext cx="97072" cy="74497"/>
                </a:xfrm>
                <a:prstGeom prst="ellipse">
                  <a:avLst/>
                </a:prstGeom>
                <a:solidFill>
                  <a:srgbClr val="CCCCFF"/>
                </a:solidFill>
                <a:ln w="9525" cap="flat">
                  <a:solidFill>
                    <a:srgbClr val="CCCC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896" name="Group 222"/>
              <p:cNvGrpSpPr/>
              <p:nvPr/>
            </p:nvGrpSpPr>
            <p:grpSpPr>
              <a:xfrm>
                <a:off x="684484" y="116246"/>
                <a:ext cx="97073" cy="147361"/>
                <a:chOff x="0" y="0"/>
                <a:chExt cx="97072" cy="147360"/>
              </a:xfrm>
            </p:grpSpPr>
            <p:grpSp>
              <p:nvGrpSpPr>
                <p:cNvPr id="894" name="AutoShape 223"/>
                <p:cNvGrpSpPr/>
                <p:nvPr/>
              </p:nvGrpSpPr>
              <p:grpSpPr>
                <a:xfrm>
                  <a:off x="0" y="25013"/>
                  <a:ext cx="97073" cy="122348"/>
                  <a:chOff x="0" y="0"/>
                  <a:chExt cx="97072" cy="122347"/>
                </a:xfrm>
              </p:grpSpPr>
              <p:sp>
                <p:nvSpPr>
                  <p:cNvPr id="891" name="Form"/>
                  <p:cNvSpPr/>
                  <p:nvPr/>
                </p:nvSpPr>
                <p:spPr>
                  <a:xfrm>
                    <a:off x="0" y="-1"/>
                    <a:ext cx="97073" cy="1223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549"/>
                        </a:moveTo>
                        <a:cubicBezTo>
                          <a:pt x="0" y="1589"/>
                          <a:pt x="4835" y="0"/>
                          <a:pt x="10800" y="0"/>
                        </a:cubicBezTo>
                        <a:cubicBezTo>
                          <a:pt x="16765" y="0"/>
                          <a:pt x="21600" y="1589"/>
                          <a:pt x="21600" y="3549"/>
                        </a:cubicBezTo>
                        <a:lnTo>
                          <a:pt x="21600" y="18051"/>
                        </a:lnTo>
                        <a:cubicBezTo>
                          <a:pt x="21600" y="20011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11"/>
                          <a:pt x="0" y="1805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92" name="Oval"/>
                  <p:cNvSpPr/>
                  <p:nvPr/>
                </p:nvSpPr>
                <p:spPr>
                  <a:xfrm>
                    <a:off x="0" y="-1"/>
                    <a:ext cx="97072" cy="40211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93" name="Linien"/>
                  <p:cNvSpPr/>
                  <p:nvPr/>
                </p:nvSpPr>
                <p:spPr>
                  <a:xfrm>
                    <a:off x="0" y="-1"/>
                    <a:ext cx="97073" cy="1223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549"/>
                        </a:moveTo>
                        <a:cubicBezTo>
                          <a:pt x="21600" y="5510"/>
                          <a:pt x="16765" y="7099"/>
                          <a:pt x="10800" y="7099"/>
                        </a:cubicBezTo>
                        <a:cubicBezTo>
                          <a:pt x="4835" y="7099"/>
                          <a:pt x="0" y="5510"/>
                          <a:pt x="0" y="3549"/>
                        </a:cubicBezTo>
                        <a:cubicBezTo>
                          <a:pt x="0" y="1589"/>
                          <a:pt x="4835" y="0"/>
                          <a:pt x="10800" y="0"/>
                        </a:cubicBezTo>
                        <a:cubicBezTo>
                          <a:pt x="16765" y="0"/>
                          <a:pt x="21600" y="1589"/>
                          <a:pt x="21600" y="3549"/>
                        </a:cubicBezTo>
                        <a:lnTo>
                          <a:pt x="21600" y="18051"/>
                        </a:lnTo>
                        <a:cubicBezTo>
                          <a:pt x="21600" y="20011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11"/>
                          <a:pt x="0" y="18051"/>
                        </a:cubicBezTo>
                        <a:lnTo>
                          <a:pt x="0" y="3549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895" name="Oval 224"/>
                <p:cNvSpPr/>
                <p:nvPr/>
              </p:nvSpPr>
              <p:spPr>
                <a:xfrm>
                  <a:off x="0" y="0"/>
                  <a:ext cx="97072" cy="72864"/>
                </a:xfrm>
                <a:prstGeom prst="ellipse">
                  <a:avLst/>
                </a:prstGeom>
                <a:solidFill>
                  <a:srgbClr val="FFFF00"/>
                </a:solidFill>
                <a:ln w="9525" cap="flat">
                  <a:solidFill>
                    <a:srgbClr val="FFFF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902" name="Group 225"/>
              <p:cNvGrpSpPr/>
              <p:nvPr/>
            </p:nvGrpSpPr>
            <p:grpSpPr>
              <a:xfrm>
                <a:off x="574968" y="317636"/>
                <a:ext cx="97073" cy="153887"/>
                <a:chOff x="0" y="0"/>
                <a:chExt cx="97072" cy="153886"/>
              </a:xfrm>
            </p:grpSpPr>
            <p:grpSp>
              <p:nvGrpSpPr>
                <p:cNvPr id="900" name="AutoShape 226"/>
                <p:cNvGrpSpPr/>
                <p:nvPr/>
              </p:nvGrpSpPr>
              <p:grpSpPr>
                <a:xfrm>
                  <a:off x="0" y="25557"/>
                  <a:ext cx="97073" cy="128330"/>
                  <a:chOff x="0" y="0"/>
                  <a:chExt cx="97072" cy="128329"/>
                </a:xfrm>
              </p:grpSpPr>
              <p:sp>
                <p:nvSpPr>
                  <p:cNvPr id="897" name="Form"/>
                  <p:cNvSpPr/>
                  <p:nvPr/>
                </p:nvSpPr>
                <p:spPr>
                  <a:xfrm>
                    <a:off x="0" y="-1"/>
                    <a:ext cx="97073" cy="1283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384"/>
                        </a:moveTo>
                        <a:cubicBezTo>
                          <a:pt x="0" y="1515"/>
                          <a:pt x="4835" y="0"/>
                          <a:pt x="10800" y="0"/>
                        </a:cubicBezTo>
                        <a:cubicBezTo>
                          <a:pt x="16765" y="0"/>
                          <a:pt x="21600" y="1515"/>
                          <a:pt x="21600" y="3384"/>
                        </a:cubicBezTo>
                        <a:lnTo>
                          <a:pt x="21600" y="18216"/>
                        </a:lnTo>
                        <a:cubicBezTo>
                          <a:pt x="21600" y="2008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85"/>
                          <a:pt x="0" y="18216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98" name="Oval"/>
                  <p:cNvSpPr/>
                  <p:nvPr/>
                </p:nvSpPr>
                <p:spPr>
                  <a:xfrm>
                    <a:off x="0" y="-1"/>
                    <a:ext cx="97072" cy="40211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899" name="Linien"/>
                  <p:cNvSpPr/>
                  <p:nvPr/>
                </p:nvSpPr>
                <p:spPr>
                  <a:xfrm>
                    <a:off x="0" y="-1"/>
                    <a:ext cx="97073" cy="1283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384"/>
                        </a:moveTo>
                        <a:cubicBezTo>
                          <a:pt x="21600" y="5253"/>
                          <a:pt x="16765" y="6768"/>
                          <a:pt x="10800" y="6768"/>
                        </a:cubicBezTo>
                        <a:cubicBezTo>
                          <a:pt x="4835" y="6768"/>
                          <a:pt x="0" y="5253"/>
                          <a:pt x="0" y="3384"/>
                        </a:cubicBezTo>
                        <a:cubicBezTo>
                          <a:pt x="0" y="1515"/>
                          <a:pt x="4835" y="0"/>
                          <a:pt x="10800" y="0"/>
                        </a:cubicBezTo>
                        <a:cubicBezTo>
                          <a:pt x="16765" y="0"/>
                          <a:pt x="21600" y="1515"/>
                          <a:pt x="21600" y="3384"/>
                        </a:cubicBezTo>
                        <a:lnTo>
                          <a:pt x="21600" y="18216"/>
                        </a:lnTo>
                        <a:cubicBezTo>
                          <a:pt x="21600" y="2008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85"/>
                          <a:pt x="0" y="18216"/>
                        </a:cubicBezTo>
                        <a:lnTo>
                          <a:pt x="0" y="3384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901" name="Oval 227"/>
                <p:cNvSpPr/>
                <p:nvPr/>
              </p:nvSpPr>
              <p:spPr>
                <a:xfrm>
                  <a:off x="0" y="0"/>
                  <a:ext cx="97072" cy="74497"/>
                </a:xfrm>
                <a:prstGeom prst="ellipse">
                  <a:avLst/>
                </a:prstGeom>
                <a:solidFill>
                  <a:srgbClr val="808080"/>
                </a:solidFill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</p:grpSp>
        <p:grpSp>
          <p:nvGrpSpPr>
            <p:cNvPr id="909" name="Group 237"/>
            <p:cNvGrpSpPr/>
            <p:nvPr/>
          </p:nvGrpSpPr>
          <p:grpSpPr>
            <a:xfrm>
              <a:off x="5199062" y="1538025"/>
              <a:ext cx="96837" cy="149746"/>
              <a:chOff x="0" y="0"/>
              <a:chExt cx="96836" cy="149745"/>
            </a:xfrm>
          </p:grpSpPr>
          <p:grpSp>
            <p:nvGrpSpPr>
              <p:cNvPr id="907" name="AutoShape 238"/>
              <p:cNvGrpSpPr/>
              <p:nvPr/>
            </p:nvGrpSpPr>
            <p:grpSpPr>
              <a:xfrm>
                <a:off x="-1" y="25686"/>
                <a:ext cx="96838" cy="124060"/>
                <a:chOff x="0" y="0"/>
                <a:chExt cx="96836" cy="124059"/>
              </a:xfrm>
            </p:grpSpPr>
            <p:sp>
              <p:nvSpPr>
                <p:cNvPr id="904" name="Form"/>
                <p:cNvSpPr/>
                <p:nvPr/>
              </p:nvSpPr>
              <p:spPr>
                <a:xfrm>
                  <a:off x="-1" y="0"/>
                  <a:ext cx="96837" cy="1240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3492"/>
                      </a:moveTo>
                      <a:cubicBezTo>
                        <a:pt x="0" y="1563"/>
                        <a:pt x="4835" y="0"/>
                        <a:pt x="10800" y="0"/>
                      </a:cubicBezTo>
                      <a:cubicBezTo>
                        <a:pt x="16765" y="0"/>
                        <a:pt x="21600" y="1563"/>
                        <a:pt x="21600" y="3492"/>
                      </a:cubicBezTo>
                      <a:lnTo>
                        <a:pt x="21600" y="18108"/>
                      </a:lnTo>
                      <a:cubicBezTo>
                        <a:pt x="21600" y="20037"/>
                        <a:pt x="16765" y="21600"/>
                        <a:pt x="10800" y="21600"/>
                      </a:cubicBezTo>
                      <a:cubicBezTo>
                        <a:pt x="4835" y="21600"/>
                        <a:pt x="0" y="20037"/>
                        <a:pt x="0" y="18108"/>
                      </a:cubicBezTo>
                      <a:close/>
                    </a:path>
                  </a:pathLst>
                </a:custGeom>
                <a:solidFill>
                  <a:srgbClr val="CCFF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05" name="Oval"/>
                <p:cNvSpPr/>
                <p:nvPr/>
              </p:nvSpPr>
              <p:spPr>
                <a:xfrm>
                  <a:off x="-1" y="-1"/>
                  <a:ext cx="96838" cy="40114"/>
                </a:xfrm>
                <a:prstGeom prst="ellipse">
                  <a:avLst/>
                </a:prstGeom>
                <a:solidFill>
                  <a:schemeClr val="accent3">
                    <a:lumOff val="44000"/>
                    <a:alpha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06" name="Linien"/>
                <p:cNvSpPr/>
                <p:nvPr/>
              </p:nvSpPr>
              <p:spPr>
                <a:xfrm>
                  <a:off x="-1" y="0"/>
                  <a:ext cx="96837" cy="1240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3492"/>
                      </a:moveTo>
                      <a:cubicBezTo>
                        <a:pt x="21600" y="5421"/>
                        <a:pt x="16765" y="6984"/>
                        <a:pt x="10800" y="6984"/>
                      </a:cubicBezTo>
                      <a:cubicBezTo>
                        <a:pt x="4835" y="6984"/>
                        <a:pt x="0" y="5421"/>
                        <a:pt x="0" y="3492"/>
                      </a:cubicBezTo>
                      <a:cubicBezTo>
                        <a:pt x="0" y="1563"/>
                        <a:pt x="4835" y="0"/>
                        <a:pt x="10800" y="0"/>
                      </a:cubicBezTo>
                      <a:cubicBezTo>
                        <a:pt x="16765" y="0"/>
                        <a:pt x="21600" y="1563"/>
                        <a:pt x="21600" y="3492"/>
                      </a:cubicBezTo>
                      <a:lnTo>
                        <a:pt x="21600" y="18108"/>
                      </a:lnTo>
                      <a:cubicBezTo>
                        <a:pt x="21600" y="20037"/>
                        <a:pt x="16765" y="21600"/>
                        <a:pt x="10800" y="21600"/>
                      </a:cubicBezTo>
                      <a:cubicBezTo>
                        <a:pt x="4835" y="21600"/>
                        <a:pt x="0" y="20037"/>
                        <a:pt x="0" y="18108"/>
                      </a:cubicBezTo>
                      <a:lnTo>
                        <a:pt x="0" y="3492"/>
                      </a:lnTo>
                    </a:path>
                  </a:pathLst>
                </a:custGeom>
                <a:noFill/>
                <a:ln w="9525" cap="flat">
                  <a:solidFill>
                    <a:srgbClr val="CCFFCC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908" name="Oval 239"/>
              <p:cNvSpPr/>
              <p:nvPr/>
            </p:nvSpPr>
            <p:spPr>
              <a:xfrm>
                <a:off x="0" y="0"/>
                <a:ext cx="96837" cy="74875"/>
              </a:xfrm>
              <a:prstGeom prst="ellipse">
                <a:avLst/>
              </a:prstGeom>
              <a:solidFill>
                <a:srgbClr val="CCFFCC"/>
              </a:solidFill>
              <a:ln w="9525" cap="flat">
                <a:solidFill>
                  <a:srgbClr val="CCFFCC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915" name="Group 247"/>
            <p:cNvGrpSpPr/>
            <p:nvPr/>
          </p:nvGrpSpPr>
          <p:grpSpPr>
            <a:xfrm>
              <a:off x="5370512" y="2167114"/>
              <a:ext cx="96837" cy="149200"/>
              <a:chOff x="0" y="0"/>
              <a:chExt cx="96836" cy="149198"/>
            </a:xfrm>
          </p:grpSpPr>
          <p:grpSp>
            <p:nvGrpSpPr>
              <p:cNvPr id="913" name="AutoShape 248"/>
              <p:cNvGrpSpPr/>
              <p:nvPr/>
            </p:nvGrpSpPr>
            <p:grpSpPr>
              <a:xfrm>
                <a:off x="-1" y="25139"/>
                <a:ext cx="96838" cy="124060"/>
                <a:chOff x="0" y="0"/>
                <a:chExt cx="96836" cy="124059"/>
              </a:xfrm>
            </p:grpSpPr>
            <p:sp>
              <p:nvSpPr>
                <p:cNvPr id="910" name="Form"/>
                <p:cNvSpPr/>
                <p:nvPr/>
              </p:nvSpPr>
              <p:spPr>
                <a:xfrm>
                  <a:off x="-1" y="0"/>
                  <a:ext cx="96837" cy="1240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3492"/>
                      </a:moveTo>
                      <a:cubicBezTo>
                        <a:pt x="0" y="1563"/>
                        <a:pt x="4835" y="0"/>
                        <a:pt x="10800" y="0"/>
                      </a:cubicBezTo>
                      <a:cubicBezTo>
                        <a:pt x="16765" y="0"/>
                        <a:pt x="21600" y="1563"/>
                        <a:pt x="21600" y="3492"/>
                      </a:cubicBezTo>
                      <a:lnTo>
                        <a:pt x="21600" y="18108"/>
                      </a:lnTo>
                      <a:cubicBezTo>
                        <a:pt x="21600" y="20037"/>
                        <a:pt x="16765" y="21600"/>
                        <a:pt x="10800" y="21600"/>
                      </a:cubicBezTo>
                      <a:cubicBezTo>
                        <a:pt x="4835" y="21600"/>
                        <a:pt x="0" y="20037"/>
                        <a:pt x="0" y="18108"/>
                      </a:cubicBezTo>
                      <a:close/>
                    </a:path>
                  </a:pathLst>
                </a:custGeom>
                <a:solidFill>
                  <a:srgbClr val="CCCC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11" name="Oval"/>
                <p:cNvSpPr/>
                <p:nvPr/>
              </p:nvSpPr>
              <p:spPr>
                <a:xfrm>
                  <a:off x="-1" y="-1"/>
                  <a:ext cx="96838" cy="40114"/>
                </a:xfrm>
                <a:prstGeom prst="ellipse">
                  <a:avLst/>
                </a:prstGeom>
                <a:solidFill>
                  <a:schemeClr val="accent3">
                    <a:lumOff val="44000"/>
                    <a:alpha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12" name="Linien"/>
                <p:cNvSpPr/>
                <p:nvPr/>
              </p:nvSpPr>
              <p:spPr>
                <a:xfrm>
                  <a:off x="-1" y="0"/>
                  <a:ext cx="96837" cy="1240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3492"/>
                      </a:moveTo>
                      <a:cubicBezTo>
                        <a:pt x="21600" y="5421"/>
                        <a:pt x="16765" y="6984"/>
                        <a:pt x="10800" y="6984"/>
                      </a:cubicBezTo>
                      <a:cubicBezTo>
                        <a:pt x="4835" y="6984"/>
                        <a:pt x="0" y="5421"/>
                        <a:pt x="0" y="3492"/>
                      </a:cubicBezTo>
                      <a:cubicBezTo>
                        <a:pt x="0" y="1563"/>
                        <a:pt x="4835" y="0"/>
                        <a:pt x="10800" y="0"/>
                      </a:cubicBezTo>
                      <a:cubicBezTo>
                        <a:pt x="16765" y="0"/>
                        <a:pt x="21600" y="1563"/>
                        <a:pt x="21600" y="3492"/>
                      </a:cubicBezTo>
                      <a:lnTo>
                        <a:pt x="21600" y="18108"/>
                      </a:lnTo>
                      <a:cubicBezTo>
                        <a:pt x="21600" y="20037"/>
                        <a:pt x="16765" y="21600"/>
                        <a:pt x="10800" y="21600"/>
                      </a:cubicBezTo>
                      <a:cubicBezTo>
                        <a:pt x="4835" y="21600"/>
                        <a:pt x="0" y="20037"/>
                        <a:pt x="0" y="18108"/>
                      </a:cubicBezTo>
                      <a:lnTo>
                        <a:pt x="0" y="3492"/>
                      </a:lnTo>
                    </a:path>
                  </a:pathLst>
                </a:custGeom>
                <a:noFill/>
                <a:ln w="9525" cap="flat">
                  <a:solidFill>
                    <a:srgbClr val="CCCC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914" name="Oval 249"/>
              <p:cNvSpPr/>
              <p:nvPr/>
            </p:nvSpPr>
            <p:spPr>
              <a:xfrm>
                <a:off x="0" y="0"/>
                <a:ext cx="96837" cy="75966"/>
              </a:xfrm>
              <a:prstGeom prst="ellipse">
                <a:avLst/>
              </a:prstGeom>
              <a:solidFill>
                <a:srgbClr val="CCCCFF"/>
              </a:solidFill>
              <a:ln w="9525" cap="flat">
                <a:solidFill>
                  <a:srgbClr val="CCCC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921" name="Group 250"/>
            <p:cNvGrpSpPr/>
            <p:nvPr/>
          </p:nvGrpSpPr>
          <p:grpSpPr>
            <a:xfrm>
              <a:off x="5357812" y="1545961"/>
              <a:ext cx="96837" cy="147613"/>
              <a:chOff x="0" y="0"/>
              <a:chExt cx="96836" cy="147612"/>
            </a:xfrm>
          </p:grpSpPr>
          <p:grpSp>
            <p:nvGrpSpPr>
              <p:cNvPr id="919" name="AutoShape 251"/>
              <p:cNvGrpSpPr/>
              <p:nvPr/>
            </p:nvGrpSpPr>
            <p:grpSpPr>
              <a:xfrm>
                <a:off x="-1" y="25413"/>
                <a:ext cx="96838" cy="122200"/>
                <a:chOff x="0" y="0"/>
                <a:chExt cx="96836" cy="122199"/>
              </a:xfrm>
            </p:grpSpPr>
            <p:sp>
              <p:nvSpPr>
                <p:cNvPr id="916" name="Form"/>
                <p:cNvSpPr/>
                <p:nvPr/>
              </p:nvSpPr>
              <p:spPr>
                <a:xfrm>
                  <a:off x="-1" y="0"/>
                  <a:ext cx="96837" cy="1222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3545"/>
                      </a:moveTo>
                      <a:cubicBezTo>
                        <a:pt x="0" y="1587"/>
                        <a:pt x="4835" y="0"/>
                        <a:pt x="10800" y="0"/>
                      </a:cubicBezTo>
                      <a:cubicBezTo>
                        <a:pt x="16765" y="0"/>
                        <a:pt x="21600" y="1587"/>
                        <a:pt x="21600" y="3545"/>
                      </a:cubicBezTo>
                      <a:lnTo>
                        <a:pt x="21600" y="18055"/>
                      </a:lnTo>
                      <a:cubicBezTo>
                        <a:pt x="21600" y="20013"/>
                        <a:pt x="16765" y="21600"/>
                        <a:pt x="10800" y="21600"/>
                      </a:cubicBezTo>
                      <a:cubicBezTo>
                        <a:pt x="4835" y="21600"/>
                        <a:pt x="0" y="20013"/>
                        <a:pt x="0" y="1805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17" name="Oval"/>
                <p:cNvSpPr/>
                <p:nvPr/>
              </p:nvSpPr>
              <p:spPr>
                <a:xfrm>
                  <a:off x="-1" y="-1"/>
                  <a:ext cx="96838" cy="40114"/>
                </a:xfrm>
                <a:prstGeom prst="ellipse">
                  <a:avLst/>
                </a:prstGeom>
                <a:solidFill>
                  <a:schemeClr val="accent3">
                    <a:lumOff val="44000"/>
                    <a:alpha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18" name="Linien"/>
                <p:cNvSpPr/>
                <p:nvPr/>
              </p:nvSpPr>
              <p:spPr>
                <a:xfrm>
                  <a:off x="-1" y="0"/>
                  <a:ext cx="96837" cy="1222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3545"/>
                      </a:moveTo>
                      <a:cubicBezTo>
                        <a:pt x="21600" y="5503"/>
                        <a:pt x="16765" y="7090"/>
                        <a:pt x="10800" y="7090"/>
                      </a:cubicBezTo>
                      <a:cubicBezTo>
                        <a:pt x="4835" y="7090"/>
                        <a:pt x="0" y="5503"/>
                        <a:pt x="0" y="3545"/>
                      </a:cubicBezTo>
                      <a:cubicBezTo>
                        <a:pt x="0" y="1587"/>
                        <a:pt x="4835" y="0"/>
                        <a:pt x="10800" y="0"/>
                      </a:cubicBezTo>
                      <a:cubicBezTo>
                        <a:pt x="16765" y="0"/>
                        <a:pt x="21600" y="1587"/>
                        <a:pt x="21600" y="3545"/>
                      </a:cubicBezTo>
                      <a:lnTo>
                        <a:pt x="21600" y="18055"/>
                      </a:lnTo>
                      <a:cubicBezTo>
                        <a:pt x="21600" y="20013"/>
                        <a:pt x="16765" y="21600"/>
                        <a:pt x="10800" y="21600"/>
                      </a:cubicBezTo>
                      <a:cubicBezTo>
                        <a:pt x="4835" y="21600"/>
                        <a:pt x="0" y="20013"/>
                        <a:pt x="0" y="18055"/>
                      </a:cubicBezTo>
                      <a:lnTo>
                        <a:pt x="0" y="3545"/>
                      </a:lnTo>
                    </a:path>
                  </a:pathLst>
                </a:custGeom>
                <a:noFill/>
                <a:ln w="9525" cap="flat">
                  <a:solidFill>
                    <a:srgbClr val="FFFF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920" name="Oval 252"/>
              <p:cNvSpPr/>
              <p:nvPr/>
            </p:nvSpPr>
            <p:spPr>
              <a:xfrm>
                <a:off x="-1" y="-1"/>
                <a:ext cx="96838" cy="72997"/>
              </a:xfrm>
              <a:prstGeom prst="ellipse">
                <a:avLst/>
              </a:prstGeom>
              <a:solidFill>
                <a:srgbClr val="FFFF00"/>
              </a:solidFill>
              <a:ln w="9525" cap="flat">
                <a:solidFill>
                  <a:srgbClr val="FFFF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927" name="Group 253"/>
            <p:cNvGrpSpPr/>
            <p:nvPr/>
          </p:nvGrpSpPr>
          <p:grpSpPr>
            <a:xfrm>
              <a:off x="5229223" y="2157591"/>
              <a:ext cx="96840" cy="149200"/>
              <a:chOff x="0" y="0"/>
              <a:chExt cx="96839" cy="149198"/>
            </a:xfrm>
          </p:grpSpPr>
          <p:grpSp>
            <p:nvGrpSpPr>
              <p:cNvPr id="925" name="AutoShape 254"/>
              <p:cNvGrpSpPr/>
              <p:nvPr/>
            </p:nvGrpSpPr>
            <p:grpSpPr>
              <a:xfrm>
                <a:off x="0" y="25139"/>
                <a:ext cx="96840" cy="124060"/>
                <a:chOff x="-1" y="0"/>
                <a:chExt cx="96839" cy="124059"/>
              </a:xfrm>
            </p:grpSpPr>
            <p:sp>
              <p:nvSpPr>
                <p:cNvPr id="922" name="Form"/>
                <p:cNvSpPr/>
                <p:nvPr/>
              </p:nvSpPr>
              <p:spPr>
                <a:xfrm>
                  <a:off x="-2" y="0"/>
                  <a:ext cx="96841" cy="1240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3492"/>
                      </a:moveTo>
                      <a:cubicBezTo>
                        <a:pt x="0" y="1563"/>
                        <a:pt x="4835" y="0"/>
                        <a:pt x="10800" y="0"/>
                      </a:cubicBezTo>
                      <a:cubicBezTo>
                        <a:pt x="16765" y="0"/>
                        <a:pt x="21600" y="1563"/>
                        <a:pt x="21600" y="3492"/>
                      </a:cubicBezTo>
                      <a:lnTo>
                        <a:pt x="21600" y="18108"/>
                      </a:lnTo>
                      <a:cubicBezTo>
                        <a:pt x="21600" y="20037"/>
                        <a:pt x="16765" y="21600"/>
                        <a:pt x="10800" y="21600"/>
                      </a:cubicBezTo>
                      <a:cubicBezTo>
                        <a:pt x="4835" y="21600"/>
                        <a:pt x="0" y="20037"/>
                        <a:pt x="0" y="18108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23" name="Oval"/>
                <p:cNvSpPr/>
                <p:nvPr/>
              </p:nvSpPr>
              <p:spPr>
                <a:xfrm>
                  <a:off x="-1" y="-1"/>
                  <a:ext cx="96840" cy="40114"/>
                </a:xfrm>
                <a:prstGeom prst="ellipse">
                  <a:avLst/>
                </a:prstGeom>
                <a:solidFill>
                  <a:schemeClr val="accent3">
                    <a:lumOff val="44000"/>
                    <a:alpha val="4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924" name="Linien"/>
                <p:cNvSpPr/>
                <p:nvPr/>
              </p:nvSpPr>
              <p:spPr>
                <a:xfrm>
                  <a:off x="-2" y="0"/>
                  <a:ext cx="96840" cy="1240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3492"/>
                      </a:moveTo>
                      <a:cubicBezTo>
                        <a:pt x="21600" y="5421"/>
                        <a:pt x="16765" y="6984"/>
                        <a:pt x="10800" y="6984"/>
                      </a:cubicBezTo>
                      <a:cubicBezTo>
                        <a:pt x="4835" y="6984"/>
                        <a:pt x="0" y="5421"/>
                        <a:pt x="0" y="3492"/>
                      </a:cubicBezTo>
                      <a:cubicBezTo>
                        <a:pt x="0" y="1563"/>
                        <a:pt x="4835" y="0"/>
                        <a:pt x="10800" y="0"/>
                      </a:cubicBezTo>
                      <a:cubicBezTo>
                        <a:pt x="16765" y="0"/>
                        <a:pt x="21600" y="1563"/>
                        <a:pt x="21600" y="3492"/>
                      </a:cubicBezTo>
                      <a:lnTo>
                        <a:pt x="21600" y="18108"/>
                      </a:lnTo>
                      <a:cubicBezTo>
                        <a:pt x="21600" y="20037"/>
                        <a:pt x="16765" y="21600"/>
                        <a:pt x="10800" y="21600"/>
                      </a:cubicBezTo>
                      <a:cubicBezTo>
                        <a:pt x="4835" y="21600"/>
                        <a:pt x="0" y="20037"/>
                        <a:pt x="0" y="18108"/>
                      </a:cubicBezTo>
                      <a:lnTo>
                        <a:pt x="0" y="3492"/>
                      </a:lnTo>
                    </a:path>
                  </a:pathLst>
                </a:custGeom>
                <a:noFill/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926" name="Oval 255"/>
              <p:cNvSpPr/>
              <p:nvPr/>
            </p:nvSpPr>
            <p:spPr>
              <a:xfrm>
                <a:off x="1" y="0"/>
                <a:ext cx="96839" cy="75966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928" name="Rectangle 257"/>
            <p:cNvSpPr txBox="1"/>
            <p:nvPr/>
          </p:nvSpPr>
          <p:spPr>
            <a:xfrm>
              <a:off x="3282950" y="1871662"/>
              <a:ext cx="1430335" cy="664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/>
            <a:p>
              <a:pPr algn="r" defTabSz="841375">
                <a:spcBef>
                  <a:spcPts val="0"/>
                </a:spcBef>
                <a:defRPr b="1" i="1" sz="1600">
                  <a:solidFill>
                    <a:srgbClr val="006BB2"/>
                  </a:solidFill>
                </a:defRPr>
              </a:pPr>
              <a:r>
                <a:t>I/O Bus </a:t>
              </a:r>
              <a:r>
                <a:rPr sz="1200"/>
                <a:t>(Ethernet oder sonstiger Bus)</a:t>
              </a:r>
            </a:p>
          </p:txBody>
        </p:sp>
      </p:grpSp>
      <p:sp>
        <p:nvSpPr>
          <p:cNvPr id="930" name="Textfeld 80"/>
          <p:cNvSpPr txBox="1"/>
          <p:nvPr/>
        </p:nvSpPr>
        <p:spPr>
          <a:xfrm>
            <a:off x="8014055" y="4194085"/>
            <a:ext cx="78994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DEMO</a:t>
            </a:r>
          </a:p>
        </p:txBody>
      </p:sp>
      <p:sp>
        <p:nvSpPr>
          <p:cNvPr id="931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3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Ringredundanz</a:t>
            </a:r>
          </a:p>
        </p:txBody>
      </p:sp>
      <p:sp>
        <p:nvSpPr>
          <p:cNvPr id="935" name="Rectangle 5"/>
          <p:cNvSpPr txBox="1"/>
          <p:nvPr/>
        </p:nvSpPr>
        <p:spPr>
          <a:xfrm>
            <a:off x="762000" y="977900"/>
            <a:ext cx="3254625" cy="4983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Sternförmige Verkabelung ist nicht praktikabel, lineare Topologie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Ring mit Reserve-verbindung (Ring Protection Link), die bei Verlust einer Verbindung aktiviert wird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Überwachung des Betriebs durch Redundanz-Manager (RPL-Owner)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Umschaltung auf die neue Topologie im Fehlerfall unter 500 ms</a:t>
            </a:r>
          </a:p>
        </p:txBody>
      </p:sp>
      <p:sp>
        <p:nvSpPr>
          <p:cNvPr id="936" name="AutoShape 20"/>
          <p:cNvSpPr/>
          <p:nvPr/>
        </p:nvSpPr>
        <p:spPr>
          <a:xfrm>
            <a:off x="4467161" y="3469435"/>
            <a:ext cx="4405314" cy="2097089"/>
          </a:xfrm>
          <a:prstGeom prst="roundRect">
            <a:avLst>
              <a:gd name="adj" fmla="val 6463"/>
            </a:avLst>
          </a:prstGeom>
          <a:solidFill>
            <a:srgbClr val="FFFFCC"/>
          </a:solidFill>
          <a:ln>
            <a:solidFill>
              <a:srgbClr val="FF9900"/>
            </a:solidFill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37" name="AutoShape 20"/>
          <p:cNvSpPr/>
          <p:nvPr/>
        </p:nvSpPr>
        <p:spPr>
          <a:xfrm>
            <a:off x="4483036" y="1043735"/>
            <a:ext cx="4389439" cy="2097089"/>
          </a:xfrm>
          <a:prstGeom prst="roundRect">
            <a:avLst>
              <a:gd name="adj" fmla="val 6463"/>
            </a:avLst>
          </a:prstGeom>
          <a:solidFill>
            <a:srgbClr val="FFFFCC"/>
          </a:solidFill>
          <a:ln>
            <a:solidFill>
              <a:srgbClr val="FF9900"/>
            </a:solidFill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grpSp>
        <p:nvGrpSpPr>
          <p:cNvPr id="941" name="AutoShape 21"/>
          <p:cNvGrpSpPr/>
          <p:nvPr/>
        </p:nvGrpSpPr>
        <p:grpSpPr>
          <a:xfrm>
            <a:off x="6580124" y="3059860"/>
            <a:ext cx="500063" cy="574676"/>
            <a:chOff x="0" y="0"/>
            <a:chExt cx="500062" cy="574675"/>
          </a:xfrm>
        </p:grpSpPr>
        <p:sp>
          <p:nvSpPr>
            <p:cNvPr id="938" name="Form"/>
            <p:cNvSpPr/>
            <p:nvPr/>
          </p:nvSpPr>
          <p:spPr>
            <a:xfrm rot="5400000">
              <a:off x="7590" y="82202"/>
              <a:ext cx="484883" cy="500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00" y="0"/>
                  </a:moveTo>
                  <a:lnTo>
                    <a:pt x="15200" y="5400"/>
                  </a:lnTo>
                  <a:lnTo>
                    <a:pt x="0" y="5400"/>
                  </a:lnTo>
                  <a:lnTo>
                    <a:pt x="0" y="16200"/>
                  </a:lnTo>
                  <a:lnTo>
                    <a:pt x="15200" y="16200"/>
                  </a:lnTo>
                  <a:lnTo>
                    <a:pt x="15200" y="21600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F9933"/>
            </a:solidFill>
            <a:ln w="952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939" name="Rechteck"/>
            <p:cNvSpPr/>
            <p:nvPr/>
          </p:nvSpPr>
          <p:spPr>
            <a:xfrm rot="5400000">
              <a:off x="232072" y="-71140"/>
              <a:ext cx="35918" cy="250032"/>
            </a:xfrm>
            <a:prstGeom prst="rect">
              <a:avLst/>
            </a:prstGeom>
            <a:solidFill>
              <a:srgbClr val="FF9933"/>
            </a:solidFill>
            <a:ln w="952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940" name="Rechteck"/>
            <p:cNvSpPr/>
            <p:nvPr/>
          </p:nvSpPr>
          <p:spPr>
            <a:xfrm rot="5400000">
              <a:off x="241051" y="-116037"/>
              <a:ext cx="17960" cy="250032"/>
            </a:xfrm>
            <a:prstGeom prst="rect">
              <a:avLst/>
            </a:prstGeom>
            <a:solidFill>
              <a:srgbClr val="FF9933"/>
            </a:solidFill>
            <a:ln w="9525" cap="flat">
              <a:solidFill>
                <a:srgbClr val="FF33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</p:grpSp>
      <p:sp>
        <p:nvSpPr>
          <p:cNvPr id="942" name="Text Box 22"/>
          <p:cNvSpPr txBox="1"/>
          <p:nvPr/>
        </p:nvSpPr>
        <p:spPr>
          <a:xfrm>
            <a:off x="8419719" y="4288585"/>
            <a:ext cx="988061" cy="442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0"/>
              </a:spcBef>
              <a:defRPr sz="1200">
                <a:solidFill>
                  <a:srgbClr val="B30A32"/>
                </a:solidFill>
              </a:defRPr>
            </a:lvl1pPr>
          </a:lstStyle>
          <a:p>
            <a:pPr/>
            <a:r>
              <a:t>Ausgefallene Verbindung</a:t>
            </a:r>
          </a:p>
        </p:txBody>
      </p:sp>
      <p:sp>
        <p:nvSpPr>
          <p:cNvPr id="943" name="Line 24"/>
          <p:cNvSpPr/>
          <p:nvPr/>
        </p:nvSpPr>
        <p:spPr>
          <a:xfrm>
            <a:off x="5629211" y="3963148"/>
            <a:ext cx="2393951" cy="1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44" name="Line 25"/>
          <p:cNvSpPr/>
          <p:nvPr/>
        </p:nvSpPr>
        <p:spPr>
          <a:xfrm>
            <a:off x="5727636" y="4977560"/>
            <a:ext cx="2393951" cy="1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45" name="Line 26"/>
          <p:cNvSpPr/>
          <p:nvPr/>
        </p:nvSpPr>
        <p:spPr>
          <a:xfrm flipV="1">
            <a:off x="5578411" y="3963148"/>
            <a:ext cx="1" cy="869951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46" name="Rectangle 27"/>
          <p:cNvSpPr/>
          <p:nvPr/>
        </p:nvSpPr>
        <p:spPr>
          <a:xfrm>
            <a:off x="5379975" y="3818685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47" name="Rectangle 28"/>
          <p:cNvSpPr/>
          <p:nvPr/>
        </p:nvSpPr>
        <p:spPr>
          <a:xfrm>
            <a:off x="5379975" y="4833098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48" name="Rectangle 29"/>
          <p:cNvSpPr/>
          <p:nvPr/>
        </p:nvSpPr>
        <p:spPr>
          <a:xfrm>
            <a:off x="6675374" y="3818685"/>
            <a:ext cx="452438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49" name="Rectangle 30"/>
          <p:cNvSpPr/>
          <p:nvPr/>
        </p:nvSpPr>
        <p:spPr>
          <a:xfrm>
            <a:off x="6675374" y="4833098"/>
            <a:ext cx="452438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50" name="Rectangle 31"/>
          <p:cNvSpPr/>
          <p:nvPr/>
        </p:nvSpPr>
        <p:spPr>
          <a:xfrm>
            <a:off x="8024749" y="4833098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51" name="Rectangle 32"/>
          <p:cNvSpPr/>
          <p:nvPr/>
        </p:nvSpPr>
        <p:spPr>
          <a:xfrm>
            <a:off x="8024749" y="3818685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52" name="Line 33"/>
          <p:cNvSpPr/>
          <p:nvPr/>
        </p:nvSpPr>
        <p:spPr>
          <a:xfrm>
            <a:off x="7277037" y="3818685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3" name="Line 34"/>
          <p:cNvSpPr/>
          <p:nvPr/>
        </p:nvSpPr>
        <p:spPr>
          <a:xfrm>
            <a:off x="7277037" y="5122023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4" name="Line 35"/>
          <p:cNvSpPr/>
          <p:nvPr/>
        </p:nvSpPr>
        <p:spPr>
          <a:xfrm>
            <a:off x="5978461" y="5122023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5" name="Line 36"/>
          <p:cNvSpPr/>
          <p:nvPr/>
        </p:nvSpPr>
        <p:spPr>
          <a:xfrm flipH="1">
            <a:off x="7226237" y="4833098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6" name="Line 37"/>
          <p:cNvSpPr/>
          <p:nvPr/>
        </p:nvSpPr>
        <p:spPr>
          <a:xfrm flipH="1">
            <a:off x="5927661" y="4833098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7" name="Line 38"/>
          <p:cNvSpPr/>
          <p:nvPr/>
        </p:nvSpPr>
        <p:spPr>
          <a:xfrm flipH="1">
            <a:off x="7277037" y="4109198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8" name="Line 39"/>
          <p:cNvSpPr/>
          <p:nvPr/>
        </p:nvSpPr>
        <p:spPr>
          <a:xfrm>
            <a:off x="5429186" y="4253660"/>
            <a:ext cx="1" cy="434976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59" name="Line 40"/>
          <p:cNvSpPr/>
          <p:nvPr/>
        </p:nvSpPr>
        <p:spPr>
          <a:xfrm>
            <a:off x="5727636" y="4253660"/>
            <a:ext cx="1" cy="434976"/>
          </a:xfrm>
          <a:prstGeom prst="line">
            <a:avLst/>
          </a:prstGeom>
          <a:ln>
            <a:solidFill>
              <a:srgbClr val="FFC000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60" name="Line 41"/>
          <p:cNvSpPr/>
          <p:nvPr/>
        </p:nvSpPr>
        <p:spPr>
          <a:xfrm>
            <a:off x="5978461" y="3818685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61" name="Line 42"/>
          <p:cNvSpPr/>
          <p:nvPr/>
        </p:nvSpPr>
        <p:spPr>
          <a:xfrm flipH="1">
            <a:off x="5978461" y="4109198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964" name="Group 43"/>
          <p:cNvGrpSpPr/>
          <p:nvPr/>
        </p:nvGrpSpPr>
        <p:grpSpPr>
          <a:xfrm>
            <a:off x="8123174" y="4398123"/>
            <a:ext cx="250826" cy="241301"/>
            <a:chOff x="0" y="0"/>
            <a:chExt cx="250825" cy="241300"/>
          </a:xfrm>
        </p:grpSpPr>
        <p:sp>
          <p:nvSpPr>
            <p:cNvPr id="962" name="Line 44"/>
            <p:cNvSpPr/>
            <p:nvPr/>
          </p:nvSpPr>
          <p:spPr>
            <a:xfrm>
              <a:off x="0" y="0"/>
              <a:ext cx="250826" cy="241301"/>
            </a:xfrm>
            <a:prstGeom prst="line">
              <a:avLst/>
            </a:prstGeom>
            <a:noFill/>
            <a:ln w="19050" cap="flat">
              <a:solidFill>
                <a:srgbClr val="FF33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63" name="Line 45"/>
            <p:cNvSpPr/>
            <p:nvPr/>
          </p:nvSpPr>
          <p:spPr>
            <a:xfrm flipV="1">
              <a:off x="0" y="-1"/>
              <a:ext cx="250826" cy="241301"/>
            </a:xfrm>
            <a:prstGeom prst="line">
              <a:avLst/>
            </a:prstGeom>
            <a:noFill/>
            <a:ln w="19050" cap="flat">
              <a:solidFill>
                <a:srgbClr val="FF33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65" name="Line 46"/>
          <p:cNvSpPr/>
          <p:nvPr/>
        </p:nvSpPr>
        <p:spPr>
          <a:xfrm>
            <a:off x="6678549" y="1693023"/>
            <a:ext cx="1298576" cy="1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6" name="Line 47"/>
          <p:cNvSpPr/>
          <p:nvPr/>
        </p:nvSpPr>
        <p:spPr>
          <a:xfrm>
            <a:off x="5680011" y="2753473"/>
            <a:ext cx="2392364" cy="1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7" name="Line 48"/>
          <p:cNvSpPr/>
          <p:nvPr/>
        </p:nvSpPr>
        <p:spPr>
          <a:xfrm flipV="1">
            <a:off x="8173974" y="1835898"/>
            <a:ext cx="1" cy="868363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8" name="Line 49"/>
          <p:cNvSpPr/>
          <p:nvPr/>
        </p:nvSpPr>
        <p:spPr>
          <a:xfrm flipV="1">
            <a:off x="5529200" y="1739059"/>
            <a:ext cx="1" cy="869951"/>
          </a:xfrm>
          <a:prstGeom prst="line">
            <a:avLst/>
          </a:prstGeom>
          <a:ln w="28575">
            <a:solidFill>
              <a:srgbClr val="C0504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69" name="Rectangle 50"/>
          <p:cNvSpPr/>
          <p:nvPr/>
        </p:nvSpPr>
        <p:spPr>
          <a:xfrm>
            <a:off x="5332350" y="1594598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70" name="Rectangle 51"/>
          <p:cNvSpPr/>
          <p:nvPr/>
        </p:nvSpPr>
        <p:spPr>
          <a:xfrm>
            <a:off x="5332350" y="2609009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71" name="Rectangle 52"/>
          <p:cNvSpPr/>
          <p:nvPr/>
        </p:nvSpPr>
        <p:spPr>
          <a:xfrm>
            <a:off x="6627749" y="2609009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72" name="Rectangle 53"/>
          <p:cNvSpPr/>
          <p:nvPr/>
        </p:nvSpPr>
        <p:spPr>
          <a:xfrm>
            <a:off x="7977124" y="2609009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73" name="Rectangle 54"/>
          <p:cNvSpPr/>
          <p:nvPr/>
        </p:nvSpPr>
        <p:spPr>
          <a:xfrm>
            <a:off x="7977124" y="1594598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74" name="Line 55"/>
          <p:cNvSpPr/>
          <p:nvPr/>
        </p:nvSpPr>
        <p:spPr>
          <a:xfrm>
            <a:off x="7227824" y="1594598"/>
            <a:ext cx="547688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75" name="Line 56"/>
          <p:cNvSpPr/>
          <p:nvPr/>
        </p:nvSpPr>
        <p:spPr>
          <a:xfrm>
            <a:off x="7227824" y="2897934"/>
            <a:ext cx="547688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76" name="Line 57"/>
          <p:cNvSpPr/>
          <p:nvPr/>
        </p:nvSpPr>
        <p:spPr>
          <a:xfrm>
            <a:off x="5930836" y="2897934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77" name="Line 58"/>
          <p:cNvSpPr/>
          <p:nvPr/>
        </p:nvSpPr>
        <p:spPr>
          <a:xfrm flipH="1">
            <a:off x="7177024" y="2609009"/>
            <a:ext cx="549276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78" name="Line 59"/>
          <p:cNvSpPr/>
          <p:nvPr/>
        </p:nvSpPr>
        <p:spPr>
          <a:xfrm flipH="1">
            <a:off x="5880036" y="2609009"/>
            <a:ext cx="547689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79" name="Line 60"/>
          <p:cNvSpPr/>
          <p:nvPr/>
        </p:nvSpPr>
        <p:spPr>
          <a:xfrm flipH="1">
            <a:off x="7227824" y="1883523"/>
            <a:ext cx="547688" cy="1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80" name="Line 61"/>
          <p:cNvSpPr/>
          <p:nvPr/>
        </p:nvSpPr>
        <p:spPr>
          <a:xfrm>
            <a:off x="8323199" y="2029573"/>
            <a:ext cx="1" cy="434976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81" name="Line 62"/>
          <p:cNvSpPr/>
          <p:nvPr/>
        </p:nvSpPr>
        <p:spPr>
          <a:xfrm>
            <a:off x="5379975" y="2029573"/>
            <a:ext cx="1" cy="434976"/>
          </a:xfrm>
          <a:prstGeom prst="line">
            <a:avLst/>
          </a:prstGeom>
          <a:ln>
            <a:solidFill>
              <a:srgbClr val="FFC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82" name="Line 63"/>
          <p:cNvSpPr/>
          <p:nvPr/>
        </p:nvSpPr>
        <p:spPr>
          <a:xfrm>
            <a:off x="7977124" y="1980359"/>
            <a:ext cx="1" cy="434976"/>
          </a:xfrm>
          <a:prstGeom prst="line">
            <a:avLst/>
          </a:prstGeom>
          <a:ln>
            <a:solidFill>
              <a:srgbClr val="FFC000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83" name="Line 64"/>
          <p:cNvSpPr/>
          <p:nvPr/>
        </p:nvSpPr>
        <p:spPr>
          <a:xfrm>
            <a:off x="5680011" y="2029573"/>
            <a:ext cx="1" cy="434976"/>
          </a:xfrm>
          <a:prstGeom prst="line">
            <a:avLst/>
          </a:prstGeom>
          <a:ln>
            <a:solidFill>
              <a:srgbClr val="FFC000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984" name="Text Box 65"/>
          <p:cNvSpPr txBox="1"/>
          <p:nvPr/>
        </p:nvSpPr>
        <p:spPr>
          <a:xfrm>
            <a:off x="5948021" y="1721598"/>
            <a:ext cx="400607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spcBef>
                <a:spcPts val="0"/>
              </a:spcBef>
              <a:defRPr sz="1200">
                <a:solidFill>
                  <a:srgbClr val="B30A32"/>
                </a:solidFill>
              </a:defRPr>
            </a:lvl1pPr>
          </a:lstStyle>
          <a:p>
            <a:pPr/>
            <a:r>
              <a:t>RPL</a:t>
            </a:r>
          </a:p>
        </p:txBody>
      </p:sp>
      <p:sp>
        <p:nvSpPr>
          <p:cNvPr id="985" name="Text Box 66"/>
          <p:cNvSpPr txBox="1"/>
          <p:nvPr/>
        </p:nvSpPr>
        <p:spPr>
          <a:xfrm>
            <a:off x="4763786" y="1527923"/>
            <a:ext cx="553007" cy="442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spcBef>
                <a:spcPts val="0"/>
              </a:spcBef>
              <a:defRPr sz="1200">
                <a:solidFill>
                  <a:srgbClr val="B30A32"/>
                </a:solidFill>
              </a:defRPr>
            </a:pPr>
            <a:r>
              <a:t>RPL </a:t>
            </a:r>
            <a:endParaRPr sz="2000"/>
          </a:p>
          <a:p>
            <a:pPr algn="r">
              <a:spcBef>
                <a:spcPts val="0"/>
              </a:spcBef>
              <a:defRPr sz="1200">
                <a:solidFill>
                  <a:srgbClr val="B30A32"/>
                </a:solidFill>
              </a:defRPr>
            </a:pPr>
            <a:r>
              <a:t>Owner</a:t>
            </a:r>
          </a:p>
        </p:txBody>
      </p:sp>
      <p:sp>
        <p:nvSpPr>
          <p:cNvPr id="986" name="Line 67"/>
          <p:cNvSpPr/>
          <p:nvPr/>
        </p:nvSpPr>
        <p:spPr>
          <a:xfrm>
            <a:off x="5780025" y="1693023"/>
            <a:ext cx="898526" cy="1"/>
          </a:xfrm>
          <a:prstGeom prst="line">
            <a:avLst/>
          </a:prstGeom>
          <a:ln w="28575">
            <a:solidFill>
              <a:srgbClr val="800080"/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987" name="Rectangle 68"/>
          <p:cNvSpPr/>
          <p:nvPr/>
        </p:nvSpPr>
        <p:spPr>
          <a:xfrm>
            <a:off x="6627749" y="1594598"/>
            <a:ext cx="450851" cy="336551"/>
          </a:xfrm>
          <a:prstGeom prst="rect">
            <a:avLst/>
          </a:prstGeom>
          <a:solidFill>
            <a:srgbClr val="4F81BD"/>
          </a:solidFill>
          <a:ln>
            <a:solidFill>
              <a:srgbClr val="EEECE1"/>
            </a:solidFill>
            <a:miter/>
          </a:ln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sp>
        <p:nvSpPr>
          <p:cNvPr id="988" name="Text Box 22"/>
          <p:cNvSpPr txBox="1"/>
          <p:nvPr/>
        </p:nvSpPr>
        <p:spPr>
          <a:xfrm>
            <a:off x="5770181" y="1131048"/>
            <a:ext cx="2161224" cy="442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1200">
                <a:solidFill>
                  <a:srgbClr val="B30A32"/>
                </a:solidFill>
              </a:defRPr>
            </a:pPr>
            <a:r>
              <a:t>Reserve Verbindung</a:t>
            </a:r>
            <a:endParaRPr sz="2000"/>
          </a:p>
          <a:p>
            <a:pPr>
              <a:spcBef>
                <a:spcPts val="0"/>
              </a:spcBef>
              <a:defRPr sz="1200">
                <a:solidFill>
                  <a:srgbClr val="B30A32"/>
                </a:solidFill>
              </a:defRPr>
            </a:pPr>
            <a:r>
              <a:t>(Ring Protection Link)</a:t>
            </a:r>
          </a:p>
        </p:txBody>
      </p:sp>
      <p:sp>
        <p:nvSpPr>
          <p:cNvPr id="989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9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993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Ethernet basierte Feldbusse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Vom Multiport-Repeater zum Ethernet-Switch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Ethernet-Switches: Funktionsweise und Leistungsmerkmale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Anforderungen im industriellen Einsatz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 für den industriellen Betrieb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Realisierungsbeispiele</a:t>
            </a:r>
          </a:p>
        </p:txBody>
      </p:sp>
      <p:sp>
        <p:nvSpPr>
          <p:cNvPr id="994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32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Ethernet basierte Feldbusse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Vom Multiport-Repeater zum Ethernet-Switch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Ethernet-Switches: Funktionsweise und Leistungsmerkmale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Anforderungen im industriellen Einsatz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 für den industriellen Betrieb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Realisierungsbeispiele</a:t>
            </a:r>
          </a:p>
        </p:txBody>
      </p:sp>
      <p:sp>
        <p:nvSpPr>
          <p:cNvPr id="33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99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Profinet – Klassen und Zeitmultiplex </a:t>
            </a:r>
          </a:p>
        </p:txBody>
      </p:sp>
      <p:sp>
        <p:nvSpPr>
          <p:cNvPr id="998" name="Rectangle 5"/>
          <p:cNvSpPr txBox="1"/>
          <p:nvPr/>
        </p:nvSpPr>
        <p:spPr>
          <a:xfrm>
            <a:off x="762000" y="977900"/>
            <a:ext cx="8453121" cy="5262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Bestandteil von IEC 61158 und IEC 61784-2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Betriebsart RT (Real-Time)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Prozessdaten reisen erster Klasse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Betriebsart IRT (Isochroneous Real-Time)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Zeitmultiplex für Prozessdaten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Zeitmultiplex erfordert spezielle Switch-Hardware</a:t>
            </a:r>
          </a:p>
        </p:txBody>
      </p:sp>
      <p:grpSp>
        <p:nvGrpSpPr>
          <p:cNvPr id="1108" name="Gruppieren 1"/>
          <p:cNvGrpSpPr/>
          <p:nvPr/>
        </p:nvGrpSpPr>
        <p:grpSpPr>
          <a:xfrm>
            <a:off x="1285024" y="1673804"/>
            <a:ext cx="7718426" cy="3825876"/>
            <a:chOff x="0" y="0"/>
            <a:chExt cx="7718425" cy="3825875"/>
          </a:xfrm>
        </p:grpSpPr>
        <p:grpSp>
          <p:nvGrpSpPr>
            <p:cNvPr id="1051" name="Group 82"/>
            <p:cNvGrpSpPr/>
            <p:nvPr/>
          </p:nvGrpSpPr>
          <p:grpSpPr>
            <a:xfrm>
              <a:off x="-1" y="-1"/>
              <a:ext cx="6983215" cy="1655349"/>
              <a:chOff x="0" y="0"/>
              <a:chExt cx="6983213" cy="1655347"/>
            </a:xfrm>
          </p:grpSpPr>
          <p:grpSp>
            <p:nvGrpSpPr>
              <p:cNvPr id="1001" name="Rectangle 52"/>
              <p:cNvGrpSpPr/>
              <p:nvPr/>
            </p:nvGrpSpPr>
            <p:grpSpPr>
              <a:xfrm>
                <a:off x="3168704" y="191641"/>
                <a:ext cx="792177" cy="264255"/>
                <a:chOff x="0" y="0"/>
                <a:chExt cx="792176" cy="264254"/>
              </a:xfrm>
            </p:grpSpPr>
            <p:sp>
              <p:nvSpPr>
                <p:cNvPr id="999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FF3300"/>
                </a:solidFill>
                <a:ln w="9525" cap="flat">
                  <a:solidFill>
                    <a:srgbClr val="FF33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00" name="IRT"/>
                <p:cNvSpPr txBox="1"/>
                <p:nvPr/>
              </p:nvSpPr>
              <p:spPr>
                <a:xfrm>
                  <a:off x="222648" y="0"/>
                  <a:ext cx="346880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IRT</a:t>
                  </a:r>
                </a:p>
              </p:txBody>
            </p:sp>
          </p:grpSp>
          <p:grpSp>
            <p:nvGrpSpPr>
              <p:cNvPr id="1004" name="Rectangle 53"/>
              <p:cNvGrpSpPr/>
              <p:nvPr/>
            </p:nvGrpSpPr>
            <p:grpSpPr>
              <a:xfrm>
                <a:off x="3960880" y="191641"/>
                <a:ext cx="792177" cy="264255"/>
                <a:chOff x="0" y="0"/>
                <a:chExt cx="792176" cy="264254"/>
              </a:xfrm>
            </p:grpSpPr>
            <p:sp>
              <p:nvSpPr>
                <p:cNvPr id="1002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03" name="standard"/>
                <p:cNvSpPr txBox="1"/>
                <p:nvPr/>
              </p:nvSpPr>
              <p:spPr>
                <a:xfrm>
                  <a:off x="47477" y="0"/>
                  <a:ext cx="697222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/>
                  </a:lvl1pPr>
                </a:lstStyle>
                <a:p>
                  <a:pPr/>
                  <a:r>
                    <a:t>standard</a:t>
                  </a:r>
                </a:p>
              </p:txBody>
            </p:sp>
          </p:grpSp>
          <p:sp>
            <p:nvSpPr>
              <p:cNvPr id="1005" name="Rectangle 54"/>
              <p:cNvSpPr/>
              <p:nvPr/>
            </p:nvSpPr>
            <p:spPr>
              <a:xfrm>
                <a:off x="3168704" y="215845"/>
                <a:ext cx="1584353" cy="215846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008" name="Rectangle 55"/>
              <p:cNvGrpSpPr/>
              <p:nvPr/>
            </p:nvGrpSpPr>
            <p:grpSpPr>
              <a:xfrm>
                <a:off x="4753057" y="191641"/>
                <a:ext cx="792177" cy="264255"/>
                <a:chOff x="0" y="0"/>
                <a:chExt cx="792176" cy="264254"/>
              </a:xfrm>
            </p:grpSpPr>
            <p:sp>
              <p:nvSpPr>
                <p:cNvPr id="1006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FF3300"/>
                </a:solidFill>
                <a:ln w="9525" cap="flat">
                  <a:solidFill>
                    <a:srgbClr val="FF33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07" name="IRT"/>
                <p:cNvSpPr txBox="1"/>
                <p:nvPr/>
              </p:nvSpPr>
              <p:spPr>
                <a:xfrm>
                  <a:off x="222648" y="0"/>
                  <a:ext cx="346880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IRT</a:t>
                  </a:r>
                </a:p>
              </p:txBody>
            </p:sp>
          </p:grpSp>
          <p:grpSp>
            <p:nvGrpSpPr>
              <p:cNvPr id="1011" name="Rectangle 56"/>
              <p:cNvGrpSpPr/>
              <p:nvPr/>
            </p:nvGrpSpPr>
            <p:grpSpPr>
              <a:xfrm>
                <a:off x="5545233" y="191641"/>
                <a:ext cx="792177" cy="264255"/>
                <a:chOff x="0" y="0"/>
                <a:chExt cx="792176" cy="264254"/>
              </a:xfrm>
            </p:grpSpPr>
            <p:sp>
              <p:nvSpPr>
                <p:cNvPr id="1009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10" name="standard"/>
                <p:cNvSpPr txBox="1"/>
                <p:nvPr/>
              </p:nvSpPr>
              <p:spPr>
                <a:xfrm>
                  <a:off x="47477" y="0"/>
                  <a:ext cx="697222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/>
                  </a:lvl1pPr>
                </a:lstStyle>
                <a:p>
                  <a:pPr/>
                  <a:r>
                    <a:t>standard</a:t>
                  </a:r>
                </a:p>
              </p:txBody>
            </p:sp>
          </p:grpSp>
          <p:sp>
            <p:nvSpPr>
              <p:cNvPr id="1012" name="Rectangle 57"/>
              <p:cNvSpPr/>
              <p:nvPr/>
            </p:nvSpPr>
            <p:spPr>
              <a:xfrm>
                <a:off x="4753057" y="215845"/>
                <a:ext cx="1584353" cy="215846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13" name="Rectangle 59"/>
              <p:cNvSpPr txBox="1"/>
              <p:nvPr/>
            </p:nvSpPr>
            <p:spPr>
              <a:xfrm>
                <a:off x="3526005" y="468209"/>
                <a:ext cx="726875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b="1" i="1" sz="1400">
                    <a:solidFill>
                      <a:srgbClr val="006BB6"/>
                    </a:solidFill>
                  </a:defRPr>
                </a:lvl1pPr>
              </a:lstStyle>
              <a:p>
                <a:pPr/>
                <a:r>
                  <a:t>Cycle 3</a:t>
                </a:r>
              </a:p>
            </p:txBody>
          </p:sp>
          <p:sp>
            <p:nvSpPr>
              <p:cNvPr id="1014" name="Rectangle 60"/>
              <p:cNvSpPr txBox="1"/>
              <p:nvPr/>
            </p:nvSpPr>
            <p:spPr>
              <a:xfrm>
                <a:off x="5181796" y="468209"/>
                <a:ext cx="726875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b="1" i="1" sz="1400">
                    <a:solidFill>
                      <a:srgbClr val="006BB6"/>
                    </a:solidFill>
                  </a:defRPr>
                </a:lvl1pPr>
              </a:lstStyle>
              <a:p>
                <a:pPr/>
                <a:r>
                  <a:t>Cycle 4</a:t>
                </a:r>
              </a:p>
            </p:txBody>
          </p:sp>
          <p:sp>
            <p:nvSpPr>
              <p:cNvPr id="1015" name="Line 63"/>
              <p:cNvSpPr/>
              <p:nvPr/>
            </p:nvSpPr>
            <p:spPr>
              <a:xfrm>
                <a:off x="4753057" y="0"/>
                <a:ext cx="1" cy="720545"/>
              </a:xfrm>
              <a:prstGeom prst="line">
                <a:avLst/>
              </a:prstGeom>
              <a:noFill/>
              <a:ln w="9525" cap="flat">
                <a:solidFill>
                  <a:srgbClr val="FF9933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16" name="Line 64"/>
              <p:cNvSpPr/>
              <p:nvPr/>
            </p:nvSpPr>
            <p:spPr>
              <a:xfrm>
                <a:off x="6337409" y="0"/>
                <a:ext cx="1" cy="720545"/>
              </a:xfrm>
              <a:prstGeom prst="line">
                <a:avLst/>
              </a:prstGeom>
              <a:noFill/>
              <a:ln w="9525" cap="flat">
                <a:solidFill>
                  <a:srgbClr val="FF9933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17" name="Rectangle 65"/>
              <p:cNvSpPr txBox="1"/>
              <p:nvPr/>
            </p:nvSpPr>
            <p:spPr>
              <a:xfrm>
                <a:off x="6701273" y="179356"/>
                <a:ext cx="281941" cy="288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b="1" i="1" sz="1400"/>
                </a:lvl1pPr>
              </a:lstStyle>
              <a:p>
                <a:pPr/>
                <a:r>
                  <a:t>…</a:t>
                </a:r>
              </a:p>
            </p:txBody>
          </p:sp>
          <p:sp>
            <p:nvSpPr>
              <p:cNvPr id="1018" name="Line 80"/>
              <p:cNvSpPr/>
              <p:nvPr/>
            </p:nvSpPr>
            <p:spPr>
              <a:xfrm flipV="1">
                <a:off x="649298" y="431692"/>
                <a:ext cx="935054" cy="791965"/>
              </a:xfrm>
              <a:prstGeom prst="line">
                <a:avLst/>
              </a:prstGeom>
              <a:noFill/>
              <a:ln w="9525" cap="flat">
                <a:solidFill>
                  <a:srgbClr val="FF33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19" name="Freeform 81"/>
              <p:cNvSpPr/>
              <p:nvPr/>
            </p:nvSpPr>
            <p:spPr>
              <a:xfrm>
                <a:off x="649298" y="431691"/>
                <a:ext cx="3384610" cy="791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5967" y="0"/>
                    </a:lnTo>
                    <a:lnTo>
                      <a:pt x="16078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00">
                      <a:alpha val="49001"/>
                    </a:srgbClr>
                  </a:gs>
                  <a:gs pos="100000">
                    <a:srgbClr val="00FF00">
                      <a:alpha val="50998"/>
                    </a:srgbClr>
                  </a:gs>
                </a:gsLst>
                <a:lin ang="0" scaled="0"/>
              </a:gradFill>
              <a:ln w="9525" cap="flat">
                <a:solidFill>
                  <a:srgbClr val="B2B2B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20" name="Rectangle 30"/>
              <p:cNvSpPr txBox="1"/>
              <p:nvPr/>
            </p:nvSpPr>
            <p:spPr>
              <a:xfrm>
                <a:off x="430326" y="468209"/>
                <a:ext cx="726875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b="1" i="1" sz="1400">
                    <a:solidFill>
                      <a:srgbClr val="006BB6"/>
                    </a:solidFill>
                  </a:defRPr>
                </a:lvl1pPr>
              </a:lstStyle>
              <a:p>
                <a:pPr/>
                <a:r>
                  <a:t>Cycle 1</a:t>
                </a:r>
              </a:p>
            </p:txBody>
          </p:sp>
          <p:grpSp>
            <p:nvGrpSpPr>
              <p:cNvPr id="1023" name="Rectangle 31"/>
              <p:cNvGrpSpPr/>
              <p:nvPr/>
            </p:nvGrpSpPr>
            <p:grpSpPr>
              <a:xfrm>
                <a:off x="0" y="191641"/>
                <a:ext cx="792177" cy="264255"/>
                <a:chOff x="0" y="0"/>
                <a:chExt cx="792176" cy="264254"/>
              </a:xfrm>
            </p:grpSpPr>
            <p:sp>
              <p:nvSpPr>
                <p:cNvPr id="1021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FF3300"/>
                </a:solidFill>
                <a:ln w="9525" cap="flat">
                  <a:solidFill>
                    <a:srgbClr val="FF33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22" name="IRT"/>
                <p:cNvSpPr txBox="1"/>
                <p:nvPr/>
              </p:nvSpPr>
              <p:spPr>
                <a:xfrm>
                  <a:off x="222648" y="0"/>
                  <a:ext cx="346880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IRT</a:t>
                  </a:r>
                </a:p>
              </p:txBody>
            </p:sp>
          </p:grpSp>
          <p:grpSp>
            <p:nvGrpSpPr>
              <p:cNvPr id="1026" name="Rectangle 32"/>
              <p:cNvGrpSpPr/>
              <p:nvPr/>
            </p:nvGrpSpPr>
            <p:grpSpPr>
              <a:xfrm>
                <a:off x="792176" y="191641"/>
                <a:ext cx="792177" cy="264255"/>
                <a:chOff x="0" y="0"/>
                <a:chExt cx="792176" cy="264254"/>
              </a:xfrm>
            </p:grpSpPr>
            <p:sp>
              <p:nvSpPr>
                <p:cNvPr id="1024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25" name="standard"/>
                <p:cNvSpPr txBox="1"/>
                <p:nvPr/>
              </p:nvSpPr>
              <p:spPr>
                <a:xfrm>
                  <a:off x="47477" y="0"/>
                  <a:ext cx="697222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/>
                  </a:lvl1pPr>
                </a:lstStyle>
                <a:p>
                  <a:pPr/>
                  <a:r>
                    <a:t>standard</a:t>
                  </a:r>
                </a:p>
              </p:txBody>
            </p:sp>
          </p:grpSp>
          <p:sp>
            <p:nvSpPr>
              <p:cNvPr id="1027" name="Rectangle 33"/>
              <p:cNvSpPr/>
              <p:nvPr/>
            </p:nvSpPr>
            <p:spPr>
              <a:xfrm>
                <a:off x="0" y="215845"/>
                <a:ext cx="1584353" cy="215846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030" name="Rectangle 49"/>
              <p:cNvGrpSpPr/>
              <p:nvPr/>
            </p:nvGrpSpPr>
            <p:grpSpPr>
              <a:xfrm>
                <a:off x="1584352" y="191641"/>
                <a:ext cx="792177" cy="264255"/>
                <a:chOff x="0" y="0"/>
                <a:chExt cx="792176" cy="264254"/>
              </a:xfrm>
            </p:grpSpPr>
            <p:sp>
              <p:nvSpPr>
                <p:cNvPr id="1028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FF3300"/>
                </a:solidFill>
                <a:ln w="9525" cap="flat">
                  <a:solidFill>
                    <a:srgbClr val="FF33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29" name="IRT"/>
                <p:cNvSpPr txBox="1"/>
                <p:nvPr/>
              </p:nvSpPr>
              <p:spPr>
                <a:xfrm>
                  <a:off x="222648" y="0"/>
                  <a:ext cx="346880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IRT</a:t>
                  </a:r>
                </a:p>
              </p:txBody>
            </p:sp>
          </p:grpSp>
          <p:grpSp>
            <p:nvGrpSpPr>
              <p:cNvPr id="1033" name="Rectangle 50"/>
              <p:cNvGrpSpPr/>
              <p:nvPr/>
            </p:nvGrpSpPr>
            <p:grpSpPr>
              <a:xfrm>
                <a:off x="2376528" y="191641"/>
                <a:ext cx="792177" cy="264255"/>
                <a:chOff x="0" y="0"/>
                <a:chExt cx="792176" cy="264254"/>
              </a:xfrm>
            </p:grpSpPr>
            <p:sp>
              <p:nvSpPr>
                <p:cNvPr id="1031" name="Rechteck"/>
                <p:cNvSpPr/>
                <p:nvPr/>
              </p:nvSpPr>
              <p:spPr>
                <a:xfrm>
                  <a:off x="0" y="24204"/>
                  <a:ext cx="792177" cy="215846"/>
                </a:xfrm>
                <a:prstGeom prst="rect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032" name="standard"/>
                <p:cNvSpPr txBox="1"/>
                <p:nvPr/>
              </p:nvSpPr>
              <p:spPr>
                <a:xfrm>
                  <a:off x="47477" y="0"/>
                  <a:ext cx="697222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/>
                  </a:lvl1pPr>
                </a:lstStyle>
                <a:p>
                  <a:pPr/>
                  <a:r>
                    <a:t>standard</a:t>
                  </a:r>
                </a:p>
              </p:txBody>
            </p:sp>
          </p:grpSp>
          <p:sp>
            <p:nvSpPr>
              <p:cNvPr id="1034" name="Rectangle 51"/>
              <p:cNvSpPr/>
              <p:nvPr/>
            </p:nvSpPr>
            <p:spPr>
              <a:xfrm>
                <a:off x="1584352" y="215845"/>
                <a:ext cx="1584353" cy="215846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35" name="Rectangle 58"/>
              <p:cNvSpPr txBox="1"/>
              <p:nvPr/>
            </p:nvSpPr>
            <p:spPr>
              <a:xfrm>
                <a:off x="1941652" y="468209"/>
                <a:ext cx="726875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b="1" i="1" sz="1400">
                    <a:solidFill>
                      <a:srgbClr val="006BB6"/>
                    </a:solidFill>
                  </a:defRPr>
                </a:lvl1pPr>
              </a:lstStyle>
              <a:p>
                <a:pPr/>
                <a:r>
                  <a:t>Cycle 2</a:t>
                </a:r>
              </a:p>
            </p:txBody>
          </p:sp>
          <p:sp>
            <p:nvSpPr>
              <p:cNvPr id="1036" name="Line 61"/>
              <p:cNvSpPr/>
              <p:nvPr/>
            </p:nvSpPr>
            <p:spPr>
              <a:xfrm flipH="1">
                <a:off x="1584352" y="0"/>
                <a:ext cx="1" cy="720545"/>
              </a:xfrm>
              <a:prstGeom prst="line">
                <a:avLst/>
              </a:prstGeom>
              <a:noFill/>
              <a:ln w="9525" cap="flat">
                <a:solidFill>
                  <a:srgbClr val="FF9933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7" name="Line 62"/>
              <p:cNvSpPr/>
              <p:nvPr/>
            </p:nvSpPr>
            <p:spPr>
              <a:xfrm>
                <a:off x="3168704" y="0"/>
                <a:ext cx="1" cy="720545"/>
              </a:xfrm>
              <a:prstGeom prst="line">
                <a:avLst/>
              </a:prstGeom>
              <a:noFill/>
              <a:ln w="9525" cap="flat">
                <a:solidFill>
                  <a:srgbClr val="FF9933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8" name="Rectangle 67"/>
              <p:cNvSpPr/>
              <p:nvPr/>
            </p:nvSpPr>
            <p:spPr>
              <a:xfrm>
                <a:off x="649298" y="1222068"/>
                <a:ext cx="1800257" cy="433281"/>
              </a:xfrm>
              <a:prstGeom prst="rect">
                <a:avLst/>
              </a:prstGeom>
              <a:solidFill>
                <a:srgbClr val="FF330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39" name="Rectangle 68"/>
              <p:cNvSpPr/>
              <p:nvPr/>
            </p:nvSpPr>
            <p:spPr>
              <a:xfrm>
                <a:off x="2449554" y="1222068"/>
                <a:ext cx="1584353" cy="433281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0" name="Rectangle 69"/>
              <p:cNvSpPr/>
              <p:nvPr/>
            </p:nvSpPr>
            <p:spPr>
              <a:xfrm>
                <a:off x="722325" y="1295075"/>
                <a:ext cx="358782" cy="287266"/>
              </a:xfrm>
              <a:prstGeom prst="rect">
                <a:avLst/>
              </a:prstGeom>
              <a:solidFill>
                <a:srgbClr val="FF9933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1" name="Rectangle 70"/>
              <p:cNvSpPr/>
              <p:nvPr/>
            </p:nvSpPr>
            <p:spPr>
              <a:xfrm>
                <a:off x="1081106" y="1295075"/>
                <a:ext cx="215904" cy="287266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2" name="Rectangle 71"/>
              <p:cNvSpPr/>
              <p:nvPr/>
            </p:nvSpPr>
            <p:spPr>
              <a:xfrm>
                <a:off x="1297009" y="1295075"/>
                <a:ext cx="215904" cy="287266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3" name="Rectangle 72"/>
              <p:cNvSpPr/>
              <p:nvPr/>
            </p:nvSpPr>
            <p:spPr>
              <a:xfrm>
                <a:off x="1512913" y="1295075"/>
                <a:ext cx="215904" cy="287266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4" name="Rectangle 73"/>
              <p:cNvSpPr/>
              <p:nvPr/>
            </p:nvSpPr>
            <p:spPr>
              <a:xfrm>
                <a:off x="1730404" y="1295075"/>
                <a:ext cx="215904" cy="287266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5" name="Rectangle 74"/>
              <p:cNvSpPr/>
              <p:nvPr/>
            </p:nvSpPr>
            <p:spPr>
              <a:xfrm>
                <a:off x="1946308" y="1295075"/>
                <a:ext cx="215904" cy="287266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6" name="Rectangle 75"/>
              <p:cNvSpPr/>
              <p:nvPr/>
            </p:nvSpPr>
            <p:spPr>
              <a:xfrm>
                <a:off x="2162212" y="1295075"/>
                <a:ext cx="215904" cy="287266"/>
              </a:xfrm>
              <a:prstGeom prst="rect">
                <a:avLst/>
              </a:prstGeom>
              <a:solidFill>
                <a:srgbClr val="FFFF00"/>
              </a:solidFill>
              <a:ln w="9525" cap="flat">
                <a:solidFill>
                  <a:srgbClr val="FF993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7" name="Rectangle 76"/>
              <p:cNvSpPr/>
              <p:nvPr/>
            </p:nvSpPr>
            <p:spPr>
              <a:xfrm>
                <a:off x="2520993" y="1295075"/>
                <a:ext cx="1441475" cy="287266"/>
              </a:xfrm>
              <a:prstGeom prst="rect">
                <a:avLst/>
              </a:prstGeom>
              <a:solidFill>
                <a:srgbClr val="CCFF66"/>
              </a:solidFill>
              <a:ln w="9525" cap="flat">
                <a:solidFill>
                  <a:srgbClr val="00CC99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048" name="Rectangle 77"/>
              <p:cNvSpPr txBox="1"/>
              <p:nvPr/>
            </p:nvSpPr>
            <p:spPr>
              <a:xfrm>
                <a:off x="1181395" y="1330006"/>
                <a:ext cx="809090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400"/>
                </a:lvl1pPr>
              </a:lstStyle>
              <a:p>
                <a:pPr/>
                <a:r>
                  <a:t>IRT Data</a:t>
                </a:r>
              </a:p>
            </p:txBody>
          </p:sp>
          <p:sp>
            <p:nvSpPr>
              <p:cNvPr id="1049" name="Rectangle 78"/>
              <p:cNvSpPr txBox="1"/>
              <p:nvPr/>
            </p:nvSpPr>
            <p:spPr>
              <a:xfrm>
                <a:off x="2607741" y="1330006"/>
                <a:ext cx="1125102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400"/>
                </a:lvl1pPr>
              </a:lstStyle>
              <a:p>
                <a:pPr/>
                <a:r>
                  <a:t>TCP/IP &amp; RT</a:t>
                </a:r>
              </a:p>
            </p:txBody>
          </p:sp>
          <p:sp>
            <p:nvSpPr>
              <p:cNvPr id="1050" name="Rectangle 79"/>
              <p:cNvSpPr txBox="1"/>
              <p:nvPr/>
            </p:nvSpPr>
            <p:spPr>
              <a:xfrm>
                <a:off x="785444" y="1330006"/>
                <a:ext cx="232543" cy="2888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400"/>
                </a:lvl1pPr>
              </a:lstStyle>
              <a:p>
                <a:pPr/>
                <a:r>
                  <a:t>H</a:t>
                </a:r>
              </a:p>
            </p:txBody>
          </p:sp>
        </p:grpSp>
        <p:grpSp>
          <p:nvGrpSpPr>
            <p:cNvPr id="1107" name="Group 243"/>
            <p:cNvGrpSpPr/>
            <p:nvPr/>
          </p:nvGrpSpPr>
          <p:grpSpPr>
            <a:xfrm>
              <a:off x="4449705" y="919888"/>
              <a:ext cx="3268721" cy="2905988"/>
              <a:chOff x="0" y="0"/>
              <a:chExt cx="3268719" cy="2905986"/>
            </a:xfrm>
          </p:grpSpPr>
          <p:grpSp>
            <p:nvGrpSpPr>
              <p:cNvPr id="1057" name="Group 186"/>
              <p:cNvGrpSpPr/>
              <p:nvPr/>
            </p:nvGrpSpPr>
            <p:grpSpPr>
              <a:xfrm>
                <a:off x="1944721" y="1439502"/>
                <a:ext cx="1323999" cy="1466485"/>
                <a:chOff x="0" y="0"/>
                <a:chExt cx="1323998" cy="1466483"/>
              </a:xfrm>
            </p:grpSpPr>
            <p:pic>
              <p:nvPicPr>
                <p:cNvPr id="1052" name="Picture 179" descr="Picture 179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217491" y="503111"/>
                  <a:ext cx="1106508" cy="26980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053" name="Picture 180" descr="Picture 180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-1" y="1007810"/>
                  <a:ext cx="963631" cy="45867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1054" name="Line 181"/>
                <p:cNvSpPr/>
                <p:nvPr/>
              </p:nvSpPr>
              <p:spPr>
                <a:xfrm flipH="1">
                  <a:off x="144465" y="-1"/>
                  <a:ext cx="1" cy="791965"/>
                </a:xfrm>
                <a:prstGeom prst="line">
                  <a:avLst/>
                </a:prstGeom>
                <a:noFill/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5" name="Line 182"/>
                <p:cNvSpPr/>
                <p:nvPr/>
              </p:nvSpPr>
              <p:spPr>
                <a:xfrm flipH="1">
                  <a:off x="-1" y="0"/>
                  <a:ext cx="1" cy="1223656"/>
                </a:xfrm>
                <a:prstGeom prst="line">
                  <a:avLst/>
                </a:prstGeom>
                <a:noFill/>
                <a:ln w="28575" cap="flat">
                  <a:solidFill>
                    <a:srgbClr val="006BB6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6" name="Line 183"/>
                <p:cNvSpPr/>
                <p:nvPr/>
              </p:nvSpPr>
              <p:spPr>
                <a:xfrm>
                  <a:off x="144465" y="791964"/>
                  <a:ext cx="288931" cy="1"/>
                </a:xfrm>
                <a:prstGeom prst="line">
                  <a:avLst/>
                </a:prstGeom>
                <a:noFill/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  <p:pic>
            <p:nvPicPr>
              <p:cNvPr id="1058" name="Picture 184" descr="Picture 184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0" t="0" r="316" b="732"/>
              <a:stretch>
                <a:fillRect/>
              </a:stretch>
            </p:blipFill>
            <p:spPr>
              <a:xfrm>
                <a:off x="0" y="-1"/>
                <a:ext cx="1511327" cy="6856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063" name="AutoShape 38"/>
              <p:cNvGrpSpPr/>
              <p:nvPr/>
            </p:nvGrpSpPr>
            <p:grpSpPr>
              <a:xfrm>
                <a:off x="0" y="758635"/>
                <a:ext cx="581036" cy="409473"/>
                <a:chOff x="0" y="0"/>
                <a:chExt cx="581035" cy="409472"/>
              </a:xfrm>
            </p:grpSpPr>
            <p:sp>
              <p:nvSpPr>
                <p:cNvPr id="1059" name="Form"/>
                <p:cNvSpPr/>
                <p:nvPr/>
              </p:nvSpPr>
              <p:spPr>
                <a:xfrm>
                  <a:off x="-1" y="-1"/>
                  <a:ext cx="581036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80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794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60" name="Form"/>
                <p:cNvSpPr/>
                <p:nvPr/>
              </p:nvSpPr>
              <p:spPr>
                <a:xfrm>
                  <a:off x="478667" y="-1"/>
                  <a:ext cx="102369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61" name="Form"/>
                <p:cNvSpPr/>
                <p:nvPr/>
              </p:nvSpPr>
              <p:spPr>
                <a:xfrm>
                  <a:off x="-1" y="-1"/>
                  <a:ext cx="581036" cy="102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806" y="0"/>
                      </a:lnTo>
                      <a:lnTo>
                        <a:pt x="21600" y="0"/>
                      </a:lnTo>
                      <a:lnTo>
                        <a:pt x="17794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62" name="Form"/>
                <p:cNvSpPr/>
                <p:nvPr/>
              </p:nvSpPr>
              <p:spPr>
                <a:xfrm>
                  <a:off x="-1" y="-1"/>
                  <a:ext cx="581036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80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794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7794" y="5400"/>
                      </a:lnTo>
                      <a:lnTo>
                        <a:pt x="21600" y="0"/>
                      </a:lnTo>
                      <a:moveTo>
                        <a:pt x="17794" y="5400"/>
                      </a:moveTo>
                      <a:lnTo>
                        <a:pt x="17794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068" name="AutoShape 39"/>
              <p:cNvGrpSpPr/>
              <p:nvPr/>
            </p:nvGrpSpPr>
            <p:grpSpPr>
              <a:xfrm>
                <a:off x="869965" y="758635"/>
                <a:ext cx="577861" cy="409473"/>
                <a:chOff x="0" y="0"/>
                <a:chExt cx="577860" cy="409472"/>
              </a:xfrm>
            </p:grpSpPr>
            <p:sp>
              <p:nvSpPr>
                <p:cNvPr id="1064" name="Form"/>
                <p:cNvSpPr/>
                <p:nvPr/>
              </p:nvSpPr>
              <p:spPr>
                <a:xfrm>
                  <a:off x="-1" y="-1"/>
                  <a:ext cx="577861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82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774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65" name="Form"/>
                <p:cNvSpPr/>
                <p:nvPr/>
              </p:nvSpPr>
              <p:spPr>
                <a:xfrm>
                  <a:off x="475492" y="-1"/>
                  <a:ext cx="102369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66" name="Form"/>
                <p:cNvSpPr/>
                <p:nvPr/>
              </p:nvSpPr>
              <p:spPr>
                <a:xfrm>
                  <a:off x="-1" y="-1"/>
                  <a:ext cx="577861" cy="102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826" y="0"/>
                      </a:lnTo>
                      <a:lnTo>
                        <a:pt x="21600" y="0"/>
                      </a:lnTo>
                      <a:lnTo>
                        <a:pt x="17774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67" name="Form"/>
                <p:cNvSpPr/>
                <p:nvPr/>
              </p:nvSpPr>
              <p:spPr>
                <a:xfrm>
                  <a:off x="-1" y="-1"/>
                  <a:ext cx="577861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82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774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7774" y="5400"/>
                      </a:lnTo>
                      <a:lnTo>
                        <a:pt x="21600" y="0"/>
                      </a:lnTo>
                      <a:moveTo>
                        <a:pt x="17774" y="5400"/>
                      </a:moveTo>
                      <a:lnTo>
                        <a:pt x="17774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073" name="AutoShape 40"/>
              <p:cNvGrpSpPr/>
              <p:nvPr/>
            </p:nvGrpSpPr>
            <p:grpSpPr>
              <a:xfrm>
                <a:off x="1944721" y="144426"/>
                <a:ext cx="581036" cy="407886"/>
                <a:chOff x="0" y="0"/>
                <a:chExt cx="581035" cy="407884"/>
              </a:xfrm>
            </p:grpSpPr>
            <p:sp>
              <p:nvSpPr>
                <p:cNvPr id="1069" name="Form"/>
                <p:cNvSpPr/>
                <p:nvPr/>
              </p:nvSpPr>
              <p:spPr>
                <a:xfrm>
                  <a:off x="-1" y="0"/>
                  <a:ext cx="581036" cy="4078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7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8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70" name="Form"/>
                <p:cNvSpPr/>
                <p:nvPr/>
              </p:nvSpPr>
              <p:spPr>
                <a:xfrm>
                  <a:off x="479064" y="0"/>
                  <a:ext cx="101972" cy="4078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71" name="Form"/>
                <p:cNvSpPr/>
                <p:nvPr/>
              </p:nvSpPr>
              <p:spPr>
                <a:xfrm>
                  <a:off x="-1" y="-1"/>
                  <a:ext cx="581036" cy="1019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791" y="0"/>
                      </a:lnTo>
                      <a:lnTo>
                        <a:pt x="21600" y="0"/>
                      </a:lnTo>
                      <a:lnTo>
                        <a:pt x="178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72" name="Form"/>
                <p:cNvSpPr/>
                <p:nvPr/>
              </p:nvSpPr>
              <p:spPr>
                <a:xfrm>
                  <a:off x="-1" y="0"/>
                  <a:ext cx="581036" cy="4078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7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8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7809" y="5400"/>
                      </a:lnTo>
                      <a:lnTo>
                        <a:pt x="21600" y="0"/>
                      </a:lnTo>
                      <a:moveTo>
                        <a:pt x="17809" y="5400"/>
                      </a:moveTo>
                      <a:lnTo>
                        <a:pt x="178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078" name="AutoShape 41"/>
              <p:cNvGrpSpPr/>
              <p:nvPr/>
            </p:nvGrpSpPr>
            <p:grpSpPr>
              <a:xfrm>
                <a:off x="1854232" y="1030030"/>
                <a:ext cx="579448" cy="409473"/>
                <a:chOff x="0" y="0"/>
                <a:chExt cx="579446" cy="409472"/>
              </a:xfrm>
            </p:grpSpPr>
            <p:sp>
              <p:nvSpPr>
                <p:cNvPr id="1074" name="Form"/>
                <p:cNvSpPr/>
                <p:nvPr/>
              </p:nvSpPr>
              <p:spPr>
                <a:xfrm>
                  <a:off x="0" y="-1"/>
                  <a:ext cx="579448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81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784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75" name="Form"/>
                <p:cNvSpPr/>
                <p:nvPr/>
              </p:nvSpPr>
              <p:spPr>
                <a:xfrm>
                  <a:off x="477079" y="-1"/>
                  <a:ext cx="102369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76" name="Form"/>
                <p:cNvSpPr/>
                <p:nvPr/>
              </p:nvSpPr>
              <p:spPr>
                <a:xfrm>
                  <a:off x="0" y="-1"/>
                  <a:ext cx="579448" cy="102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816" y="0"/>
                      </a:lnTo>
                      <a:lnTo>
                        <a:pt x="21600" y="0"/>
                      </a:lnTo>
                      <a:lnTo>
                        <a:pt x="17784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77" name="Form"/>
                <p:cNvSpPr/>
                <p:nvPr/>
              </p:nvSpPr>
              <p:spPr>
                <a:xfrm>
                  <a:off x="0" y="-1"/>
                  <a:ext cx="579448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81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784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7784" y="5400"/>
                      </a:lnTo>
                      <a:lnTo>
                        <a:pt x="21600" y="0"/>
                      </a:lnTo>
                      <a:moveTo>
                        <a:pt x="17784" y="5400"/>
                      </a:moveTo>
                      <a:lnTo>
                        <a:pt x="17784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083" name="AutoShape 42"/>
              <p:cNvGrpSpPr/>
              <p:nvPr/>
            </p:nvGrpSpPr>
            <p:grpSpPr>
              <a:xfrm>
                <a:off x="2721022" y="1030030"/>
                <a:ext cx="520710" cy="409473"/>
                <a:chOff x="0" y="0"/>
                <a:chExt cx="520709" cy="409472"/>
              </a:xfrm>
            </p:grpSpPr>
            <p:sp>
              <p:nvSpPr>
                <p:cNvPr id="1079" name="Form"/>
                <p:cNvSpPr/>
                <p:nvPr/>
              </p:nvSpPr>
              <p:spPr>
                <a:xfrm>
                  <a:off x="-1" y="-1"/>
                  <a:ext cx="520711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424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354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80" name="Form"/>
                <p:cNvSpPr/>
                <p:nvPr/>
              </p:nvSpPr>
              <p:spPr>
                <a:xfrm>
                  <a:off x="418341" y="-1"/>
                  <a:ext cx="102369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81" name="Form"/>
                <p:cNvSpPr/>
                <p:nvPr/>
              </p:nvSpPr>
              <p:spPr>
                <a:xfrm>
                  <a:off x="-1" y="-1"/>
                  <a:ext cx="520711" cy="102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246" y="0"/>
                      </a:lnTo>
                      <a:lnTo>
                        <a:pt x="21600" y="0"/>
                      </a:lnTo>
                      <a:lnTo>
                        <a:pt x="17354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82" name="Form"/>
                <p:cNvSpPr/>
                <p:nvPr/>
              </p:nvSpPr>
              <p:spPr>
                <a:xfrm>
                  <a:off x="-1" y="-1"/>
                  <a:ext cx="520711" cy="409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4246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7354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7354" y="5400"/>
                      </a:lnTo>
                      <a:lnTo>
                        <a:pt x="21600" y="0"/>
                      </a:lnTo>
                      <a:moveTo>
                        <a:pt x="17354" y="5400"/>
                      </a:moveTo>
                      <a:lnTo>
                        <a:pt x="17354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084" name="Line 43"/>
              <p:cNvSpPr/>
              <p:nvPr/>
            </p:nvSpPr>
            <p:spPr>
              <a:xfrm>
                <a:off x="523884" y="963371"/>
                <a:ext cx="287343" cy="1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5" name="Line 44"/>
              <p:cNvSpPr/>
              <p:nvPr/>
            </p:nvSpPr>
            <p:spPr>
              <a:xfrm flipV="1">
                <a:off x="1447825" y="350750"/>
                <a:ext cx="520710" cy="541203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6" name="Line 45"/>
              <p:cNvSpPr/>
              <p:nvPr/>
            </p:nvSpPr>
            <p:spPr>
              <a:xfrm>
                <a:off x="1392261" y="1030030"/>
                <a:ext cx="461971" cy="138079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7" name="Line 46"/>
              <p:cNvSpPr/>
              <p:nvPr/>
            </p:nvSpPr>
            <p:spPr>
              <a:xfrm>
                <a:off x="2374941" y="1168108"/>
                <a:ext cx="346082" cy="1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8" name="Line 47"/>
              <p:cNvSpPr/>
              <p:nvPr/>
            </p:nvSpPr>
            <p:spPr>
              <a:xfrm>
                <a:off x="581035" y="1030030"/>
                <a:ext cx="287343" cy="1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89" name="Line 48"/>
              <p:cNvSpPr/>
              <p:nvPr/>
            </p:nvSpPr>
            <p:spPr>
              <a:xfrm>
                <a:off x="2432092" y="1234766"/>
                <a:ext cx="287343" cy="1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90" name="Line 49"/>
              <p:cNvSpPr/>
              <p:nvPr/>
            </p:nvSpPr>
            <p:spPr>
              <a:xfrm flipV="1">
                <a:off x="1447825" y="487240"/>
                <a:ext cx="461971" cy="476132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91" name="Line 50"/>
              <p:cNvSpPr/>
              <p:nvPr/>
            </p:nvSpPr>
            <p:spPr>
              <a:xfrm>
                <a:off x="1392261" y="1098275"/>
                <a:ext cx="461971" cy="133317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094" name="Group 190"/>
              <p:cNvGrpSpPr/>
              <p:nvPr/>
            </p:nvGrpSpPr>
            <p:grpSpPr>
              <a:xfrm>
                <a:off x="153195" y="864176"/>
                <a:ext cx="177805" cy="298378"/>
                <a:chOff x="0" y="0"/>
                <a:chExt cx="177803" cy="298376"/>
              </a:xfrm>
            </p:grpSpPr>
            <p:sp>
              <p:nvSpPr>
                <p:cNvPr id="1092" name="Oval 187"/>
                <p:cNvSpPr/>
                <p:nvPr/>
              </p:nvSpPr>
              <p:spPr>
                <a:xfrm flipH="1" rot="5400000">
                  <a:off x="11926" y="132499"/>
                  <a:ext cx="153951" cy="177805"/>
                </a:xfrm>
                <a:prstGeom prst="ellipse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93" name="Oval 188"/>
                <p:cNvSpPr/>
                <p:nvPr/>
              </p:nvSpPr>
              <p:spPr>
                <a:xfrm flipH="1" rot="5400000">
                  <a:off x="11926" y="-11927"/>
                  <a:ext cx="153951" cy="177804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097" name="Group 191"/>
              <p:cNvGrpSpPr/>
              <p:nvPr/>
            </p:nvGrpSpPr>
            <p:grpSpPr>
              <a:xfrm>
                <a:off x="1016810" y="864176"/>
                <a:ext cx="177805" cy="298378"/>
                <a:chOff x="0" y="0"/>
                <a:chExt cx="177803" cy="298376"/>
              </a:xfrm>
            </p:grpSpPr>
            <p:sp>
              <p:nvSpPr>
                <p:cNvPr id="1095" name="Oval 192"/>
                <p:cNvSpPr/>
                <p:nvPr/>
              </p:nvSpPr>
              <p:spPr>
                <a:xfrm flipH="1" rot="5400000">
                  <a:off x="11926" y="132499"/>
                  <a:ext cx="153951" cy="177805"/>
                </a:xfrm>
                <a:prstGeom prst="ellipse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96" name="Oval 193"/>
                <p:cNvSpPr/>
                <p:nvPr/>
              </p:nvSpPr>
              <p:spPr>
                <a:xfrm flipH="1" rot="5400000">
                  <a:off x="11926" y="-11927"/>
                  <a:ext cx="153951" cy="177804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00" name="Group 194"/>
              <p:cNvGrpSpPr/>
              <p:nvPr/>
            </p:nvGrpSpPr>
            <p:grpSpPr>
              <a:xfrm>
                <a:off x="2088392" y="264251"/>
                <a:ext cx="177804" cy="298378"/>
                <a:chOff x="0" y="0"/>
                <a:chExt cx="177803" cy="298376"/>
              </a:xfrm>
            </p:grpSpPr>
            <p:sp>
              <p:nvSpPr>
                <p:cNvPr id="1098" name="Oval 195"/>
                <p:cNvSpPr/>
                <p:nvPr/>
              </p:nvSpPr>
              <p:spPr>
                <a:xfrm flipH="1" rot="5400000">
                  <a:off x="11926" y="132499"/>
                  <a:ext cx="153951" cy="177805"/>
                </a:xfrm>
                <a:prstGeom prst="ellipse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099" name="Oval 196"/>
                <p:cNvSpPr/>
                <p:nvPr/>
              </p:nvSpPr>
              <p:spPr>
                <a:xfrm flipH="1" rot="5400000">
                  <a:off x="11926" y="-11927"/>
                  <a:ext cx="153951" cy="177804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03" name="Group 197"/>
              <p:cNvGrpSpPr/>
              <p:nvPr/>
            </p:nvGrpSpPr>
            <p:grpSpPr>
              <a:xfrm>
                <a:off x="2024890" y="1140332"/>
                <a:ext cx="177805" cy="298378"/>
                <a:chOff x="0" y="0"/>
                <a:chExt cx="177803" cy="298376"/>
              </a:xfrm>
            </p:grpSpPr>
            <p:sp>
              <p:nvSpPr>
                <p:cNvPr id="1101" name="Oval 198"/>
                <p:cNvSpPr/>
                <p:nvPr/>
              </p:nvSpPr>
              <p:spPr>
                <a:xfrm flipH="1" rot="5400000">
                  <a:off x="11926" y="132499"/>
                  <a:ext cx="153951" cy="177805"/>
                </a:xfrm>
                <a:prstGeom prst="ellipse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102" name="Oval 199"/>
                <p:cNvSpPr/>
                <p:nvPr/>
              </p:nvSpPr>
              <p:spPr>
                <a:xfrm flipH="1" rot="5400000">
                  <a:off x="11926" y="-11927"/>
                  <a:ext cx="153951" cy="177804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06" name="Group 200"/>
              <p:cNvGrpSpPr/>
              <p:nvPr/>
            </p:nvGrpSpPr>
            <p:grpSpPr>
              <a:xfrm>
                <a:off x="2874218" y="1146681"/>
                <a:ext cx="177805" cy="298377"/>
                <a:chOff x="0" y="0"/>
                <a:chExt cx="177803" cy="298376"/>
              </a:xfrm>
            </p:grpSpPr>
            <p:sp>
              <p:nvSpPr>
                <p:cNvPr id="1104" name="Oval 201"/>
                <p:cNvSpPr/>
                <p:nvPr/>
              </p:nvSpPr>
              <p:spPr>
                <a:xfrm flipH="1" rot="5400000">
                  <a:off x="11926" y="132499"/>
                  <a:ext cx="153951" cy="177805"/>
                </a:xfrm>
                <a:prstGeom prst="ellipse">
                  <a:avLst/>
                </a:prstGeom>
                <a:solidFill>
                  <a:srgbClr val="00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105" name="Oval 202"/>
                <p:cNvSpPr/>
                <p:nvPr/>
              </p:nvSpPr>
              <p:spPr>
                <a:xfrm flipH="1" rot="5400000">
                  <a:off x="11926" y="-11927"/>
                  <a:ext cx="153951" cy="177804"/>
                </a:xfrm>
                <a:prstGeom prst="ellipse">
                  <a:avLst/>
                </a:prstGeom>
                <a:solidFill>
                  <a:srgbClr val="FF33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</p:grpSp>
      </p:grpSp>
      <p:sp>
        <p:nvSpPr>
          <p:cNvPr id="1109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11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Ethercat – Eingebetteter Kanal </a:t>
            </a:r>
          </a:p>
        </p:txBody>
      </p:sp>
      <p:pic>
        <p:nvPicPr>
          <p:cNvPr id="1113" name="Picture 127" descr="Picture 12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4662" y="941194"/>
            <a:ext cx="8162926" cy="213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4" name="Picture 3" descr="Picture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0925" y="2828731"/>
            <a:ext cx="1389063" cy="366714"/>
          </a:xfrm>
          <a:prstGeom prst="rect">
            <a:avLst/>
          </a:prstGeom>
          <a:ln w="12700">
            <a:miter lim="400000"/>
          </a:ln>
        </p:spPr>
      </p:pic>
      <p:sp>
        <p:nvSpPr>
          <p:cNvPr id="1115" name="Text Box 5"/>
          <p:cNvSpPr txBox="1"/>
          <p:nvPr/>
        </p:nvSpPr>
        <p:spPr>
          <a:xfrm>
            <a:off x="4770119" y="1071369"/>
            <a:ext cx="4229737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762000">
              <a:spcBef>
                <a:spcPts val="900"/>
              </a:spcBef>
              <a:defRPr sz="1600">
                <a:solidFill>
                  <a:srgbClr val="5C6971"/>
                </a:solidFill>
              </a:defRPr>
            </a:lvl1pPr>
          </a:lstStyle>
          <a:p>
            <a:pPr/>
            <a:r>
              <a:t>EtherCAT Koppler mit I/O-Modulen</a:t>
            </a:r>
          </a:p>
        </p:txBody>
      </p:sp>
      <p:sp>
        <p:nvSpPr>
          <p:cNvPr id="1116" name="Text Box 6"/>
          <p:cNvSpPr txBox="1"/>
          <p:nvPr/>
        </p:nvSpPr>
        <p:spPr>
          <a:xfrm>
            <a:off x="1025208" y="1065019"/>
            <a:ext cx="1891346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762000">
              <a:spcBef>
                <a:spcPts val="900"/>
              </a:spcBef>
              <a:defRPr sz="1600">
                <a:solidFill>
                  <a:srgbClr val="5C6971"/>
                </a:solidFill>
              </a:defRPr>
            </a:lvl1pPr>
          </a:lstStyle>
          <a:p>
            <a:pPr/>
            <a:r>
              <a:t>EtherCAT-Master</a:t>
            </a:r>
          </a:p>
        </p:txBody>
      </p:sp>
      <p:sp>
        <p:nvSpPr>
          <p:cNvPr id="1117" name="Text Box 122"/>
          <p:cNvSpPr txBox="1"/>
          <p:nvPr/>
        </p:nvSpPr>
        <p:spPr>
          <a:xfrm>
            <a:off x="4554219" y="1531744"/>
            <a:ext cx="267337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762000">
              <a:spcBef>
                <a:spcPts val="1000"/>
              </a:spcBef>
            </a:lvl1pPr>
          </a:lstStyle>
          <a:p>
            <a:pPr/>
            <a:r>
              <a:t>A</a:t>
            </a:r>
          </a:p>
        </p:txBody>
      </p:sp>
      <p:sp>
        <p:nvSpPr>
          <p:cNvPr id="1118" name="Text Box 123"/>
          <p:cNvSpPr txBox="1"/>
          <p:nvPr/>
        </p:nvSpPr>
        <p:spPr>
          <a:xfrm>
            <a:off x="4554219" y="2108006"/>
            <a:ext cx="267337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762000">
              <a:spcBef>
                <a:spcPts val="1000"/>
              </a:spcBef>
            </a:lvl1pPr>
          </a:lstStyle>
          <a:p>
            <a:pPr/>
            <a:r>
              <a:t>B</a:t>
            </a:r>
          </a:p>
        </p:txBody>
      </p:sp>
      <p:grpSp>
        <p:nvGrpSpPr>
          <p:cNvPr id="1147" name="Gruppieren 421"/>
          <p:cNvGrpSpPr/>
          <p:nvPr/>
        </p:nvGrpSpPr>
        <p:grpSpPr>
          <a:xfrm>
            <a:off x="768250" y="3654025"/>
            <a:ext cx="3300729" cy="1944689"/>
            <a:chOff x="0" y="0"/>
            <a:chExt cx="3300728" cy="1944688"/>
          </a:xfrm>
        </p:grpSpPr>
        <p:sp>
          <p:nvSpPr>
            <p:cNvPr id="1119" name="AutoShape 50"/>
            <p:cNvSpPr/>
            <p:nvPr/>
          </p:nvSpPr>
          <p:spPr>
            <a:xfrm>
              <a:off x="313054" y="0"/>
              <a:ext cx="2663826" cy="1944689"/>
            </a:xfrm>
            <a:prstGeom prst="roundRect">
              <a:avLst>
                <a:gd name="adj" fmla="val 9259"/>
              </a:avLst>
            </a:prstGeom>
            <a:solidFill>
              <a:srgbClr val="FFFFCC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99997A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1122" name="Rectangle 54"/>
            <p:cNvGrpSpPr/>
            <p:nvPr/>
          </p:nvGrpSpPr>
          <p:grpSpPr>
            <a:xfrm>
              <a:off x="349567" y="431800"/>
              <a:ext cx="396875" cy="358776"/>
              <a:chOff x="0" y="0"/>
              <a:chExt cx="396874" cy="358775"/>
            </a:xfrm>
          </p:grpSpPr>
          <p:sp>
            <p:nvSpPr>
              <p:cNvPr id="1120" name="Rechteck"/>
              <p:cNvSpPr/>
              <p:nvPr/>
            </p:nvSpPr>
            <p:spPr>
              <a:xfrm>
                <a:off x="-1" y="0"/>
                <a:ext cx="396876" cy="358775"/>
              </a:xfrm>
              <a:prstGeom prst="rect">
                <a:avLst/>
              </a:prstGeom>
              <a:solidFill>
                <a:srgbClr val="B2B2B2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121" name="Rx"/>
              <p:cNvSpPr txBox="1"/>
              <p:nvPr/>
            </p:nvSpPr>
            <p:spPr>
              <a:xfrm>
                <a:off x="6673" y="4056"/>
                <a:ext cx="383528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Rx</a:t>
                </a:r>
              </a:p>
            </p:txBody>
          </p:sp>
        </p:grpSp>
        <p:sp>
          <p:nvSpPr>
            <p:cNvPr id="1123" name="Line 63"/>
            <p:cNvSpPr/>
            <p:nvPr/>
          </p:nvSpPr>
          <p:spPr>
            <a:xfrm>
              <a:off x="25717" y="577533"/>
              <a:ext cx="285751" cy="1"/>
            </a:xfrm>
            <a:prstGeom prst="line">
              <a:avLst/>
            </a:prstGeom>
            <a:noFill/>
            <a:ln w="952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24" name="Rectangle 102"/>
            <p:cNvSpPr txBox="1"/>
            <p:nvPr/>
          </p:nvSpPr>
          <p:spPr>
            <a:xfrm>
              <a:off x="1217930" y="1368425"/>
              <a:ext cx="1068386" cy="283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defTabSz="841375">
                <a:spcBef>
                  <a:spcPts val="0"/>
                </a:spcBef>
                <a:defRPr b="1" i="1" sz="1400">
                  <a:solidFill>
                    <a:srgbClr val="006BB2"/>
                  </a:solidFill>
                </a:defRPr>
              </a:lvl1pPr>
            </a:lstStyle>
            <a:p>
              <a:pPr/>
              <a:r>
                <a:t>Switching</a:t>
              </a:r>
            </a:p>
          </p:txBody>
        </p:sp>
        <p:grpSp>
          <p:nvGrpSpPr>
            <p:cNvPr id="1127" name="Rectangle 107"/>
            <p:cNvGrpSpPr/>
            <p:nvPr/>
          </p:nvGrpSpPr>
          <p:grpSpPr>
            <a:xfrm>
              <a:off x="349567" y="1368425"/>
              <a:ext cx="396875" cy="358776"/>
              <a:chOff x="0" y="0"/>
              <a:chExt cx="396874" cy="358775"/>
            </a:xfrm>
          </p:grpSpPr>
          <p:sp>
            <p:nvSpPr>
              <p:cNvPr id="1125" name="Rechteck"/>
              <p:cNvSpPr/>
              <p:nvPr/>
            </p:nvSpPr>
            <p:spPr>
              <a:xfrm>
                <a:off x="-1" y="0"/>
                <a:ext cx="396876" cy="358775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126" name="Tx"/>
              <p:cNvSpPr txBox="1"/>
              <p:nvPr/>
            </p:nvSpPr>
            <p:spPr>
              <a:xfrm>
                <a:off x="19398" y="4056"/>
                <a:ext cx="358078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Tx</a:t>
                </a:r>
              </a:p>
            </p:txBody>
          </p:sp>
        </p:grpSp>
        <p:sp>
          <p:nvSpPr>
            <p:cNvPr id="1128" name="Line 108"/>
            <p:cNvSpPr/>
            <p:nvPr/>
          </p:nvSpPr>
          <p:spPr>
            <a:xfrm>
              <a:off x="25717" y="1514158"/>
              <a:ext cx="285751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131" name="Rectangle 109"/>
            <p:cNvGrpSpPr/>
            <p:nvPr/>
          </p:nvGrpSpPr>
          <p:grpSpPr>
            <a:xfrm>
              <a:off x="2580004" y="1368425"/>
              <a:ext cx="396875" cy="358776"/>
              <a:chOff x="0" y="0"/>
              <a:chExt cx="396874" cy="358775"/>
            </a:xfrm>
          </p:grpSpPr>
          <p:sp>
            <p:nvSpPr>
              <p:cNvPr id="1129" name="Rechteck"/>
              <p:cNvSpPr/>
              <p:nvPr/>
            </p:nvSpPr>
            <p:spPr>
              <a:xfrm>
                <a:off x="-1" y="0"/>
                <a:ext cx="396876" cy="358775"/>
              </a:xfrm>
              <a:prstGeom prst="rect">
                <a:avLst/>
              </a:prstGeom>
              <a:solidFill>
                <a:srgbClr val="B2B2B2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130" name="Rx"/>
              <p:cNvSpPr txBox="1"/>
              <p:nvPr/>
            </p:nvSpPr>
            <p:spPr>
              <a:xfrm>
                <a:off x="6673" y="4056"/>
                <a:ext cx="383528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Rx</a:t>
                </a:r>
              </a:p>
            </p:txBody>
          </p:sp>
        </p:grpSp>
        <p:sp>
          <p:nvSpPr>
            <p:cNvPr id="1132" name="Line 110"/>
            <p:cNvSpPr/>
            <p:nvPr/>
          </p:nvSpPr>
          <p:spPr>
            <a:xfrm>
              <a:off x="781367" y="577533"/>
              <a:ext cx="287337" cy="1"/>
            </a:xfrm>
            <a:prstGeom prst="line">
              <a:avLst/>
            </a:prstGeom>
            <a:noFill/>
            <a:ln w="952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135" name="Rectangle 111"/>
            <p:cNvGrpSpPr/>
            <p:nvPr/>
          </p:nvGrpSpPr>
          <p:grpSpPr>
            <a:xfrm>
              <a:off x="2580004" y="431800"/>
              <a:ext cx="396875" cy="358776"/>
              <a:chOff x="0" y="0"/>
              <a:chExt cx="396874" cy="358775"/>
            </a:xfrm>
          </p:grpSpPr>
          <p:sp>
            <p:nvSpPr>
              <p:cNvPr id="1133" name="Rechteck"/>
              <p:cNvSpPr/>
              <p:nvPr/>
            </p:nvSpPr>
            <p:spPr>
              <a:xfrm>
                <a:off x="-1" y="0"/>
                <a:ext cx="396876" cy="358775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80808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134" name="Tx"/>
              <p:cNvSpPr txBox="1"/>
              <p:nvPr/>
            </p:nvSpPr>
            <p:spPr>
              <a:xfrm>
                <a:off x="19398" y="4056"/>
                <a:ext cx="358078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Tx</a:t>
                </a:r>
              </a:p>
            </p:txBody>
          </p:sp>
        </p:grpSp>
        <p:sp>
          <p:nvSpPr>
            <p:cNvPr id="1136" name="Line 112"/>
            <p:cNvSpPr/>
            <p:nvPr/>
          </p:nvSpPr>
          <p:spPr>
            <a:xfrm>
              <a:off x="2365692" y="1514158"/>
              <a:ext cx="249237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7" name="Oval 113"/>
            <p:cNvSpPr/>
            <p:nvPr/>
          </p:nvSpPr>
          <p:spPr>
            <a:xfrm>
              <a:off x="1068704" y="215900"/>
              <a:ext cx="1223963" cy="863601"/>
            </a:xfrm>
            <a:prstGeom prst="ellipse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1138" name="Line 114"/>
            <p:cNvSpPr/>
            <p:nvPr/>
          </p:nvSpPr>
          <p:spPr>
            <a:xfrm>
              <a:off x="2292667" y="577533"/>
              <a:ext cx="288925" cy="1"/>
            </a:xfrm>
            <a:prstGeom prst="line">
              <a:avLst/>
            </a:prstGeom>
            <a:noFill/>
            <a:ln w="952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9" name="Oval 115"/>
            <p:cNvSpPr/>
            <p:nvPr/>
          </p:nvSpPr>
          <p:spPr>
            <a:xfrm>
              <a:off x="852804" y="144463"/>
              <a:ext cx="1655763" cy="1727201"/>
            </a:xfrm>
            <a:prstGeom prst="ellips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1140" name="Rectangle 116"/>
            <p:cNvSpPr txBox="1"/>
            <p:nvPr/>
          </p:nvSpPr>
          <p:spPr>
            <a:xfrm>
              <a:off x="1048068" y="481013"/>
              <a:ext cx="1214435" cy="4863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2862" tIns="42862" rIns="42862" bIns="42862" numCol="1" anchor="t">
              <a:spAutoFit/>
            </a:bodyPr>
            <a:lstStyle>
              <a:lvl1pPr algn="ctr" defTabSz="841375">
                <a:spcBef>
                  <a:spcPts val="0"/>
                </a:spcBef>
                <a:defRPr b="1" i="1" sz="1400">
                  <a:solidFill>
                    <a:srgbClr val="006BB2"/>
                  </a:solidFill>
                </a:defRPr>
              </a:lvl1pPr>
            </a:lstStyle>
            <a:p>
              <a:pPr/>
              <a:r>
                <a:t>Payload handling</a:t>
              </a:r>
            </a:p>
          </p:txBody>
        </p:sp>
        <p:pic>
          <p:nvPicPr>
            <p:cNvPr id="1141" name="Picture 117" descr="Picture 117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22704" y="288925"/>
              <a:ext cx="722314" cy="190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2" name="Line 118"/>
            <p:cNvSpPr/>
            <p:nvPr/>
          </p:nvSpPr>
          <p:spPr>
            <a:xfrm>
              <a:off x="781367" y="1514158"/>
              <a:ext cx="249237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3" name="Line 119"/>
            <p:cNvSpPr/>
            <p:nvPr/>
          </p:nvSpPr>
          <p:spPr>
            <a:xfrm>
              <a:off x="2976879" y="577533"/>
              <a:ext cx="323850" cy="1"/>
            </a:xfrm>
            <a:prstGeom prst="line">
              <a:avLst/>
            </a:prstGeom>
            <a:noFill/>
            <a:ln w="9525" cap="flat">
              <a:solidFill>
                <a:srgbClr val="FF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4" name="Line 120"/>
            <p:cNvSpPr/>
            <p:nvPr/>
          </p:nvSpPr>
          <p:spPr>
            <a:xfrm>
              <a:off x="2976879" y="1514158"/>
              <a:ext cx="24923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5" name="Text Box 124"/>
            <p:cNvSpPr txBox="1"/>
            <p:nvPr/>
          </p:nvSpPr>
          <p:spPr>
            <a:xfrm>
              <a:off x="0" y="865188"/>
              <a:ext cx="267335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1146" name="Text Box 125"/>
            <p:cNvSpPr txBox="1"/>
            <p:nvPr/>
          </p:nvSpPr>
          <p:spPr>
            <a:xfrm>
              <a:off x="3024187" y="865188"/>
              <a:ext cx="267335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B</a:t>
              </a:r>
            </a:p>
          </p:txBody>
        </p:sp>
      </p:grpSp>
      <p:grpSp>
        <p:nvGrpSpPr>
          <p:cNvPr id="1476" name="Group 314"/>
          <p:cNvGrpSpPr/>
          <p:nvPr/>
        </p:nvGrpSpPr>
        <p:grpSpPr>
          <a:xfrm>
            <a:off x="4942225" y="3131535"/>
            <a:ext cx="4286251" cy="2727736"/>
            <a:chOff x="0" y="0"/>
            <a:chExt cx="4286250" cy="2727734"/>
          </a:xfrm>
        </p:grpSpPr>
        <p:grpSp>
          <p:nvGrpSpPr>
            <p:cNvPr id="1155" name="Group 303"/>
            <p:cNvGrpSpPr/>
            <p:nvPr/>
          </p:nvGrpSpPr>
          <p:grpSpPr>
            <a:xfrm>
              <a:off x="1006722" y="-1"/>
              <a:ext cx="2130302" cy="268328"/>
              <a:chOff x="0" y="0"/>
              <a:chExt cx="2130300" cy="268326"/>
            </a:xfrm>
          </p:grpSpPr>
          <p:sp>
            <p:nvSpPr>
              <p:cNvPr id="1148" name="Rectangle 41"/>
              <p:cNvSpPr/>
              <p:nvPr/>
            </p:nvSpPr>
            <p:spPr>
              <a:xfrm>
                <a:off x="0" y="40096"/>
                <a:ext cx="1566392" cy="184063"/>
              </a:xfrm>
              <a:prstGeom prst="rect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grpSp>
            <p:nvGrpSpPr>
              <p:cNvPr id="1151" name="Rectangle 42"/>
              <p:cNvGrpSpPr/>
              <p:nvPr/>
            </p:nvGrpSpPr>
            <p:grpSpPr>
              <a:xfrm>
                <a:off x="1526321" y="-1"/>
                <a:ext cx="603980" cy="264256"/>
                <a:chOff x="0" y="0"/>
                <a:chExt cx="603979" cy="264254"/>
              </a:xfrm>
            </p:grpSpPr>
            <p:sp>
              <p:nvSpPr>
                <p:cNvPr id="1149" name="Rechteck"/>
                <p:cNvSpPr/>
                <p:nvPr/>
              </p:nvSpPr>
              <p:spPr>
                <a:xfrm>
                  <a:off x="40071" y="40096"/>
                  <a:ext cx="523838" cy="184063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150" name="Header"/>
                <p:cNvSpPr txBox="1"/>
                <p:nvPr/>
              </p:nvSpPr>
              <p:spPr>
                <a:xfrm>
                  <a:off x="-1" y="0"/>
                  <a:ext cx="603981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>
                      <a:solidFill>
                        <a:schemeClr val="accent3">
                          <a:lumOff val="44000"/>
                        </a:schemeClr>
                      </a:solidFill>
                    </a:defRPr>
                  </a:lvl1pPr>
                </a:lstStyle>
                <a:p>
                  <a:pPr/>
                  <a:r>
                    <a:t>Header</a:t>
                  </a:r>
                </a:p>
              </p:txBody>
            </p:sp>
          </p:grpSp>
          <p:grpSp>
            <p:nvGrpSpPr>
              <p:cNvPr id="1154" name="Rectangle 43"/>
              <p:cNvGrpSpPr/>
              <p:nvPr/>
            </p:nvGrpSpPr>
            <p:grpSpPr>
              <a:xfrm>
                <a:off x="42657" y="4071"/>
                <a:ext cx="1482784" cy="264256"/>
                <a:chOff x="0" y="0"/>
                <a:chExt cx="1482783" cy="264254"/>
              </a:xfrm>
            </p:grpSpPr>
            <p:sp>
              <p:nvSpPr>
                <p:cNvPr id="1152" name="Rechteck"/>
                <p:cNvSpPr/>
                <p:nvPr/>
              </p:nvSpPr>
              <p:spPr>
                <a:xfrm>
                  <a:off x="0" y="55570"/>
                  <a:ext cx="1482784" cy="153114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153" name="Embedded Channel"/>
                <p:cNvSpPr txBox="1"/>
                <p:nvPr/>
              </p:nvSpPr>
              <p:spPr>
                <a:xfrm>
                  <a:off x="15725" y="0"/>
                  <a:ext cx="1451333" cy="26425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spcBef>
                      <a:spcPts val="0"/>
                    </a:spcBef>
                    <a:defRPr sz="1200"/>
                  </a:lvl1pPr>
                </a:lstStyle>
                <a:p>
                  <a:pPr/>
                  <a:r>
                    <a:t>Embedded Channel</a:t>
                  </a:r>
                </a:p>
              </p:txBody>
            </p:sp>
          </p:grpSp>
        </p:grpSp>
        <p:grpSp>
          <p:nvGrpSpPr>
            <p:cNvPr id="1200" name="Group 304"/>
            <p:cNvGrpSpPr/>
            <p:nvPr/>
          </p:nvGrpSpPr>
          <p:grpSpPr>
            <a:xfrm>
              <a:off x="0" y="261622"/>
              <a:ext cx="940177" cy="469116"/>
              <a:chOff x="0" y="0"/>
              <a:chExt cx="940176" cy="469114"/>
            </a:xfrm>
          </p:grpSpPr>
          <p:sp>
            <p:nvSpPr>
              <p:cNvPr id="1156" name="Rectangle 45"/>
              <p:cNvSpPr/>
              <p:nvPr/>
            </p:nvSpPr>
            <p:spPr>
              <a:xfrm>
                <a:off x="0" y="0"/>
                <a:ext cx="713237" cy="400702"/>
              </a:xfrm>
              <a:prstGeom prst="rect">
                <a:avLst/>
              </a:prstGeom>
              <a:solidFill>
                <a:srgbClr val="00CC99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157" name="Rectangle 46"/>
              <p:cNvSpPr/>
              <p:nvPr/>
            </p:nvSpPr>
            <p:spPr>
              <a:xfrm>
                <a:off x="35832" y="40721"/>
                <a:ext cx="629629" cy="294826"/>
              </a:xfrm>
              <a:prstGeom prst="rect">
                <a:avLst/>
              </a:prstGeom>
              <a:solidFill>
                <a:srgbClr val="FF9933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158" name="Rectangle 47"/>
              <p:cNvSpPr/>
              <p:nvPr/>
            </p:nvSpPr>
            <p:spPr>
              <a:xfrm>
                <a:off x="713237" y="107505"/>
                <a:ext cx="226940" cy="293197"/>
              </a:xfrm>
              <a:prstGeom prst="rect">
                <a:avLst/>
              </a:prstGeom>
              <a:solidFill>
                <a:srgbClr val="006BB6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159" name="Rectangle 48"/>
              <p:cNvSpPr/>
              <p:nvPr/>
            </p:nvSpPr>
            <p:spPr>
              <a:xfrm>
                <a:off x="786608" y="166144"/>
                <a:ext cx="151862" cy="143341"/>
              </a:xfrm>
              <a:prstGeom prst="rect">
                <a:avLst/>
              </a:prstGeom>
              <a:solidFill>
                <a:srgbClr val="CCEC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160" name="Oval 49"/>
              <p:cNvSpPr/>
              <p:nvPr/>
            </p:nvSpPr>
            <p:spPr>
              <a:xfrm>
                <a:off x="0" y="337176"/>
                <a:ext cx="148449" cy="131939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161" name="Oval 50"/>
              <p:cNvSpPr/>
              <p:nvPr/>
            </p:nvSpPr>
            <p:spPr>
              <a:xfrm>
                <a:off x="148448" y="337176"/>
                <a:ext cx="150157" cy="131939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162" name="Oval 51"/>
              <p:cNvSpPr/>
              <p:nvPr/>
            </p:nvSpPr>
            <p:spPr>
              <a:xfrm>
                <a:off x="713237" y="337176"/>
                <a:ext cx="151863" cy="131939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168" name="Group 52"/>
              <p:cNvGrpSpPr/>
              <p:nvPr/>
            </p:nvGrpSpPr>
            <p:grpSpPr>
              <a:xfrm>
                <a:off x="74541" y="80184"/>
                <a:ext cx="65340" cy="101361"/>
                <a:chOff x="0" y="0"/>
                <a:chExt cx="65338" cy="101359"/>
              </a:xfrm>
            </p:grpSpPr>
            <p:grpSp>
              <p:nvGrpSpPr>
                <p:cNvPr id="1166" name="AutoShape 53"/>
                <p:cNvGrpSpPr/>
                <p:nvPr/>
              </p:nvGrpSpPr>
              <p:grpSpPr>
                <a:xfrm>
                  <a:off x="0" y="17386"/>
                  <a:ext cx="65339" cy="83974"/>
                  <a:chOff x="0" y="0"/>
                  <a:chExt cx="65338" cy="83973"/>
                </a:xfrm>
              </p:grpSpPr>
              <p:sp>
                <p:nvSpPr>
                  <p:cNvPr id="1163" name="Form"/>
                  <p:cNvSpPr/>
                  <p:nvPr/>
                </p:nvSpPr>
                <p:spPr>
                  <a:xfrm>
                    <a:off x="-1" y="0"/>
                    <a:ext cx="65340" cy="839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481"/>
                        </a:moveTo>
                        <a:cubicBezTo>
                          <a:pt x="0" y="1558"/>
                          <a:pt x="4836" y="0"/>
                          <a:pt x="10800" y="0"/>
                        </a:cubicBezTo>
                        <a:cubicBezTo>
                          <a:pt x="16765" y="0"/>
                          <a:pt x="21600" y="1558"/>
                          <a:pt x="21600" y="3481"/>
                        </a:cubicBezTo>
                        <a:lnTo>
                          <a:pt x="21600" y="18119"/>
                        </a:lnTo>
                        <a:cubicBezTo>
                          <a:pt x="21600" y="20042"/>
                          <a:pt x="16764" y="21600"/>
                          <a:pt x="10800" y="21600"/>
                        </a:cubicBezTo>
                        <a:cubicBezTo>
                          <a:pt x="4835" y="21600"/>
                          <a:pt x="0" y="20042"/>
                          <a:pt x="0" y="18119"/>
                        </a:cubicBezTo>
                        <a:close/>
                      </a:path>
                    </a:pathLst>
                  </a:custGeom>
                  <a:solidFill>
                    <a:srgbClr val="CCFFCC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64" name="Oval"/>
                  <p:cNvSpPr/>
                  <p:nvPr/>
                </p:nvSpPr>
                <p:spPr>
                  <a:xfrm>
                    <a:off x="0" y="-1"/>
                    <a:ext cx="65338" cy="27065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65" name="Linien"/>
                  <p:cNvSpPr/>
                  <p:nvPr/>
                </p:nvSpPr>
                <p:spPr>
                  <a:xfrm>
                    <a:off x="-1" y="0"/>
                    <a:ext cx="65339" cy="839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481"/>
                        </a:moveTo>
                        <a:cubicBezTo>
                          <a:pt x="21600" y="5403"/>
                          <a:pt x="16765" y="6962"/>
                          <a:pt x="10800" y="6962"/>
                        </a:cubicBezTo>
                        <a:cubicBezTo>
                          <a:pt x="4835" y="6962"/>
                          <a:pt x="0" y="5403"/>
                          <a:pt x="0" y="3481"/>
                        </a:cubicBezTo>
                        <a:cubicBezTo>
                          <a:pt x="0" y="1558"/>
                          <a:pt x="4835" y="0"/>
                          <a:pt x="10800" y="0"/>
                        </a:cubicBezTo>
                        <a:cubicBezTo>
                          <a:pt x="16765" y="0"/>
                          <a:pt x="21600" y="1558"/>
                          <a:pt x="21600" y="3481"/>
                        </a:cubicBezTo>
                        <a:lnTo>
                          <a:pt x="21600" y="18119"/>
                        </a:lnTo>
                        <a:cubicBezTo>
                          <a:pt x="21600" y="2004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042"/>
                          <a:pt x="0" y="18119"/>
                        </a:cubicBezTo>
                        <a:lnTo>
                          <a:pt x="0" y="3481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1167" name="Oval 54"/>
                <p:cNvSpPr/>
                <p:nvPr/>
              </p:nvSpPr>
              <p:spPr>
                <a:xfrm>
                  <a:off x="1" y="0"/>
                  <a:ext cx="65338" cy="5068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>
                  <a:solidFill>
                    <a:srgbClr val="CCFFCC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169" name="Line 55"/>
              <p:cNvSpPr/>
              <p:nvPr/>
            </p:nvSpPr>
            <p:spPr>
              <a:xfrm>
                <a:off x="75077" y="200351"/>
                <a:ext cx="600622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175" name="Group 56"/>
              <p:cNvGrpSpPr/>
              <p:nvPr/>
            </p:nvGrpSpPr>
            <p:grpSpPr>
              <a:xfrm>
                <a:off x="74541" y="216639"/>
                <a:ext cx="65340" cy="104822"/>
                <a:chOff x="0" y="0"/>
                <a:chExt cx="65338" cy="104820"/>
              </a:xfrm>
            </p:grpSpPr>
            <p:grpSp>
              <p:nvGrpSpPr>
                <p:cNvPr id="1173" name="AutoShape 57"/>
                <p:cNvGrpSpPr/>
                <p:nvPr/>
              </p:nvGrpSpPr>
              <p:grpSpPr>
                <a:xfrm>
                  <a:off x="0" y="16014"/>
                  <a:ext cx="65339" cy="88807"/>
                  <a:chOff x="0" y="0"/>
                  <a:chExt cx="65338" cy="88806"/>
                </a:xfrm>
              </p:grpSpPr>
              <p:sp>
                <p:nvSpPr>
                  <p:cNvPr id="1170" name="Form"/>
                  <p:cNvSpPr/>
                  <p:nvPr/>
                </p:nvSpPr>
                <p:spPr>
                  <a:xfrm>
                    <a:off x="-1" y="-1"/>
                    <a:ext cx="65340" cy="8880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291"/>
                        </a:moveTo>
                        <a:cubicBezTo>
                          <a:pt x="0" y="1474"/>
                          <a:pt x="4836" y="0"/>
                          <a:pt x="10800" y="0"/>
                        </a:cubicBezTo>
                        <a:cubicBezTo>
                          <a:pt x="16765" y="0"/>
                          <a:pt x="21600" y="1474"/>
                          <a:pt x="21600" y="3291"/>
                        </a:cubicBezTo>
                        <a:lnTo>
                          <a:pt x="21600" y="18309"/>
                        </a:lnTo>
                        <a:cubicBezTo>
                          <a:pt x="21600" y="20126"/>
                          <a:pt x="16764" y="21600"/>
                          <a:pt x="10800" y="21600"/>
                        </a:cubicBezTo>
                        <a:cubicBezTo>
                          <a:pt x="4835" y="21600"/>
                          <a:pt x="0" y="20126"/>
                          <a:pt x="0" y="18309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71" name="Oval"/>
                  <p:cNvSpPr/>
                  <p:nvPr/>
                </p:nvSpPr>
                <p:spPr>
                  <a:xfrm>
                    <a:off x="0" y="-1"/>
                    <a:ext cx="65338" cy="27065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72" name="Linien"/>
                  <p:cNvSpPr/>
                  <p:nvPr/>
                </p:nvSpPr>
                <p:spPr>
                  <a:xfrm>
                    <a:off x="-1" y="-1"/>
                    <a:ext cx="65339" cy="8880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291"/>
                        </a:moveTo>
                        <a:cubicBezTo>
                          <a:pt x="21600" y="5109"/>
                          <a:pt x="16765" y="6583"/>
                          <a:pt x="10800" y="6583"/>
                        </a:cubicBezTo>
                        <a:cubicBezTo>
                          <a:pt x="4835" y="6583"/>
                          <a:pt x="0" y="5109"/>
                          <a:pt x="0" y="3291"/>
                        </a:cubicBezTo>
                        <a:cubicBezTo>
                          <a:pt x="0" y="1474"/>
                          <a:pt x="4835" y="0"/>
                          <a:pt x="10800" y="0"/>
                        </a:cubicBezTo>
                        <a:cubicBezTo>
                          <a:pt x="16765" y="0"/>
                          <a:pt x="21600" y="1474"/>
                          <a:pt x="21600" y="3291"/>
                        </a:cubicBezTo>
                        <a:lnTo>
                          <a:pt x="21600" y="18309"/>
                        </a:lnTo>
                        <a:cubicBezTo>
                          <a:pt x="21600" y="20126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20126"/>
                          <a:pt x="0" y="18309"/>
                        </a:cubicBezTo>
                        <a:lnTo>
                          <a:pt x="0" y="3291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1174" name="Oval 58"/>
                <p:cNvSpPr/>
                <p:nvPr/>
              </p:nvSpPr>
              <p:spPr>
                <a:xfrm>
                  <a:off x="1" y="0"/>
                  <a:ext cx="65338" cy="4913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81" name="Group 59"/>
              <p:cNvGrpSpPr/>
              <p:nvPr/>
            </p:nvGrpSpPr>
            <p:grpSpPr>
              <a:xfrm>
                <a:off x="192263" y="78549"/>
                <a:ext cx="76176" cy="99726"/>
                <a:chOff x="0" y="0"/>
                <a:chExt cx="76175" cy="99724"/>
              </a:xfrm>
            </p:grpSpPr>
            <p:grpSp>
              <p:nvGrpSpPr>
                <p:cNvPr id="1179" name="AutoShape 60"/>
                <p:cNvGrpSpPr/>
                <p:nvPr/>
              </p:nvGrpSpPr>
              <p:grpSpPr>
                <a:xfrm>
                  <a:off x="0" y="18925"/>
                  <a:ext cx="76176" cy="80800"/>
                  <a:chOff x="-1" y="0"/>
                  <a:chExt cx="76175" cy="80799"/>
                </a:xfrm>
              </p:grpSpPr>
              <p:sp>
                <p:nvSpPr>
                  <p:cNvPr id="1176" name="Form"/>
                  <p:cNvSpPr/>
                  <p:nvPr/>
                </p:nvSpPr>
                <p:spPr>
                  <a:xfrm>
                    <a:off x="-2" y="0"/>
                    <a:ext cx="76177" cy="8080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4218"/>
                        </a:moveTo>
                        <a:cubicBezTo>
                          <a:pt x="0" y="1888"/>
                          <a:pt x="4836" y="0"/>
                          <a:pt x="10800" y="0"/>
                        </a:cubicBezTo>
                        <a:cubicBezTo>
                          <a:pt x="16765" y="0"/>
                          <a:pt x="21600" y="1888"/>
                          <a:pt x="21600" y="4218"/>
                        </a:cubicBezTo>
                        <a:lnTo>
                          <a:pt x="21600" y="17382"/>
                        </a:lnTo>
                        <a:cubicBezTo>
                          <a:pt x="21600" y="19712"/>
                          <a:pt x="16764" y="21600"/>
                          <a:pt x="10800" y="21600"/>
                        </a:cubicBezTo>
                        <a:cubicBezTo>
                          <a:pt x="4835" y="21600"/>
                          <a:pt x="0" y="19712"/>
                          <a:pt x="0" y="17382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77" name="Oval"/>
                  <p:cNvSpPr/>
                  <p:nvPr/>
                </p:nvSpPr>
                <p:spPr>
                  <a:xfrm>
                    <a:off x="-1" y="-1"/>
                    <a:ext cx="76176" cy="31555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78" name="Linien"/>
                  <p:cNvSpPr/>
                  <p:nvPr/>
                </p:nvSpPr>
                <p:spPr>
                  <a:xfrm>
                    <a:off x="-2" y="0"/>
                    <a:ext cx="76175" cy="8080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4218"/>
                        </a:moveTo>
                        <a:cubicBezTo>
                          <a:pt x="21600" y="6547"/>
                          <a:pt x="16765" y="8435"/>
                          <a:pt x="10800" y="8435"/>
                        </a:cubicBezTo>
                        <a:cubicBezTo>
                          <a:pt x="4835" y="8435"/>
                          <a:pt x="0" y="6547"/>
                          <a:pt x="0" y="4218"/>
                        </a:cubicBezTo>
                        <a:cubicBezTo>
                          <a:pt x="0" y="1888"/>
                          <a:pt x="4835" y="0"/>
                          <a:pt x="10800" y="0"/>
                        </a:cubicBezTo>
                        <a:cubicBezTo>
                          <a:pt x="16765" y="0"/>
                          <a:pt x="21600" y="1888"/>
                          <a:pt x="21600" y="4218"/>
                        </a:cubicBezTo>
                        <a:lnTo>
                          <a:pt x="21600" y="17382"/>
                        </a:lnTo>
                        <a:cubicBezTo>
                          <a:pt x="21600" y="1971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9712"/>
                          <a:pt x="0" y="17382"/>
                        </a:cubicBezTo>
                        <a:lnTo>
                          <a:pt x="0" y="4218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1180" name="Oval 61"/>
                <p:cNvSpPr/>
                <p:nvPr/>
              </p:nvSpPr>
              <p:spPr>
                <a:xfrm>
                  <a:off x="1" y="0"/>
                  <a:ext cx="76175" cy="4913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87" name="Group 62"/>
              <p:cNvGrpSpPr/>
              <p:nvPr/>
            </p:nvGrpSpPr>
            <p:grpSpPr>
              <a:xfrm>
                <a:off x="192263" y="215011"/>
                <a:ext cx="76176" cy="104821"/>
                <a:chOff x="0" y="0"/>
                <a:chExt cx="76175" cy="104820"/>
              </a:xfrm>
            </p:grpSpPr>
            <p:grpSp>
              <p:nvGrpSpPr>
                <p:cNvPr id="1185" name="AutoShape 63"/>
                <p:cNvGrpSpPr/>
                <p:nvPr/>
              </p:nvGrpSpPr>
              <p:grpSpPr>
                <a:xfrm>
                  <a:off x="0" y="16014"/>
                  <a:ext cx="76176" cy="88807"/>
                  <a:chOff x="-1" y="0"/>
                  <a:chExt cx="76175" cy="88806"/>
                </a:xfrm>
              </p:grpSpPr>
              <p:sp>
                <p:nvSpPr>
                  <p:cNvPr id="1182" name="Form"/>
                  <p:cNvSpPr/>
                  <p:nvPr/>
                </p:nvSpPr>
                <p:spPr>
                  <a:xfrm>
                    <a:off x="-2" y="-1"/>
                    <a:ext cx="76177" cy="8880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837"/>
                        </a:moveTo>
                        <a:cubicBezTo>
                          <a:pt x="0" y="1718"/>
                          <a:pt x="4836" y="0"/>
                          <a:pt x="10800" y="0"/>
                        </a:cubicBezTo>
                        <a:cubicBezTo>
                          <a:pt x="16765" y="0"/>
                          <a:pt x="21600" y="1718"/>
                          <a:pt x="21600" y="3837"/>
                        </a:cubicBezTo>
                        <a:lnTo>
                          <a:pt x="21600" y="17763"/>
                        </a:lnTo>
                        <a:cubicBezTo>
                          <a:pt x="21600" y="19882"/>
                          <a:pt x="16764" y="21600"/>
                          <a:pt x="10800" y="21600"/>
                        </a:cubicBezTo>
                        <a:cubicBezTo>
                          <a:pt x="4835" y="21600"/>
                          <a:pt x="0" y="19882"/>
                          <a:pt x="0" y="17763"/>
                        </a:cubicBezTo>
                        <a:close/>
                      </a:path>
                    </a:pathLst>
                  </a:custGeom>
                  <a:solidFill>
                    <a:srgbClr val="CCCC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83" name="Oval"/>
                  <p:cNvSpPr/>
                  <p:nvPr/>
                </p:nvSpPr>
                <p:spPr>
                  <a:xfrm>
                    <a:off x="-1" y="-1"/>
                    <a:ext cx="76176" cy="31555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84" name="Linien"/>
                  <p:cNvSpPr/>
                  <p:nvPr/>
                </p:nvSpPr>
                <p:spPr>
                  <a:xfrm>
                    <a:off x="-2" y="-1"/>
                    <a:ext cx="76175" cy="8880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837"/>
                        </a:moveTo>
                        <a:cubicBezTo>
                          <a:pt x="21600" y="5957"/>
                          <a:pt x="16765" y="7675"/>
                          <a:pt x="10800" y="7675"/>
                        </a:cubicBezTo>
                        <a:cubicBezTo>
                          <a:pt x="4835" y="7675"/>
                          <a:pt x="0" y="5957"/>
                          <a:pt x="0" y="3837"/>
                        </a:cubicBezTo>
                        <a:cubicBezTo>
                          <a:pt x="0" y="1718"/>
                          <a:pt x="4835" y="0"/>
                          <a:pt x="10800" y="0"/>
                        </a:cubicBezTo>
                        <a:cubicBezTo>
                          <a:pt x="16765" y="0"/>
                          <a:pt x="21600" y="1718"/>
                          <a:pt x="21600" y="3837"/>
                        </a:cubicBezTo>
                        <a:lnTo>
                          <a:pt x="21600" y="17763"/>
                        </a:lnTo>
                        <a:cubicBezTo>
                          <a:pt x="21600" y="1988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9882"/>
                          <a:pt x="0" y="17763"/>
                        </a:cubicBezTo>
                        <a:lnTo>
                          <a:pt x="0" y="3837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1186" name="Oval 64"/>
                <p:cNvSpPr/>
                <p:nvPr/>
              </p:nvSpPr>
              <p:spPr>
                <a:xfrm>
                  <a:off x="1" y="0"/>
                  <a:ext cx="76175" cy="49135"/>
                </a:xfrm>
                <a:prstGeom prst="ellipse">
                  <a:avLst/>
                </a:prstGeom>
                <a:solidFill>
                  <a:srgbClr val="CCCCFF"/>
                </a:solidFill>
                <a:ln w="9525" cap="flat">
                  <a:solidFill>
                    <a:srgbClr val="CCCC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93" name="Group 65"/>
              <p:cNvGrpSpPr/>
              <p:nvPr/>
            </p:nvGrpSpPr>
            <p:grpSpPr>
              <a:xfrm>
                <a:off x="530113" y="78549"/>
                <a:ext cx="68504" cy="99726"/>
                <a:chOff x="0" y="0"/>
                <a:chExt cx="68503" cy="99724"/>
              </a:xfrm>
            </p:grpSpPr>
            <p:grpSp>
              <p:nvGrpSpPr>
                <p:cNvPr id="1191" name="AutoShape 66"/>
                <p:cNvGrpSpPr/>
                <p:nvPr/>
              </p:nvGrpSpPr>
              <p:grpSpPr>
                <a:xfrm>
                  <a:off x="0" y="18925"/>
                  <a:ext cx="68504" cy="80800"/>
                  <a:chOff x="-1" y="0"/>
                  <a:chExt cx="68503" cy="80799"/>
                </a:xfrm>
              </p:grpSpPr>
              <p:sp>
                <p:nvSpPr>
                  <p:cNvPr id="1188" name="Form"/>
                  <p:cNvSpPr/>
                  <p:nvPr/>
                </p:nvSpPr>
                <p:spPr>
                  <a:xfrm>
                    <a:off x="-2" y="0"/>
                    <a:ext cx="68505" cy="8080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793"/>
                        </a:moveTo>
                        <a:cubicBezTo>
                          <a:pt x="0" y="1698"/>
                          <a:pt x="4836" y="0"/>
                          <a:pt x="10800" y="0"/>
                        </a:cubicBezTo>
                        <a:cubicBezTo>
                          <a:pt x="16765" y="0"/>
                          <a:pt x="21600" y="1698"/>
                          <a:pt x="21600" y="3793"/>
                        </a:cubicBezTo>
                        <a:lnTo>
                          <a:pt x="21600" y="17807"/>
                        </a:lnTo>
                        <a:cubicBezTo>
                          <a:pt x="21600" y="19902"/>
                          <a:pt x="16764" y="21600"/>
                          <a:pt x="10800" y="21600"/>
                        </a:cubicBezTo>
                        <a:cubicBezTo>
                          <a:pt x="4835" y="21600"/>
                          <a:pt x="0" y="19902"/>
                          <a:pt x="0" y="1780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89" name="Oval"/>
                  <p:cNvSpPr/>
                  <p:nvPr/>
                </p:nvSpPr>
                <p:spPr>
                  <a:xfrm>
                    <a:off x="-1" y="-1"/>
                    <a:ext cx="68504" cy="28377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90" name="Linien"/>
                  <p:cNvSpPr/>
                  <p:nvPr/>
                </p:nvSpPr>
                <p:spPr>
                  <a:xfrm>
                    <a:off x="-2" y="0"/>
                    <a:ext cx="68503" cy="8080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793"/>
                        </a:moveTo>
                        <a:cubicBezTo>
                          <a:pt x="21600" y="5888"/>
                          <a:pt x="16765" y="7586"/>
                          <a:pt x="10800" y="7586"/>
                        </a:cubicBezTo>
                        <a:cubicBezTo>
                          <a:pt x="4835" y="7586"/>
                          <a:pt x="0" y="5888"/>
                          <a:pt x="0" y="3793"/>
                        </a:cubicBezTo>
                        <a:cubicBezTo>
                          <a:pt x="0" y="1698"/>
                          <a:pt x="4835" y="0"/>
                          <a:pt x="10800" y="0"/>
                        </a:cubicBezTo>
                        <a:cubicBezTo>
                          <a:pt x="16765" y="0"/>
                          <a:pt x="21600" y="1698"/>
                          <a:pt x="21600" y="3793"/>
                        </a:cubicBezTo>
                        <a:lnTo>
                          <a:pt x="21600" y="17807"/>
                        </a:lnTo>
                        <a:cubicBezTo>
                          <a:pt x="21600" y="19902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9902"/>
                          <a:pt x="0" y="17807"/>
                        </a:cubicBezTo>
                        <a:lnTo>
                          <a:pt x="0" y="3793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1192" name="Oval 67"/>
                <p:cNvSpPr/>
                <p:nvPr/>
              </p:nvSpPr>
              <p:spPr>
                <a:xfrm>
                  <a:off x="1" y="0"/>
                  <a:ext cx="68503" cy="49135"/>
                </a:xfrm>
                <a:prstGeom prst="ellipse">
                  <a:avLst/>
                </a:prstGeom>
                <a:solidFill>
                  <a:srgbClr val="FFFF00"/>
                </a:solidFill>
                <a:ln w="9525" cap="flat">
                  <a:solidFill>
                    <a:srgbClr val="FFFF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199" name="Group 68"/>
              <p:cNvGrpSpPr/>
              <p:nvPr/>
            </p:nvGrpSpPr>
            <p:grpSpPr>
              <a:xfrm>
                <a:off x="443153" y="215011"/>
                <a:ext cx="77820" cy="104821"/>
                <a:chOff x="0" y="0"/>
                <a:chExt cx="77819" cy="104820"/>
              </a:xfrm>
            </p:grpSpPr>
            <p:grpSp>
              <p:nvGrpSpPr>
                <p:cNvPr id="1197" name="AutoShape 69"/>
                <p:cNvGrpSpPr/>
                <p:nvPr/>
              </p:nvGrpSpPr>
              <p:grpSpPr>
                <a:xfrm>
                  <a:off x="-1" y="16014"/>
                  <a:ext cx="77821" cy="88807"/>
                  <a:chOff x="-1" y="0"/>
                  <a:chExt cx="77819" cy="88806"/>
                </a:xfrm>
              </p:grpSpPr>
              <p:sp>
                <p:nvSpPr>
                  <p:cNvPr id="1194" name="Form"/>
                  <p:cNvSpPr/>
                  <p:nvPr/>
                </p:nvSpPr>
                <p:spPr>
                  <a:xfrm>
                    <a:off x="-2" y="-1"/>
                    <a:ext cx="77820" cy="8880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3920"/>
                        </a:moveTo>
                        <a:cubicBezTo>
                          <a:pt x="0" y="1755"/>
                          <a:pt x="4836" y="0"/>
                          <a:pt x="10800" y="0"/>
                        </a:cubicBezTo>
                        <a:cubicBezTo>
                          <a:pt x="16765" y="0"/>
                          <a:pt x="21600" y="1755"/>
                          <a:pt x="21600" y="3920"/>
                        </a:cubicBezTo>
                        <a:lnTo>
                          <a:pt x="21600" y="17680"/>
                        </a:lnTo>
                        <a:cubicBezTo>
                          <a:pt x="21600" y="19845"/>
                          <a:pt x="16764" y="21600"/>
                          <a:pt x="10800" y="21600"/>
                        </a:cubicBezTo>
                        <a:cubicBezTo>
                          <a:pt x="4835" y="21600"/>
                          <a:pt x="0" y="19845"/>
                          <a:pt x="0" y="17680"/>
                        </a:cubicBez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95" name="Oval"/>
                  <p:cNvSpPr/>
                  <p:nvPr/>
                </p:nvSpPr>
                <p:spPr>
                  <a:xfrm>
                    <a:off x="-1" y="-1"/>
                    <a:ext cx="77820" cy="32235"/>
                  </a:xfrm>
                  <a:prstGeom prst="ellipse">
                    <a:avLst/>
                  </a:prstGeom>
                  <a:solidFill>
                    <a:schemeClr val="accent3">
                      <a:lumOff val="44000"/>
                      <a:alpha val="40000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  <p:sp>
                <p:nvSpPr>
                  <p:cNvPr id="1196" name="Linien"/>
                  <p:cNvSpPr/>
                  <p:nvPr/>
                </p:nvSpPr>
                <p:spPr>
                  <a:xfrm>
                    <a:off x="-2" y="-1"/>
                    <a:ext cx="77819" cy="8880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3920"/>
                        </a:moveTo>
                        <a:cubicBezTo>
                          <a:pt x="21600" y="6085"/>
                          <a:pt x="16765" y="7840"/>
                          <a:pt x="10800" y="7840"/>
                        </a:cubicBezTo>
                        <a:cubicBezTo>
                          <a:pt x="4835" y="7840"/>
                          <a:pt x="0" y="6085"/>
                          <a:pt x="0" y="3920"/>
                        </a:cubicBezTo>
                        <a:cubicBezTo>
                          <a:pt x="0" y="1755"/>
                          <a:pt x="4835" y="0"/>
                          <a:pt x="10800" y="0"/>
                        </a:cubicBezTo>
                        <a:cubicBezTo>
                          <a:pt x="16765" y="0"/>
                          <a:pt x="21600" y="1755"/>
                          <a:pt x="21600" y="3920"/>
                        </a:cubicBezTo>
                        <a:lnTo>
                          <a:pt x="21600" y="17680"/>
                        </a:lnTo>
                        <a:cubicBezTo>
                          <a:pt x="21600" y="1984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9845"/>
                          <a:pt x="0" y="17680"/>
                        </a:cubicBezTo>
                        <a:lnTo>
                          <a:pt x="0" y="3920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sp>
              <p:nvSpPr>
                <p:cNvPr id="1198" name="Oval 70"/>
                <p:cNvSpPr/>
                <p:nvPr/>
              </p:nvSpPr>
              <p:spPr>
                <a:xfrm>
                  <a:off x="1" y="0"/>
                  <a:ext cx="77819" cy="4913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</p:grpSp>
        <p:grpSp>
          <p:nvGrpSpPr>
            <p:cNvPr id="1470" name="Group 305"/>
            <p:cNvGrpSpPr/>
            <p:nvPr/>
          </p:nvGrpSpPr>
          <p:grpSpPr>
            <a:xfrm>
              <a:off x="1006722" y="334921"/>
              <a:ext cx="3023633" cy="995565"/>
              <a:chOff x="0" y="0"/>
              <a:chExt cx="3023632" cy="995563"/>
            </a:xfrm>
          </p:grpSpPr>
          <p:grpSp>
            <p:nvGrpSpPr>
              <p:cNvPr id="1205" name="AutoShape 28"/>
              <p:cNvGrpSpPr/>
              <p:nvPr/>
            </p:nvGrpSpPr>
            <p:grpSpPr>
              <a:xfrm>
                <a:off x="0" y="389300"/>
                <a:ext cx="561375" cy="296455"/>
                <a:chOff x="0" y="0"/>
                <a:chExt cx="561374" cy="296454"/>
              </a:xfrm>
            </p:grpSpPr>
            <p:sp>
              <p:nvSpPr>
                <p:cNvPr id="1201" name="Form"/>
                <p:cNvSpPr/>
                <p:nvPr/>
              </p:nvSpPr>
              <p:spPr>
                <a:xfrm>
                  <a:off x="0" y="0"/>
                  <a:ext cx="561375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52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48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02" name="Form"/>
                <p:cNvSpPr/>
                <p:nvPr/>
              </p:nvSpPr>
              <p:spPr>
                <a:xfrm>
                  <a:off x="487261" y="0"/>
                  <a:ext cx="74114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03" name="Form"/>
                <p:cNvSpPr/>
                <p:nvPr/>
              </p:nvSpPr>
              <p:spPr>
                <a:xfrm>
                  <a:off x="0" y="-1"/>
                  <a:ext cx="561375" cy="741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2852" y="0"/>
                      </a:lnTo>
                      <a:lnTo>
                        <a:pt x="21600" y="0"/>
                      </a:lnTo>
                      <a:lnTo>
                        <a:pt x="18748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04" name="Form"/>
                <p:cNvSpPr/>
                <p:nvPr/>
              </p:nvSpPr>
              <p:spPr>
                <a:xfrm>
                  <a:off x="0" y="0"/>
                  <a:ext cx="561375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52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48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748" y="5400"/>
                      </a:lnTo>
                      <a:lnTo>
                        <a:pt x="21600" y="0"/>
                      </a:lnTo>
                      <a:moveTo>
                        <a:pt x="18748" y="5400"/>
                      </a:moveTo>
                      <a:lnTo>
                        <a:pt x="18748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210" name="AutoShape 29"/>
              <p:cNvGrpSpPr/>
              <p:nvPr/>
            </p:nvGrpSpPr>
            <p:grpSpPr>
              <a:xfrm>
                <a:off x="841210" y="389300"/>
                <a:ext cx="559670" cy="296455"/>
                <a:chOff x="0" y="0"/>
                <a:chExt cx="559668" cy="296454"/>
              </a:xfrm>
            </p:grpSpPr>
            <p:sp>
              <p:nvSpPr>
                <p:cNvPr id="1206" name="Form"/>
                <p:cNvSpPr/>
                <p:nvPr/>
              </p:nvSpPr>
              <p:spPr>
                <a:xfrm>
                  <a:off x="0" y="0"/>
                  <a:ext cx="559670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60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4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07" name="Form"/>
                <p:cNvSpPr/>
                <p:nvPr/>
              </p:nvSpPr>
              <p:spPr>
                <a:xfrm>
                  <a:off x="485556" y="0"/>
                  <a:ext cx="74114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08" name="Form"/>
                <p:cNvSpPr/>
                <p:nvPr/>
              </p:nvSpPr>
              <p:spPr>
                <a:xfrm>
                  <a:off x="0" y="-1"/>
                  <a:ext cx="559670" cy="741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2860" y="0"/>
                      </a:lnTo>
                      <a:lnTo>
                        <a:pt x="21600" y="0"/>
                      </a:lnTo>
                      <a:lnTo>
                        <a:pt x="18740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09" name="Form"/>
                <p:cNvSpPr/>
                <p:nvPr/>
              </p:nvSpPr>
              <p:spPr>
                <a:xfrm>
                  <a:off x="0" y="0"/>
                  <a:ext cx="559670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60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40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740" y="5400"/>
                      </a:lnTo>
                      <a:lnTo>
                        <a:pt x="21600" y="0"/>
                      </a:lnTo>
                      <a:moveTo>
                        <a:pt x="18740" y="5400"/>
                      </a:moveTo>
                      <a:lnTo>
                        <a:pt x="1874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215" name="AutoShape 30"/>
              <p:cNvGrpSpPr/>
              <p:nvPr/>
            </p:nvGrpSpPr>
            <p:grpSpPr>
              <a:xfrm>
                <a:off x="1847933" y="1628"/>
                <a:ext cx="561376" cy="291569"/>
                <a:chOff x="0" y="0"/>
                <a:chExt cx="561374" cy="291568"/>
              </a:xfrm>
            </p:grpSpPr>
            <p:sp>
              <p:nvSpPr>
                <p:cNvPr id="1211" name="Form"/>
                <p:cNvSpPr/>
                <p:nvPr/>
              </p:nvSpPr>
              <p:spPr>
                <a:xfrm>
                  <a:off x="0" y="-1"/>
                  <a:ext cx="561375" cy="2915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05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95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12" name="Form"/>
                <p:cNvSpPr/>
                <p:nvPr/>
              </p:nvSpPr>
              <p:spPr>
                <a:xfrm>
                  <a:off x="488482" y="-1"/>
                  <a:ext cx="72893" cy="2915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13" name="Form"/>
                <p:cNvSpPr/>
                <p:nvPr/>
              </p:nvSpPr>
              <p:spPr>
                <a:xfrm>
                  <a:off x="0" y="-1"/>
                  <a:ext cx="561375" cy="728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2805" y="0"/>
                      </a:lnTo>
                      <a:lnTo>
                        <a:pt x="21600" y="0"/>
                      </a:lnTo>
                      <a:lnTo>
                        <a:pt x="18795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14" name="Form"/>
                <p:cNvSpPr/>
                <p:nvPr/>
              </p:nvSpPr>
              <p:spPr>
                <a:xfrm>
                  <a:off x="0" y="-1"/>
                  <a:ext cx="561375" cy="2915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05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95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795" y="5400"/>
                      </a:lnTo>
                      <a:lnTo>
                        <a:pt x="21600" y="0"/>
                      </a:lnTo>
                      <a:moveTo>
                        <a:pt x="18795" y="5400"/>
                      </a:moveTo>
                      <a:lnTo>
                        <a:pt x="18795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220" name="AutoShape 31"/>
              <p:cNvGrpSpPr/>
              <p:nvPr/>
            </p:nvGrpSpPr>
            <p:grpSpPr>
              <a:xfrm>
                <a:off x="1793331" y="583136"/>
                <a:ext cx="561376" cy="296455"/>
                <a:chOff x="0" y="0"/>
                <a:chExt cx="561374" cy="296454"/>
              </a:xfrm>
            </p:grpSpPr>
            <p:sp>
              <p:nvSpPr>
                <p:cNvPr id="1216" name="Form"/>
                <p:cNvSpPr/>
                <p:nvPr/>
              </p:nvSpPr>
              <p:spPr>
                <a:xfrm>
                  <a:off x="0" y="0"/>
                  <a:ext cx="561375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52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48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17" name="Form"/>
                <p:cNvSpPr/>
                <p:nvPr/>
              </p:nvSpPr>
              <p:spPr>
                <a:xfrm>
                  <a:off x="487261" y="0"/>
                  <a:ext cx="74114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18" name="Form"/>
                <p:cNvSpPr/>
                <p:nvPr/>
              </p:nvSpPr>
              <p:spPr>
                <a:xfrm>
                  <a:off x="0" y="-1"/>
                  <a:ext cx="561375" cy="741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2852" y="0"/>
                      </a:lnTo>
                      <a:lnTo>
                        <a:pt x="21600" y="0"/>
                      </a:lnTo>
                      <a:lnTo>
                        <a:pt x="18748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19" name="Form"/>
                <p:cNvSpPr/>
                <p:nvPr/>
              </p:nvSpPr>
              <p:spPr>
                <a:xfrm>
                  <a:off x="0" y="0"/>
                  <a:ext cx="561375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852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748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748" y="5400"/>
                      </a:lnTo>
                      <a:lnTo>
                        <a:pt x="21600" y="0"/>
                      </a:lnTo>
                      <a:moveTo>
                        <a:pt x="18748" y="5400"/>
                      </a:moveTo>
                      <a:lnTo>
                        <a:pt x="18748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225" name="AutoShape 32"/>
              <p:cNvGrpSpPr/>
              <p:nvPr/>
            </p:nvGrpSpPr>
            <p:grpSpPr>
              <a:xfrm>
                <a:off x="2632835" y="583136"/>
                <a:ext cx="223527" cy="296455"/>
                <a:chOff x="0" y="0"/>
                <a:chExt cx="223526" cy="296454"/>
              </a:xfrm>
            </p:grpSpPr>
            <p:sp>
              <p:nvSpPr>
                <p:cNvPr id="1221" name="Form"/>
                <p:cNvSpPr/>
                <p:nvPr/>
              </p:nvSpPr>
              <p:spPr>
                <a:xfrm>
                  <a:off x="-1" y="0"/>
                  <a:ext cx="223527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072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7528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50C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22" name="Form"/>
                <p:cNvSpPr/>
                <p:nvPr/>
              </p:nvSpPr>
              <p:spPr>
                <a:xfrm>
                  <a:off x="167645" y="0"/>
                  <a:ext cx="55882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072"/>
                      </a:moveTo>
                      <a:lnTo>
                        <a:pt x="21600" y="0"/>
                      </a:lnTo>
                      <a:lnTo>
                        <a:pt x="21600" y="17528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23" name="Form"/>
                <p:cNvSpPr/>
                <p:nvPr/>
              </p:nvSpPr>
              <p:spPr>
                <a:xfrm>
                  <a:off x="-1" y="-1"/>
                  <a:ext cx="223527" cy="55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16200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224" name="Form"/>
                <p:cNvSpPr/>
                <p:nvPr/>
              </p:nvSpPr>
              <p:spPr>
                <a:xfrm>
                  <a:off x="-1" y="0"/>
                  <a:ext cx="223527" cy="296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072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7528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  <a:moveTo>
                        <a:pt x="0" y="4072"/>
                      </a:moveTo>
                      <a:lnTo>
                        <a:pt x="16200" y="4072"/>
                      </a:lnTo>
                      <a:lnTo>
                        <a:pt x="21600" y="0"/>
                      </a:lnTo>
                      <a:moveTo>
                        <a:pt x="16200" y="4072"/>
                      </a:moveTo>
                      <a:lnTo>
                        <a:pt x="16200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226" name="Line 33"/>
              <p:cNvSpPr/>
              <p:nvPr/>
            </p:nvSpPr>
            <p:spPr>
              <a:xfrm>
                <a:off x="506773" y="542414"/>
                <a:ext cx="284954" cy="1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27" name="Line 34"/>
              <p:cNvSpPr/>
              <p:nvPr/>
            </p:nvSpPr>
            <p:spPr>
              <a:xfrm flipV="1">
                <a:off x="1400880" y="104248"/>
                <a:ext cx="503362" cy="387672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28" name="Line 35"/>
              <p:cNvSpPr/>
              <p:nvPr/>
            </p:nvSpPr>
            <p:spPr>
              <a:xfrm>
                <a:off x="1346278" y="583136"/>
                <a:ext cx="447054" cy="102619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29" name="Line 36"/>
              <p:cNvSpPr/>
              <p:nvPr/>
            </p:nvSpPr>
            <p:spPr>
              <a:xfrm>
                <a:off x="2296692" y="684126"/>
                <a:ext cx="336144" cy="1"/>
              </a:xfrm>
              <a:prstGeom prst="line">
                <a:avLst/>
              </a:prstGeom>
              <a:noFill/>
              <a:ln w="28575" cap="flat">
                <a:solidFill>
                  <a:srgbClr val="FF33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0" name="Line 37"/>
              <p:cNvSpPr/>
              <p:nvPr/>
            </p:nvSpPr>
            <p:spPr>
              <a:xfrm>
                <a:off x="561375" y="583136"/>
                <a:ext cx="278129" cy="1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1" name="Line 38"/>
              <p:cNvSpPr/>
              <p:nvPr/>
            </p:nvSpPr>
            <p:spPr>
              <a:xfrm>
                <a:off x="2356413" y="736249"/>
                <a:ext cx="278129" cy="1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2" name="Line 39"/>
              <p:cNvSpPr/>
              <p:nvPr/>
            </p:nvSpPr>
            <p:spPr>
              <a:xfrm flipV="1">
                <a:off x="1400880" y="195465"/>
                <a:ext cx="445347" cy="343692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3" name="Line 40"/>
              <p:cNvSpPr/>
              <p:nvPr/>
            </p:nvSpPr>
            <p:spPr>
              <a:xfrm>
                <a:off x="1346278" y="632002"/>
                <a:ext cx="447054" cy="96104"/>
              </a:xfrm>
              <a:prstGeom prst="line">
                <a:avLst/>
              </a:prstGeom>
              <a:noFill/>
              <a:ln w="28575" cap="flat">
                <a:solidFill>
                  <a:srgbClr val="FF99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249" name="Group 298"/>
              <p:cNvGrpSpPr/>
              <p:nvPr/>
            </p:nvGrpSpPr>
            <p:grpSpPr>
              <a:xfrm>
                <a:off x="561376" y="293707"/>
                <a:ext cx="330735" cy="71671"/>
                <a:chOff x="0" y="0"/>
                <a:chExt cx="330733" cy="71670"/>
              </a:xfrm>
            </p:grpSpPr>
            <p:sp>
              <p:nvSpPr>
                <p:cNvPr id="1234" name="Rectangle 71"/>
                <p:cNvSpPr/>
                <p:nvPr/>
              </p:nvSpPr>
              <p:spPr>
                <a:xfrm flipH="1">
                  <a:off x="0" y="0"/>
                  <a:ext cx="249285" cy="71671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235" name="Rectangle 72"/>
                <p:cNvSpPr/>
                <p:nvPr/>
              </p:nvSpPr>
              <p:spPr>
                <a:xfrm flipH="1">
                  <a:off x="249284" y="0"/>
                  <a:ext cx="81450" cy="71671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236" name="Rectangle 73"/>
                <p:cNvSpPr/>
                <p:nvPr/>
              </p:nvSpPr>
              <p:spPr>
                <a:xfrm flipH="1">
                  <a:off x="8638" y="6418"/>
                  <a:ext cx="234476" cy="58834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grpSp>
              <p:nvGrpSpPr>
                <p:cNvPr id="1242" name="Group 74"/>
                <p:cNvGrpSpPr/>
                <p:nvPr/>
              </p:nvGrpSpPr>
              <p:grpSpPr>
                <a:xfrm>
                  <a:off x="106716" y="19474"/>
                  <a:ext cx="12701" cy="31707"/>
                  <a:chOff x="0" y="0"/>
                  <a:chExt cx="12700" cy="31706"/>
                </a:xfrm>
              </p:grpSpPr>
              <p:grpSp>
                <p:nvGrpSpPr>
                  <p:cNvPr id="1240" name="AutoShape 75"/>
                  <p:cNvGrpSpPr/>
                  <p:nvPr/>
                </p:nvGrpSpPr>
                <p:grpSpPr>
                  <a:xfrm>
                    <a:off x="0" y="337"/>
                    <a:ext cx="12701" cy="31370"/>
                    <a:chOff x="0" y="0"/>
                    <a:chExt cx="12700" cy="31369"/>
                  </a:xfrm>
                </p:grpSpPr>
                <p:sp>
                  <p:nvSpPr>
                    <p:cNvPr id="1237" name="Form"/>
                    <p:cNvSpPr/>
                    <p:nvPr/>
                  </p:nvSpPr>
                  <p:spPr>
                    <a:xfrm flipH="1">
                      <a:off x="0" y="4379"/>
                      <a:ext cx="12701" cy="2699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1577"/>
                          </a:moveTo>
                          <a:cubicBezTo>
                            <a:pt x="0" y="70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06"/>
                            <a:pt x="21600" y="1577"/>
                          </a:cubicBezTo>
                          <a:lnTo>
                            <a:pt x="21600" y="20023"/>
                          </a:lnTo>
                          <a:cubicBezTo>
                            <a:pt x="21600" y="2089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94"/>
                            <a:pt x="0" y="20023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38" name="Kreis"/>
                    <p:cNvSpPr/>
                    <p:nvPr/>
                  </p:nvSpPr>
                  <p:spPr>
                    <a:xfrm flipH="1">
                      <a:off x="0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39" name="Linien"/>
                    <p:cNvSpPr/>
                    <p:nvPr/>
                  </p:nvSpPr>
                  <p:spPr>
                    <a:xfrm flipH="1">
                      <a:off x="0" y="4379"/>
                      <a:ext cx="12701" cy="2699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577"/>
                          </a:moveTo>
                          <a:cubicBezTo>
                            <a:pt x="21600" y="2447"/>
                            <a:pt x="16765" y="3153"/>
                            <a:pt x="10800" y="3153"/>
                          </a:cubicBezTo>
                          <a:cubicBezTo>
                            <a:pt x="4835" y="3153"/>
                            <a:pt x="0" y="2447"/>
                            <a:pt x="0" y="1577"/>
                          </a:cubicBezTo>
                          <a:cubicBezTo>
                            <a:pt x="0" y="70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06"/>
                            <a:pt x="21600" y="1577"/>
                          </a:cubicBezTo>
                          <a:lnTo>
                            <a:pt x="21600" y="20023"/>
                          </a:lnTo>
                          <a:cubicBezTo>
                            <a:pt x="21600" y="2089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94"/>
                            <a:pt x="0" y="20023"/>
                          </a:cubicBezTo>
                          <a:lnTo>
                            <a:pt x="0" y="1577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41" name="Oval 76"/>
                  <p:cNvSpPr/>
                  <p:nvPr/>
                </p:nvSpPr>
                <p:spPr>
                  <a:xfrm flipH="1">
                    <a:off x="0" y="0"/>
                    <a:ext cx="12701" cy="15908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248" name="Group 80"/>
                <p:cNvGrpSpPr/>
                <p:nvPr/>
              </p:nvGrpSpPr>
              <p:grpSpPr>
                <a:xfrm>
                  <a:off x="10665" y="19474"/>
                  <a:ext cx="12701" cy="31707"/>
                  <a:chOff x="0" y="0"/>
                  <a:chExt cx="12700" cy="31706"/>
                </a:xfrm>
              </p:grpSpPr>
              <p:grpSp>
                <p:nvGrpSpPr>
                  <p:cNvPr id="1246" name="AutoShape 81"/>
                  <p:cNvGrpSpPr/>
                  <p:nvPr/>
                </p:nvGrpSpPr>
                <p:grpSpPr>
                  <a:xfrm>
                    <a:off x="-1" y="9"/>
                    <a:ext cx="12701" cy="31698"/>
                    <a:chOff x="0" y="0"/>
                    <a:chExt cx="12700" cy="31697"/>
                  </a:xfrm>
                </p:grpSpPr>
                <p:sp>
                  <p:nvSpPr>
                    <p:cNvPr id="1243" name="Form"/>
                    <p:cNvSpPr/>
                    <p:nvPr/>
                  </p:nvSpPr>
                  <p:spPr>
                    <a:xfrm flipH="1">
                      <a:off x="0" y="4707"/>
                      <a:ext cx="12700" cy="2699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1314"/>
                          </a:moveTo>
                          <a:cubicBezTo>
                            <a:pt x="0" y="588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588"/>
                            <a:pt x="21600" y="1314"/>
                          </a:cubicBezTo>
                          <a:lnTo>
                            <a:pt x="21600" y="20286"/>
                          </a:lnTo>
                          <a:cubicBezTo>
                            <a:pt x="21600" y="21012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1012"/>
                            <a:pt x="0" y="20286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44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45" name="Linien"/>
                    <p:cNvSpPr/>
                    <p:nvPr/>
                  </p:nvSpPr>
                  <p:spPr>
                    <a:xfrm flipH="1">
                      <a:off x="0" y="4707"/>
                      <a:ext cx="12700" cy="2699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314"/>
                          </a:moveTo>
                          <a:cubicBezTo>
                            <a:pt x="21600" y="2040"/>
                            <a:pt x="16765" y="2628"/>
                            <a:pt x="10800" y="2628"/>
                          </a:cubicBezTo>
                          <a:cubicBezTo>
                            <a:pt x="4835" y="2628"/>
                            <a:pt x="0" y="2040"/>
                            <a:pt x="0" y="1314"/>
                          </a:cubicBezTo>
                          <a:cubicBezTo>
                            <a:pt x="0" y="588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588"/>
                            <a:pt x="21600" y="1314"/>
                          </a:cubicBezTo>
                          <a:lnTo>
                            <a:pt x="21600" y="20286"/>
                          </a:lnTo>
                          <a:cubicBezTo>
                            <a:pt x="21600" y="21012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1012"/>
                            <a:pt x="0" y="20286"/>
                          </a:cubicBezTo>
                          <a:lnTo>
                            <a:pt x="0" y="1314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47" name="Oval 82"/>
                  <p:cNvSpPr/>
                  <p:nvPr/>
                </p:nvSpPr>
                <p:spPr>
                  <a:xfrm flipH="1">
                    <a:off x="-1" y="0"/>
                    <a:ext cx="12701" cy="15908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</p:grpSp>
          <p:grpSp>
            <p:nvGrpSpPr>
              <p:cNvPr id="1277" name="Group 299"/>
              <p:cNvGrpSpPr/>
              <p:nvPr/>
            </p:nvGrpSpPr>
            <p:grpSpPr>
              <a:xfrm>
                <a:off x="1568098" y="487591"/>
                <a:ext cx="334438" cy="73300"/>
                <a:chOff x="0" y="0"/>
                <a:chExt cx="334436" cy="73299"/>
              </a:xfrm>
            </p:grpSpPr>
            <p:sp>
              <p:nvSpPr>
                <p:cNvPr id="1250" name="Rectangle 122"/>
                <p:cNvSpPr/>
                <p:nvPr/>
              </p:nvSpPr>
              <p:spPr>
                <a:xfrm flipH="1">
                  <a:off x="0" y="0"/>
                  <a:ext cx="250520" cy="73300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251" name="Rectangle 123"/>
                <p:cNvSpPr/>
                <p:nvPr/>
              </p:nvSpPr>
              <p:spPr>
                <a:xfrm flipH="1">
                  <a:off x="250519" y="0"/>
                  <a:ext cx="83918" cy="73300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252" name="Rectangle 124"/>
                <p:cNvSpPr/>
                <p:nvPr/>
              </p:nvSpPr>
              <p:spPr>
                <a:xfrm flipH="1">
                  <a:off x="8638" y="6564"/>
                  <a:ext cx="239413" cy="60172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grpSp>
              <p:nvGrpSpPr>
                <p:cNvPr id="1258" name="Group 125"/>
                <p:cNvGrpSpPr/>
                <p:nvPr/>
              </p:nvGrpSpPr>
              <p:grpSpPr>
                <a:xfrm>
                  <a:off x="112049" y="24329"/>
                  <a:ext cx="12702" cy="26669"/>
                  <a:chOff x="0" y="0"/>
                  <a:chExt cx="12701" cy="26667"/>
                </a:xfrm>
              </p:grpSpPr>
              <p:grpSp>
                <p:nvGrpSpPr>
                  <p:cNvPr id="1256" name="AutoShape 126"/>
                  <p:cNvGrpSpPr/>
                  <p:nvPr/>
                </p:nvGrpSpPr>
                <p:grpSpPr>
                  <a:xfrm>
                    <a:off x="-1" y="0"/>
                    <a:ext cx="12703" cy="26668"/>
                    <a:chOff x="0" y="0"/>
                    <a:chExt cx="12700" cy="26667"/>
                  </a:xfrm>
                </p:grpSpPr>
                <p:sp>
                  <p:nvSpPr>
                    <p:cNvPr id="1253" name="Form"/>
                    <p:cNvSpPr/>
                    <p:nvPr/>
                  </p:nvSpPr>
                  <p:spPr>
                    <a:xfrm flipH="1">
                      <a:off x="0" y="6022"/>
                      <a:ext cx="12701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14" y="343"/>
                          </a:moveTo>
                          <a:cubicBezTo>
                            <a:pt x="14" y="154"/>
                            <a:pt x="4846" y="0"/>
                            <a:pt x="10807" y="0"/>
                          </a:cubicBezTo>
                          <a:cubicBezTo>
                            <a:pt x="16768" y="0"/>
                            <a:pt x="21600" y="154"/>
                            <a:pt x="21600" y="343"/>
                          </a:cubicBezTo>
                          <a:lnTo>
                            <a:pt x="21586" y="21257"/>
                          </a:lnTo>
                          <a:cubicBezTo>
                            <a:pt x="21586" y="21446"/>
                            <a:pt x="16754" y="21600"/>
                            <a:pt x="10793" y="21600"/>
                          </a:cubicBezTo>
                          <a:cubicBezTo>
                            <a:pt x="4832" y="21600"/>
                            <a:pt x="0" y="21446"/>
                            <a:pt x="0" y="21257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54" name="Kreis"/>
                    <p:cNvSpPr/>
                    <p:nvPr/>
                  </p:nvSpPr>
                  <p:spPr>
                    <a:xfrm flipH="1">
                      <a:off x="0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55" name="Linien"/>
                    <p:cNvSpPr/>
                    <p:nvPr/>
                  </p:nvSpPr>
                  <p:spPr>
                    <a:xfrm flipH="1">
                      <a:off x="1" y="6022"/>
                      <a:ext cx="12701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343"/>
                          </a:moveTo>
                          <a:cubicBezTo>
                            <a:pt x="21600" y="533"/>
                            <a:pt x="16765" y="686"/>
                            <a:pt x="10800" y="686"/>
                          </a:cubicBezTo>
                          <a:cubicBezTo>
                            <a:pt x="4835" y="686"/>
                            <a:pt x="0" y="533"/>
                            <a:pt x="0" y="343"/>
                          </a:cubicBezTo>
                          <a:cubicBezTo>
                            <a:pt x="0" y="154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54"/>
                            <a:pt x="21600" y="343"/>
                          </a:cubicBezTo>
                          <a:lnTo>
                            <a:pt x="21600" y="21257"/>
                          </a:lnTo>
                          <a:cubicBezTo>
                            <a:pt x="21600" y="21446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1446"/>
                            <a:pt x="0" y="21257"/>
                          </a:cubicBezTo>
                          <a:lnTo>
                            <a:pt x="14" y="343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57" name="Oval 127"/>
                  <p:cNvSpPr/>
                  <p:nvPr/>
                </p:nvSpPr>
                <p:spPr>
                  <a:xfrm flipH="1">
                    <a:off x="0" y="1309"/>
                    <a:ext cx="12701" cy="14251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264" name="Group 128"/>
                <p:cNvGrpSpPr/>
                <p:nvPr/>
              </p:nvGrpSpPr>
              <p:grpSpPr>
                <a:xfrm>
                  <a:off x="93791" y="25639"/>
                  <a:ext cx="12701" cy="25359"/>
                  <a:chOff x="0" y="0"/>
                  <a:chExt cx="12700" cy="25358"/>
                </a:xfrm>
              </p:grpSpPr>
              <p:grpSp>
                <p:nvGrpSpPr>
                  <p:cNvPr id="1262" name="AutoShape 129"/>
                  <p:cNvGrpSpPr/>
                  <p:nvPr/>
                </p:nvGrpSpPr>
                <p:grpSpPr>
                  <a:xfrm>
                    <a:off x="0" y="332"/>
                    <a:ext cx="12701" cy="25027"/>
                    <a:chOff x="0" y="0"/>
                    <a:chExt cx="12700" cy="25025"/>
                  </a:xfrm>
                </p:grpSpPr>
                <p:sp>
                  <p:nvSpPr>
                    <p:cNvPr id="1259" name="Form"/>
                    <p:cNvSpPr/>
                    <p:nvPr/>
                  </p:nvSpPr>
                  <p:spPr>
                    <a:xfrm flipH="1">
                      <a:off x="0" y="4380"/>
                      <a:ext cx="12701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061"/>
                          </a:moveTo>
                          <a:cubicBezTo>
                            <a:pt x="0" y="92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923"/>
                            <a:pt x="21600" y="2061"/>
                          </a:cubicBezTo>
                          <a:lnTo>
                            <a:pt x="21600" y="19539"/>
                          </a:lnTo>
                          <a:cubicBezTo>
                            <a:pt x="21600" y="2067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677"/>
                            <a:pt x="0" y="19539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60" name="Kreis"/>
                    <p:cNvSpPr/>
                    <p:nvPr/>
                  </p:nvSpPr>
                  <p:spPr>
                    <a:xfrm flipH="1">
                      <a:off x="0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61" name="Linien"/>
                    <p:cNvSpPr/>
                    <p:nvPr/>
                  </p:nvSpPr>
                  <p:spPr>
                    <a:xfrm flipH="1">
                      <a:off x="0" y="4380"/>
                      <a:ext cx="12701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061"/>
                          </a:moveTo>
                          <a:cubicBezTo>
                            <a:pt x="21600" y="3199"/>
                            <a:pt x="16765" y="4122"/>
                            <a:pt x="10800" y="4122"/>
                          </a:cubicBezTo>
                          <a:cubicBezTo>
                            <a:pt x="4835" y="4122"/>
                            <a:pt x="0" y="3199"/>
                            <a:pt x="0" y="2061"/>
                          </a:cubicBezTo>
                          <a:cubicBezTo>
                            <a:pt x="0" y="92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923"/>
                            <a:pt x="21600" y="2061"/>
                          </a:cubicBezTo>
                          <a:lnTo>
                            <a:pt x="21600" y="19539"/>
                          </a:lnTo>
                          <a:cubicBezTo>
                            <a:pt x="21600" y="2067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677"/>
                            <a:pt x="0" y="19539"/>
                          </a:cubicBezTo>
                          <a:lnTo>
                            <a:pt x="0" y="206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63" name="Oval 130"/>
                  <p:cNvSpPr/>
                  <p:nvPr/>
                </p:nvSpPr>
                <p:spPr>
                  <a:xfrm flipH="1">
                    <a:off x="0" y="0"/>
                    <a:ext cx="12701" cy="14251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270" name="Group 131"/>
                <p:cNvGrpSpPr/>
                <p:nvPr/>
              </p:nvGrpSpPr>
              <p:grpSpPr>
                <a:xfrm>
                  <a:off x="10450" y="25639"/>
                  <a:ext cx="12701" cy="25359"/>
                  <a:chOff x="0" y="0"/>
                  <a:chExt cx="12700" cy="25358"/>
                </a:xfrm>
              </p:grpSpPr>
              <p:grpSp>
                <p:nvGrpSpPr>
                  <p:cNvPr id="1268" name="AutoShape 132"/>
                  <p:cNvGrpSpPr/>
                  <p:nvPr/>
                </p:nvGrpSpPr>
                <p:grpSpPr>
                  <a:xfrm>
                    <a:off x="-1" y="4"/>
                    <a:ext cx="12701" cy="25355"/>
                    <a:chOff x="0" y="0"/>
                    <a:chExt cx="12700" cy="25353"/>
                  </a:xfrm>
                </p:grpSpPr>
                <p:sp>
                  <p:nvSpPr>
                    <p:cNvPr id="1265" name="Form"/>
                    <p:cNvSpPr/>
                    <p:nvPr/>
                  </p:nvSpPr>
                  <p:spPr>
                    <a:xfrm flipH="1">
                      <a:off x="0" y="4708"/>
                      <a:ext cx="12700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1718"/>
                          </a:moveTo>
                          <a:cubicBezTo>
                            <a:pt x="0" y="769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69"/>
                            <a:pt x="21600" y="1718"/>
                          </a:cubicBezTo>
                          <a:lnTo>
                            <a:pt x="21600" y="19882"/>
                          </a:lnTo>
                          <a:cubicBezTo>
                            <a:pt x="21600" y="20831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31"/>
                            <a:pt x="0" y="19882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66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67" name="Linien"/>
                    <p:cNvSpPr/>
                    <p:nvPr/>
                  </p:nvSpPr>
                  <p:spPr>
                    <a:xfrm flipH="1">
                      <a:off x="0" y="4708"/>
                      <a:ext cx="12700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718"/>
                          </a:moveTo>
                          <a:cubicBezTo>
                            <a:pt x="21600" y="2667"/>
                            <a:pt x="16765" y="3436"/>
                            <a:pt x="10800" y="3436"/>
                          </a:cubicBezTo>
                          <a:cubicBezTo>
                            <a:pt x="4835" y="3436"/>
                            <a:pt x="0" y="2667"/>
                            <a:pt x="0" y="1718"/>
                          </a:cubicBezTo>
                          <a:cubicBezTo>
                            <a:pt x="0" y="769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69"/>
                            <a:pt x="21600" y="1718"/>
                          </a:cubicBezTo>
                          <a:lnTo>
                            <a:pt x="21600" y="19882"/>
                          </a:lnTo>
                          <a:cubicBezTo>
                            <a:pt x="21600" y="20831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31"/>
                            <a:pt x="0" y="19882"/>
                          </a:cubicBezTo>
                          <a:lnTo>
                            <a:pt x="0" y="1718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69" name="Oval 133"/>
                  <p:cNvSpPr/>
                  <p:nvPr/>
                </p:nvSpPr>
                <p:spPr>
                  <a:xfrm flipH="1">
                    <a:off x="-1" y="0"/>
                    <a:ext cx="12701" cy="1425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276" name="Group 143"/>
                <p:cNvGrpSpPr/>
                <p:nvPr/>
              </p:nvGrpSpPr>
              <p:grpSpPr>
                <a:xfrm>
                  <a:off x="51687" y="25639"/>
                  <a:ext cx="12702" cy="25359"/>
                  <a:chOff x="0" y="0"/>
                  <a:chExt cx="12701" cy="25358"/>
                </a:xfrm>
              </p:grpSpPr>
              <p:grpSp>
                <p:nvGrpSpPr>
                  <p:cNvPr id="1274" name="AutoShape 144"/>
                  <p:cNvGrpSpPr/>
                  <p:nvPr/>
                </p:nvGrpSpPr>
                <p:grpSpPr>
                  <a:xfrm>
                    <a:off x="-1" y="660"/>
                    <a:ext cx="12703" cy="24699"/>
                    <a:chOff x="0" y="0"/>
                    <a:chExt cx="12701" cy="24697"/>
                  </a:xfrm>
                </p:grpSpPr>
                <p:sp>
                  <p:nvSpPr>
                    <p:cNvPr id="1271" name="Form"/>
                    <p:cNvSpPr/>
                    <p:nvPr/>
                  </p:nvSpPr>
                  <p:spPr>
                    <a:xfrm flipH="1">
                      <a:off x="0" y="4052"/>
                      <a:ext cx="12701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404"/>
                          </a:moveTo>
                          <a:cubicBezTo>
                            <a:pt x="2" y="1076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076"/>
                            <a:pt x="21600" y="2404"/>
                          </a:cubicBezTo>
                          <a:lnTo>
                            <a:pt x="21598" y="19196"/>
                          </a:lnTo>
                          <a:cubicBezTo>
                            <a:pt x="21598" y="20524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524"/>
                            <a:pt x="0" y="19196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72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73" name="Linien"/>
                    <p:cNvSpPr/>
                    <p:nvPr/>
                  </p:nvSpPr>
                  <p:spPr>
                    <a:xfrm flipH="1">
                      <a:off x="1" y="4052"/>
                      <a:ext cx="12700" cy="2064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404"/>
                          </a:moveTo>
                          <a:cubicBezTo>
                            <a:pt x="21600" y="3732"/>
                            <a:pt x="16765" y="4808"/>
                            <a:pt x="10800" y="4808"/>
                          </a:cubicBezTo>
                          <a:cubicBezTo>
                            <a:pt x="4835" y="4808"/>
                            <a:pt x="0" y="3732"/>
                            <a:pt x="0" y="2404"/>
                          </a:cubicBezTo>
                          <a:cubicBezTo>
                            <a:pt x="0" y="107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076"/>
                            <a:pt x="21600" y="2404"/>
                          </a:cubicBezTo>
                          <a:lnTo>
                            <a:pt x="21600" y="19196"/>
                          </a:lnTo>
                          <a:cubicBezTo>
                            <a:pt x="21600" y="2052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524"/>
                            <a:pt x="0" y="19196"/>
                          </a:cubicBezTo>
                          <a:lnTo>
                            <a:pt x="2" y="2404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75" name="Oval 145"/>
                  <p:cNvSpPr/>
                  <p:nvPr/>
                </p:nvSpPr>
                <p:spPr>
                  <a:xfrm flipH="1">
                    <a:off x="-1" y="0"/>
                    <a:ext cx="12701" cy="14251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</p:grpSp>
          <p:grpSp>
            <p:nvGrpSpPr>
              <p:cNvPr id="1323" name="Group 146"/>
              <p:cNvGrpSpPr/>
              <p:nvPr/>
            </p:nvGrpSpPr>
            <p:grpSpPr>
              <a:xfrm>
                <a:off x="2362019" y="487664"/>
                <a:ext cx="323713" cy="71362"/>
                <a:chOff x="0" y="0"/>
                <a:chExt cx="323712" cy="71361"/>
              </a:xfrm>
            </p:grpSpPr>
            <p:sp>
              <p:nvSpPr>
                <p:cNvPr id="1278" name="Rectangle 147"/>
                <p:cNvSpPr/>
                <p:nvPr/>
              </p:nvSpPr>
              <p:spPr>
                <a:xfrm flipH="1">
                  <a:off x="0" y="0"/>
                  <a:ext cx="239651" cy="71362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279" name="Rectangle 148"/>
                <p:cNvSpPr/>
                <p:nvPr/>
              </p:nvSpPr>
              <p:spPr>
                <a:xfrm flipH="1">
                  <a:off x="239651" y="0"/>
                  <a:ext cx="84062" cy="71362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280" name="Rectangle 149"/>
                <p:cNvSpPr/>
                <p:nvPr/>
              </p:nvSpPr>
              <p:spPr>
                <a:xfrm flipH="1">
                  <a:off x="6266" y="6458"/>
                  <a:ext cx="226966" cy="60384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grpSp>
              <p:nvGrpSpPr>
                <p:cNvPr id="1286" name="Group 150"/>
                <p:cNvGrpSpPr/>
                <p:nvPr/>
              </p:nvGrpSpPr>
              <p:grpSpPr>
                <a:xfrm>
                  <a:off x="98387" y="20790"/>
                  <a:ext cx="12702" cy="36521"/>
                  <a:chOff x="0" y="0"/>
                  <a:chExt cx="12701" cy="36520"/>
                </a:xfrm>
              </p:grpSpPr>
              <p:grpSp>
                <p:nvGrpSpPr>
                  <p:cNvPr id="1284" name="AutoShape 151"/>
                  <p:cNvGrpSpPr/>
                  <p:nvPr/>
                </p:nvGrpSpPr>
                <p:grpSpPr>
                  <a:xfrm>
                    <a:off x="-1" y="3543"/>
                    <a:ext cx="12703" cy="32978"/>
                    <a:chOff x="0" y="0"/>
                    <a:chExt cx="12701" cy="32977"/>
                  </a:xfrm>
                </p:grpSpPr>
                <p:sp>
                  <p:nvSpPr>
                    <p:cNvPr id="1281" name="Form"/>
                    <p:cNvSpPr/>
                    <p:nvPr/>
                  </p:nvSpPr>
                  <p:spPr>
                    <a:xfrm flipH="1">
                      <a:off x="0" y="4376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490"/>
                          </a:moveTo>
                          <a:cubicBezTo>
                            <a:pt x="2" y="667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667"/>
                            <a:pt x="21600" y="1490"/>
                          </a:cubicBezTo>
                          <a:lnTo>
                            <a:pt x="21598" y="20110"/>
                          </a:lnTo>
                          <a:cubicBezTo>
                            <a:pt x="21598" y="20933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933"/>
                            <a:pt x="0" y="20110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82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83" name="Linien"/>
                    <p:cNvSpPr/>
                    <p:nvPr/>
                  </p:nvSpPr>
                  <p:spPr>
                    <a:xfrm flipH="1">
                      <a:off x="1" y="4376"/>
                      <a:ext cx="12700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490"/>
                          </a:moveTo>
                          <a:cubicBezTo>
                            <a:pt x="21600" y="2313"/>
                            <a:pt x="16765" y="2980"/>
                            <a:pt x="10800" y="2980"/>
                          </a:cubicBezTo>
                          <a:cubicBezTo>
                            <a:pt x="4835" y="2980"/>
                            <a:pt x="0" y="2313"/>
                            <a:pt x="0" y="1490"/>
                          </a:cubicBezTo>
                          <a:cubicBezTo>
                            <a:pt x="0" y="667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667"/>
                            <a:pt x="21600" y="1490"/>
                          </a:cubicBezTo>
                          <a:lnTo>
                            <a:pt x="21600" y="20110"/>
                          </a:lnTo>
                          <a:cubicBezTo>
                            <a:pt x="21600" y="20933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933"/>
                            <a:pt x="0" y="20110"/>
                          </a:cubicBezTo>
                          <a:lnTo>
                            <a:pt x="2" y="1490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85" name="Oval 152"/>
                  <p:cNvSpPr/>
                  <p:nvPr/>
                </p:nvSpPr>
                <p:spPr>
                  <a:xfrm flipH="1">
                    <a:off x="-1" y="0"/>
                    <a:ext cx="12701" cy="20680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292" name="Group 153"/>
                <p:cNvGrpSpPr/>
                <p:nvPr/>
              </p:nvGrpSpPr>
              <p:grpSpPr>
                <a:xfrm>
                  <a:off x="84070" y="20798"/>
                  <a:ext cx="12702" cy="30131"/>
                  <a:chOff x="0" y="0"/>
                  <a:chExt cx="12701" cy="30129"/>
                </a:xfrm>
              </p:grpSpPr>
              <p:grpSp>
                <p:nvGrpSpPr>
                  <p:cNvPr id="1290" name="AutoShape 154"/>
                  <p:cNvGrpSpPr/>
                  <p:nvPr/>
                </p:nvGrpSpPr>
                <p:grpSpPr>
                  <a:xfrm>
                    <a:off x="-1" y="403"/>
                    <a:ext cx="12703" cy="29727"/>
                    <a:chOff x="0" y="0"/>
                    <a:chExt cx="12701" cy="29726"/>
                  </a:xfrm>
                </p:grpSpPr>
                <p:sp>
                  <p:nvSpPr>
                    <p:cNvPr id="1287" name="Form"/>
                    <p:cNvSpPr/>
                    <p:nvPr/>
                  </p:nvSpPr>
                  <p:spPr>
                    <a:xfrm flipH="1">
                      <a:off x="0" y="4376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81"/>
                          </a:moveTo>
                          <a:cubicBezTo>
                            <a:pt x="2" y="753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598" y="19919"/>
                          </a:lnTo>
                          <a:cubicBezTo>
                            <a:pt x="21598" y="20847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88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89" name="Linien"/>
                    <p:cNvSpPr/>
                    <p:nvPr/>
                  </p:nvSpPr>
                  <p:spPr>
                    <a:xfrm flipH="1">
                      <a:off x="1" y="4376"/>
                      <a:ext cx="12700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81"/>
                          </a:moveTo>
                          <a:cubicBezTo>
                            <a:pt x="21600" y="2610"/>
                            <a:pt x="16765" y="3362"/>
                            <a:pt x="10800" y="3362"/>
                          </a:cubicBezTo>
                          <a:cubicBezTo>
                            <a:pt x="4835" y="3362"/>
                            <a:pt x="0" y="2610"/>
                            <a:pt x="0" y="1681"/>
                          </a:cubicBezTo>
                          <a:cubicBezTo>
                            <a:pt x="0" y="75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600" y="19919"/>
                          </a:lnTo>
                          <a:cubicBezTo>
                            <a:pt x="21600" y="2084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lnTo>
                            <a:pt x="2" y="168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91" name="Oval 155"/>
                  <p:cNvSpPr/>
                  <p:nvPr/>
                </p:nvSpPr>
                <p:spPr>
                  <a:xfrm flipH="1">
                    <a:off x="-1" y="0"/>
                    <a:ext cx="12701" cy="15900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298" name="Group 156"/>
                <p:cNvGrpSpPr/>
                <p:nvPr/>
              </p:nvGrpSpPr>
              <p:grpSpPr>
                <a:xfrm>
                  <a:off x="3056" y="20790"/>
                  <a:ext cx="17492" cy="36521"/>
                  <a:chOff x="0" y="0"/>
                  <a:chExt cx="17490" cy="36520"/>
                </a:xfrm>
              </p:grpSpPr>
              <p:grpSp>
                <p:nvGrpSpPr>
                  <p:cNvPr id="1296" name="AutoShape 157"/>
                  <p:cNvGrpSpPr/>
                  <p:nvPr/>
                </p:nvGrpSpPr>
                <p:grpSpPr>
                  <a:xfrm>
                    <a:off x="0" y="5192"/>
                    <a:ext cx="17491" cy="31329"/>
                    <a:chOff x="0" y="0"/>
                    <a:chExt cx="17490" cy="31328"/>
                  </a:xfrm>
                </p:grpSpPr>
                <p:sp>
                  <p:nvSpPr>
                    <p:cNvPr id="1293" name="Form"/>
                    <p:cNvSpPr/>
                    <p:nvPr/>
                  </p:nvSpPr>
                  <p:spPr>
                    <a:xfrm flipH="1">
                      <a:off x="0" y="2727"/>
                      <a:ext cx="1749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1" y="2735"/>
                          </a:moveTo>
                          <a:cubicBezTo>
                            <a:pt x="1" y="1225"/>
                            <a:pt x="4836" y="0"/>
                            <a:pt x="10801" y="0"/>
                          </a:cubicBezTo>
                          <a:cubicBezTo>
                            <a:pt x="16765" y="0"/>
                            <a:pt x="21600" y="1225"/>
                            <a:pt x="21600" y="2735"/>
                          </a:cubicBezTo>
                          <a:lnTo>
                            <a:pt x="21599" y="18865"/>
                          </a:lnTo>
                          <a:cubicBezTo>
                            <a:pt x="21599" y="20375"/>
                            <a:pt x="16764" y="21600"/>
                            <a:pt x="10799" y="21600"/>
                          </a:cubicBezTo>
                          <a:cubicBezTo>
                            <a:pt x="4835" y="21600"/>
                            <a:pt x="0" y="20375"/>
                            <a:pt x="0" y="18865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94" name="Kreis"/>
                    <p:cNvSpPr/>
                    <p:nvPr/>
                  </p:nvSpPr>
                  <p:spPr>
                    <a:xfrm flipH="1">
                      <a:off x="0" y="0"/>
                      <a:ext cx="17490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295" name="Linien"/>
                    <p:cNvSpPr/>
                    <p:nvPr/>
                  </p:nvSpPr>
                  <p:spPr>
                    <a:xfrm flipH="1">
                      <a:off x="0" y="2727"/>
                      <a:ext cx="1749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735"/>
                          </a:moveTo>
                          <a:cubicBezTo>
                            <a:pt x="21600" y="4246"/>
                            <a:pt x="16765" y="5471"/>
                            <a:pt x="10800" y="5471"/>
                          </a:cubicBezTo>
                          <a:cubicBezTo>
                            <a:pt x="4835" y="5471"/>
                            <a:pt x="0" y="4246"/>
                            <a:pt x="0" y="2735"/>
                          </a:cubicBezTo>
                          <a:cubicBezTo>
                            <a:pt x="0" y="1225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225"/>
                            <a:pt x="21600" y="2735"/>
                          </a:cubicBezTo>
                          <a:lnTo>
                            <a:pt x="21600" y="18865"/>
                          </a:lnTo>
                          <a:cubicBezTo>
                            <a:pt x="21600" y="20375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375"/>
                            <a:pt x="0" y="18865"/>
                          </a:cubicBezTo>
                          <a:lnTo>
                            <a:pt x="1" y="2735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297" name="Oval 158"/>
                  <p:cNvSpPr/>
                  <p:nvPr/>
                </p:nvSpPr>
                <p:spPr>
                  <a:xfrm flipH="1">
                    <a:off x="0" y="0"/>
                    <a:ext cx="17490" cy="2068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04" name="Group 159"/>
                <p:cNvGrpSpPr/>
                <p:nvPr/>
              </p:nvGrpSpPr>
              <p:grpSpPr>
                <a:xfrm>
                  <a:off x="79281" y="20798"/>
                  <a:ext cx="12702" cy="30131"/>
                  <a:chOff x="0" y="0"/>
                  <a:chExt cx="12701" cy="30129"/>
                </a:xfrm>
              </p:grpSpPr>
              <p:grpSp>
                <p:nvGrpSpPr>
                  <p:cNvPr id="1302" name="AutoShape 160"/>
                  <p:cNvGrpSpPr/>
                  <p:nvPr/>
                </p:nvGrpSpPr>
                <p:grpSpPr>
                  <a:xfrm>
                    <a:off x="-1" y="403"/>
                    <a:ext cx="12703" cy="29727"/>
                    <a:chOff x="0" y="0"/>
                    <a:chExt cx="12701" cy="29726"/>
                  </a:xfrm>
                </p:grpSpPr>
                <p:sp>
                  <p:nvSpPr>
                    <p:cNvPr id="1299" name="Form"/>
                    <p:cNvSpPr/>
                    <p:nvPr/>
                  </p:nvSpPr>
                  <p:spPr>
                    <a:xfrm flipH="1">
                      <a:off x="0" y="4376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81"/>
                          </a:moveTo>
                          <a:cubicBezTo>
                            <a:pt x="2" y="753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598" y="19919"/>
                          </a:lnTo>
                          <a:cubicBezTo>
                            <a:pt x="21598" y="20847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00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01" name="Linien"/>
                    <p:cNvSpPr/>
                    <p:nvPr/>
                  </p:nvSpPr>
                  <p:spPr>
                    <a:xfrm flipH="1">
                      <a:off x="1" y="4376"/>
                      <a:ext cx="12700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81"/>
                          </a:moveTo>
                          <a:cubicBezTo>
                            <a:pt x="21600" y="2610"/>
                            <a:pt x="16765" y="3362"/>
                            <a:pt x="10800" y="3362"/>
                          </a:cubicBezTo>
                          <a:cubicBezTo>
                            <a:pt x="4835" y="3362"/>
                            <a:pt x="0" y="2610"/>
                            <a:pt x="0" y="1681"/>
                          </a:cubicBezTo>
                          <a:cubicBezTo>
                            <a:pt x="0" y="75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600" y="19919"/>
                          </a:lnTo>
                          <a:cubicBezTo>
                            <a:pt x="21600" y="2084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lnTo>
                            <a:pt x="2" y="168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03" name="Oval 161"/>
                  <p:cNvSpPr/>
                  <p:nvPr/>
                </p:nvSpPr>
                <p:spPr>
                  <a:xfrm flipH="1">
                    <a:off x="-1" y="0"/>
                    <a:ext cx="12701" cy="15900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10" name="Group 162"/>
                <p:cNvGrpSpPr/>
                <p:nvPr/>
              </p:nvGrpSpPr>
              <p:grpSpPr>
                <a:xfrm>
                  <a:off x="120581" y="20790"/>
                  <a:ext cx="12702" cy="36521"/>
                  <a:chOff x="0" y="0"/>
                  <a:chExt cx="12701" cy="36520"/>
                </a:xfrm>
              </p:grpSpPr>
              <p:grpSp>
                <p:nvGrpSpPr>
                  <p:cNvPr id="1308" name="AutoShape 163"/>
                  <p:cNvGrpSpPr/>
                  <p:nvPr/>
                </p:nvGrpSpPr>
                <p:grpSpPr>
                  <a:xfrm>
                    <a:off x="-1" y="3543"/>
                    <a:ext cx="12703" cy="32978"/>
                    <a:chOff x="0" y="0"/>
                    <a:chExt cx="12701" cy="32977"/>
                  </a:xfrm>
                </p:grpSpPr>
                <p:sp>
                  <p:nvSpPr>
                    <p:cNvPr id="1305" name="Form"/>
                    <p:cNvSpPr/>
                    <p:nvPr/>
                  </p:nvSpPr>
                  <p:spPr>
                    <a:xfrm flipH="1">
                      <a:off x="0" y="4376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490"/>
                          </a:moveTo>
                          <a:cubicBezTo>
                            <a:pt x="2" y="667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667"/>
                            <a:pt x="21600" y="1490"/>
                          </a:cubicBezTo>
                          <a:lnTo>
                            <a:pt x="21598" y="20110"/>
                          </a:lnTo>
                          <a:cubicBezTo>
                            <a:pt x="21598" y="20933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933"/>
                            <a:pt x="0" y="20110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06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07" name="Linien"/>
                    <p:cNvSpPr/>
                    <p:nvPr/>
                  </p:nvSpPr>
                  <p:spPr>
                    <a:xfrm flipH="1">
                      <a:off x="1" y="4376"/>
                      <a:ext cx="12700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490"/>
                          </a:moveTo>
                          <a:cubicBezTo>
                            <a:pt x="21600" y="2313"/>
                            <a:pt x="16765" y="2980"/>
                            <a:pt x="10800" y="2980"/>
                          </a:cubicBezTo>
                          <a:cubicBezTo>
                            <a:pt x="4835" y="2980"/>
                            <a:pt x="0" y="2313"/>
                            <a:pt x="0" y="1490"/>
                          </a:cubicBezTo>
                          <a:cubicBezTo>
                            <a:pt x="0" y="667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667"/>
                            <a:pt x="21600" y="1490"/>
                          </a:cubicBezTo>
                          <a:lnTo>
                            <a:pt x="21600" y="20110"/>
                          </a:lnTo>
                          <a:cubicBezTo>
                            <a:pt x="21600" y="20933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933"/>
                            <a:pt x="0" y="20110"/>
                          </a:cubicBezTo>
                          <a:lnTo>
                            <a:pt x="2" y="1490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09" name="Oval 164"/>
                  <p:cNvSpPr/>
                  <p:nvPr/>
                </p:nvSpPr>
                <p:spPr>
                  <a:xfrm flipH="1">
                    <a:off x="-1" y="0"/>
                    <a:ext cx="12701" cy="20680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16" name="Group 165"/>
                <p:cNvGrpSpPr/>
                <p:nvPr/>
              </p:nvGrpSpPr>
              <p:grpSpPr>
                <a:xfrm>
                  <a:off x="65032" y="20798"/>
                  <a:ext cx="12702" cy="30131"/>
                  <a:chOff x="0" y="0"/>
                  <a:chExt cx="12701" cy="30129"/>
                </a:xfrm>
              </p:grpSpPr>
              <p:grpSp>
                <p:nvGrpSpPr>
                  <p:cNvPr id="1314" name="AutoShape 166"/>
                  <p:cNvGrpSpPr/>
                  <p:nvPr/>
                </p:nvGrpSpPr>
                <p:grpSpPr>
                  <a:xfrm>
                    <a:off x="-1" y="403"/>
                    <a:ext cx="12703" cy="29727"/>
                    <a:chOff x="0" y="0"/>
                    <a:chExt cx="12701" cy="29726"/>
                  </a:xfrm>
                </p:grpSpPr>
                <p:sp>
                  <p:nvSpPr>
                    <p:cNvPr id="1311" name="Form"/>
                    <p:cNvSpPr/>
                    <p:nvPr/>
                  </p:nvSpPr>
                  <p:spPr>
                    <a:xfrm flipH="1">
                      <a:off x="0" y="4376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81"/>
                          </a:moveTo>
                          <a:cubicBezTo>
                            <a:pt x="2" y="753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598" y="19919"/>
                          </a:lnTo>
                          <a:cubicBezTo>
                            <a:pt x="21598" y="20847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12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13" name="Linien"/>
                    <p:cNvSpPr/>
                    <p:nvPr/>
                  </p:nvSpPr>
                  <p:spPr>
                    <a:xfrm flipH="1">
                      <a:off x="1" y="4376"/>
                      <a:ext cx="12700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81"/>
                          </a:moveTo>
                          <a:cubicBezTo>
                            <a:pt x="21600" y="2610"/>
                            <a:pt x="16765" y="3362"/>
                            <a:pt x="10800" y="3362"/>
                          </a:cubicBezTo>
                          <a:cubicBezTo>
                            <a:pt x="4835" y="3362"/>
                            <a:pt x="0" y="2610"/>
                            <a:pt x="0" y="1681"/>
                          </a:cubicBezTo>
                          <a:cubicBezTo>
                            <a:pt x="0" y="75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600" y="19919"/>
                          </a:lnTo>
                          <a:cubicBezTo>
                            <a:pt x="21600" y="2084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lnTo>
                            <a:pt x="2" y="168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15" name="Oval 167"/>
                  <p:cNvSpPr/>
                  <p:nvPr/>
                </p:nvSpPr>
                <p:spPr>
                  <a:xfrm flipH="1">
                    <a:off x="-1" y="0"/>
                    <a:ext cx="12701" cy="15900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22" name="Group 168"/>
                <p:cNvGrpSpPr/>
                <p:nvPr/>
              </p:nvGrpSpPr>
              <p:grpSpPr>
                <a:xfrm>
                  <a:off x="42770" y="20798"/>
                  <a:ext cx="12702" cy="30131"/>
                  <a:chOff x="0" y="0"/>
                  <a:chExt cx="12701" cy="30129"/>
                </a:xfrm>
              </p:grpSpPr>
              <p:grpSp>
                <p:nvGrpSpPr>
                  <p:cNvPr id="1320" name="AutoShape 169"/>
                  <p:cNvGrpSpPr/>
                  <p:nvPr/>
                </p:nvGrpSpPr>
                <p:grpSpPr>
                  <a:xfrm>
                    <a:off x="-1" y="403"/>
                    <a:ext cx="12703" cy="29727"/>
                    <a:chOff x="0" y="0"/>
                    <a:chExt cx="12701" cy="29726"/>
                  </a:xfrm>
                </p:grpSpPr>
                <p:sp>
                  <p:nvSpPr>
                    <p:cNvPr id="1317" name="Form"/>
                    <p:cNvSpPr/>
                    <p:nvPr/>
                  </p:nvSpPr>
                  <p:spPr>
                    <a:xfrm flipH="1">
                      <a:off x="0" y="4376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81"/>
                          </a:moveTo>
                          <a:cubicBezTo>
                            <a:pt x="2" y="753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598" y="19919"/>
                          </a:lnTo>
                          <a:cubicBezTo>
                            <a:pt x="21598" y="20847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18" name="Kreis"/>
                    <p:cNvSpPr/>
                    <p:nvPr/>
                  </p:nvSpPr>
                  <p:spPr>
                    <a:xfrm flipH="1">
                      <a:off x="-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19" name="Linien"/>
                    <p:cNvSpPr/>
                    <p:nvPr/>
                  </p:nvSpPr>
                  <p:spPr>
                    <a:xfrm flipH="1">
                      <a:off x="1" y="4376"/>
                      <a:ext cx="12700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81"/>
                          </a:moveTo>
                          <a:cubicBezTo>
                            <a:pt x="21600" y="2610"/>
                            <a:pt x="16765" y="3362"/>
                            <a:pt x="10800" y="3362"/>
                          </a:cubicBezTo>
                          <a:cubicBezTo>
                            <a:pt x="4835" y="3362"/>
                            <a:pt x="0" y="2610"/>
                            <a:pt x="0" y="1681"/>
                          </a:cubicBezTo>
                          <a:cubicBezTo>
                            <a:pt x="0" y="75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3"/>
                            <a:pt x="21600" y="1681"/>
                          </a:cubicBezTo>
                          <a:lnTo>
                            <a:pt x="21600" y="19919"/>
                          </a:lnTo>
                          <a:cubicBezTo>
                            <a:pt x="21600" y="2084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7"/>
                            <a:pt x="0" y="19919"/>
                          </a:cubicBezTo>
                          <a:lnTo>
                            <a:pt x="2" y="168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21" name="Oval 170"/>
                  <p:cNvSpPr/>
                  <p:nvPr/>
                </p:nvSpPr>
                <p:spPr>
                  <a:xfrm flipH="1">
                    <a:off x="-1" y="0"/>
                    <a:ext cx="12701" cy="15900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</p:grpSp>
          <p:grpSp>
            <p:nvGrpSpPr>
              <p:cNvPr id="1369" name="Group 171"/>
              <p:cNvGrpSpPr/>
              <p:nvPr/>
            </p:nvGrpSpPr>
            <p:grpSpPr>
              <a:xfrm>
                <a:off x="2296846" y="925816"/>
                <a:ext cx="335051" cy="69748"/>
                <a:chOff x="0" y="0"/>
                <a:chExt cx="335050" cy="69747"/>
              </a:xfrm>
            </p:grpSpPr>
            <p:sp>
              <p:nvSpPr>
                <p:cNvPr id="1324" name="Rectangle 172"/>
                <p:cNvSpPr/>
                <p:nvPr/>
              </p:nvSpPr>
              <p:spPr>
                <a:xfrm>
                  <a:off x="84185" y="0"/>
                  <a:ext cx="250866" cy="69748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325" name="Rectangle 173"/>
                <p:cNvSpPr/>
                <p:nvPr/>
              </p:nvSpPr>
              <p:spPr>
                <a:xfrm>
                  <a:off x="0" y="0"/>
                  <a:ext cx="84186" cy="69748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326" name="Rectangle 174"/>
                <p:cNvSpPr/>
                <p:nvPr/>
              </p:nvSpPr>
              <p:spPr>
                <a:xfrm>
                  <a:off x="90483" y="4843"/>
                  <a:ext cx="238116" cy="60384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grpSp>
              <p:nvGrpSpPr>
                <p:cNvPr id="1332" name="Group 175"/>
                <p:cNvGrpSpPr/>
                <p:nvPr/>
              </p:nvGrpSpPr>
              <p:grpSpPr>
                <a:xfrm>
                  <a:off x="214311" y="19175"/>
                  <a:ext cx="12702" cy="36521"/>
                  <a:chOff x="0" y="0"/>
                  <a:chExt cx="12700" cy="36520"/>
                </a:xfrm>
              </p:grpSpPr>
              <p:grpSp>
                <p:nvGrpSpPr>
                  <p:cNvPr id="1330" name="AutoShape 176"/>
                  <p:cNvGrpSpPr/>
                  <p:nvPr/>
                </p:nvGrpSpPr>
                <p:grpSpPr>
                  <a:xfrm>
                    <a:off x="0" y="3539"/>
                    <a:ext cx="12701" cy="32982"/>
                    <a:chOff x="0" y="0"/>
                    <a:chExt cx="12700" cy="32981"/>
                  </a:xfrm>
                </p:grpSpPr>
                <p:sp>
                  <p:nvSpPr>
                    <p:cNvPr id="1327" name="Form"/>
                    <p:cNvSpPr/>
                    <p:nvPr/>
                  </p:nvSpPr>
                  <p:spPr>
                    <a:xfrm>
                      <a:off x="0" y="4380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487"/>
                          </a:moveTo>
                          <a:cubicBezTo>
                            <a:pt x="2" y="666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666"/>
                            <a:pt x="21600" y="1487"/>
                          </a:cubicBezTo>
                          <a:lnTo>
                            <a:pt x="21598" y="20113"/>
                          </a:lnTo>
                          <a:cubicBezTo>
                            <a:pt x="21598" y="20934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934"/>
                            <a:pt x="0" y="20113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28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29" name="Linien"/>
                    <p:cNvSpPr/>
                    <p:nvPr/>
                  </p:nvSpPr>
                  <p:spPr>
                    <a:xfrm>
                      <a:off x="0" y="4380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487"/>
                          </a:moveTo>
                          <a:cubicBezTo>
                            <a:pt x="21600" y="2308"/>
                            <a:pt x="16765" y="2974"/>
                            <a:pt x="10800" y="2974"/>
                          </a:cubicBezTo>
                          <a:cubicBezTo>
                            <a:pt x="4835" y="2974"/>
                            <a:pt x="0" y="2308"/>
                            <a:pt x="0" y="1487"/>
                          </a:cubicBezTo>
                          <a:cubicBezTo>
                            <a:pt x="0" y="66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666"/>
                            <a:pt x="21600" y="1487"/>
                          </a:cubicBezTo>
                          <a:lnTo>
                            <a:pt x="21600" y="20113"/>
                          </a:lnTo>
                          <a:cubicBezTo>
                            <a:pt x="21600" y="2093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934"/>
                            <a:pt x="0" y="20113"/>
                          </a:cubicBezTo>
                          <a:lnTo>
                            <a:pt x="2" y="1487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31" name="Oval 177"/>
                  <p:cNvSpPr/>
                  <p:nvPr/>
                </p:nvSpPr>
                <p:spPr>
                  <a:xfrm>
                    <a:off x="1" y="0"/>
                    <a:ext cx="12701" cy="20680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38" name="Group 178"/>
                <p:cNvGrpSpPr/>
                <p:nvPr/>
              </p:nvGrpSpPr>
              <p:grpSpPr>
                <a:xfrm>
                  <a:off x="228633" y="19183"/>
                  <a:ext cx="12702" cy="30131"/>
                  <a:chOff x="0" y="0"/>
                  <a:chExt cx="12700" cy="30129"/>
                </a:xfrm>
              </p:grpSpPr>
              <p:grpSp>
                <p:nvGrpSpPr>
                  <p:cNvPr id="1336" name="AutoShape 179"/>
                  <p:cNvGrpSpPr/>
                  <p:nvPr/>
                </p:nvGrpSpPr>
                <p:grpSpPr>
                  <a:xfrm>
                    <a:off x="0" y="399"/>
                    <a:ext cx="12701" cy="29731"/>
                    <a:chOff x="0" y="0"/>
                    <a:chExt cx="12700" cy="29730"/>
                  </a:xfrm>
                </p:grpSpPr>
                <p:sp>
                  <p:nvSpPr>
                    <p:cNvPr id="1333" name="Form"/>
                    <p:cNvSpPr/>
                    <p:nvPr/>
                  </p:nvSpPr>
                  <p:spPr>
                    <a:xfrm>
                      <a:off x="0" y="4380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78"/>
                          </a:moveTo>
                          <a:cubicBezTo>
                            <a:pt x="2" y="75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1"/>
                            <a:pt x="21600" y="1678"/>
                          </a:cubicBezTo>
                          <a:lnTo>
                            <a:pt x="21598" y="19922"/>
                          </a:lnTo>
                          <a:cubicBezTo>
                            <a:pt x="21598" y="2084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9"/>
                            <a:pt x="0" y="19922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34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35" name="Linien"/>
                    <p:cNvSpPr/>
                    <p:nvPr/>
                  </p:nvSpPr>
                  <p:spPr>
                    <a:xfrm>
                      <a:off x="0" y="4380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78"/>
                          </a:moveTo>
                          <a:cubicBezTo>
                            <a:pt x="21600" y="2604"/>
                            <a:pt x="16765" y="3356"/>
                            <a:pt x="10800" y="3356"/>
                          </a:cubicBezTo>
                          <a:cubicBezTo>
                            <a:pt x="4835" y="3356"/>
                            <a:pt x="0" y="2604"/>
                            <a:pt x="0" y="1678"/>
                          </a:cubicBezTo>
                          <a:cubicBezTo>
                            <a:pt x="0" y="75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1"/>
                            <a:pt x="21600" y="1678"/>
                          </a:cubicBezTo>
                          <a:lnTo>
                            <a:pt x="21600" y="19922"/>
                          </a:lnTo>
                          <a:cubicBezTo>
                            <a:pt x="21600" y="2084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9"/>
                            <a:pt x="0" y="19922"/>
                          </a:cubicBezTo>
                          <a:lnTo>
                            <a:pt x="2" y="1678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37" name="Oval 180"/>
                  <p:cNvSpPr/>
                  <p:nvPr/>
                </p:nvSpPr>
                <p:spPr>
                  <a:xfrm>
                    <a:off x="1" y="0"/>
                    <a:ext cx="12701" cy="15900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44" name="Group 181"/>
                <p:cNvGrpSpPr/>
                <p:nvPr/>
              </p:nvGrpSpPr>
              <p:grpSpPr>
                <a:xfrm>
                  <a:off x="320685" y="19175"/>
                  <a:ext cx="12702" cy="36521"/>
                  <a:chOff x="0" y="0"/>
                  <a:chExt cx="12700" cy="36520"/>
                </a:xfrm>
              </p:grpSpPr>
              <p:grpSp>
                <p:nvGrpSpPr>
                  <p:cNvPr id="1342" name="AutoShape 182"/>
                  <p:cNvGrpSpPr/>
                  <p:nvPr/>
                </p:nvGrpSpPr>
                <p:grpSpPr>
                  <a:xfrm>
                    <a:off x="0" y="3539"/>
                    <a:ext cx="12701" cy="32982"/>
                    <a:chOff x="0" y="0"/>
                    <a:chExt cx="12700" cy="32981"/>
                  </a:xfrm>
                </p:grpSpPr>
                <p:sp>
                  <p:nvSpPr>
                    <p:cNvPr id="1339" name="Form"/>
                    <p:cNvSpPr/>
                    <p:nvPr/>
                  </p:nvSpPr>
                  <p:spPr>
                    <a:xfrm>
                      <a:off x="0" y="4380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487"/>
                          </a:moveTo>
                          <a:cubicBezTo>
                            <a:pt x="2" y="666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666"/>
                            <a:pt x="21600" y="1487"/>
                          </a:cubicBezTo>
                          <a:lnTo>
                            <a:pt x="21598" y="20113"/>
                          </a:lnTo>
                          <a:cubicBezTo>
                            <a:pt x="21598" y="20934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934"/>
                            <a:pt x="0" y="20113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40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41" name="Linien"/>
                    <p:cNvSpPr/>
                    <p:nvPr/>
                  </p:nvSpPr>
                  <p:spPr>
                    <a:xfrm>
                      <a:off x="0" y="4380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487"/>
                          </a:moveTo>
                          <a:cubicBezTo>
                            <a:pt x="21600" y="2308"/>
                            <a:pt x="16765" y="2974"/>
                            <a:pt x="10800" y="2974"/>
                          </a:cubicBezTo>
                          <a:cubicBezTo>
                            <a:pt x="4835" y="2974"/>
                            <a:pt x="0" y="2308"/>
                            <a:pt x="0" y="1487"/>
                          </a:cubicBezTo>
                          <a:cubicBezTo>
                            <a:pt x="0" y="66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666"/>
                            <a:pt x="21600" y="1487"/>
                          </a:cubicBezTo>
                          <a:lnTo>
                            <a:pt x="21600" y="20113"/>
                          </a:lnTo>
                          <a:cubicBezTo>
                            <a:pt x="21600" y="2093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934"/>
                            <a:pt x="0" y="20113"/>
                          </a:cubicBezTo>
                          <a:lnTo>
                            <a:pt x="2" y="1487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43" name="Oval 183"/>
                  <p:cNvSpPr/>
                  <p:nvPr/>
                </p:nvSpPr>
                <p:spPr>
                  <a:xfrm>
                    <a:off x="1" y="0"/>
                    <a:ext cx="12701" cy="2068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50" name="Group 184"/>
                <p:cNvGrpSpPr/>
                <p:nvPr/>
              </p:nvGrpSpPr>
              <p:grpSpPr>
                <a:xfrm>
                  <a:off x="244483" y="19183"/>
                  <a:ext cx="17443" cy="30131"/>
                  <a:chOff x="0" y="0"/>
                  <a:chExt cx="17442" cy="30129"/>
                </a:xfrm>
              </p:grpSpPr>
              <p:grpSp>
                <p:nvGrpSpPr>
                  <p:cNvPr id="1348" name="AutoShape 185"/>
                  <p:cNvGrpSpPr/>
                  <p:nvPr/>
                </p:nvGrpSpPr>
                <p:grpSpPr>
                  <a:xfrm>
                    <a:off x="-1" y="2042"/>
                    <a:ext cx="17444" cy="28088"/>
                    <a:chOff x="0" y="0"/>
                    <a:chExt cx="17442" cy="28087"/>
                  </a:xfrm>
                </p:grpSpPr>
                <p:sp>
                  <p:nvSpPr>
                    <p:cNvPr id="1345" name="Form"/>
                    <p:cNvSpPr/>
                    <p:nvPr/>
                  </p:nvSpPr>
                  <p:spPr>
                    <a:xfrm>
                      <a:off x="0" y="2737"/>
                      <a:ext cx="17443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3078"/>
                          </a:moveTo>
                          <a:cubicBezTo>
                            <a:pt x="0" y="1378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378"/>
                            <a:pt x="21600" y="3078"/>
                          </a:cubicBezTo>
                          <a:lnTo>
                            <a:pt x="21600" y="18522"/>
                          </a:lnTo>
                          <a:cubicBezTo>
                            <a:pt x="21600" y="20222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222"/>
                            <a:pt x="0" y="18522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46" name="Kreis"/>
                    <p:cNvSpPr/>
                    <p:nvPr/>
                  </p:nvSpPr>
                  <p:spPr>
                    <a:xfrm>
                      <a:off x="0" y="0"/>
                      <a:ext cx="17443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47" name="Linien"/>
                    <p:cNvSpPr/>
                    <p:nvPr/>
                  </p:nvSpPr>
                  <p:spPr>
                    <a:xfrm>
                      <a:off x="0" y="2737"/>
                      <a:ext cx="17443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3078"/>
                          </a:moveTo>
                          <a:cubicBezTo>
                            <a:pt x="21600" y="4778"/>
                            <a:pt x="16765" y="6156"/>
                            <a:pt x="10800" y="6156"/>
                          </a:cubicBezTo>
                          <a:cubicBezTo>
                            <a:pt x="4835" y="6156"/>
                            <a:pt x="0" y="4778"/>
                            <a:pt x="0" y="3078"/>
                          </a:cubicBezTo>
                          <a:cubicBezTo>
                            <a:pt x="0" y="1378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378"/>
                            <a:pt x="21600" y="3078"/>
                          </a:cubicBezTo>
                          <a:lnTo>
                            <a:pt x="21600" y="18522"/>
                          </a:lnTo>
                          <a:cubicBezTo>
                            <a:pt x="21600" y="20222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222"/>
                            <a:pt x="0" y="18522"/>
                          </a:cubicBezTo>
                          <a:lnTo>
                            <a:pt x="0" y="3078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49" name="Oval 186"/>
                  <p:cNvSpPr/>
                  <p:nvPr/>
                </p:nvSpPr>
                <p:spPr>
                  <a:xfrm>
                    <a:off x="0" y="0"/>
                    <a:ext cx="17443" cy="15900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56" name="Group 187"/>
                <p:cNvGrpSpPr/>
                <p:nvPr/>
              </p:nvGrpSpPr>
              <p:grpSpPr>
                <a:xfrm>
                  <a:off x="201648" y="19175"/>
                  <a:ext cx="12702" cy="36521"/>
                  <a:chOff x="0" y="0"/>
                  <a:chExt cx="12700" cy="36520"/>
                </a:xfrm>
              </p:grpSpPr>
              <p:grpSp>
                <p:nvGrpSpPr>
                  <p:cNvPr id="1354" name="AutoShape 188"/>
                  <p:cNvGrpSpPr/>
                  <p:nvPr/>
                </p:nvGrpSpPr>
                <p:grpSpPr>
                  <a:xfrm>
                    <a:off x="0" y="2887"/>
                    <a:ext cx="12701" cy="33634"/>
                    <a:chOff x="0" y="0"/>
                    <a:chExt cx="12700" cy="33633"/>
                  </a:xfrm>
                </p:grpSpPr>
                <p:sp>
                  <p:nvSpPr>
                    <p:cNvPr id="1351" name="Form"/>
                    <p:cNvSpPr/>
                    <p:nvPr/>
                  </p:nvSpPr>
                  <p:spPr>
                    <a:xfrm>
                      <a:off x="0" y="5032"/>
                      <a:ext cx="12701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3" y="995"/>
                          </a:moveTo>
                          <a:cubicBezTo>
                            <a:pt x="3" y="445"/>
                            <a:pt x="4838" y="0"/>
                            <a:pt x="10802" y="0"/>
                          </a:cubicBezTo>
                          <a:cubicBezTo>
                            <a:pt x="16765" y="0"/>
                            <a:pt x="21600" y="445"/>
                            <a:pt x="21600" y="995"/>
                          </a:cubicBezTo>
                          <a:lnTo>
                            <a:pt x="21597" y="20605"/>
                          </a:lnTo>
                          <a:cubicBezTo>
                            <a:pt x="21597" y="21155"/>
                            <a:pt x="16762" y="21600"/>
                            <a:pt x="10798" y="21600"/>
                          </a:cubicBezTo>
                          <a:cubicBezTo>
                            <a:pt x="4835" y="21600"/>
                            <a:pt x="0" y="21155"/>
                            <a:pt x="0" y="20605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52" name="Kreis"/>
                    <p:cNvSpPr/>
                    <p:nvPr/>
                  </p:nvSpPr>
                  <p:spPr>
                    <a:xfrm>
                      <a:off x="0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53" name="Linien"/>
                    <p:cNvSpPr/>
                    <p:nvPr/>
                  </p:nvSpPr>
                  <p:spPr>
                    <a:xfrm>
                      <a:off x="0" y="5032"/>
                      <a:ext cx="12700" cy="286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995"/>
                          </a:moveTo>
                          <a:cubicBezTo>
                            <a:pt x="21600" y="1544"/>
                            <a:pt x="16765" y="1989"/>
                            <a:pt x="10800" y="1989"/>
                          </a:cubicBezTo>
                          <a:cubicBezTo>
                            <a:pt x="4835" y="1989"/>
                            <a:pt x="0" y="1544"/>
                            <a:pt x="0" y="995"/>
                          </a:cubicBezTo>
                          <a:cubicBezTo>
                            <a:pt x="0" y="445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445"/>
                            <a:pt x="21600" y="995"/>
                          </a:cubicBezTo>
                          <a:lnTo>
                            <a:pt x="21600" y="20605"/>
                          </a:lnTo>
                          <a:cubicBezTo>
                            <a:pt x="21600" y="21155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1155"/>
                            <a:pt x="0" y="20605"/>
                          </a:cubicBezTo>
                          <a:lnTo>
                            <a:pt x="3" y="995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55" name="Oval 189"/>
                  <p:cNvSpPr/>
                  <p:nvPr/>
                </p:nvSpPr>
                <p:spPr>
                  <a:xfrm>
                    <a:off x="0" y="0"/>
                    <a:ext cx="12701" cy="20680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62" name="Group 190"/>
                <p:cNvGrpSpPr/>
                <p:nvPr/>
              </p:nvGrpSpPr>
              <p:grpSpPr>
                <a:xfrm>
                  <a:off x="265142" y="19183"/>
                  <a:ext cx="12702" cy="30131"/>
                  <a:chOff x="0" y="0"/>
                  <a:chExt cx="12700" cy="30129"/>
                </a:xfrm>
              </p:grpSpPr>
              <p:grpSp>
                <p:nvGrpSpPr>
                  <p:cNvPr id="1360" name="AutoShape 191"/>
                  <p:cNvGrpSpPr/>
                  <p:nvPr/>
                </p:nvGrpSpPr>
                <p:grpSpPr>
                  <a:xfrm>
                    <a:off x="0" y="399"/>
                    <a:ext cx="12701" cy="29731"/>
                    <a:chOff x="0" y="0"/>
                    <a:chExt cx="12700" cy="29730"/>
                  </a:xfrm>
                </p:grpSpPr>
                <p:sp>
                  <p:nvSpPr>
                    <p:cNvPr id="1357" name="Form"/>
                    <p:cNvSpPr/>
                    <p:nvPr/>
                  </p:nvSpPr>
                  <p:spPr>
                    <a:xfrm>
                      <a:off x="0" y="4380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78"/>
                          </a:moveTo>
                          <a:cubicBezTo>
                            <a:pt x="2" y="75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1"/>
                            <a:pt x="21600" y="1678"/>
                          </a:cubicBezTo>
                          <a:lnTo>
                            <a:pt x="21598" y="19922"/>
                          </a:lnTo>
                          <a:cubicBezTo>
                            <a:pt x="21598" y="2084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9"/>
                            <a:pt x="0" y="19922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58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59" name="Linien"/>
                    <p:cNvSpPr/>
                    <p:nvPr/>
                  </p:nvSpPr>
                  <p:spPr>
                    <a:xfrm>
                      <a:off x="0" y="4380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78"/>
                          </a:moveTo>
                          <a:cubicBezTo>
                            <a:pt x="21600" y="2604"/>
                            <a:pt x="16765" y="3356"/>
                            <a:pt x="10800" y="3356"/>
                          </a:cubicBezTo>
                          <a:cubicBezTo>
                            <a:pt x="4835" y="3356"/>
                            <a:pt x="0" y="2604"/>
                            <a:pt x="0" y="1678"/>
                          </a:cubicBezTo>
                          <a:cubicBezTo>
                            <a:pt x="0" y="75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1"/>
                            <a:pt x="21600" y="1678"/>
                          </a:cubicBezTo>
                          <a:lnTo>
                            <a:pt x="21600" y="19922"/>
                          </a:lnTo>
                          <a:cubicBezTo>
                            <a:pt x="21600" y="2084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9"/>
                            <a:pt x="0" y="19922"/>
                          </a:cubicBezTo>
                          <a:lnTo>
                            <a:pt x="2" y="1678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61" name="Oval 192"/>
                  <p:cNvSpPr/>
                  <p:nvPr/>
                </p:nvSpPr>
                <p:spPr>
                  <a:xfrm>
                    <a:off x="1" y="0"/>
                    <a:ext cx="12701" cy="15900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68" name="Group 193"/>
                <p:cNvGrpSpPr/>
                <p:nvPr/>
              </p:nvGrpSpPr>
              <p:grpSpPr>
                <a:xfrm>
                  <a:off x="269871" y="19183"/>
                  <a:ext cx="12702" cy="30131"/>
                  <a:chOff x="0" y="0"/>
                  <a:chExt cx="12700" cy="30129"/>
                </a:xfrm>
              </p:grpSpPr>
              <p:grpSp>
                <p:nvGrpSpPr>
                  <p:cNvPr id="1366" name="AutoShape 194"/>
                  <p:cNvGrpSpPr/>
                  <p:nvPr/>
                </p:nvGrpSpPr>
                <p:grpSpPr>
                  <a:xfrm>
                    <a:off x="0" y="399"/>
                    <a:ext cx="12701" cy="29731"/>
                    <a:chOff x="0" y="0"/>
                    <a:chExt cx="12700" cy="29730"/>
                  </a:xfrm>
                </p:grpSpPr>
                <p:sp>
                  <p:nvSpPr>
                    <p:cNvPr id="1363" name="Form"/>
                    <p:cNvSpPr/>
                    <p:nvPr/>
                  </p:nvSpPr>
                  <p:spPr>
                    <a:xfrm>
                      <a:off x="0" y="4380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678"/>
                          </a:moveTo>
                          <a:cubicBezTo>
                            <a:pt x="2" y="75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751"/>
                            <a:pt x="21600" y="1678"/>
                          </a:cubicBezTo>
                          <a:lnTo>
                            <a:pt x="21598" y="19922"/>
                          </a:lnTo>
                          <a:cubicBezTo>
                            <a:pt x="21598" y="2084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849"/>
                            <a:pt x="0" y="19922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64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65" name="Linien"/>
                    <p:cNvSpPr/>
                    <p:nvPr/>
                  </p:nvSpPr>
                  <p:spPr>
                    <a:xfrm>
                      <a:off x="0" y="4380"/>
                      <a:ext cx="12701" cy="253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678"/>
                          </a:moveTo>
                          <a:cubicBezTo>
                            <a:pt x="21600" y="2604"/>
                            <a:pt x="16765" y="3356"/>
                            <a:pt x="10800" y="3356"/>
                          </a:cubicBezTo>
                          <a:cubicBezTo>
                            <a:pt x="4835" y="3356"/>
                            <a:pt x="0" y="2604"/>
                            <a:pt x="0" y="1678"/>
                          </a:cubicBezTo>
                          <a:cubicBezTo>
                            <a:pt x="0" y="75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751"/>
                            <a:pt x="21600" y="1678"/>
                          </a:cubicBezTo>
                          <a:lnTo>
                            <a:pt x="21600" y="19922"/>
                          </a:lnTo>
                          <a:cubicBezTo>
                            <a:pt x="21600" y="2084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849"/>
                            <a:pt x="0" y="19922"/>
                          </a:cubicBezTo>
                          <a:lnTo>
                            <a:pt x="2" y="1678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67" name="Oval 195"/>
                  <p:cNvSpPr/>
                  <p:nvPr/>
                </p:nvSpPr>
                <p:spPr>
                  <a:xfrm>
                    <a:off x="1" y="0"/>
                    <a:ext cx="12701" cy="15900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</p:grpSp>
          <p:grpSp>
            <p:nvGrpSpPr>
              <p:cNvPr id="1415" name="Group 221"/>
              <p:cNvGrpSpPr/>
              <p:nvPr/>
            </p:nvGrpSpPr>
            <p:grpSpPr>
              <a:xfrm>
                <a:off x="1345972" y="825837"/>
                <a:ext cx="333343" cy="71355"/>
                <a:chOff x="0" y="0"/>
                <a:chExt cx="333341" cy="71353"/>
              </a:xfrm>
            </p:grpSpPr>
            <p:sp>
              <p:nvSpPr>
                <p:cNvPr id="1370" name="Rectangle 222"/>
                <p:cNvSpPr/>
                <p:nvPr/>
              </p:nvSpPr>
              <p:spPr>
                <a:xfrm>
                  <a:off x="84061" y="0"/>
                  <a:ext cx="249281" cy="71354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371" name="Rectangle 223"/>
                <p:cNvSpPr/>
                <p:nvPr/>
              </p:nvSpPr>
              <p:spPr>
                <a:xfrm>
                  <a:off x="0" y="0"/>
                  <a:ext cx="84215" cy="71354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372" name="Rectangle 224"/>
                <p:cNvSpPr/>
                <p:nvPr/>
              </p:nvSpPr>
              <p:spPr>
                <a:xfrm>
                  <a:off x="90480" y="7893"/>
                  <a:ext cx="236595" cy="58726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grpSp>
              <p:nvGrpSpPr>
                <p:cNvPr id="1378" name="Group 225"/>
                <p:cNvGrpSpPr/>
                <p:nvPr/>
              </p:nvGrpSpPr>
              <p:grpSpPr>
                <a:xfrm>
                  <a:off x="215876" y="22323"/>
                  <a:ext cx="17492" cy="28502"/>
                  <a:chOff x="0" y="0"/>
                  <a:chExt cx="17490" cy="28501"/>
                </a:xfrm>
              </p:grpSpPr>
              <p:grpSp>
                <p:nvGrpSpPr>
                  <p:cNvPr id="1376" name="AutoShape 226"/>
                  <p:cNvGrpSpPr/>
                  <p:nvPr/>
                </p:nvGrpSpPr>
                <p:grpSpPr>
                  <a:xfrm>
                    <a:off x="-1" y="2004"/>
                    <a:ext cx="17492" cy="26498"/>
                    <a:chOff x="0" y="0"/>
                    <a:chExt cx="17490" cy="26497"/>
                  </a:xfrm>
                </p:grpSpPr>
                <p:sp>
                  <p:nvSpPr>
                    <p:cNvPr id="1373" name="Form"/>
                    <p:cNvSpPr/>
                    <p:nvPr/>
                  </p:nvSpPr>
                  <p:spPr>
                    <a:xfrm>
                      <a:off x="0" y="2727"/>
                      <a:ext cx="17491" cy="2377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1" y="3291"/>
                          </a:moveTo>
                          <a:cubicBezTo>
                            <a:pt x="1" y="1474"/>
                            <a:pt x="4836" y="0"/>
                            <a:pt x="10801" y="0"/>
                          </a:cubicBezTo>
                          <a:cubicBezTo>
                            <a:pt x="16765" y="0"/>
                            <a:pt x="21600" y="1474"/>
                            <a:pt x="21600" y="3291"/>
                          </a:cubicBezTo>
                          <a:lnTo>
                            <a:pt x="21599" y="18309"/>
                          </a:lnTo>
                          <a:cubicBezTo>
                            <a:pt x="21599" y="20126"/>
                            <a:pt x="16764" y="21600"/>
                            <a:pt x="10799" y="21600"/>
                          </a:cubicBezTo>
                          <a:cubicBezTo>
                            <a:pt x="4835" y="21600"/>
                            <a:pt x="0" y="20126"/>
                            <a:pt x="0" y="18309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74" name="Kreis"/>
                    <p:cNvSpPr/>
                    <p:nvPr/>
                  </p:nvSpPr>
                  <p:spPr>
                    <a:xfrm>
                      <a:off x="1" y="0"/>
                      <a:ext cx="17490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75" name="Linien"/>
                    <p:cNvSpPr/>
                    <p:nvPr/>
                  </p:nvSpPr>
                  <p:spPr>
                    <a:xfrm>
                      <a:off x="0" y="2727"/>
                      <a:ext cx="17490" cy="2377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3291"/>
                          </a:moveTo>
                          <a:cubicBezTo>
                            <a:pt x="21600" y="5109"/>
                            <a:pt x="16765" y="6583"/>
                            <a:pt x="10800" y="6583"/>
                          </a:cubicBezTo>
                          <a:cubicBezTo>
                            <a:pt x="4835" y="6583"/>
                            <a:pt x="0" y="5109"/>
                            <a:pt x="0" y="3291"/>
                          </a:cubicBezTo>
                          <a:cubicBezTo>
                            <a:pt x="0" y="1474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474"/>
                            <a:pt x="21600" y="3291"/>
                          </a:cubicBezTo>
                          <a:lnTo>
                            <a:pt x="21600" y="18309"/>
                          </a:lnTo>
                          <a:cubicBezTo>
                            <a:pt x="21600" y="20126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126"/>
                            <a:pt x="0" y="18309"/>
                          </a:cubicBezTo>
                          <a:lnTo>
                            <a:pt x="1" y="329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77" name="Oval 227"/>
                  <p:cNvSpPr/>
                  <p:nvPr/>
                </p:nvSpPr>
                <p:spPr>
                  <a:xfrm>
                    <a:off x="1" y="0"/>
                    <a:ext cx="17490" cy="1430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84" name="Group 228"/>
                <p:cNvGrpSpPr/>
                <p:nvPr/>
              </p:nvGrpSpPr>
              <p:grpSpPr>
                <a:xfrm>
                  <a:off x="226974" y="22328"/>
                  <a:ext cx="12702" cy="28593"/>
                  <a:chOff x="0" y="0"/>
                  <a:chExt cx="12701" cy="28591"/>
                </a:xfrm>
              </p:grpSpPr>
              <p:grpSp>
                <p:nvGrpSpPr>
                  <p:cNvPr id="1382" name="AutoShape 229"/>
                  <p:cNvGrpSpPr/>
                  <p:nvPr/>
                </p:nvGrpSpPr>
                <p:grpSpPr>
                  <a:xfrm>
                    <a:off x="-1" y="406"/>
                    <a:ext cx="12703" cy="28186"/>
                    <a:chOff x="0" y="0"/>
                    <a:chExt cx="12701" cy="28185"/>
                  </a:xfrm>
                </p:grpSpPr>
                <p:sp>
                  <p:nvSpPr>
                    <p:cNvPr id="1379" name="Form"/>
                    <p:cNvSpPr/>
                    <p:nvPr/>
                  </p:nvSpPr>
                  <p:spPr>
                    <a:xfrm>
                      <a:off x="0" y="4376"/>
                      <a:ext cx="12701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790"/>
                          </a:moveTo>
                          <a:cubicBezTo>
                            <a:pt x="2" y="80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801"/>
                            <a:pt x="21600" y="1790"/>
                          </a:cubicBezTo>
                          <a:lnTo>
                            <a:pt x="21598" y="19810"/>
                          </a:lnTo>
                          <a:cubicBezTo>
                            <a:pt x="21598" y="2079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799"/>
                            <a:pt x="0" y="19810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80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81" name="Linien"/>
                    <p:cNvSpPr/>
                    <p:nvPr/>
                  </p:nvSpPr>
                  <p:spPr>
                    <a:xfrm>
                      <a:off x="0" y="4376"/>
                      <a:ext cx="12700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790"/>
                          </a:moveTo>
                          <a:cubicBezTo>
                            <a:pt x="21600" y="2779"/>
                            <a:pt x="16765" y="3580"/>
                            <a:pt x="10800" y="3580"/>
                          </a:cubicBezTo>
                          <a:cubicBezTo>
                            <a:pt x="4835" y="3580"/>
                            <a:pt x="0" y="2779"/>
                            <a:pt x="0" y="1790"/>
                          </a:cubicBezTo>
                          <a:cubicBezTo>
                            <a:pt x="0" y="80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801"/>
                            <a:pt x="21600" y="1790"/>
                          </a:cubicBezTo>
                          <a:lnTo>
                            <a:pt x="21600" y="19810"/>
                          </a:lnTo>
                          <a:cubicBezTo>
                            <a:pt x="21600" y="2079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799"/>
                            <a:pt x="0" y="19810"/>
                          </a:cubicBezTo>
                          <a:lnTo>
                            <a:pt x="2" y="1790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83" name="Oval 230"/>
                  <p:cNvSpPr/>
                  <p:nvPr/>
                </p:nvSpPr>
                <p:spPr>
                  <a:xfrm>
                    <a:off x="1" y="0"/>
                    <a:ext cx="12701" cy="12721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90" name="Group 231"/>
                <p:cNvGrpSpPr/>
                <p:nvPr/>
              </p:nvGrpSpPr>
              <p:grpSpPr>
                <a:xfrm>
                  <a:off x="311139" y="22323"/>
                  <a:ext cx="12702" cy="28502"/>
                  <a:chOff x="0" y="0"/>
                  <a:chExt cx="12701" cy="28501"/>
                </a:xfrm>
              </p:grpSpPr>
              <p:grpSp>
                <p:nvGrpSpPr>
                  <p:cNvPr id="1388" name="AutoShape 232"/>
                  <p:cNvGrpSpPr/>
                  <p:nvPr/>
                </p:nvGrpSpPr>
                <p:grpSpPr>
                  <a:xfrm>
                    <a:off x="-1" y="355"/>
                    <a:ext cx="12703" cy="28147"/>
                    <a:chOff x="0" y="0"/>
                    <a:chExt cx="12701" cy="28146"/>
                  </a:xfrm>
                </p:grpSpPr>
                <p:sp>
                  <p:nvSpPr>
                    <p:cNvPr id="1385" name="Form"/>
                    <p:cNvSpPr/>
                    <p:nvPr/>
                  </p:nvSpPr>
                  <p:spPr>
                    <a:xfrm>
                      <a:off x="0" y="4376"/>
                      <a:ext cx="12701" cy="2377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793"/>
                          </a:moveTo>
                          <a:cubicBezTo>
                            <a:pt x="2" y="803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803"/>
                            <a:pt x="21600" y="1793"/>
                          </a:cubicBezTo>
                          <a:lnTo>
                            <a:pt x="21598" y="19807"/>
                          </a:lnTo>
                          <a:cubicBezTo>
                            <a:pt x="21598" y="20797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797"/>
                            <a:pt x="0" y="19807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86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87" name="Linien"/>
                    <p:cNvSpPr/>
                    <p:nvPr/>
                  </p:nvSpPr>
                  <p:spPr>
                    <a:xfrm>
                      <a:off x="0" y="4376"/>
                      <a:ext cx="12700" cy="2377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793"/>
                          </a:moveTo>
                          <a:cubicBezTo>
                            <a:pt x="21600" y="2783"/>
                            <a:pt x="16765" y="3586"/>
                            <a:pt x="10800" y="3586"/>
                          </a:cubicBezTo>
                          <a:cubicBezTo>
                            <a:pt x="4835" y="3586"/>
                            <a:pt x="0" y="2783"/>
                            <a:pt x="0" y="1793"/>
                          </a:cubicBezTo>
                          <a:cubicBezTo>
                            <a:pt x="0" y="80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803"/>
                            <a:pt x="21600" y="1793"/>
                          </a:cubicBezTo>
                          <a:lnTo>
                            <a:pt x="21600" y="19807"/>
                          </a:lnTo>
                          <a:cubicBezTo>
                            <a:pt x="21600" y="2079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797"/>
                            <a:pt x="0" y="19807"/>
                          </a:cubicBezTo>
                          <a:lnTo>
                            <a:pt x="2" y="1793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89" name="Oval 233"/>
                  <p:cNvSpPr/>
                  <p:nvPr/>
                </p:nvSpPr>
                <p:spPr>
                  <a:xfrm>
                    <a:off x="1" y="0"/>
                    <a:ext cx="12701" cy="1430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396" name="Group 234"/>
                <p:cNvGrpSpPr/>
                <p:nvPr/>
              </p:nvGrpSpPr>
              <p:grpSpPr>
                <a:xfrm>
                  <a:off x="241290" y="22328"/>
                  <a:ext cx="12702" cy="28593"/>
                  <a:chOff x="0" y="0"/>
                  <a:chExt cx="12701" cy="28591"/>
                </a:xfrm>
              </p:grpSpPr>
              <p:grpSp>
                <p:nvGrpSpPr>
                  <p:cNvPr id="1394" name="AutoShape 235"/>
                  <p:cNvGrpSpPr/>
                  <p:nvPr/>
                </p:nvGrpSpPr>
                <p:grpSpPr>
                  <a:xfrm>
                    <a:off x="-1" y="406"/>
                    <a:ext cx="12703" cy="28186"/>
                    <a:chOff x="0" y="0"/>
                    <a:chExt cx="12701" cy="28185"/>
                  </a:xfrm>
                </p:grpSpPr>
                <p:sp>
                  <p:nvSpPr>
                    <p:cNvPr id="1391" name="Form"/>
                    <p:cNvSpPr/>
                    <p:nvPr/>
                  </p:nvSpPr>
                  <p:spPr>
                    <a:xfrm>
                      <a:off x="0" y="4376"/>
                      <a:ext cx="12701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790"/>
                          </a:moveTo>
                          <a:cubicBezTo>
                            <a:pt x="2" y="80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801"/>
                            <a:pt x="21600" y="1790"/>
                          </a:cubicBezTo>
                          <a:lnTo>
                            <a:pt x="21598" y="19810"/>
                          </a:lnTo>
                          <a:cubicBezTo>
                            <a:pt x="21598" y="2079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799"/>
                            <a:pt x="0" y="19810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92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93" name="Linien"/>
                    <p:cNvSpPr/>
                    <p:nvPr/>
                  </p:nvSpPr>
                  <p:spPr>
                    <a:xfrm>
                      <a:off x="0" y="4376"/>
                      <a:ext cx="12700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790"/>
                          </a:moveTo>
                          <a:cubicBezTo>
                            <a:pt x="21600" y="2779"/>
                            <a:pt x="16765" y="3580"/>
                            <a:pt x="10800" y="3580"/>
                          </a:cubicBezTo>
                          <a:cubicBezTo>
                            <a:pt x="4835" y="3580"/>
                            <a:pt x="0" y="2779"/>
                            <a:pt x="0" y="1790"/>
                          </a:cubicBezTo>
                          <a:cubicBezTo>
                            <a:pt x="0" y="80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801"/>
                            <a:pt x="21600" y="1790"/>
                          </a:cubicBezTo>
                          <a:lnTo>
                            <a:pt x="21600" y="19810"/>
                          </a:lnTo>
                          <a:cubicBezTo>
                            <a:pt x="21600" y="2079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799"/>
                            <a:pt x="0" y="19810"/>
                          </a:cubicBezTo>
                          <a:lnTo>
                            <a:pt x="2" y="1790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395" name="Oval 236"/>
                  <p:cNvSpPr/>
                  <p:nvPr/>
                </p:nvSpPr>
                <p:spPr>
                  <a:xfrm>
                    <a:off x="1" y="0"/>
                    <a:ext cx="12701" cy="12721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02" name="Group 237"/>
                <p:cNvGrpSpPr/>
                <p:nvPr/>
              </p:nvGrpSpPr>
              <p:grpSpPr>
                <a:xfrm>
                  <a:off x="199990" y="22323"/>
                  <a:ext cx="12702" cy="28502"/>
                  <a:chOff x="0" y="0"/>
                  <a:chExt cx="12701" cy="28501"/>
                </a:xfrm>
              </p:grpSpPr>
              <p:grpSp>
                <p:nvGrpSpPr>
                  <p:cNvPr id="1400" name="AutoShape 238"/>
                  <p:cNvGrpSpPr/>
                  <p:nvPr/>
                </p:nvGrpSpPr>
                <p:grpSpPr>
                  <a:xfrm>
                    <a:off x="-1" y="355"/>
                    <a:ext cx="12703" cy="28147"/>
                    <a:chOff x="0" y="0"/>
                    <a:chExt cx="12701" cy="28146"/>
                  </a:xfrm>
                </p:grpSpPr>
                <p:sp>
                  <p:nvSpPr>
                    <p:cNvPr id="1397" name="Form"/>
                    <p:cNvSpPr/>
                    <p:nvPr/>
                  </p:nvSpPr>
                  <p:spPr>
                    <a:xfrm>
                      <a:off x="0" y="4376"/>
                      <a:ext cx="12701" cy="2377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793"/>
                          </a:moveTo>
                          <a:cubicBezTo>
                            <a:pt x="2" y="803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803"/>
                            <a:pt x="21600" y="1793"/>
                          </a:cubicBezTo>
                          <a:lnTo>
                            <a:pt x="21598" y="19807"/>
                          </a:lnTo>
                          <a:cubicBezTo>
                            <a:pt x="21598" y="20797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797"/>
                            <a:pt x="0" y="19807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98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399" name="Linien"/>
                    <p:cNvSpPr/>
                    <p:nvPr/>
                  </p:nvSpPr>
                  <p:spPr>
                    <a:xfrm>
                      <a:off x="0" y="4376"/>
                      <a:ext cx="12700" cy="2377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793"/>
                          </a:moveTo>
                          <a:cubicBezTo>
                            <a:pt x="21600" y="2783"/>
                            <a:pt x="16765" y="3586"/>
                            <a:pt x="10800" y="3586"/>
                          </a:cubicBezTo>
                          <a:cubicBezTo>
                            <a:pt x="4835" y="3586"/>
                            <a:pt x="0" y="2783"/>
                            <a:pt x="0" y="1793"/>
                          </a:cubicBezTo>
                          <a:cubicBezTo>
                            <a:pt x="0" y="803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803"/>
                            <a:pt x="21600" y="1793"/>
                          </a:cubicBezTo>
                          <a:lnTo>
                            <a:pt x="21600" y="19807"/>
                          </a:lnTo>
                          <a:cubicBezTo>
                            <a:pt x="21600" y="20797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797"/>
                            <a:pt x="0" y="19807"/>
                          </a:cubicBezTo>
                          <a:lnTo>
                            <a:pt x="2" y="1793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01" name="Oval 239"/>
                  <p:cNvSpPr/>
                  <p:nvPr/>
                </p:nvSpPr>
                <p:spPr>
                  <a:xfrm>
                    <a:off x="1" y="0"/>
                    <a:ext cx="12701" cy="1430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08" name="Group 240"/>
                <p:cNvGrpSpPr/>
                <p:nvPr/>
              </p:nvGrpSpPr>
              <p:grpSpPr>
                <a:xfrm>
                  <a:off x="255539" y="22328"/>
                  <a:ext cx="12702" cy="28593"/>
                  <a:chOff x="0" y="0"/>
                  <a:chExt cx="12701" cy="28591"/>
                </a:xfrm>
              </p:grpSpPr>
              <p:grpSp>
                <p:nvGrpSpPr>
                  <p:cNvPr id="1406" name="AutoShape 241"/>
                  <p:cNvGrpSpPr/>
                  <p:nvPr/>
                </p:nvGrpSpPr>
                <p:grpSpPr>
                  <a:xfrm>
                    <a:off x="-1" y="406"/>
                    <a:ext cx="12703" cy="28186"/>
                    <a:chOff x="0" y="0"/>
                    <a:chExt cx="12701" cy="28185"/>
                  </a:xfrm>
                </p:grpSpPr>
                <p:sp>
                  <p:nvSpPr>
                    <p:cNvPr id="1403" name="Form"/>
                    <p:cNvSpPr/>
                    <p:nvPr/>
                  </p:nvSpPr>
                  <p:spPr>
                    <a:xfrm>
                      <a:off x="0" y="4376"/>
                      <a:ext cx="12701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1790"/>
                          </a:moveTo>
                          <a:cubicBezTo>
                            <a:pt x="2" y="80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801"/>
                            <a:pt x="21600" y="1790"/>
                          </a:cubicBezTo>
                          <a:lnTo>
                            <a:pt x="21598" y="19810"/>
                          </a:lnTo>
                          <a:cubicBezTo>
                            <a:pt x="21598" y="2079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799"/>
                            <a:pt x="0" y="19810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04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05" name="Linien"/>
                    <p:cNvSpPr/>
                    <p:nvPr/>
                  </p:nvSpPr>
                  <p:spPr>
                    <a:xfrm>
                      <a:off x="0" y="4376"/>
                      <a:ext cx="12700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1790"/>
                          </a:moveTo>
                          <a:cubicBezTo>
                            <a:pt x="21600" y="2779"/>
                            <a:pt x="16765" y="3580"/>
                            <a:pt x="10800" y="3580"/>
                          </a:cubicBezTo>
                          <a:cubicBezTo>
                            <a:pt x="4835" y="3580"/>
                            <a:pt x="0" y="2779"/>
                            <a:pt x="0" y="1790"/>
                          </a:cubicBezTo>
                          <a:cubicBezTo>
                            <a:pt x="0" y="80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801"/>
                            <a:pt x="21600" y="1790"/>
                          </a:cubicBezTo>
                          <a:lnTo>
                            <a:pt x="21600" y="19810"/>
                          </a:lnTo>
                          <a:cubicBezTo>
                            <a:pt x="21600" y="2079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799"/>
                            <a:pt x="0" y="19810"/>
                          </a:cubicBezTo>
                          <a:lnTo>
                            <a:pt x="2" y="1790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07" name="Oval 242"/>
                  <p:cNvSpPr/>
                  <p:nvPr/>
                </p:nvSpPr>
                <p:spPr>
                  <a:xfrm>
                    <a:off x="1" y="0"/>
                    <a:ext cx="12701" cy="12721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14" name="Group 243"/>
                <p:cNvGrpSpPr/>
                <p:nvPr/>
              </p:nvGrpSpPr>
              <p:grpSpPr>
                <a:xfrm>
                  <a:off x="271425" y="22328"/>
                  <a:ext cx="17492" cy="28593"/>
                  <a:chOff x="0" y="0"/>
                  <a:chExt cx="17490" cy="28591"/>
                </a:xfrm>
              </p:grpSpPr>
              <p:grpSp>
                <p:nvGrpSpPr>
                  <p:cNvPr id="1412" name="AutoShape 244"/>
                  <p:cNvGrpSpPr/>
                  <p:nvPr/>
                </p:nvGrpSpPr>
                <p:grpSpPr>
                  <a:xfrm>
                    <a:off x="-1" y="2055"/>
                    <a:ext cx="17492" cy="26537"/>
                    <a:chOff x="0" y="0"/>
                    <a:chExt cx="17490" cy="26536"/>
                  </a:xfrm>
                </p:grpSpPr>
                <p:sp>
                  <p:nvSpPr>
                    <p:cNvPr id="1409" name="Form"/>
                    <p:cNvSpPr/>
                    <p:nvPr/>
                  </p:nvSpPr>
                  <p:spPr>
                    <a:xfrm>
                      <a:off x="0" y="2727"/>
                      <a:ext cx="17491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1" y="3286"/>
                          </a:moveTo>
                          <a:cubicBezTo>
                            <a:pt x="1" y="1471"/>
                            <a:pt x="4836" y="0"/>
                            <a:pt x="10801" y="0"/>
                          </a:cubicBezTo>
                          <a:cubicBezTo>
                            <a:pt x="16765" y="0"/>
                            <a:pt x="21600" y="1471"/>
                            <a:pt x="21600" y="3286"/>
                          </a:cubicBezTo>
                          <a:lnTo>
                            <a:pt x="21599" y="18314"/>
                          </a:lnTo>
                          <a:cubicBezTo>
                            <a:pt x="21599" y="20129"/>
                            <a:pt x="16764" y="21600"/>
                            <a:pt x="10799" y="21600"/>
                          </a:cubicBezTo>
                          <a:cubicBezTo>
                            <a:pt x="4835" y="21600"/>
                            <a:pt x="0" y="20129"/>
                            <a:pt x="0" y="18314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10" name="Kreis"/>
                    <p:cNvSpPr/>
                    <p:nvPr/>
                  </p:nvSpPr>
                  <p:spPr>
                    <a:xfrm>
                      <a:off x="1" y="0"/>
                      <a:ext cx="17490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11" name="Linien"/>
                    <p:cNvSpPr/>
                    <p:nvPr/>
                  </p:nvSpPr>
                  <p:spPr>
                    <a:xfrm>
                      <a:off x="0" y="2727"/>
                      <a:ext cx="17490" cy="238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3286"/>
                          </a:moveTo>
                          <a:cubicBezTo>
                            <a:pt x="21600" y="5101"/>
                            <a:pt x="16765" y="6572"/>
                            <a:pt x="10800" y="6572"/>
                          </a:cubicBezTo>
                          <a:cubicBezTo>
                            <a:pt x="4835" y="6572"/>
                            <a:pt x="0" y="5101"/>
                            <a:pt x="0" y="3286"/>
                          </a:cubicBezTo>
                          <a:cubicBezTo>
                            <a:pt x="0" y="147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471"/>
                            <a:pt x="21600" y="3286"/>
                          </a:cubicBezTo>
                          <a:lnTo>
                            <a:pt x="21600" y="18314"/>
                          </a:lnTo>
                          <a:cubicBezTo>
                            <a:pt x="21600" y="2012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129"/>
                            <a:pt x="0" y="18314"/>
                          </a:cubicBezTo>
                          <a:lnTo>
                            <a:pt x="1" y="3286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13" name="Oval 245"/>
                  <p:cNvSpPr/>
                  <p:nvPr/>
                </p:nvSpPr>
                <p:spPr>
                  <a:xfrm>
                    <a:off x="1" y="0"/>
                    <a:ext cx="17490" cy="12721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</p:grpSp>
          <p:grpSp>
            <p:nvGrpSpPr>
              <p:cNvPr id="1461" name="Group 246"/>
              <p:cNvGrpSpPr/>
              <p:nvPr/>
            </p:nvGrpSpPr>
            <p:grpSpPr>
              <a:xfrm>
                <a:off x="449066" y="735417"/>
                <a:ext cx="333362" cy="66619"/>
                <a:chOff x="0" y="0"/>
                <a:chExt cx="333360" cy="66617"/>
              </a:xfrm>
            </p:grpSpPr>
            <p:sp>
              <p:nvSpPr>
                <p:cNvPr id="1416" name="Rectangle 247"/>
                <p:cNvSpPr/>
                <p:nvPr/>
              </p:nvSpPr>
              <p:spPr>
                <a:xfrm>
                  <a:off x="82495" y="0"/>
                  <a:ext cx="250866" cy="66618"/>
                </a:xfrm>
                <a:prstGeom prst="rect">
                  <a:avLst/>
                </a:prstGeom>
                <a:solidFill>
                  <a:srgbClr val="00CC99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417" name="Rectangle 248"/>
                <p:cNvSpPr/>
                <p:nvPr/>
              </p:nvSpPr>
              <p:spPr>
                <a:xfrm>
                  <a:off x="0" y="0"/>
                  <a:ext cx="82496" cy="66618"/>
                </a:xfrm>
                <a:prstGeom prst="rect">
                  <a:avLst/>
                </a:prstGeom>
                <a:solidFill>
                  <a:srgbClr val="006BB2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</a:p>
              </p:txBody>
            </p:sp>
            <p:sp>
              <p:nvSpPr>
                <p:cNvPr id="1418" name="Rectangle 249"/>
                <p:cNvSpPr/>
                <p:nvPr/>
              </p:nvSpPr>
              <p:spPr>
                <a:xfrm>
                  <a:off x="90483" y="7893"/>
                  <a:ext cx="236580" cy="53990"/>
                </a:xfrm>
                <a:prstGeom prst="rect">
                  <a:avLst/>
                </a:prstGeom>
                <a:solidFill>
                  <a:srgbClr val="FFCC66"/>
                </a:solidFill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600"/>
                  </a:pPr>
                </a:p>
              </p:txBody>
            </p:sp>
            <p:grpSp>
              <p:nvGrpSpPr>
                <p:cNvPr id="1424" name="Group 250"/>
                <p:cNvGrpSpPr/>
                <p:nvPr/>
              </p:nvGrpSpPr>
              <p:grpSpPr>
                <a:xfrm>
                  <a:off x="214226" y="22232"/>
                  <a:ext cx="12702" cy="23878"/>
                  <a:chOff x="0" y="0"/>
                  <a:chExt cx="12700" cy="23877"/>
                </a:xfrm>
              </p:grpSpPr>
              <p:grpSp>
                <p:nvGrpSpPr>
                  <p:cNvPr id="1422" name="AutoShape 251"/>
                  <p:cNvGrpSpPr/>
                  <p:nvPr/>
                </p:nvGrpSpPr>
                <p:grpSpPr>
                  <a:xfrm>
                    <a:off x="0" y="459"/>
                    <a:ext cx="12701" cy="23419"/>
                    <a:chOff x="0" y="0"/>
                    <a:chExt cx="12700" cy="23418"/>
                  </a:xfrm>
                </p:grpSpPr>
                <p:sp>
                  <p:nvSpPr>
                    <p:cNvPr id="1419" name="Form"/>
                    <p:cNvSpPr/>
                    <p:nvPr/>
                  </p:nvSpPr>
                  <p:spPr>
                    <a:xfrm>
                      <a:off x="0" y="4381"/>
                      <a:ext cx="12701" cy="1903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234"/>
                          </a:moveTo>
                          <a:cubicBezTo>
                            <a:pt x="2" y="1000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000"/>
                            <a:pt x="21600" y="2234"/>
                          </a:cubicBezTo>
                          <a:lnTo>
                            <a:pt x="21598" y="19366"/>
                          </a:lnTo>
                          <a:cubicBezTo>
                            <a:pt x="21598" y="20600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600"/>
                            <a:pt x="0" y="19366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20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21" name="Linien"/>
                    <p:cNvSpPr/>
                    <p:nvPr/>
                  </p:nvSpPr>
                  <p:spPr>
                    <a:xfrm>
                      <a:off x="0" y="4381"/>
                      <a:ext cx="12701" cy="1903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234"/>
                          </a:moveTo>
                          <a:cubicBezTo>
                            <a:pt x="21600" y="3468"/>
                            <a:pt x="16765" y="4468"/>
                            <a:pt x="10800" y="4468"/>
                          </a:cubicBezTo>
                          <a:cubicBezTo>
                            <a:pt x="4835" y="4468"/>
                            <a:pt x="0" y="3468"/>
                            <a:pt x="0" y="2234"/>
                          </a:cubicBezTo>
                          <a:cubicBezTo>
                            <a:pt x="0" y="1000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000"/>
                            <a:pt x="21600" y="2234"/>
                          </a:cubicBezTo>
                          <a:lnTo>
                            <a:pt x="21600" y="19366"/>
                          </a:lnTo>
                          <a:cubicBezTo>
                            <a:pt x="21600" y="20600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600"/>
                            <a:pt x="0" y="19366"/>
                          </a:cubicBezTo>
                          <a:lnTo>
                            <a:pt x="2" y="2234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23" name="Oval 252"/>
                  <p:cNvSpPr/>
                  <p:nvPr/>
                </p:nvSpPr>
                <p:spPr>
                  <a:xfrm>
                    <a:off x="1" y="0"/>
                    <a:ext cx="12701" cy="1430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30" name="Group 253"/>
                <p:cNvGrpSpPr/>
                <p:nvPr/>
              </p:nvGrpSpPr>
              <p:grpSpPr>
                <a:xfrm>
                  <a:off x="219040" y="21492"/>
                  <a:ext cx="12702" cy="24615"/>
                  <a:chOff x="0" y="0"/>
                  <a:chExt cx="12700" cy="24613"/>
                </a:xfrm>
              </p:grpSpPr>
              <p:grpSp>
                <p:nvGrpSpPr>
                  <p:cNvPr id="1428" name="AutoShape 254"/>
                  <p:cNvGrpSpPr/>
                  <p:nvPr/>
                </p:nvGrpSpPr>
                <p:grpSpPr>
                  <a:xfrm>
                    <a:off x="0" y="1208"/>
                    <a:ext cx="12701" cy="23406"/>
                    <a:chOff x="0" y="0"/>
                    <a:chExt cx="12700" cy="23404"/>
                  </a:xfrm>
                </p:grpSpPr>
                <p:sp>
                  <p:nvSpPr>
                    <p:cNvPr id="1425" name="Form"/>
                    <p:cNvSpPr/>
                    <p:nvPr/>
                  </p:nvSpPr>
                  <p:spPr>
                    <a:xfrm>
                      <a:off x="0" y="4381"/>
                      <a:ext cx="12701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236"/>
                          </a:moveTo>
                          <a:cubicBezTo>
                            <a:pt x="2" y="100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001"/>
                            <a:pt x="21600" y="2236"/>
                          </a:cubicBezTo>
                          <a:lnTo>
                            <a:pt x="21598" y="19364"/>
                          </a:lnTo>
                          <a:cubicBezTo>
                            <a:pt x="21598" y="2059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599"/>
                            <a:pt x="0" y="19364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26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27" name="Linien"/>
                    <p:cNvSpPr/>
                    <p:nvPr/>
                  </p:nvSpPr>
                  <p:spPr>
                    <a:xfrm>
                      <a:off x="0" y="4381"/>
                      <a:ext cx="12701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236"/>
                          </a:moveTo>
                          <a:cubicBezTo>
                            <a:pt x="21600" y="3470"/>
                            <a:pt x="16765" y="4471"/>
                            <a:pt x="10800" y="4471"/>
                          </a:cubicBezTo>
                          <a:cubicBezTo>
                            <a:pt x="4835" y="4471"/>
                            <a:pt x="0" y="3470"/>
                            <a:pt x="0" y="2236"/>
                          </a:cubicBezTo>
                          <a:cubicBezTo>
                            <a:pt x="0" y="100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001"/>
                            <a:pt x="21600" y="2236"/>
                          </a:cubicBezTo>
                          <a:lnTo>
                            <a:pt x="21600" y="19364"/>
                          </a:lnTo>
                          <a:cubicBezTo>
                            <a:pt x="21600" y="2059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599"/>
                            <a:pt x="0" y="19364"/>
                          </a:cubicBezTo>
                          <a:lnTo>
                            <a:pt x="2" y="2236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29" name="Oval 255"/>
                  <p:cNvSpPr/>
                  <p:nvPr/>
                </p:nvSpPr>
                <p:spPr>
                  <a:xfrm>
                    <a:off x="1" y="0"/>
                    <a:ext cx="12701" cy="12700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36" name="Group 256"/>
                <p:cNvGrpSpPr/>
                <p:nvPr/>
              </p:nvGrpSpPr>
              <p:grpSpPr>
                <a:xfrm>
                  <a:off x="311092" y="22232"/>
                  <a:ext cx="12702" cy="23878"/>
                  <a:chOff x="0" y="0"/>
                  <a:chExt cx="12700" cy="23877"/>
                </a:xfrm>
              </p:grpSpPr>
              <p:grpSp>
                <p:nvGrpSpPr>
                  <p:cNvPr id="1434" name="AutoShape 257"/>
                  <p:cNvGrpSpPr/>
                  <p:nvPr/>
                </p:nvGrpSpPr>
                <p:grpSpPr>
                  <a:xfrm>
                    <a:off x="0" y="459"/>
                    <a:ext cx="12701" cy="23419"/>
                    <a:chOff x="0" y="0"/>
                    <a:chExt cx="12700" cy="23418"/>
                  </a:xfrm>
                </p:grpSpPr>
                <p:sp>
                  <p:nvSpPr>
                    <p:cNvPr id="1431" name="Form"/>
                    <p:cNvSpPr/>
                    <p:nvPr/>
                  </p:nvSpPr>
                  <p:spPr>
                    <a:xfrm>
                      <a:off x="0" y="4381"/>
                      <a:ext cx="12701" cy="1903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234"/>
                          </a:moveTo>
                          <a:cubicBezTo>
                            <a:pt x="2" y="1000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000"/>
                            <a:pt x="21600" y="2234"/>
                          </a:cubicBezTo>
                          <a:lnTo>
                            <a:pt x="21598" y="19366"/>
                          </a:lnTo>
                          <a:cubicBezTo>
                            <a:pt x="21598" y="20600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600"/>
                            <a:pt x="0" y="19366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32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33" name="Linien"/>
                    <p:cNvSpPr/>
                    <p:nvPr/>
                  </p:nvSpPr>
                  <p:spPr>
                    <a:xfrm>
                      <a:off x="0" y="4381"/>
                      <a:ext cx="12701" cy="1903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234"/>
                          </a:moveTo>
                          <a:cubicBezTo>
                            <a:pt x="21600" y="3468"/>
                            <a:pt x="16765" y="4468"/>
                            <a:pt x="10800" y="4468"/>
                          </a:cubicBezTo>
                          <a:cubicBezTo>
                            <a:pt x="4835" y="4468"/>
                            <a:pt x="0" y="3468"/>
                            <a:pt x="0" y="2234"/>
                          </a:cubicBezTo>
                          <a:cubicBezTo>
                            <a:pt x="0" y="1000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000"/>
                            <a:pt x="21600" y="2234"/>
                          </a:cubicBezTo>
                          <a:lnTo>
                            <a:pt x="21600" y="19366"/>
                          </a:lnTo>
                          <a:cubicBezTo>
                            <a:pt x="21600" y="20600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600"/>
                            <a:pt x="0" y="19366"/>
                          </a:cubicBezTo>
                          <a:lnTo>
                            <a:pt x="2" y="2234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35" name="Oval 258"/>
                  <p:cNvSpPr/>
                  <p:nvPr/>
                </p:nvSpPr>
                <p:spPr>
                  <a:xfrm>
                    <a:off x="1" y="0"/>
                    <a:ext cx="12701" cy="1430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 cap="flat">
                    <a:solidFill>
                      <a:srgbClr val="FFFF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42" name="Group 259"/>
                <p:cNvGrpSpPr/>
                <p:nvPr/>
              </p:nvGrpSpPr>
              <p:grpSpPr>
                <a:xfrm>
                  <a:off x="234890" y="21492"/>
                  <a:ext cx="17443" cy="24615"/>
                  <a:chOff x="0" y="0"/>
                  <a:chExt cx="17442" cy="24613"/>
                </a:xfrm>
              </p:grpSpPr>
              <p:grpSp>
                <p:nvGrpSpPr>
                  <p:cNvPr id="1440" name="AutoShape 260"/>
                  <p:cNvGrpSpPr/>
                  <p:nvPr/>
                </p:nvGrpSpPr>
                <p:grpSpPr>
                  <a:xfrm>
                    <a:off x="-1" y="2851"/>
                    <a:ext cx="17444" cy="21763"/>
                    <a:chOff x="0" y="0"/>
                    <a:chExt cx="17442" cy="21761"/>
                  </a:xfrm>
                </p:grpSpPr>
                <p:sp>
                  <p:nvSpPr>
                    <p:cNvPr id="1437" name="Form"/>
                    <p:cNvSpPr/>
                    <p:nvPr/>
                  </p:nvSpPr>
                  <p:spPr>
                    <a:xfrm>
                      <a:off x="0" y="2738"/>
                      <a:ext cx="17443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4101"/>
                          </a:moveTo>
                          <a:cubicBezTo>
                            <a:pt x="0" y="183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836"/>
                            <a:pt x="21600" y="4101"/>
                          </a:cubicBezTo>
                          <a:lnTo>
                            <a:pt x="21600" y="17499"/>
                          </a:lnTo>
                          <a:cubicBezTo>
                            <a:pt x="21600" y="1976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19764"/>
                            <a:pt x="0" y="17499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38" name="Kreis"/>
                    <p:cNvSpPr/>
                    <p:nvPr/>
                  </p:nvSpPr>
                  <p:spPr>
                    <a:xfrm>
                      <a:off x="0" y="0"/>
                      <a:ext cx="17443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39" name="Linien"/>
                    <p:cNvSpPr/>
                    <p:nvPr/>
                  </p:nvSpPr>
                  <p:spPr>
                    <a:xfrm>
                      <a:off x="0" y="2738"/>
                      <a:ext cx="17443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4101"/>
                          </a:moveTo>
                          <a:cubicBezTo>
                            <a:pt x="21600" y="6366"/>
                            <a:pt x="16765" y="8202"/>
                            <a:pt x="10800" y="8202"/>
                          </a:cubicBezTo>
                          <a:cubicBezTo>
                            <a:pt x="4835" y="8202"/>
                            <a:pt x="0" y="6366"/>
                            <a:pt x="0" y="4101"/>
                          </a:cubicBezTo>
                          <a:cubicBezTo>
                            <a:pt x="0" y="183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836"/>
                            <a:pt x="21600" y="4101"/>
                          </a:cubicBezTo>
                          <a:lnTo>
                            <a:pt x="21600" y="17499"/>
                          </a:lnTo>
                          <a:cubicBezTo>
                            <a:pt x="21600" y="1976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19764"/>
                            <a:pt x="0" y="17499"/>
                          </a:cubicBezTo>
                          <a:lnTo>
                            <a:pt x="0" y="4101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41" name="Oval 261"/>
                  <p:cNvSpPr/>
                  <p:nvPr/>
                </p:nvSpPr>
                <p:spPr>
                  <a:xfrm>
                    <a:off x="0" y="0"/>
                    <a:ext cx="17443" cy="12700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48" name="Group 262"/>
                <p:cNvGrpSpPr/>
                <p:nvPr/>
              </p:nvGrpSpPr>
              <p:grpSpPr>
                <a:xfrm>
                  <a:off x="199135" y="22232"/>
                  <a:ext cx="12702" cy="23878"/>
                  <a:chOff x="0" y="0"/>
                  <a:chExt cx="12701" cy="23877"/>
                </a:xfrm>
              </p:grpSpPr>
              <p:grpSp>
                <p:nvGrpSpPr>
                  <p:cNvPr id="1446" name="AutoShape 263"/>
                  <p:cNvGrpSpPr/>
                  <p:nvPr/>
                </p:nvGrpSpPr>
                <p:grpSpPr>
                  <a:xfrm>
                    <a:off x="-1" y="785"/>
                    <a:ext cx="12703" cy="23093"/>
                    <a:chOff x="0" y="0"/>
                    <a:chExt cx="12701" cy="23092"/>
                  </a:xfrm>
                </p:grpSpPr>
                <p:sp>
                  <p:nvSpPr>
                    <p:cNvPr id="1443" name="Form"/>
                    <p:cNvSpPr/>
                    <p:nvPr/>
                  </p:nvSpPr>
                  <p:spPr>
                    <a:xfrm>
                      <a:off x="0" y="4055"/>
                      <a:ext cx="12701" cy="1903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604"/>
                          </a:moveTo>
                          <a:cubicBezTo>
                            <a:pt x="2" y="1166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166"/>
                            <a:pt x="21600" y="2604"/>
                          </a:cubicBezTo>
                          <a:lnTo>
                            <a:pt x="21598" y="18996"/>
                          </a:lnTo>
                          <a:cubicBezTo>
                            <a:pt x="21598" y="20434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434"/>
                            <a:pt x="0" y="18996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44" name="Kreis"/>
                    <p:cNvSpPr/>
                    <p:nvPr/>
                  </p:nvSpPr>
                  <p:spPr>
                    <a:xfrm>
                      <a:off x="0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45" name="Linien"/>
                    <p:cNvSpPr/>
                    <p:nvPr/>
                  </p:nvSpPr>
                  <p:spPr>
                    <a:xfrm>
                      <a:off x="0" y="4055"/>
                      <a:ext cx="12700" cy="1903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604"/>
                          </a:moveTo>
                          <a:cubicBezTo>
                            <a:pt x="21600" y="4042"/>
                            <a:pt x="16765" y="5208"/>
                            <a:pt x="10800" y="5208"/>
                          </a:cubicBezTo>
                          <a:cubicBezTo>
                            <a:pt x="4835" y="5208"/>
                            <a:pt x="0" y="4042"/>
                            <a:pt x="0" y="2604"/>
                          </a:cubicBezTo>
                          <a:cubicBezTo>
                            <a:pt x="0" y="1166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166"/>
                            <a:pt x="21600" y="2604"/>
                          </a:cubicBezTo>
                          <a:lnTo>
                            <a:pt x="21600" y="18996"/>
                          </a:lnTo>
                          <a:cubicBezTo>
                            <a:pt x="21600" y="20434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434"/>
                            <a:pt x="0" y="18996"/>
                          </a:cubicBezTo>
                          <a:lnTo>
                            <a:pt x="2" y="2604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80808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47" name="Oval 264"/>
                  <p:cNvSpPr/>
                  <p:nvPr/>
                </p:nvSpPr>
                <p:spPr>
                  <a:xfrm>
                    <a:off x="0" y="0"/>
                    <a:ext cx="12701" cy="1430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>
                    <a:solidFill>
                      <a:srgbClr val="80808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54" name="Group 265"/>
                <p:cNvGrpSpPr/>
                <p:nvPr/>
              </p:nvGrpSpPr>
              <p:grpSpPr>
                <a:xfrm>
                  <a:off x="255549" y="21492"/>
                  <a:ext cx="12702" cy="24615"/>
                  <a:chOff x="0" y="0"/>
                  <a:chExt cx="12700" cy="24613"/>
                </a:xfrm>
              </p:grpSpPr>
              <p:grpSp>
                <p:nvGrpSpPr>
                  <p:cNvPr id="1452" name="AutoShape 266"/>
                  <p:cNvGrpSpPr/>
                  <p:nvPr/>
                </p:nvGrpSpPr>
                <p:grpSpPr>
                  <a:xfrm>
                    <a:off x="0" y="1208"/>
                    <a:ext cx="12701" cy="23406"/>
                    <a:chOff x="0" y="0"/>
                    <a:chExt cx="12700" cy="23404"/>
                  </a:xfrm>
                </p:grpSpPr>
                <p:sp>
                  <p:nvSpPr>
                    <p:cNvPr id="1449" name="Form"/>
                    <p:cNvSpPr/>
                    <p:nvPr/>
                  </p:nvSpPr>
                  <p:spPr>
                    <a:xfrm>
                      <a:off x="0" y="4381"/>
                      <a:ext cx="12701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236"/>
                          </a:moveTo>
                          <a:cubicBezTo>
                            <a:pt x="2" y="100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001"/>
                            <a:pt x="21600" y="2236"/>
                          </a:cubicBezTo>
                          <a:lnTo>
                            <a:pt x="21598" y="19364"/>
                          </a:lnTo>
                          <a:cubicBezTo>
                            <a:pt x="21598" y="2059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599"/>
                            <a:pt x="0" y="19364"/>
                          </a:cubicBezTo>
                          <a:close/>
                        </a:path>
                      </a:pathLst>
                    </a:custGeom>
                    <a:solidFill>
                      <a:srgbClr val="CCFFCC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50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51" name="Linien"/>
                    <p:cNvSpPr/>
                    <p:nvPr/>
                  </p:nvSpPr>
                  <p:spPr>
                    <a:xfrm>
                      <a:off x="0" y="4381"/>
                      <a:ext cx="12701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236"/>
                          </a:moveTo>
                          <a:cubicBezTo>
                            <a:pt x="21600" y="3470"/>
                            <a:pt x="16765" y="4471"/>
                            <a:pt x="10800" y="4471"/>
                          </a:cubicBezTo>
                          <a:cubicBezTo>
                            <a:pt x="4835" y="4471"/>
                            <a:pt x="0" y="3470"/>
                            <a:pt x="0" y="2236"/>
                          </a:cubicBezTo>
                          <a:cubicBezTo>
                            <a:pt x="0" y="100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001"/>
                            <a:pt x="21600" y="2236"/>
                          </a:cubicBezTo>
                          <a:lnTo>
                            <a:pt x="21600" y="19364"/>
                          </a:lnTo>
                          <a:cubicBezTo>
                            <a:pt x="21600" y="2059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599"/>
                            <a:pt x="0" y="19364"/>
                          </a:cubicBezTo>
                          <a:lnTo>
                            <a:pt x="2" y="2236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FFCC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53" name="Oval 267"/>
                  <p:cNvSpPr/>
                  <p:nvPr/>
                </p:nvSpPr>
                <p:spPr>
                  <a:xfrm>
                    <a:off x="1" y="0"/>
                    <a:ext cx="12701" cy="12700"/>
                  </a:xfrm>
                  <a:prstGeom prst="ellipse">
                    <a:avLst/>
                  </a:prstGeom>
                  <a:solidFill>
                    <a:srgbClr val="CCFFCC"/>
                  </a:solidFill>
                  <a:ln w="9525" cap="flat">
                    <a:solidFill>
                      <a:srgbClr val="CCFFCC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  <p:grpSp>
              <p:nvGrpSpPr>
                <p:cNvPr id="1460" name="Group 268"/>
                <p:cNvGrpSpPr/>
                <p:nvPr/>
              </p:nvGrpSpPr>
              <p:grpSpPr>
                <a:xfrm>
                  <a:off x="269785" y="21492"/>
                  <a:ext cx="12702" cy="24615"/>
                  <a:chOff x="0" y="0"/>
                  <a:chExt cx="12700" cy="24613"/>
                </a:xfrm>
              </p:grpSpPr>
              <p:grpSp>
                <p:nvGrpSpPr>
                  <p:cNvPr id="1458" name="AutoShape 269"/>
                  <p:cNvGrpSpPr/>
                  <p:nvPr/>
                </p:nvGrpSpPr>
                <p:grpSpPr>
                  <a:xfrm>
                    <a:off x="0" y="1208"/>
                    <a:ext cx="12701" cy="23406"/>
                    <a:chOff x="0" y="0"/>
                    <a:chExt cx="12700" cy="23404"/>
                  </a:xfrm>
                </p:grpSpPr>
                <p:sp>
                  <p:nvSpPr>
                    <p:cNvPr id="1455" name="Form"/>
                    <p:cNvSpPr/>
                    <p:nvPr/>
                  </p:nvSpPr>
                  <p:spPr>
                    <a:xfrm>
                      <a:off x="0" y="4381"/>
                      <a:ext cx="12701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" y="2236"/>
                          </a:moveTo>
                          <a:cubicBezTo>
                            <a:pt x="2" y="1001"/>
                            <a:pt x="4837" y="0"/>
                            <a:pt x="10801" y="0"/>
                          </a:cubicBezTo>
                          <a:cubicBezTo>
                            <a:pt x="16765" y="0"/>
                            <a:pt x="21600" y="1001"/>
                            <a:pt x="21600" y="2236"/>
                          </a:cubicBezTo>
                          <a:lnTo>
                            <a:pt x="21598" y="19364"/>
                          </a:lnTo>
                          <a:cubicBezTo>
                            <a:pt x="21598" y="20599"/>
                            <a:pt x="16763" y="21600"/>
                            <a:pt x="10799" y="21600"/>
                          </a:cubicBezTo>
                          <a:cubicBezTo>
                            <a:pt x="4835" y="21600"/>
                            <a:pt x="0" y="20599"/>
                            <a:pt x="0" y="19364"/>
                          </a:cubicBezTo>
                          <a:close/>
                        </a:path>
                      </a:pathLst>
                    </a:custGeom>
                    <a:solidFill>
                      <a:srgbClr val="CCCC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56" name="Kreis"/>
                    <p:cNvSpPr/>
                    <p:nvPr/>
                  </p:nvSpPr>
                  <p:spPr>
                    <a:xfrm>
                      <a:off x="1" y="0"/>
                      <a:ext cx="12701" cy="12700"/>
                    </a:xfrm>
                    <a:prstGeom prst="ellipse">
                      <a:avLst/>
                    </a:prstGeom>
                    <a:solidFill>
                      <a:schemeClr val="accent3">
                        <a:lumOff val="44000"/>
                        <a:alpha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  <p:sp>
                  <p:nvSpPr>
                    <p:cNvPr id="1457" name="Linien"/>
                    <p:cNvSpPr/>
                    <p:nvPr/>
                  </p:nvSpPr>
                  <p:spPr>
                    <a:xfrm>
                      <a:off x="0" y="4381"/>
                      <a:ext cx="12701" cy="1902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1600" y="2236"/>
                          </a:moveTo>
                          <a:cubicBezTo>
                            <a:pt x="21600" y="3470"/>
                            <a:pt x="16765" y="4471"/>
                            <a:pt x="10800" y="4471"/>
                          </a:cubicBezTo>
                          <a:cubicBezTo>
                            <a:pt x="4835" y="4471"/>
                            <a:pt x="0" y="3470"/>
                            <a:pt x="0" y="2236"/>
                          </a:cubicBezTo>
                          <a:cubicBezTo>
                            <a:pt x="0" y="1001"/>
                            <a:pt x="4835" y="0"/>
                            <a:pt x="10800" y="0"/>
                          </a:cubicBezTo>
                          <a:cubicBezTo>
                            <a:pt x="16765" y="0"/>
                            <a:pt x="21600" y="1001"/>
                            <a:pt x="21600" y="2236"/>
                          </a:cubicBezTo>
                          <a:lnTo>
                            <a:pt x="21600" y="19364"/>
                          </a:lnTo>
                          <a:cubicBezTo>
                            <a:pt x="21600" y="20599"/>
                            <a:pt x="16765" y="21600"/>
                            <a:pt x="10800" y="21600"/>
                          </a:cubicBezTo>
                          <a:cubicBezTo>
                            <a:pt x="4835" y="21600"/>
                            <a:pt x="0" y="20599"/>
                            <a:pt x="0" y="19364"/>
                          </a:cubicBezTo>
                          <a:lnTo>
                            <a:pt x="2" y="2236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CCCCFF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</a:pPr>
                    </a:p>
                  </p:txBody>
                </p:sp>
              </p:grpSp>
              <p:sp>
                <p:nvSpPr>
                  <p:cNvPr id="1459" name="Oval 270"/>
                  <p:cNvSpPr/>
                  <p:nvPr/>
                </p:nvSpPr>
                <p:spPr>
                  <a:xfrm>
                    <a:off x="1" y="0"/>
                    <a:ext cx="12701" cy="12700"/>
                  </a:xfrm>
                  <a:prstGeom prst="ellipse">
                    <a:avLst/>
                  </a:prstGeom>
                  <a:solidFill>
                    <a:srgbClr val="CCCCFF"/>
                  </a:solidFill>
                  <a:ln w="9525" cap="flat">
                    <a:solidFill>
                      <a:srgbClr val="CCCCFF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spcBef>
                        <a:spcPts val="0"/>
                      </a:spcBef>
                    </a:pPr>
                  </a:p>
                </p:txBody>
              </p:sp>
            </p:grpSp>
          </p:grpSp>
          <p:grpSp>
            <p:nvGrpSpPr>
              <p:cNvPr id="1465" name="AutoShape 296"/>
              <p:cNvGrpSpPr/>
              <p:nvPr/>
            </p:nvGrpSpPr>
            <p:grpSpPr>
              <a:xfrm>
                <a:off x="2127768" y="0"/>
                <a:ext cx="225288" cy="332162"/>
                <a:chOff x="0" y="0"/>
                <a:chExt cx="225286" cy="332161"/>
              </a:xfrm>
            </p:grpSpPr>
            <p:sp>
              <p:nvSpPr>
                <p:cNvPr id="1462" name="Form"/>
                <p:cNvSpPr/>
                <p:nvPr/>
              </p:nvSpPr>
              <p:spPr>
                <a:xfrm>
                  <a:off x="0" y="0"/>
                  <a:ext cx="225287" cy="3321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335" h="21600" fill="norm" stroke="1" extrusionOk="0">
                      <a:moveTo>
                        <a:pt x="0" y="17416"/>
                      </a:moveTo>
                      <a:lnTo>
                        <a:pt x="6443" y="12368"/>
                      </a:lnTo>
                      <a:lnTo>
                        <a:pt x="6443" y="14676"/>
                      </a:lnTo>
                      <a:cubicBezTo>
                        <a:pt x="12136" y="13890"/>
                        <a:pt x="16561" y="12109"/>
                        <a:pt x="18406" y="9862"/>
                      </a:cubicBezTo>
                      <a:cubicBezTo>
                        <a:pt x="21600" y="13752"/>
                        <a:pt x="16300" y="17930"/>
                        <a:pt x="6443" y="19292"/>
                      </a:cubicBezTo>
                      <a:lnTo>
                        <a:pt x="6443" y="21600"/>
                      </a:lnTo>
                      <a:close/>
                      <a:moveTo>
                        <a:pt x="19330" y="12170"/>
                      </a:moveTo>
                      <a:cubicBezTo>
                        <a:pt x="19330" y="7998"/>
                        <a:pt x="10676" y="4616"/>
                        <a:pt x="0" y="4616"/>
                      </a:cubicBezTo>
                      <a:lnTo>
                        <a:pt x="0" y="0"/>
                      </a:lnTo>
                      <a:cubicBezTo>
                        <a:pt x="10676" y="0"/>
                        <a:pt x="19330" y="3382"/>
                        <a:pt x="19330" y="755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463" name="Form"/>
                <p:cNvSpPr/>
                <p:nvPr/>
              </p:nvSpPr>
              <p:spPr>
                <a:xfrm>
                  <a:off x="0" y="0"/>
                  <a:ext cx="225233" cy="1871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cubicBezTo>
                        <a:pt x="21600" y="14195"/>
                        <a:pt x="11929" y="8193"/>
                        <a:pt x="0" y="8193"/>
                      </a:cubicBezTo>
                      <a:lnTo>
                        <a:pt x="0" y="0"/>
                      </a:lnTo>
                      <a:cubicBezTo>
                        <a:pt x="11929" y="0"/>
                        <a:pt x="21600" y="6003"/>
                        <a:pt x="21600" y="13407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464" name="Linien"/>
                <p:cNvSpPr/>
                <p:nvPr/>
              </p:nvSpPr>
              <p:spPr>
                <a:xfrm>
                  <a:off x="0" y="0"/>
                  <a:ext cx="225233" cy="3321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2170"/>
                      </a:moveTo>
                      <a:cubicBezTo>
                        <a:pt x="21600" y="7998"/>
                        <a:pt x="11929" y="4616"/>
                        <a:pt x="0" y="4616"/>
                      </a:cubicBezTo>
                      <a:lnTo>
                        <a:pt x="0" y="0"/>
                      </a:lnTo>
                      <a:cubicBezTo>
                        <a:pt x="11929" y="0"/>
                        <a:pt x="21600" y="3382"/>
                        <a:pt x="21600" y="7554"/>
                      </a:cubicBezTo>
                      <a:lnTo>
                        <a:pt x="21600" y="12170"/>
                      </a:lnTo>
                      <a:cubicBezTo>
                        <a:pt x="21600" y="15371"/>
                        <a:pt x="15830" y="18225"/>
                        <a:pt x="7200" y="19292"/>
                      </a:cubicBezTo>
                      <a:lnTo>
                        <a:pt x="7200" y="21600"/>
                      </a:lnTo>
                      <a:lnTo>
                        <a:pt x="0" y="17416"/>
                      </a:lnTo>
                      <a:lnTo>
                        <a:pt x="7200" y="12368"/>
                      </a:lnTo>
                      <a:lnTo>
                        <a:pt x="7200" y="14676"/>
                      </a:lnTo>
                      <a:cubicBezTo>
                        <a:pt x="13561" y="13890"/>
                        <a:pt x="18506" y="12109"/>
                        <a:pt x="20567" y="9862"/>
                      </a:cubicBez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1469" name="AutoShape 297"/>
              <p:cNvGrpSpPr/>
              <p:nvPr/>
            </p:nvGrpSpPr>
            <p:grpSpPr>
              <a:xfrm>
                <a:off x="2801760" y="583136"/>
                <a:ext cx="221873" cy="336909"/>
                <a:chOff x="0" y="0"/>
                <a:chExt cx="221871" cy="336908"/>
              </a:xfrm>
            </p:grpSpPr>
            <p:sp>
              <p:nvSpPr>
                <p:cNvPr id="1466" name="Form"/>
                <p:cNvSpPr/>
                <p:nvPr/>
              </p:nvSpPr>
              <p:spPr>
                <a:xfrm>
                  <a:off x="0" y="0"/>
                  <a:ext cx="221872" cy="3369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372" h="21600" fill="norm" stroke="1" extrusionOk="0">
                      <a:moveTo>
                        <a:pt x="0" y="17484"/>
                      </a:moveTo>
                      <a:lnTo>
                        <a:pt x="6456" y="12498"/>
                      </a:lnTo>
                      <a:lnTo>
                        <a:pt x="6456" y="14774"/>
                      </a:lnTo>
                      <a:lnTo>
                        <a:pt x="6456" y="14774"/>
                      </a:lnTo>
                      <a:cubicBezTo>
                        <a:pt x="12202" y="13976"/>
                        <a:pt x="16657" y="12163"/>
                        <a:pt x="18480" y="9880"/>
                      </a:cubicBezTo>
                      <a:cubicBezTo>
                        <a:pt x="21600" y="13786"/>
                        <a:pt x="16285" y="17960"/>
                        <a:pt x="6456" y="19325"/>
                      </a:cubicBezTo>
                      <a:lnTo>
                        <a:pt x="6456" y="21600"/>
                      </a:lnTo>
                      <a:close/>
                      <a:moveTo>
                        <a:pt x="19368" y="12155"/>
                      </a:moveTo>
                      <a:cubicBezTo>
                        <a:pt x="19368" y="7955"/>
                        <a:pt x="10697" y="4551"/>
                        <a:pt x="0" y="4551"/>
                      </a:cubicBezTo>
                      <a:lnTo>
                        <a:pt x="0" y="0"/>
                      </a:lnTo>
                      <a:cubicBezTo>
                        <a:pt x="10697" y="0"/>
                        <a:pt x="19368" y="3405"/>
                        <a:pt x="19368" y="7604"/>
                      </a:cubicBezTo>
                      <a:close/>
                    </a:path>
                  </a:pathLst>
                </a:custGeom>
                <a:solidFill>
                  <a:srgbClr val="00CC9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467" name="Form"/>
                <p:cNvSpPr/>
                <p:nvPr/>
              </p:nvSpPr>
              <p:spPr>
                <a:xfrm>
                  <a:off x="0" y="0"/>
                  <a:ext cx="221821" cy="1895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cubicBezTo>
                        <a:pt x="21600" y="14137"/>
                        <a:pt x="11929" y="8087"/>
                        <a:pt x="0" y="8087"/>
                      </a:cubicBezTo>
                      <a:lnTo>
                        <a:pt x="0" y="0"/>
                      </a:lnTo>
                      <a:cubicBezTo>
                        <a:pt x="11929" y="0"/>
                        <a:pt x="21600" y="6050"/>
                        <a:pt x="21600" y="13513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  <p:sp>
              <p:nvSpPr>
                <p:cNvPr id="1468" name="Linien"/>
                <p:cNvSpPr/>
                <p:nvPr/>
              </p:nvSpPr>
              <p:spPr>
                <a:xfrm>
                  <a:off x="0" y="0"/>
                  <a:ext cx="221821" cy="3369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2155"/>
                      </a:moveTo>
                      <a:cubicBezTo>
                        <a:pt x="21600" y="7955"/>
                        <a:pt x="11929" y="4551"/>
                        <a:pt x="0" y="4551"/>
                      </a:cubicBezTo>
                      <a:lnTo>
                        <a:pt x="0" y="0"/>
                      </a:lnTo>
                      <a:cubicBezTo>
                        <a:pt x="11929" y="0"/>
                        <a:pt x="21600" y="3405"/>
                        <a:pt x="21600" y="7604"/>
                      </a:cubicBezTo>
                      <a:lnTo>
                        <a:pt x="21600" y="12155"/>
                      </a:lnTo>
                      <a:cubicBezTo>
                        <a:pt x="21600" y="15378"/>
                        <a:pt x="15830" y="18250"/>
                        <a:pt x="7200" y="19325"/>
                      </a:cubicBezTo>
                      <a:lnTo>
                        <a:pt x="7200" y="21600"/>
                      </a:lnTo>
                      <a:lnTo>
                        <a:pt x="0" y="17484"/>
                      </a:lnTo>
                      <a:lnTo>
                        <a:pt x="7200" y="12498"/>
                      </a:lnTo>
                      <a:lnTo>
                        <a:pt x="7200" y="14774"/>
                      </a:lnTo>
                      <a:lnTo>
                        <a:pt x="7200" y="14774"/>
                      </a:lnTo>
                      <a:cubicBezTo>
                        <a:pt x="13608" y="13976"/>
                        <a:pt x="18576" y="12163"/>
                        <a:pt x="20610" y="9880"/>
                      </a:cubicBez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>
                    <a:spcBef>
                      <a:spcPts val="0"/>
                    </a:spcBef>
                  </a:pPr>
                </a:p>
              </p:txBody>
            </p:sp>
          </p:grpSp>
        </p:grpSp>
        <p:pic>
          <p:nvPicPr>
            <p:cNvPr id="1471" name="Picture 308" descr="Picture 308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096952" y="1739009"/>
              <a:ext cx="1189299" cy="2769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72" name="Picture 310" descr="Picture 310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863187" y="2256990"/>
              <a:ext cx="1035731" cy="470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73" name="Line 311"/>
            <p:cNvSpPr/>
            <p:nvPr/>
          </p:nvSpPr>
          <p:spPr>
            <a:xfrm>
              <a:off x="3018461" y="1222656"/>
              <a:ext cx="1" cy="812807"/>
            </a:xfrm>
            <a:prstGeom prst="line">
              <a:avLst/>
            </a:prstGeom>
            <a:noFill/>
            <a:ln w="285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4" name="Line 312"/>
            <p:cNvSpPr/>
            <p:nvPr/>
          </p:nvSpPr>
          <p:spPr>
            <a:xfrm flipH="1">
              <a:off x="2863187" y="1222656"/>
              <a:ext cx="1" cy="1255861"/>
            </a:xfrm>
            <a:prstGeom prst="line">
              <a:avLst/>
            </a:prstGeom>
            <a:noFill/>
            <a:ln w="28575" cap="flat">
              <a:solidFill>
                <a:srgbClr val="006BB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75" name="Line 313"/>
            <p:cNvSpPr/>
            <p:nvPr/>
          </p:nvSpPr>
          <p:spPr>
            <a:xfrm>
              <a:off x="3018461" y="2035463"/>
              <a:ext cx="310549" cy="1"/>
            </a:xfrm>
            <a:prstGeom prst="line">
              <a:avLst/>
            </a:prstGeom>
            <a:noFill/>
            <a:ln w="285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477" name="Rechteck 420"/>
          <p:cNvSpPr txBox="1"/>
          <p:nvPr/>
        </p:nvSpPr>
        <p:spPr>
          <a:xfrm>
            <a:off x="4278639" y="4554125"/>
            <a:ext cx="3463956" cy="1239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Teil der Standards IEC 61158 und IEC 61784-2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Datenzugriff erfordert spezielle Switch-Hardware</a:t>
            </a:r>
          </a:p>
        </p:txBody>
      </p:sp>
      <p:sp>
        <p:nvSpPr>
          <p:cNvPr id="1478" name="Textfeld 214">
            <a:hlinkClick r:id="rId7" invalidUrl="" action="" tgtFrame="" tooltip="" history="1" highlightClick="0" endSnd="0"/>
          </p:cNvPr>
          <p:cNvSpPr txBox="1"/>
          <p:nvPr/>
        </p:nvSpPr>
        <p:spPr>
          <a:xfrm>
            <a:off x="2658459" y="2933944"/>
            <a:ext cx="1120675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solidFill>
                  <a:srgbClr val="0070C0"/>
                </a:solidFill>
              </a:defRPr>
            </a:lvl1pPr>
          </a:lstStyle>
          <a:p>
            <a:pPr/>
            <a:r>
              <a:t>Animation</a:t>
            </a:r>
          </a:p>
        </p:txBody>
      </p:sp>
      <p:sp>
        <p:nvSpPr>
          <p:cNvPr id="1479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48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Ethernet POWERLINK </a:t>
            </a:r>
          </a:p>
        </p:txBody>
      </p:sp>
      <p:sp>
        <p:nvSpPr>
          <p:cNvPr id="1483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Orchestrierung in Layer 3 </a:t>
            </a:r>
          </a:p>
        </p:txBody>
      </p:sp>
      <p:sp>
        <p:nvSpPr>
          <p:cNvPr id="1484" name="Rectangle 3"/>
          <p:cNvSpPr txBox="1"/>
          <p:nvPr/>
        </p:nvSpPr>
        <p:spPr>
          <a:xfrm>
            <a:off x="825500" y="6444334"/>
            <a:ext cx="3850105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Rechnerkommunikation und Vernetzung, Teil 3, S. Rupp</a:t>
            </a:r>
          </a:p>
        </p:txBody>
      </p:sp>
      <p:sp>
        <p:nvSpPr>
          <p:cNvPr id="1485" name="Rectangle 2"/>
          <p:cNvSpPr txBox="1"/>
          <p:nvPr/>
        </p:nvSpPr>
        <p:spPr>
          <a:xfrm>
            <a:off x="6528175" y="6444334"/>
            <a:ext cx="2670052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6. Semester, Nachrichtentechnik, 2012</a:t>
            </a:r>
          </a:p>
        </p:txBody>
      </p:sp>
      <p:sp>
        <p:nvSpPr>
          <p:cNvPr id="1486" name="AutoShape 171"/>
          <p:cNvSpPr/>
          <p:nvPr/>
        </p:nvSpPr>
        <p:spPr>
          <a:xfrm>
            <a:off x="1118492" y="1538789"/>
            <a:ext cx="7200901" cy="1743076"/>
          </a:xfrm>
          <a:prstGeom prst="roundRect">
            <a:avLst>
              <a:gd name="adj" fmla="val 6787"/>
            </a:avLst>
          </a:prstGeom>
          <a:solidFill>
            <a:srgbClr val="FFFFCC"/>
          </a:solidFill>
          <a:ln w="12700">
            <a:miter lim="400000"/>
          </a:ln>
          <a:effectLst>
            <a:outerShdw sx="100000" sy="100000" kx="0" ky="0" algn="b" rotWithShape="0" blurRad="0" dist="17961" dir="2700000">
              <a:srgbClr val="99997A"/>
            </a:outerShdw>
          </a:effectLst>
        </p:spPr>
        <p:txBody>
          <a:bodyPr lIns="45719" rIns="45719" anchor="ctr"/>
          <a:lstStyle/>
          <a:p>
            <a:pPr>
              <a:spcBef>
                <a:spcPts val="0"/>
              </a:spcBef>
            </a:pPr>
          </a:p>
        </p:txBody>
      </p:sp>
      <p:pic>
        <p:nvPicPr>
          <p:cNvPr id="1487" name="Picture 162" descr="Picture 16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8317" y="1538789"/>
            <a:ext cx="576263" cy="3603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90" name="Rectangle 163"/>
          <p:cNvGrpSpPr/>
          <p:nvPr/>
        </p:nvGrpSpPr>
        <p:grpSpPr>
          <a:xfrm>
            <a:off x="5284092" y="1619752"/>
            <a:ext cx="2751139" cy="304801"/>
            <a:chOff x="0" y="0"/>
            <a:chExt cx="2751137" cy="304800"/>
          </a:xfrm>
        </p:grpSpPr>
        <p:sp>
          <p:nvSpPr>
            <p:cNvPr id="1488" name="Rechteck"/>
            <p:cNvSpPr/>
            <p:nvPr/>
          </p:nvSpPr>
          <p:spPr>
            <a:xfrm>
              <a:off x="-1" y="0"/>
              <a:ext cx="2751139" cy="304800"/>
            </a:xfrm>
            <a:prstGeom prst="rect">
              <a:avLst/>
            </a:prstGeom>
            <a:solidFill>
              <a:srgbClr val="00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489" name="Nutzdaten"/>
            <p:cNvSpPr txBox="1"/>
            <p:nvPr/>
          </p:nvSpPr>
          <p:spPr>
            <a:xfrm>
              <a:off x="918239" y="7988"/>
              <a:ext cx="914659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Nutzdaten</a:t>
              </a:r>
            </a:p>
          </p:txBody>
        </p:sp>
      </p:grpSp>
      <p:grpSp>
        <p:nvGrpSpPr>
          <p:cNvPr id="1493" name="Rectangle 164"/>
          <p:cNvGrpSpPr/>
          <p:nvPr/>
        </p:nvGrpSpPr>
        <p:grpSpPr>
          <a:xfrm>
            <a:off x="4366517" y="1619752"/>
            <a:ext cx="919163" cy="304801"/>
            <a:chOff x="0" y="0"/>
            <a:chExt cx="919162" cy="304800"/>
          </a:xfrm>
        </p:grpSpPr>
        <p:sp>
          <p:nvSpPr>
            <p:cNvPr id="1491" name="Rechteck"/>
            <p:cNvSpPr/>
            <p:nvPr/>
          </p:nvSpPr>
          <p:spPr>
            <a:xfrm>
              <a:off x="-1" y="0"/>
              <a:ext cx="919164" cy="304800"/>
            </a:xfrm>
            <a:prstGeom prst="rect">
              <a:avLst/>
            </a:prstGeom>
            <a:solidFill>
              <a:srgbClr val="006BB2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</a:pPr>
            </a:p>
          </p:txBody>
        </p:sp>
        <p:sp>
          <p:nvSpPr>
            <p:cNvPr id="1492" name="Header"/>
            <p:cNvSpPr txBox="1"/>
            <p:nvPr/>
          </p:nvSpPr>
          <p:spPr>
            <a:xfrm>
              <a:off x="115938" y="7988"/>
              <a:ext cx="687286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Header</a:t>
              </a:r>
            </a:p>
          </p:txBody>
        </p:sp>
      </p:grpSp>
      <p:sp>
        <p:nvSpPr>
          <p:cNvPr id="1494" name="Rectangle 165"/>
          <p:cNvSpPr/>
          <p:nvPr/>
        </p:nvSpPr>
        <p:spPr>
          <a:xfrm>
            <a:off x="5285680" y="2040439"/>
            <a:ext cx="2751139" cy="303213"/>
          </a:xfrm>
          <a:prstGeom prst="rect">
            <a:avLst/>
          </a:prstGeom>
          <a:solidFill>
            <a:srgbClr val="00CC99"/>
          </a:solidFill>
          <a:ln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spcBef>
                <a:spcPts val="0"/>
              </a:spcBef>
              <a:defRPr sz="1400">
                <a:solidFill>
                  <a:schemeClr val="accent3">
                    <a:lumOff val="44000"/>
                  </a:schemeClr>
                </a:solidFill>
              </a:defRPr>
            </a:pPr>
          </a:p>
        </p:txBody>
      </p:sp>
      <p:grpSp>
        <p:nvGrpSpPr>
          <p:cNvPr id="1497" name="Rectangle 166"/>
          <p:cNvGrpSpPr/>
          <p:nvPr/>
        </p:nvGrpSpPr>
        <p:grpSpPr>
          <a:xfrm>
            <a:off x="4368105" y="2040439"/>
            <a:ext cx="919164" cy="303213"/>
            <a:chOff x="0" y="0"/>
            <a:chExt cx="919162" cy="303212"/>
          </a:xfrm>
        </p:grpSpPr>
        <p:sp>
          <p:nvSpPr>
            <p:cNvPr id="1495" name="Rechteck"/>
            <p:cNvSpPr/>
            <p:nvPr/>
          </p:nvSpPr>
          <p:spPr>
            <a:xfrm>
              <a:off x="0" y="-1"/>
              <a:ext cx="919163" cy="303214"/>
            </a:xfrm>
            <a:prstGeom prst="rect">
              <a:avLst/>
            </a:prstGeom>
            <a:solidFill>
              <a:srgbClr val="006BB2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</a:pPr>
            </a:p>
          </p:txBody>
        </p:sp>
        <p:sp>
          <p:nvSpPr>
            <p:cNvPr id="1496" name="Header"/>
            <p:cNvSpPr txBox="1"/>
            <p:nvPr/>
          </p:nvSpPr>
          <p:spPr>
            <a:xfrm>
              <a:off x="115938" y="7194"/>
              <a:ext cx="687287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Header</a:t>
              </a:r>
            </a:p>
          </p:txBody>
        </p:sp>
      </p:grpSp>
      <p:grpSp>
        <p:nvGrpSpPr>
          <p:cNvPr id="1500" name="Rectangle 168"/>
          <p:cNvGrpSpPr/>
          <p:nvPr/>
        </p:nvGrpSpPr>
        <p:grpSpPr>
          <a:xfrm>
            <a:off x="6284217" y="2050015"/>
            <a:ext cx="1682751" cy="288825"/>
            <a:chOff x="0" y="0"/>
            <a:chExt cx="1682750" cy="288823"/>
          </a:xfrm>
        </p:grpSpPr>
        <p:sp>
          <p:nvSpPr>
            <p:cNvPr id="1498" name="Rechteck"/>
            <p:cNvSpPr/>
            <p:nvPr/>
          </p:nvSpPr>
          <p:spPr>
            <a:xfrm>
              <a:off x="0" y="22174"/>
              <a:ext cx="1682750" cy="244476"/>
            </a:xfrm>
            <a:prstGeom prst="rect">
              <a:avLst/>
            </a:prstGeom>
            <a:solidFill>
              <a:srgbClr val="FFCC66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/>
              </a:pPr>
            </a:p>
          </p:txBody>
        </p:sp>
        <p:sp>
          <p:nvSpPr>
            <p:cNvPr id="1499" name="Nutzdaten"/>
            <p:cNvSpPr txBox="1"/>
            <p:nvPr/>
          </p:nvSpPr>
          <p:spPr>
            <a:xfrm>
              <a:off x="384046" y="0"/>
              <a:ext cx="914659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Nutzdaten</a:t>
              </a:r>
            </a:p>
          </p:txBody>
        </p:sp>
      </p:grpSp>
      <p:grpSp>
        <p:nvGrpSpPr>
          <p:cNvPr id="1503" name="Rectangle 169"/>
          <p:cNvGrpSpPr/>
          <p:nvPr/>
        </p:nvGrpSpPr>
        <p:grpSpPr>
          <a:xfrm>
            <a:off x="5351382" y="2050015"/>
            <a:ext cx="963971" cy="288825"/>
            <a:chOff x="0" y="0"/>
            <a:chExt cx="963969" cy="288823"/>
          </a:xfrm>
        </p:grpSpPr>
        <p:sp>
          <p:nvSpPr>
            <p:cNvPr id="1501" name="Rechteck"/>
            <p:cNvSpPr/>
            <p:nvPr/>
          </p:nvSpPr>
          <p:spPr>
            <a:xfrm>
              <a:off x="16847" y="22174"/>
              <a:ext cx="930276" cy="244476"/>
            </a:xfrm>
            <a:prstGeom prst="rect">
              <a:avLst/>
            </a:prstGeom>
            <a:solidFill>
              <a:srgbClr val="6699FF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</a:pPr>
            </a:p>
          </p:txBody>
        </p:sp>
        <p:sp>
          <p:nvSpPr>
            <p:cNvPr id="1502" name="PL-Header"/>
            <p:cNvSpPr txBox="1"/>
            <p:nvPr/>
          </p:nvSpPr>
          <p:spPr>
            <a:xfrm>
              <a:off x="0" y="0"/>
              <a:ext cx="963970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PL-Header</a:t>
              </a:r>
            </a:p>
          </p:txBody>
        </p:sp>
      </p:grpSp>
      <p:grpSp>
        <p:nvGrpSpPr>
          <p:cNvPr id="1506" name="Rectangle 168"/>
          <p:cNvGrpSpPr/>
          <p:nvPr/>
        </p:nvGrpSpPr>
        <p:grpSpPr>
          <a:xfrm>
            <a:off x="5442842" y="2816726"/>
            <a:ext cx="2720976" cy="411164"/>
            <a:chOff x="0" y="0"/>
            <a:chExt cx="2720975" cy="411162"/>
          </a:xfrm>
        </p:grpSpPr>
        <p:sp>
          <p:nvSpPr>
            <p:cNvPr id="1504" name="Rechteck"/>
            <p:cNvSpPr/>
            <p:nvPr/>
          </p:nvSpPr>
          <p:spPr>
            <a:xfrm>
              <a:off x="0" y="0"/>
              <a:ext cx="2720975" cy="411163"/>
            </a:xfrm>
            <a:prstGeom prst="rect">
              <a:avLst/>
            </a:prstGeom>
            <a:solidFill>
              <a:srgbClr val="FFCC66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/>
              </a:pPr>
            </a:p>
          </p:txBody>
        </p:sp>
        <p:sp>
          <p:nvSpPr>
            <p:cNvPr id="1505" name="Nutzdaten"/>
            <p:cNvSpPr txBox="1"/>
            <p:nvPr/>
          </p:nvSpPr>
          <p:spPr>
            <a:xfrm>
              <a:off x="903158" y="61169"/>
              <a:ext cx="914659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Nutzdaten</a:t>
              </a:r>
            </a:p>
          </p:txBody>
        </p:sp>
      </p:grpSp>
      <p:grpSp>
        <p:nvGrpSpPr>
          <p:cNvPr id="1509" name="Rectangle 169"/>
          <p:cNvGrpSpPr/>
          <p:nvPr/>
        </p:nvGrpSpPr>
        <p:grpSpPr>
          <a:xfrm>
            <a:off x="2647255" y="2776296"/>
            <a:ext cx="930276" cy="492025"/>
            <a:chOff x="0" y="0"/>
            <a:chExt cx="930275" cy="492023"/>
          </a:xfrm>
        </p:grpSpPr>
        <p:sp>
          <p:nvSpPr>
            <p:cNvPr id="1507" name="Rechteck"/>
            <p:cNvSpPr/>
            <p:nvPr/>
          </p:nvSpPr>
          <p:spPr>
            <a:xfrm>
              <a:off x="0" y="40430"/>
              <a:ext cx="930275" cy="411164"/>
            </a:xfrm>
            <a:prstGeom prst="rect">
              <a:avLst/>
            </a:prstGeom>
            <a:solidFill>
              <a:srgbClr val="6699FF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/>
              </a:pPr>
            </a:p>
          </p:txBody>
        </p:sp>
        <p:sp>
          <p:nvSpPr>
            <p:cNvPr id="1508" name="Message…"/>
            <p:cNvSpPr txBox="1"/>
            <p:nvPr/>
          </p:nvSpPr>
          <p:spPr>
            <a:xfrm>
              <a:off x="27646" y="0"/>
              <a:ext cx="874983" cy="492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>
                <a:spcBef>
                  <a:spcPts val="0"/>
                </a:spcBef>
                <a:defRPr sz="1400"/>
              </a:pPr>
              <a:r>
                <a:t>Message </a:t>
              </a:r>
            </a:p>
            <a:p>
              <a:pPr algn="ctr">
                <a:spcBef>
                  <a:spcPts val="0"/>
                </a:spcBef>
                <a:defRPr sz="1400"/>
              </a:pPr>
              <a:r>
                <a:t>Type</a:t>
              </a:r>
            </a:p>
          </p:txBody>
        </p:sp>
      </p:grpSp>
      <p:grpSp>
        <p:nvGrpSpPr>
          <p:cNvPr id="1512" name="Rectangle 169"/>
          <p:cNvGrpSpPr/>
          <p:nvPr/>
        </p:nvGrpSpPr>
        <p:grpSpPr>
          <a:xfrm>
            <a:off x="3582292" y="2776296"/>
            <a:ext cx="930276" cy="492025"/>
            <a:chOff x="0" y="0"/>
            <a:chExt cx="930275" cy="492023"/>
          </a:xfrm>
        </p:grpSpPr>
        <p:sp>
          <p:nvSpPr>
            <p:cNvPr id="1510" name="Rechteck"/>
            <p:cNvSpPr/>
            <p:nvPr/>
          </p:nvSpPr>
          <p:spPr>
            <a:xfrm>
              <a:off x="0" y="40430"/>
              <a:ext cx="930275" cy="411164"/>
            </a:xfrm>
            <a:prstGeom prst="rect">
              <a:avLst/>
            </a:prstGeom>
            <a:solidFill>
              <a:srgbClr val="6699FF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/>
              </a:pPr>
            </a:p>
          </p:txBody>
        </p:sp>
        <p:sp>
          <p:nvSpPr>
            <p:cNvPr id="1511" name="Ziel-…"/>
            <p:cNvSpPr txBox="1"/>
            <p:nvPr/>
          </p:nvSpPr>
          <p:spPr>
            <a:xfrm>
              <a:off x="146150" y="0"/>
              <a:ext cx="637975" cy="492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>
                <a:spcBef>
                  <a:spcPts val="0"/>
                </a:spcBef>
                <a:defRPr sz="1400"/>
              </a:pPr>
              <a:r>
                <a:t>Ziel-</a:t>
              </a:r>
            </a:p>
            <a:p>
              <a:pPr algn="ctr">
                <a:spcBef>
                  <a:spcPts val="0"/>
                </a:spcBef>
                <a:defRPr sz="1400"/>
              </a:pPr>
              <a:r>
                <a:t>knoten</a:t>
              </a:r>
            </a:p>
          </p:txBody>
        </p:sp>
      </p:grpSp>
      <p:grpSp>
        <p:nvGrpSpPr>
          <p:cNvPr id="1515" name="Rectangle 169"/>
          <p:cNvGrpSpPr/>
          <p:nvPr/>
        </p:nvGrpSpPr>
        <p:grpSpPr>
          <a:xfrm>
            <a:off x="4512567" y="2776296"/>
            <a:ext cx="930276" cy="492025"/>
            <a:chOff x="0" y="0"/>
            <a:chExt cx="930275" cy="492023"/>
          </a:xfrm>
        </p:grpSpPr>
        <p:sp>
          <p:nvSpPr>
            <p:cNvPr id="1513" name="Rechteck"/>
            <p:cNvSpPr/>
            <p:nvPr/>
          </p:nvSpPr>
          <p:spPr>
            <a:xfrm>
              <a:off x="0" y="40430"/>
              <a:ext cx="930275" cy="411164"/>
            </a:xfrm>
            <a:prstGeom prst="rect">
              <a:avLst/>
            </a:prstGeom>
            <a:solidFill>
              <a:srgbClr val="6699FF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/>
              </a:pPr>
            </a:p>
          </p:txBody>
        </p:sp>
        <p:sp>
          <p:nvSpPr>
            <p:cNvPr id="1514" name="Quell-…"/>
            <p:cNvSpPr txBox="1"/>
            <p:nvPr/>
          </p:nvSpPr>
          <p:spPr>
            <a:xfrm>
              <a:off x="146150" y="0"/>
              <a:ext cx="637975" cy="492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>
                <a:spcBef>
                  <a:spcPts val="0"/>
                </a:spcBef>
                <a:defRPr sz="1400"/>
              </a:pPr>
              <a:r>
                <a:t>Quell-</a:t>
              </a:r>
            </a:p>
            <a:p>
              <a:pPr algn="ctr">
                <a:spcBef>
                  <a:spcPts val="0"/>
                </a:spcBef>
                <a:defRPr sz="1400"/>
              </a:pPr>
              <a:r>
                <a:t>knoten</a:t>
              </a:r>
            </a:p>
          </p:txBody>
        </p:sp>
      </p:grpSp>
      <p:grpSp>
        <p:nvGrpSpPr>
          <p:cNvPr id="1518" name="Rectangle 169"/>
          <p:cNvGrpSpPr/>
          <p:nvPr/>
        </p:nvGrpSpPr>
        <p:grpSpPr>
          <a:xfrm>
            <a:off x="2450021" y="2816726"/>
            <a:ext cx="232543" cy="411164"/>
            <a:chOff x="0" y="0"/>
            <a:chExt cx="232541" cy="411162"/>
          </a:xfrm>
        </p:grpSpPr>
        <p:sp>
          <p:nvSpPr>
            <p:cNvPr id="1516" name="Rechteck"/>
            <p:cNvSpPr/>
            <p:nvPr/>
          </p:nvSpPr>
          <p:spPr>
            <a:xfrm>
              <a:off x="35308" y="0"/>
              <a:ext cx="161926" cy="411163"/>
            </a:xfrm>
            <a:prstGeom prst="rect">
              <a:avLst/>
            </a:prstGeom>
            <a:solidFill>
              <a:srgbClr val="6699FF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400"/>
              </a:pPr>
            </a:p>
          </p:txBody>
        </p:sp>
        <p:sp>
          <p:nvSpPr>
            <p:cNvPr id="1517" name="R"/>
            <p:cNvSpPr txBox="1"/>
            <p:nvPr/>
          </p:nvSpPr>
          <p:spPr>
            <a:xfrm>
              <a:off x="0" y="61169"/>
              <a:ext cx="232542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1519" name="Gerade Verbindung 17"/>
          <p:cNvSpPr/>
          <p:nvPr/>
        </p:nvSpPr>
        <p:spPr>
          <a:xfrm flipV="1">
            <a:off x="2485330" y="2337301"/>
            <a:ext cx="2882901" cy="479426"/>
          </a:xfrm>
          <a:prstGeom prst="line">
            <a:avLst/>
          </a:prstGeom>
          <a:ln w="12700">
            <a:solidFill>
              <a:srgbClr val="00396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520" name="Gerade Verbindung 18"/>
          <p:cNvSpPr/>
          <p:nvPr/>
        </p:nvSpPr>
        <p:spPr>
          <a:xfrm flipH="1" flipV="1">
            <a:off x="7966967" y="2343651"/>
            <a:ext cx="196851" cy="473076"/>
          </a:xfrm>
          <a:prstGeom prst="line">
            <a:avLst/>
          </a:prstGeom>
          <a:ln w="12700">
            <a:solidFill>
              <a:srgbClr val="00396C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1596" name="Gruppieren 19"/>
          <p:cNvGrpSpPr/>
          <p:nvPr/>
        </p:nvGrpSpPr>
        <p:grpSpPr>
          <a:xfrm>
            <a:off x="1054479" y="3545024"/>
            <a:ext cx="8173281" cy="2687953"/>
            <a:chOff x="0" y="0"/>
            <a:chExt cx="8173279" cy="2687951"/>
          </a:xfrm>
        </p:grpSpPr>
        <p:sp>
          <p:nvSpPr>
            <p:cNvPr id="1521" name="Rectangle 25"/>
            <p:cNvSpPr/>
            <p:nvPr/>
          </p:nvSpPr>
          <p:spPr>
            <a:xfrm>
              <a:off x="4659825" y="1570402"/>
              <a:ext cx="2159001" cy="792164"/>
            </a:xfrm>
            <a:prstGeom prst="rect">
              <a:avLst/>
            </a:pr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1522" name="Rectangle 24"/>
            <p:cNvSpPr/>
            <p:nvPr/>
          </p:nvSpPr>
          <p:spPr>
            <a:xfrm>
              <a:off x="51313" y="1570402"/>
              <a:ext cx="4608513" cy="792164"/>
            </a:xfrm>
            <a:prstGeom prst="rect">
              <a:avLst/>
            </a:prstGeom>
            <a:solidFill>
              <a:srgbClr val="CCCC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1523" name="Line 10"/>
            <p:cNvSpPr/>
            <p:nvPr/>
          </p:nvSpPr>
          <p:spPr>
            <a:xfrm>
              <a:off x="49724" y="2073641"/>
              <a:ext cx="734536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526" name="Rectangle 11"/>
            <p:cNvGrpSpPr/>
            <p:nvPr/>
          </p:nvGrpSpPr>
          <p:grpSpPr>
            <a:xfrm>
              <a:off x="29603" y="1833563"/>
              <a:ext cx="400607" cy="264255"/>
              <a:chOff x="0" y="0"/>
              <a:chExt cx="400605" cy="264254"/>
            </a:xfrm>
          </p:grpSpPr>
          <p:sp>
            <p:nvSpPr>
              <p:cNvPr id="1524" name="Rechteck"/>
              <p:cNvSpPr/>
              <p:nvPr/>
            </p:nvSpPr>
            <p:spPr>
              <a:xfrm>
                <a:off x="20121" y="24177"/>
                <a:ext cx="360364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25" name="SoC"/>
              <p:cNvSpPr txBox="1"/>
              <p:nvPr/>
            </p:nvSpPr>
            <p:spPr>
              <a:xfrm>
                <a:off x="0" y="0"/>
                <a:ext cx="400606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SoC</a:t>
                </a:r>
              </a:p>
            </p:txBody>
          </p:sp>
        </p:grpSp>
        <p:grpSp>
          <p:nvGrpSpPr>
            <p:cNvPr id="1529" name="Rectangle 13"/>
            <p:cNvGrpSpPr/>
            <p:nvPr/>
          </p:nvGrpSpPr>
          <p:grpSpPr>
            <a:xfrm>
              <a:off x="716396" y="1833563"/>
              <a:ext cx="468472" cy="264255"/>
              <a:chOff x="0" y="0"/>
              <a:chExt cx="468471" cy="264254"/>
            </a:xfrm>
          </p:grpSpPr>
          <p:sp>
            <p:nvSpPr>
              <p:cNvPr id="1527" name="Rechteck"/>
              <p:cNvSpPr/>
              <p:nvPr/>
            </p:nvSpPr>
            <p:spPr>
              <a:xfrm>
                <a:off x="54054" y="24177"/>
                <a:ext cx="360364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28" name="Req1"/>
              <p:cNvSpPr txBox="1"/>
              <p:nvPr/>
            </p:nvSpPr>
            <p:spPr>
              <a:xfrm>
                <a:off x="0" y="0"/>
                <a:ext cx="468472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Req1</a:t>
                </a:r>
              </a:p>
            </p:txBody>
          </p:sp>
        </p:grpSp>
        <p:grpSp>
          <p:nvGrpSpPr>
            <p:cNvPr id="1532" name="Rectangle 14"/>
            <p:cNvGrpSpPr/>
            <p:nvPr/>
          </p:nvGrpSpPr>
          <p:grpSpPr>
            <a:xfrm>
              <a:off x="1243755" y="2049463"/>
              <a:ext cx="459915" cy="264255"/>
              <a:chOff x="0" y="0"/>
              <a:chExt cx="459913" cy="264254"/>
            </a:xfrm>
          </p:grpSpPr>
          <p:sp>
            <p:nvSpPr>
              <p:cNvPr id="1530" name="Rechteck"/>
              <p:cNvSpPr/>
              <p:nvPr/>
            </p:nvSpPr>
            <p:spPr>
              <a:xfrm>
                <a:off x="31519" y="24177"/>
                <a:ext cx="396875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31" name="Res1"/>
              <p:cNvSpPr txBox="1"/>
              <p:nvPr/>
            </p:nvSpPr>
            <p:spPr>
              <a:xfrm>
                <a:off x="0" y="0"/>
                <a:ext cx="459914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Res1</a:t>
                </a:r>
              </a:p>
            </p:txBody>
          </p:sp>
        </p:grpSp>
        <p:grpSp>
          <p:nvGrpSpPr>
            <p:cNvPr id="1535" name="Rectangle 15"/>
            <p:cNvGrpSpPr/>
            <p:nvPr/>
          </p:nvGrpSpPr>
          <p:grpSpPr>
            <a:xfrm>
              <a:off x="1796689" y="1834356"/>
              <a:ext cx="468472" cy="264255"/>
              <a:chOff x="0" y="0"/>
              <a:chExt cx="468471" cy="264254"/>
            </a:xfrm>
          </p:grpSpPr>
          <p:sp>
            <p:nvSpPr>
              <p:cNvPr id="1533" name="Rechteck"/>
              <p:cNvSpPr/>
              <p:nvPr/>
            </p:nvSpPr>
            <p:spPr>
              <a:xfrm>
                <a:off x="53260" y="24971"/>
                <a:ext cx="361951" cy="214313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34" name="Req2"/>
              <p:cNvSpPr txBox="1"/>
              <p:nvPr/>
            </p:nvSpPr>
            <p:spPr>
              <a:xfrm>
                <a:off x="0" y="0"/>
                <a:ext cx="468472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Req2</a:t>
                </a:r>
              </a:p>
            </p:txBody>
          </p:sp>
        </p:grpSp>
        <p:grpSp>
          <p:nvGrpSpPr>
            <p:cNvPr id="1538" name="Rectangle 16"/>
            <p:cNvGrpSpPr/>
            <p:nvPr/>
          </p:nvGrpSpPr>
          <p:grpSpPr>
            <a:xfrm>
              <a:off x="2340718" y="2049463"/>
              <a:ext cx="459914" cy="264255"/>
              <a:chOff x="0" y="0"/>
              <a:chExt cx="459913" cy="264254"/>
            </a:xfrm>
          </p:grpSpPr>
          <p:sp>
            <p:nvSpPr>
              <p:cNvPr id="1536" name="Rechteck"/>
              <p:cNvSpPr/>
              <p:nvPr/>
            </p:nvSpPr>
            <p:spPr>
              <a:xfrm>
                <a:off x="14057" y="24177"/>
                <a:ext cx="431800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37" name="Res2"/>
              <p:cNvSpPr txBox="1"/>
              <p:nvPr/>
            </p:nvSpPr>
            <p:spPr>
              <a:xfrm>
                <a:off x="0" y="0"/>
                <a:ext cx="459914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Res2</a:t>
                </a:r>
              </a:p>
            </p:txBody>
          </p:sp>
        </p:grpSp>
        <p:grpSp>
          <p:nvGrpSpPr>
            <p:cNvPr id="1541" name="Rectangle 17"/>
            <p:cNvGrpSpPr/>
            <p:nvPr/>
          </p:nvGrpSpPr>
          <p:grpSpPr>
            <a:xfrm>
              <a:off x="3487426" y="1834356"/>
              <a:ext cx="493773" cy="264255"/>
              <a:chOff x="0" y="0"/>
              <a:chExt cx="493772" cy="264254"/>
            </a:xfrm>
          </p:grpSpPr>
          <p:sp>
            <p:nvSpPr>
              <p:cNvPr id="1539" name="Rechteck"/>
              <p:cNvSpPr/>
              <p:nvPr/>
            </p:nvSpPr>
            <p:spPr>
              <a:xfrm>
                <a:off x="30986" y="24971"/>
                <a:ext cx="431800" cy="214313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40" name="ReqN"/>
              <p:cNvSpPr txBox="1"/>
              <p:nvPr/>
            </p:nvSpPr>
            <p:spPr>
              <a:xfrm>
                <a:off x="0" y="0"/>
                <a:ext cx="49377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ReqN</a:t>
                </a:r>
              </a:p>
            </p:txBody>
          </p:sp>
        </p:grpSp>
        <p:grpSp>
          <p:nvGrpSpPr>
            <p:cNvPr id="1544" name="Rectangle 18"/>
            <p:cNvGrpSpPr/>
            <p:nvPr/>
          </p:nvGrpSpPr>
          <p:grpSpPr>
            <a:xfrm>
              <a:off x="4057649" y="2050256"/>
              <a:ext cx="485215" cy="264255"/>
              <a:chOff x="0" y="0"/>
              <a:chExt cx="485214" cy="264254"/>
            </a:xfrm>
          </p:grpSpPr>
          <p:sp>
            <p:nvSpPr>
              <p:cNvPr id="1542" name="Rechteck"/>
              <p:cNvSpPr/>
              <p:nvPr/>
            </p:nvSpPr>
            <p:spPr>
              <a:xfrm>
                <a:off x="25914" y="24971"/>
                <a:ext cx="433387" cy="214313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43" name="ResN"/>
              <p:cNvSpPr txBox="1"/>
              <p:nvPr/>
            </p:nvSpPr>
            <p:spPr>
              <a:xfrm>
                <a:off x="0" y="0"/>
                <a:ext cx="485215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ResN</a:t>
                </a:r>
              </a:p>
            </p:txBody>
          </p:sp>
        </p:grpSp>
        <p:grpSp>
          <p:nvGrpSpPr>
            <p:cNvPr id="1547" name="Rectangle 19"/>
            <p:cNvGrpSpPr/>
            <p:nvPr/>
          </p:nvGrpSpPr>
          <p:grpSpPr>
            <a:xfrm>
              <a:off x="4642320" y="1833563"/>
              <a:ext cx="392198" cy="264255"/>
              <a:chOff x="0" y="0"/>
              <a:chExt cx="392196" cy="264254"/>
            </a:xfrm>
          </p:grpSpPr>
          <p:sp>
            <p:nvSpPr>
              <p:cNvPr id="1545" name="Rechteck"/>
              <p:cNvSpPr/>
              <p:nvPr/>
            </p:nvSpPr>
            <p:spPr>
              <a:xfrm>
                <a:off x="15917" y="24177"/>
                <a:ext cx="360363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46" name="SoA"/>
              <p:cNvSpPr txBox="1"/>
              <p:nvPr/>
            </p:nvSpPr>
            <p:spPr>
              <a:xfrm>
                <a:off x="0" y="0"/>
                <a:ext cx="392197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SoA</a:t>
                </a:r>
              </a:p>
            </p:txBody>
          </p:sp>
        </p:grpSp>
        <p:grpSp>
          <p:nvGrpSpPr>
            <p:cNvPr id="1550" name="Rectangle 20"/>
            <p:cNvGrpSpPr/>
            <p:nvPr/>
          </p:nvGrpSpPr>
          <p:grpSpPr>
            <a:xfrm>
              <a:off x="5307525" y="2049463"/>
              <a:ext cx="1368425" cy="264255"/>
              <a:chOff x="0" y="0"/>
              <a:chExt cx="1368424" cy="264254"/>
            </a:xfrm>
          </p:grpSpPr>
          <p:sp>
            <p:nvSpPr>
              <p:cNvPr id="1548" name="Rechteck"/>
              <p:cNvSpPr/>
              <p:nvPr/>
            </p:nvSpPr>
            <p:spPr>
              <a:xfrm>
                <a:off x="0" y="24177"/>
                <a:ext cx="1368425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49" name="ASnd"/>
              <p:cNvSpPr txBox="1"/>
              <p:nvPr/>
            </p:nvSpPr>
            <p:spPr>
              <a:xfrm>
                <a:off x="445734" y="0"/>
                <a:ext cx="476956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ASnd</a:t>
                </a:r>
              </a:p>
            </p:txBody>
          </p:sp>
        </p:grpSp>
        <p:sp>
          <p:nvSpPr>
            <p:cNvPr id="1551" name="Rectangle 21"/>
            <p:cNvSpPr txBox="1"/>
            <p:nvPr/>
          </p:nvSpPr>
          <p:spPr>
            <a:xfrm>
              <a:off x="3078992" y="1821278"/>
              <a:ext cx="281941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…</a:t>
              </a:r>
            </a:p>
          </p:txBody>
        </p:sp>
        <p:sp>
          <p:nvSpPr>
            <p:cNvPr id="1552" name="Rectangle 22"/>
            <p:cNvSpPr txBox="1"/>
            <p:nvPr/>
          </p:nvSpPr>
          <p:spPr>
            <a:xfrm>
              <a:off x="0" y="1533940"/>
              <a:ext cx="677302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b="1"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Master</a:t>
              </a:r>
            </a:p>
          </p:txBody>
        </p:sp>
        <p:sp>
          <p:nvSpPr>
            <p:cNvPr id="1553" name="Rectangle 23"/>
            <p:cNvSpPr txBox="1"/>
            <p:nvPr/>
          </p:nvSpPr>
          <p:spPr>
            <a:xfrm>
              <a:off x="4818" y="2110203"/>
              <a:ext cx="667666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b="1"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Slaves</a:t>
              </a:r>
            </a:p>
          </p:txBody>
        </p:sp>
        <p:grpSp>
          <p:nvGrpSpPr>
            <p:cNvPr id="1556" name="Rectangle 26"/>
            <p:cNvGrpSpPr/>
            <p:nvPr/>
          </p:nvGrpSpPr>
          <p:grpSpPr>
            <a:xfrm>
              <a:off x="6798704" y="1835149"/>
              <a:ext cx="400606" cy="264256"/>
              <a:chOff x="0" y="0"/>
              <a:chExt cx="400605" cy="264254"/>
            </a:xfrm>
          </p:grpSpPr>
          <p:sp>
            <p:nvSpPr>
              <p:cNvPr id="1554" name="Rechteck"/>
              <p:cNvSpPr/>
              <p:nvPr/>
            </p:nvSpPr>
            <p:spPr>
              <a:xfrm>
                <a:off x="20121" y="24177"/>
                <a:ext cx="360364" cy="21590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1200"/>
                </a:pPr>
              </a:p>
            </p:txBody>
          </p:sp>
          <p:sp>
            <p:nvSpPr>
              <p:cNvPr id="1555" name="SoC"/>
              <p:cNvSpPr txBox="1"/>
              <p:nvPr/>
            </p:nvSpPr>
            <p:spPr>
              <a:xfrm>
                <a:off x="0" y="0"/>
                <a:ext cx="400606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SoC</a:t>
                </a:r>
              </a:p>
            </p:txBody>
          </p:sp>
        </p:grpSp>
        <p:sp>
          <p:nvSpPr>
            <p:cNvPr id="1557" name="Rectangle 28"/>
            <p:cNvSpPr txBox="1"/>
            <p:nvPr/>
          </p:nvSpPr>
          <p:spPr>
            <a:xfrm>
              <a:off x="2812119" y="2399128"/>
              <a:ext cx="815689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b="1"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1 Zyklus</a:t>
              </a:r>
            </a:p>
          </p:txBody>
        </p:sp>
        <p:grpSp>
          <p:nvGrpSpPr>
            <p:cNvPr id="1560" name="Rectangle 29"/>
            <p:cNvGrpSpPr/>
            <p:nvPr/>
          </p:nvGrpSpPr>
          <p:grpSpPr>
            <a:xfrm>
              <a:off x="483113" y="-1"/>
              <a:ext cx="1008062" cy="264256"/>
              <a:chOff x="0" y="0"/>
              <a:chExt cx="1008061" cy="264254"/>
            </a:xfrm>
          </p:grpSpPr>
          <p:sp>
            <p:nvSpPr>
              <p:cNvPr id="1558" name="Rechteck"/>
              <p:cNvSpPr/>
              <p:nvPr/>
            </p:nvSpPr>
            <p:spPr>
              <a:xfrm>
                <a:off x="0" y="24177"/>
                <a:ext cx="1008062" cy="215900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59" name="deterministic"/>
              <p:cNvSpPr txBox="1"/>
              <p:nvPr/>
            </p:nvSpPr>
            <p:spPr>
              <a:xfrm>
                <a:off x="24265" y="0"/>
                <a:ext cx="95953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1563" name="Rectangle 30"/>
            <p:cNvGrpSpPr/>
            <p:nvPr/>
          </p:nvGrpSpPr>
          <p:grpSpPr>
            <a:xfrm>
              <a:off x="1485799" y="-1"/>
              <a:ext cx="587014" cy="264256"/>
              <a:chOff x="0" y="0"/>
              <a:chExt cx="587012" cy="264254"/>
            </a:xfrm>
          </p:grpSpPr>
          <p:sp>
            <p:nvSpPr>
              <p:cNvPr id="1561" name="Rechteck"/>
              <p:cNvSpPr/>
              <p:nvPr/>
            </p:nvSpPr>
            <p:spPr>
              <a:xfrm>
                <a:off x="5375" y="24177"/>
                <a:ext cx="576263" cy="21590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62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sp>
          <p:nvSpPr>
            <p:cNvPr id="1564" name="Rectangle 32"/>
            <p:cNvSpPr/>
            <p:nvPr/>
          </p:nvSpPr>
          <p:spPr>
            <a:xfrm>
              <a:off x="483113" y="24177"/>
              <a:ext cx="1584326" cy="2159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1567" name="Rectangle 37"/>
            <p:cNvGrpSpPr/>
            <p:nvPr/>
          </p:nvGrpSpPr>
          <p:grpSpPr>
            <a:xfrm>
              <a:off x="2067438" y="-1"/>
              <a:ext cx="1008062" cy="264256"/>
              <a:chOff x="0" y="0"/>
              <a:chExt cx="1008061" cy="264254"/>
            </a:xfrm>
          </p:grpSpPr>
          <p:sp>
            <p:nvSpPr>
              <p:cNvPr id="1565" name="Rechteck"/>
              <p:cNvSpPr/>
              <p:nvPr/>
            </p:nvSpPr>
            <p:spPr>
              <a:xfrm>
                <a:off x="0" y="24177"/>
                <a:ext cx="1008062" cy="215900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66" name="deterministic"/>
              <p:cNvSpPr txBox="1"/>
              <p:nvPr/>
            </p:nvSpPr>
            <p:spPr>
              <a:xfrm>
                <a:off x="24265" y="0"/>
                <a:ext cx="95953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1570" name="Rectangle 38"/>
            <p:cNvGrpSpPr/>
            <p:nvPr/>
          </p:nvGrpSpPr>
          <p:grpSpPr>
            <a:xfrm>
              <a:off x="3070125" y="-1"/>
              <a:ext cx="587014" cy="264256"/>
              <a:chOff x="0" y="0"/>
              <a:chExt cx="587012" cy="264254"/>
            </a:xfrm>
          </p:grpSpPr>
          <p:sp>
            <p:nvSpPr>
              <p:cNvPr id="1568" name="Rechteck"/>
              <p:cNvSpPr/>
              <p:nvPr/>
            </p:nvSpPr>
            <p:spPr>
              <a:xfrm>
                <a:off x="5375" y="24177"/>
                <a:ext cx="576263" cy="21590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69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sp>
          <p:nvSpPr>
            <p:cNvPr id="1571" name="Rectangle 39"/>
            <p:cNvSpPr/>
            <p:nvPr/>
          </p:nvSpPr>
          <p:spPr>
            <a:xfrm>
              <a:off x="2067438" y="24177"/>
              <a:ext cx="1584326" cy="2159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1574" name="Rectangle 41"/>
            <p:cNvGrpSpPr/>
            <p:nvPr/>
          </p:nvGrpSpPr>
          <p:grpSpPr>
            <a:xfrm>
              <a:off x="3651763" y="-1"/>
              <a:ext cx="1008062" cy="264256"/>
              <a:chOff x="0" y="0"/>
              <a:chExt cx="1008061" cy="264254"/>
            </a:xfrm>
          </p:grpSpPr>
          <p:sp>
            <p:nvSpPr>
              <p:cNvPr id="1572" name="Rechteck"/>
              <p:cNvSpPr/>
              <p:nvPr/>
            </p:nvSpPr>
            <p:spPr>
              <a:xfrm>
                <a:off x="0" y="24177"/>
                <a:ext cx="1008062" cy="215900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73" name="deterministic"/>
              <p:cNvSpPr txBox="1"/>
              <p:nvPr/>
            </p:nvSpPr>
            <p:spPr>
              <a:xfrm>
                <a:off x="24265" y="0"/>
                <a:ext cx="95953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1577" name="Rectangle 42"/>
            <p:cNvGrpSpPr/>
            <p:nvPr/>
          </p:nvGrpSpPr>
          <p:grpSpPr>
            <a:xfrm>
              <a:off x="4654449" y="-1"/>
              <a:ext cx="587014" cy="264256"/>
              <a:chOff x="0" y="0"/>
              <a:chExt cx="587012" cy="264254"/>
            </a:xfrm>
          </p:grpSpPr>
          <p:sp>
            <p:nvSpPr>
              <p:cNvPr id="1575" name="Rechteck"/>
              <p:cNvSpPr/>
              <p:nvPr/>
            </p:nvSpPr>
            <p:spPr>
              <a:xfrm>
                <a:off x="5375" y="24177"/>
                <a:ext cx="576263" cy="21590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76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sp>
          <p:nvSpPr>
            <p:cNvPr id="1578" name="Rectangle 43"/>
            <p:cNvSpPr/>
            <p:nvPr/>
          </p:nvSpPr>
          <p:spPr>
            <a:xfrm>
              <a:off x="3651763" y="24177"/>
              <a:ext cx="1584326" cy="2159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grpSp>
          <p:nvGrpSpPr>
            <p:cNvPr id="1581" name="Rectangle 45"/>
            <p:cNvGrpSpPr/>
            <p:nvPr/>
          </p:nvGrpSpPr>
          <p:grpSpPr>
            <a:xfrm>
              <a:off x="5236088" y="-1"/>
              <a:ext cx="1008062" cy="264256"/>
              <a:chOff x="0" y="0"/>
              <a:chExt cx="1008061" cy="264254"/>
            </a:xfrm>
          </p:grpSpPr>
          <p:sp>
            <p:nvSpPr>
              <p:cNvPr id="1579" name="Rechteck"/>
              <p:cNvSpPr/>
              <p:nvPr/>
            </p:nvSpPr>
            <p:spPr>
              <a:xfrm>
                <a:off x="0" y="24177"/>
                <a:ext cx="1008062" cy="215900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80" name="deterministic"/>
              <p:cNvSpPr txBox="1"/>
              <p:nvPr/>
            </p:nvSpPr>
            <p:spPr>
              <a:xfrm>
                <a:off x="24265" y="0"/>
                <a:ext cx="959531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deterministic</a:t>
                </a:r>
              </a:p>
            </p:txBody>
          </p:sp>
        </p:grpSp>
        <p:grpSp>
          <p:nvGrpSpPr>
            <p:cNvPr id="1584" name="Rectangle 46"/>
            <p:cNvGrpSpPr/>
            <p:nvPr/>
          </p:nvGrpSpPr>
          <p:grpSpPr>
            <a:xfrm>
              <a:off x="6238775" y="-1"/>
              <a:ext cx="587014" cy="264256"/>
              <a:chOff x="0" y="0"/>
              <a:chExt cx="587012" cy="264254"/>
            </a:xfrm>
          </p:grpSpPr>
          <p:sp>
            <p:nvSpPr>
              <p:cNvPr id="1582" name="Rechteck"/>
              <p:cNvSpPr/>
              <p:nvPr/>
            </p:nvSpPr>
            <p:spPr>
              <a:xfrm>
                <a:off x="5375" y="24177"/>
                <a:ext cx="576263" cy="215900"/>
              </a:xfrm>
              <a:prstGeom prst="rect">
                <a:avLst/>
              </a:prstGeom>
              <a:solidFill>
                <a:srgbClr val="CCFF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583" name="asynch"/>
              <p:cNvSpPr txBox="1"/>
              <p:nvPr/>
            </p:nvSpPr>
            <p:spPr>
              <a:xfrm>
                <a:off x="0" y="0"/>
                <a:ext cx="587013" cy="2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200"/>
                </a:lvl1pPr>
              </a:lstStyle>
              <a:p>
                <a:pPr/>
                <a:r>
                  <a:t>asynch</a:t>
                </a:r>
              </a:p>
            </p:txBody>
          </p:sp>
        </p:grpSp>
        <p:sp>
          <p:nvSpPr>
            <p:cNvPr id="1585" name="Rectangle 47"/>
            <p:cNvSpPr/>
            <p:nvPr/>
          </p:nvSpPr>
          <p:spPr>
            <a:xfrm>
              <a:off x="5236088" y="24177"/>
              <a:ext cx="1584326" cy="2159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1586" name="Line 48"/>
            <p:cNvSpPr/>
            <p:nvPr/>
          </p:nvSpPr>
          <p:spPr>
            <a:xfrm>
              <a:off x="3723200" y="2507027"/>
              <a:ext cx="3095626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7" name="Line 49"/>
            <p:cNvSpPr/>
            <p:nvPr/>
          </p:nvSpPr>
          <p:spPr>
            <a:xfrm flipH="1" flipV="1">
              <a:off x="51313" y="2508297"/>
              <a:ext cx="273526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8" name="Rectangle 50"/>
            <p:cNvSpPr txBox="1"/>
            <p:nvPr/>
          </p:nvSpPr>
          <p:spPr>
            <a:xfrm>
              <a:off x="1759210" y="1210091"/>
              <a:ext cx="2199195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i="1" sz="1400">
                  <a:solidFill>
                    <a:srgbClr val="006BB6"/>
                  </a:solidFill>
                </a:defRPr>
              </a:lvl1pPr>
            </a:lstStyle>
            <a:p>
              <a:pPr/>
              <a:r>
                <a:t>Reguläre Ethernet Frames</a:t>
              </a:r>
            </a:p>
          </p:txBody>
        </p:sp>
        <p:sp>
          <p:nvSpPr>
            <p:cNvPr id="1589" name="Line 51"/>
            <p:cNvSpPr/>
            <p:nvPr/>
          </p:nvSpPr>
          <p:spPr>
            <a:xfrm flipV="1">
              <a:off x="1130813" y="1427527"/>
              <a:ext cx="576262" cy="35877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0" name="Line 52"/>
            <p:cNvSpPr/>
            <p:nvPr/>
          </p:nvSpPr>
          <p:spPr>
            <a:xfrm flipV="1">
              <a:off x="1491175" y="1498966"/>
              <a:ext cx="358775" cy="5032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1" name="Rectangle 53"/>
            <p:cNvSpPr txBox="1"/>
            <p:nvPr/>
          </p:nvSpPr>
          <p:spPr>
            <a:xfrm>
              <a:off x="1926466" y="1462503"/>
              <a:ext cx="281941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400"/>
              </a:lvl1pPr>
            </a:lstStyle>
            <a:p>
              <a:pPr/>
              <a:r>
                <a:t>…</a:t>
              </a:r>
            </a:p>
          </p:txBody>
        </p:sp>
        <p:sp>
          <p:nvSpPr>
            <p:cNvPr id="1592" name="Gerade Verbindung 55"/>
            <p:cNvSpPr/>
            <p:nvPr/>
          </p:nvSpPr>
          <p:spPr>
            <a:xfrm flipV="1">
              <a:off x="51319" y="239986"/>
              <a:ext cx="431834" cy="1330878"/>
            </a:xfrm>
            <a:prstGeom prst="line">
              <a:avLst/>
            </a:prstGeom>
            <a:noFill/>
            <a:ln w="9525" cap="flat">
              <a:solidFill>
                <a:srgbClr val="00396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3" name="Gerade Verbindung 56"/>
            <p:cNvSpPr/>
            <p:nvPr/>
          </p:nvSpPr>
          <p:spPr>
            <a:xfrm flipH="1" flipV="1">
              <a:off x="2067601" y="239986"/>
              <a:ext cx="4751761" cy="1330878"/>
            </a:xfrm>
            <a:prstGeom prst="line">
              <a:avLst/>
            </a:prstGeom>
            <a:noFill/>
            <a:ln w="9525" cap="flat">
              <a:solidFill>
                <a:srgbClr val="00396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4" name="Rechteck 63"/>
            <p:cNvSpPr txBox="1"/>
            <p:nvPr/>
          </p:nvSpPr>
          <p:spPr>
            <a:xfrm>
              <a:off x="4381695" y="378190"/>
              <a:ext cx="1778636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spcBef>
                  <a:spcPts val="0"/>
                </a:spcBef>
                <a:defRPr sz="1400"/>
              </a:lvl1pPr>
            </a:lstStyle>
            <a:p>
              <a:pPr/>
              <a:r>
                <a:t>Message  Types:</a:t>
              </a:r>
            </a:p>
          </p:txBody>
        </p:sp>
        <p:sp>
          <p:nvSpPr>
            <p:cNvPr id="1595" name="Rechteck 64"/>
            <p:cNvSpPr txBox="1"/>
            <p:nvPr/>
          </p:nvSpPr>
          <p:spPr>
            <a:xfrm>
              <a:off x="5769170" y="371840"/>
              <a:ext cx="2404110" cy="898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spcBef>
                  <a:spcPts val="0"/>
                </a:spcBef>
                <a:defRPr sz="1400"/>
              </a:pPr>
              <a:r>
                <a:t>SoC (Start of Cycle)</a:t>
              </a:r>
            </a:p>
            <a:p>
              <a:pPr>
                <a:spcBef>
                  <a:spcPts val="0"/>
                </a:spcBef>
                <a:defRPr sz="1400"/>
              </a:pPr>
              <a:r>
                <a:t>SoA (Start of Asynchronous)</a:t>
              </a:r>
            </a:p>
            <a:p>
              <a:pPr>
                <a:spcBef>
                  <a:spcPts val="0"/>
                </a:spcBef>
                <a:defRPr sz="1400"/>
              </a:pPr>
              <a:r>
                <a:t>Polling Request/Response</a:t>
              </a:r>
            </a:p>
            <a:p>
              <a:pPr>
                <a:spcBef>
                  <a:spcPts val="0"/>
                </a:spcBef>
                <a:defRPr sz="1400"/>
              </a:pPr>
              <a:r>
                <a:t>Asynchronous Send</a:t>
              </a:r>
            </a:p>
          </p:txBody>
        </p:sp>
      </p:grpSp>
      <p:sp>
        <p:nvSpPr>
          <p:cNvPr id="1597" name="Rectangle 3"/>
          <p:cNvSpPr txBox="1"/>
          <p:nvPr/>
        </p:nvSpPr>
        <p:spPr>
          <a:xfrm>
            <a:off x="1078487" y="1538789"/>
            <a:ext cx="3226436" cy="999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85763" indent="-385763">
              <a:spcBef>
                <a:spcPts val="0"/>
              </a:spcBef>
              <a:defRPr sz="1600">
                <a:solidFill>
                  <a:srgbClr val="5C6971"/>
                </a:solidFill>
              </a:defRPr>
            </a:pPr>
            <a:r>
              <a:t>Nachricht:</a:t>
            </a:r>
          </a:p>
          <a:p>
            <a:pPr marL="385763" indent="-385763">
              <a:spcBef>
                <a:spcPts val="0"/>
              </a:spcBef>
              <a:buClr>
                <a:srgbClr val="0050C6"/>
              </a:buClr>
              <a:buSzPct val="75000"/>
              <a:buChar char=""/>
              <a:defRPr sz="1600">
                <a:solidFill>
                  <a:srgbClr val="5C6971"/>
                </a:solidFill>
              </a:defRPr>
            </a:pPr>
            <a:r>
              <a:t>Ethernet Rahmen (Frame)</a:t>
            </a:r>
          </a:p>
          <a:p>
            <a:pPr marL="385763" indent="-385763">
              <a:spcBef>
                <a:spcPts val="0"/>
              </a:spcBef>
              <a:buClr>
                <a:srgbClr val="0050C6"/>
              </a:buClr>
              <a:buSzPct val="75000"/>
              <a:buChar char=""/>
              <a:defRPr sz="1600">
                <a:solidFill>
                  <a:srgbClr val="5C6971"/>
                </a:solidFill>
              </a:defRPr>
            </a:pPr>
            <a:r>
              <a:t>IP Packet (im Ethernet Rahmen)</a:t>
            </a:r>
          </a:p>
        </p:txBody>
      </p:sp>
      <p:sp>
        <p:nvSpPr>
          <p:cNvPr id="1598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60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AFDX</a:t>
            </a:r>
          </a:p>
        </p:txBody>
      </p:sp>
      <p:sp>
        <p:nvSpPr>
          <p:cNvPr id="1602" name="Rectangle 5"/>
          <p:cNvSpPr txBox="1"/>
          <p:nvPr/>
        </p:nvSpPr>
        <p:spPr>
          <a:xfrm>
            <a:off x="762000" y="977899"/>
            <a:ext cx="8453121" cy="891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Avionics Full-Duplex Switched Ethernet</a:t>
            </a:r>
          </a:p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 </a:t>
            </a:r>
          </a:p>
        </p:txBody>
      </p:sp>
      <p:sp>
        <p:nvSpPr>
          <p:cNvPr id="1603" name="Rectangle 5"/>
          <p:cNvSpPr txBox="1"/>
          <p:nvPr/>
        </p:nvSpPr>
        <p:spPr>
          <a:xfrm>
            <a:off x="767534" y="1448779"/>
            <a:ext cx="4497382" cy="266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ARINC 664 Standard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Evolutionär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Statische Konfiguration der Netzwerke (VL)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Redundanter Betrieb zweier Netzwerke (full-duplex) ohne Umschaltzeiten</a:t>
            </a:r>
          </a:p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 </a:t>
            </a:r>
          </a:p>
        </p:txBody>
      </p:sp>
      <p:grpSp>
        <p:nvGrpSpPr>
          <p:cNvPr id="1656" name="Gruppieren 3"/>
          <p:cNvGrpSpPr/>
          <p:nvPr/>
        </p:nvGrpSpPr>
        <p:grpSpPr>
          <a:xfrm>
            <a:off x="4219672" y="1493785"/>
            <a:ext cx="5098098" cy="2138186"/>
            <a:chOff x="0" y="0"/>
            <a:chExt cx="5098096" cy="2138185"/>
          </a:xfrm>
        </p:grpSpPr>
        <p:sp>
          <p:nvSpPr>
            <p:cNvPr id="1604" name="Text Box 6"/>
            <p:cNvSpPr txBox="1"/>
            <p:nvPr/>
          </p:nvSpPr>
          <p:spPr>
            <a:xfrm>
              <a:off x="0" y="927100"/>
              <a:ext cx="1296036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 defTabSz="762000">
                <a:spcBef>
                  <a:spcPts val="1000"/>
                </a:spcBef>
              </a:lvl1pPr>
            </a:lstStyle>
            <a:p>
              <a:pPr/>
              <a:r>
                <a:t>ES: End System</a:t>
              </a:r>
            </a:p>
          </p:txBody>
        </p:sp>
        <p:sp>
          <p:nvSpPr>
            <p:cNvPr id="1605" name="Abgerundetes Rechteck 13"/>
            <p:cNvSpPr/>
            <p:nvPr/>
          </p:nvSpPr>
          <p:spPr>
            <a:xfrm>
              <a:off x="1360804" y="0"/>
              <a:ext cx="2344738" cy="1787525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9525" cap="rnd">
              <a:solidFill>
                <a:srgbClr val="1F497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06" name="Line 25"/>
            <p:cNvSpPr/>
            <p:nvPr/>
          </p:nvSpPr>
          <p:spPr>
            <a:xfrm flipV="1">
              <a:off x="924241" y="639763"/>
              <a:ext cx="920751" cy="6351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7" name="Line 25"/>
            <p:cNvSpPr/>
            <p:nvPr/>
          </p:nvSpPr>
          <p:spPr>
            <a:xfrm flipV="1">
              <a:off x="2310129" y="1576387"/>
              <a:ext cx="920751" cy="6351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8" name="Line 25"/>
            <p:cNvSpPr/>
            <p:nvPr/>
          </p:nvSpPr>
          <p:spPr>
            <a:xfrm flipV="1">
              <a:off x="2318067" y="709613"/>
              <a:ext cx="1" cy="887413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9" name="Line 25"/>
            <p:cNvSpPr/>
            <p:nvPr/>
          </p:nvSpPr>
          <p:spPr>
            <a:xfrm flipV="1">
              <a:off x="1829116" y="639763"/>
              <a:ext cx="1" cy="538162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0" name="Line 25"/>
            <p:cNvSpPr/>
            <p:nvPr/>
          </p:nvSpPr>
          <p:spPr>
            <a:xfrm>
              <a:off x="1829116" y="1176338"/>
              <a:ext cx="396875" cy="1587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1" name="Line 25"/>
            <p:cNvSpPr/>
            <p:nvPr/>
          </p:nvSpPr>
          <p:spPr>
            <a:xfrm>
              <a:off x="2318067" y="708024"/>
              <a:ext cx="517526" cy="1588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2" name="Line 25"/>
            <p:cNvSpPr/>
            <p:nvPr/>
          </p:nvSpPr>
          <p:spPr>
            <a:xfrm>
              <a:off x="3407091" y="636587"/>
              <a:ext cx="595313" cy="1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3" name="Line 25"/>
            <p:cNvSpPr/>
            <p:nvPr/>
          </p:nvSpPr>
          <p:spPr>
            <a:xfrm>
              <a:off x="3415029" y="1495425"/>
              <a:ext cx="593725" cy="1"/>
            </a:xfrm>
            <a:prstGeom prst="line">
              <a:avLst/>
            </a:prstGeom>
            <a:noFill/>
            <a:ln w="28575" cap="flat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618" name="AutoShape 15"/>
            <p:cNvGrpSpPr/>
            <p:nvPr/>
          </p:nvGrpSpPr>
          <p:grpSpPr>
            <a:xfrm>
              <a:off x="1989455" y="1015999"/>
              <a:ext cx="592137" cy="373063"/>
              <a:chOff x="0" y="0"/>
              <a:chExt cx="592135" cy="373062"/>
            </a:xfrm>
          </p:grpSpPr>
          <p:sp>
            <p:nvSpPr>
              <p:cNvPr id="1614" name="Form"/>
              <p:cNvSpPr/>
              <p:nvPr/>
            </p:nvSpPr>
            <p:spPr>
              <a:xfrm>
                <a:off x="0" y="-1"/>
                <a:ext cx="592137" cy="373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402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198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50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15" name="Form"/>
              <p:cNvSpPr/>
              <p:nvPr/>
            </p:nvSpPr>
            <p:spPr>
              <a:xfrm>
                <a:off x="498871" y="-1"/>
                <a:ext cx="93266" cy="373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16" name="Form"/>
              <p:cNvSpPr/>
              <p:nvPr/>
            </p:nvSpPr>
            <p:spPr>
              <a:xfrm>
                <a:off x="0" y="-1"/>
                <a:ext cx="592137" cy="93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402" y="0"/>
                    </a:lnTo>
                    <a:lnTo>
                      <a:pt x="21600" y="0"/>
                    </a:lnTo>
                    <a:lnTo>
                      <a:pt x="18198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17" name="Form"/>
              <p:cNvSpPr/>
              <p:nvPr/>
            </p:nvSpPr>
            <p:spPr>
              <a:xfrm>
                <a:off x="0" y="-1"/>
                <a:ext cx="592137" cy="373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402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198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198" y="5400"/>
                    </a:lnTo>
                    <a:lnTo>
                      <a:pt x="21600" y="0"/>
                    </a:lnTo>
                    <a:moveTo>
                      <a:pt x="18198" y="5400"/>
                    </a:moveTo>
                    <a:lnTo>
                      <a:pt x="18198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1623" name="AutoShape 15"/>
            <p:cNvGrpSpPr/>
            <p:nvPr/>
          </p:nvGrpSpPr>
          <p:grpSpPr>
            <a:xfrm>
              <a:off x="2814955" y="1309687"/>
              <a:ext cx="592137" cy="373062"/>
              <a:chOff x="0" y="0"/>
              <a:chExt cx="592135" cy="373061"/>
            </a:xfrm>
          </p:grpSpPr>
          <p:sp>
            <p:nvSpPr>
              <p:cNvPr id="1619" name="Form"/>
              <p:cNvSpPr/>
              <p:nvPr/>
            </p:nvSpPr>
            <p:spPr>
              <a:xfrm>
                <a:off x="0" y="0"/>
                <a:ext cx="592137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402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198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50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20" name="Form"/>
              <p:cNvSpPr/>
              <p:nvPr/>
            </p:nvSpPr>
            <p:spPr>
              <a:xfrm>
                <a:off x="498871" y="0"/>
                <a:ext cx="93266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21" name="Form"/>
              <p:cNvSpPr/>
              <p:nvPr/>
            </p:nvSpPr>
            <p:spPr>
              <a:xfrm>
                <a:off x="0" y="-1"/>
                <a:ext cx="592137" cy="93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402" y="0"/>
                    </a:lnTo>
                    <a:lnTo>
                      <a:pt x="21600" y="0"/>
                    </a:lnTo>
                    <a:lnTo>
                      <a:pt x="18198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22" name="Form"/>
              <p:cNvSpPr/>
              <p:nvPr/>
            </p:nvSpPr>
            <p:spPr>
              <a:xfrm>
                <a:off x="0" y="0"/>
                <a:ext cx="592137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402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198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198" y="5400"/>
                    </a:lnTo>
                    <a:lnTo>
                      <a:pt x="21600" y="0"/>
                    </a:lnTo>
                    <a:moveTo>
                      <a:pt x="18198" y="5400"/>
                    </a:moveTo>
                    <a:lnTo>
                      <a:pt x="18198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1628" name="AutoShape 15"/>
            <p:cNvGrpSpPr/>
            <p:nvPr/>
          </p:nvGrpSpPr>
          <p:grpSpPr>
            <a:xfrm>
              <a:off x="2818130" y="458787"/>
              <a:ext cx="592137" cy="374650"/>
              <a:chOff x="0" y="0"/>
              <a:chExt cx="592135" cy="374649"/>
            </a:xfrm>
          </p:grpSpPr>
          <p:sp>
            <p:nvSpPr>
              <p:cNvPr id="1624" name="Form"/>
              <p:cNvSpPr/>
              <p:nvPr/>
            </p:nvSpPr>
            <p:spPr>
              <a:xfrm>
                <a:off x="0" y="-1"/>
                <a:ext cx="592137" cy="374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41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183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50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25" name="Form"/>
              <p:cNvSpPr/>
              <p:nvPr/>
            </p:nvSpPr>
            <p:spPr>
              <a:xfrm>
                <a:off x="498474" y="-1"/>
                <a:ext cx="93663" cy="374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26" name="Form"/>
              <p:cNvSpPr/>
              <p:nvPr/>
            </p:nvSpPr>
            <p:spPr>
              <a:xfrm>
                <a:off x="0" y="-1"/>
                <a:ext cx="592137" cy="93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417" y="0"/>
                    </a:lnTo>
                    <a:lnTo>
                      <a:pt x="21600" y="0"/>
                    </a:lnTo>
                    <a:lnTo>
                      <a:pt x="18183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27" name="Form"/>
              <p:cNvSpPr/>
              <p:nvPr/>
            </p:nvSpPr>
            <p:spPr>
              <a:xfrm>
                <a:off x="0" y="-1"/>
                <a:ext cx="592137" cy="374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41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183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183" y="5400"/>
                    </a:lnTo>
                    <a:lnTo>
                      <a:pt x="21600" y="0"/>
                    </a:lnTo>
                    <a:moveTo>
                      <a:pt x="18183" y="5400"/>
                    </a:moveTo>
                    <a:lnTo>
                      <a:pt x="18183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1633" name="AutoShape 15"/>
            <p:cNvGrpSpPr/>
            <p:nvPr/>
          </p:nvGrpSpPr>
          <p:grpSpPr>
            <a:xfrm>
              <a:off x="1548129" y="452437"/>
              <a:ext cx="593725" cy="373062"/>
              <a:chOff x="0" y="0"/>
              <a:chExt cx="593724" cy="373061"/>
            </a:xfrm>
          </p:grpSpPr>
          <p:sp>
            <p:nvSpPr>
              <p:cNvPr id="1629" name="Form"/>
              <p:cNvSpPr/>
              <p:nvPr/>
            </p:nvSpPr>
            <p:spPr>
              <a:xfrm>
                <a:off x="-1" y="0"/>
                <a:ext cx="593725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39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207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50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30" name="Form"/>
              <p:cNvSpPr/>
              <p:nvPr/>
            </p:nvSpPr>
            <p:spPr>
              <a:xfrm>
                <a:off x="500459" y="0"/>
                <a:ext cx="93266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31" name="Form"/>
              <p:cNvSpPr/>
              <p:nvPr/>
            </p:nvSpPr>
            <p:spPr>
              <a:xfrm>
                <a:off x="-1" y="-1"/>
                <a:ext cx="593725" cy="93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393" y="0"/>
                    </a:lnTo>
                    <a:lnTo>
                      <a:pt x="21600" y="0"/>
                    </a:lnTo>
                    <a:lnTo>
                      <a:pt x="18207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32" name="Form"/>
              <p:cNvSpPr/>
              <p:nvPr/>
            </p:nvSpPr>
            <p:spPr>
              <a:xfrm>
                <a:off x="-1" y="0"/>
                <a:ext cx="593725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39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207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207" y="5400"/>
                    </a:lnTo>
                    <a:lnTo>
                      <a:pt x="21600" y="0"/>
                    </a:lnTo>
                    <a:moveTo>
                      <a:pt x="18207" y="5400"/>
                    </a:moveTo>
                    <a:lnTo>
                      <a:pt x="18207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1638" name="AutoShape 15"/>
            <p:cNvGrpSpPr/>
            <p:nvPr/>
          </p:nvGrpSpPr>
          <p:grpSpPr>
            <a:xfrm>
              <a:off x="568642" y="455613"/>
              <a:ext cx="433389" cy="373062"/>
              <a:chOff x="0" y="0"/>
              <a:chExt cx="433388" cy="373061"/>
            </a:xfrm>
          </p:grpSpPr>
          <p:sp>
            <p:nvSpPr>
              <p:cNvPr id="1634" name="Form"/>
              <p:cNvSpPr/>
              <p:nvPr/>
            </p:nvSpPr>
            <p:spPr>
              <a:xfrm>
                <a:off x="0" y="0"/>
                <a:ext cx="433388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952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35" name="Form"/>
              <p:cNvSpPr/>
              <p:nvPr/>
            </p:nvSpPr>
            <p:spPr>
              <a:xfrm>
                <a:off x="340123" y="0"/>
                <a:ext cx="93266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36" name="Form"/>
              <p:cNvSpPr/>
              <p:nvPr/>
            </p:nvSpPr>
            <p:spPr>
              <a:xfrm>
                <a:off x="0" y="-1"/>
                <a:ext cx="433388" cy="93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16952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37" name="Form"/>
              <p:cNvSpPr/>
              <p:nvPr/>
            </p:nvSpPr>
            <p:spPr>
              <a:xfrm>
                <a:off x="0" y="0"/>
                <a:ext cx="433388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952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6952" y="5400"/>
                    </a:lnTo>
                    <a:lnTo>
                      <a:pt x="21600" y="0"/>
                    </a:lnTo>
                    <a:moveTo>
                      <a:pt x="16952" y="5400"/>
                    </a:moveTo>
                    <a:lnTo>
                      <a:pt x="16952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1643" name="AutoShape 15"/>
            <p:cNvGrpSpPr/>
            <p:nvPr/>
          </p:nvGrpSpPr>
          <p:grpSpPr>
            <a:xfrm>
              <a:off x="3989705" y="400049"/>
              <a:ext cx="433388" cy="373063"/>
              <a:chOff x="0" y="0"/>
              <a:chExt cx="433387" cy="373062"/>
            </a:xfrm>
          </p:grpSpPr>
          <p:sp>
            <p:nvSpPr>
              <p:cNvPr id="1639" name="Form"/>
              <p:cNvSpPr/>
              <p:nvPr/>
            </p:nvSpPr>
            <p:spPr>
              <a:xfrm>
                <a:off x="-1" y="-1"/>
                <a:ext cx="433388" cy="373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952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40" name="Form"/>
              <p:cNvSpPr/>
              <p:nvPr/>
            </p:nvSpPr>
            <p:spPr>
              <a:xfrm>
                <a:off x="340122" y="-1"/>
                <a:ext cx="93266" cy="373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41" name="Form"/>
              <p:cNvSpPr/>
              <p:nvPr/>
            </p:nvSpPr>
            <p:spPr>
              <a:xfrm>
                <a:off x="-1" y="-1"/>
                <a:ext cx="433388" cy="93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16952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42" name="Form"/>
              <p:cNvSpPr/>
              <p:nvPr/>
            </p:nvSpPr>
            <p:spPr>
              <a:xfrm>
                <a:off x="-1" y="-1"/>
                <a:ext cx="433388" cy="373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952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6952" y="5400"/>
                    </a:lnTo>
                    <a:lnTo>
                      <a:pt x="21600" y="0"/>
                    </a:lnTo>
                    <a:moveTo>
                      <a:pt x="16952" y="5400"/>
                    </a:moveTo>
                    <a:lnTo>
                      <a:pt x="16952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grpSp>
          <p:nvGrpSpPr>
            <p:cNvPr id="1648" name="AutoShape 15"/>
            <p:cNvGrpSpPr/>
            <p:nvPr/>
          </p:nvGrpSpPr>
          <p:grpSpPr>
            <a:xfrm>
              <a:off x="4002405" y="1309687"/>
              <a:ext cx="433388" cy="373062"/>
              <a:chOff x="0" y="0"/>
              <a:chExt cx="433387" cy="373061"/>
            </a:xfrm>
          </p:grpSpPr>
          <p:sp>
            <p:nvSpPr>
              <p:cNvPr id="1644" name="Form"/>
              <p:cNvSpPr/>
              <p:nvPr/>
            </p:nvSpPr>
            <p:spPr>
              <a:xfrm>
                <a:off x="-1" y="0"/>
                <a:ext cx="433388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952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45" name="Form"/>
              <p:cNvSpPr/>
              <p:nvPr/>
            </p:nvSpPr>
            <p:spPr>
              <a:xfrm>
                <a:off x="340122" y="0"/>
                <a:ext cx="93266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46" name="Form"/>
              <p:cNvSpPr/>
              <p:nvPr/>
            </p:nvSpPr>
            <p:spPr>
              <a:xfrm>
                <a:off x="-1" y="-1"/>
                <a:ext cx="433388" cy="93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16952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47" name="Form"/>
              <p:cNvSpPr/>
              <p:nvPr/>
            </p:nvSpPr>
            <p:spPr>
              <a:xfrm>
                <a:off x="-1" y="0"/>
                <a:ext cx="433388" cy="373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648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6952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6952" y="5400"/>
                    </a:lnTo>
                    <a:lnTo>
                      <a:pt x="21600" y="0"/>
                    </a:lnTo>
                    <a:moveTo>
                      <a:pt x="16952" y="5400"/>
                    </a:moveTo>
                    <a:lnTo>
                      <a:pt x="16952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1649" name="Text Box 6"/>
            <p:cNvSpPr txBox="1"/>
            <p:nvPr/>
          </p:nvSpPr>
          <p:spPr>
            <a:xfrm>
              <a:off x="560386" y="549274"/>
              <a:ext cx="554674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ES</a:t>
              </a:r>
            </a:p>
          </p:txBody>
        </p:sp>
        <p:sp>
          <p:nvSpPr>
            <p:cNvPr id="1650" name="Text Box 6"/>
            <p:cNvSpPr txBox="1"/>
            <p:nvPr/>
          </p:nvSpPr>
          <p:spPr>
            <a:xfrm>
              <a:off x="4035425" y="477837"/>
              <a:ext cx="553086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ES</a:t>
              </a:r>
            </a:p>
          </p:txBody>
        </p:sp>
        <p:sp>
          <p:nvSpPr>
            <p:cNvPr id="1651" name="Text Box 6"/>
            <p:cNvSpPr txBox="1"/>
            <p:nvPr/>
          </p:nvSpPr>
          <p:spPr>
            <a:xfrm>
              <a:off x="4025899" y="1363663"/>
              <a:ext cx="55308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ES</a:t>
              </a:r>
            </a:p>
          </p:txBody>
        </p:sp>
        <p:sp>
          <p:nvSpPr>
            <p:cNvPr id="1652" name="Text Box 6"/>
            <p:cNvSpPr txBox="1"/>
            <p:nvPr/>
          </p:nvSpPr>
          <p:spPr>
            <a:xfrm>
              <a:off x="1598611" y="134938"/>
              <a:ext cx="1438911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Switches</a:t>
              </a:r>
            </a:p>
          </p:txBody>
        </p:sp>
        <p:sp>
          <p:nvSpPr>
            <p:cNvPr id="1653" name="Freihandform 33"/>
            <p:cNvSpPr/>
            <p:nvPr/>
          </p:nvSpPr>
          <p:spPr>
            <a:xfrm>
              <a:off x="930592" y="550862"/>
              <a:ext cx="3167064" cy="1062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14" fill="norm" stroke="1" extrusionOk="0">
                  <a:moveTo>
                    <a:pt x="0" y="819"/>
                  </a:moveTo>
                  <a:cubicBezTo>
                    <a:pt x="2093" y="53"/>
                    <a:pt x="4187" y="-713"/>
                    <a:pt x="5867" y="1202"/>
                  </a:cubicBezTo>
                  <a:cubicBezTo>
                    <a:pt x="7548" y="3118"/>
                    <a:pt x="8221" y="9225"/>
                    <a:pt x="10083" y="12311"/>
                  </a:cubicBezTo>
                  <a:cubicBezTo>
                    <a:pt x="11944" y="15397"/>
                    <a:pt x="15117" y="18546"/>
                    <a:pt x="17037" y="19717"/>
                  </a:cubicBezTo>
                  <a:cubicBezTo>
                    <a:pt x="18956" y="20887"/>
                    <a:pt x="20278" y="20110"/>
                    <a:pt x="21600" y="19334"/>
                  </a:cubicBezTo>
                </a:path>
              </a:pathLst>
            </a:custGeom>
            <a:noFill/>
            <a:ln w="38100" cap="rnd">
              <a:solidFill>
                <a:srgbClr val="8EB4E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54" name="Text Box 6"/>
            <p:cNvSpPr txBox="1"/>
            <p:nvPr/>
          </p:nvSpPr>
          <p:spPr>
            <a:xfrm>
              <a:off x="3163886" y="1787524"/>
              <a:ext cx="1934211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VL: Virtueller Link</a:t>
              </a:r>
            </a:p>
          </p:txBody>
        </p:sp>
        <p:sp>
          <p:nvSpPr>
            <p:cNvPr id="1655" name="Text Box 6"/>
            <p:cNvSpPr txBox="1"/>
            <p:nvPr/>
          </p:nvSpPr>
          <p:spPr>
            <a:xfrm>
              <a:off x="1506536" y="1787524"/>
              <a:ext cx="1438911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Netzwerk</a:t>
              </a:r>
            </a:p>
          </p:txBody>
        </p:sp>
      </p:grpSp>
      <p:grpSp>
        <p:nvGrpSpPr>
          <p:cNvPr id="1689" name="Gruppieren 1"/>
          <p:cNvGrpSpPr/>
          <p:nvPr/>
        </p:nvGrpSpPr>
        <p:grpSpPr>
          <a:xfrm>
            <a:off x="1547910" y="3762166"/>
            <a:ext cx="6595110" cy="2489181"/>
            <a:chOff x="0" y="0"/>
            <a:chExt cx="6595109" cy="2489180"/>
          </a:xfrm>
        </p:grpSpPr>
        <p:sp>
          <p:nvSpPr>
            <p:cNvPr id="1657" name="Ellipse 37"/>
            <p:cNvSpPr/>
            <p:nvPr/>
          </p:nvSpPr>
          <p:spPr>
            <a:xfrm>
              <a:off x="4880292" y="936781"/>
              <a:ext cx="317501" cy="495301"/>
            </a:xfrm>
            <a:prstGeom prst="ellipse">
              <a:avLst/>
            </a:prstGeom>
            <a:solidFill>
              <a:srgbClr val="FDEADA"/>
            </a:solidFill>
            <a:ln w="3175" cap="rnd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58" name="Abgerundetes Rechteck 38"/>
            <p:cNvSpPr/>
            <p:nvPr/>
          </p:nvSpPr>
          <p:spPr>
            <a:xfrm>
              <a:off x="1684655" y="154143"/>
              <a:ext cx="2520951" cy="1612901"/>
            </a:xfrm>
            <a:prstGeom prst="roundRect">
              <a:avLst>
                <a:gd name="adj" fmla="val 16667"/>
              </a:avLst>
            </a:prstGeom>
            <a:solidFill>
              <a:srgbClr val="F2DCDB"/>
            </a:solidFill>
            <a:ln w="9525" cap="rnd">
              <a:solidFill>
                <a:srgbClr val="C0504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663" name="AutoShape 15"/>
            <p:cNvGrpSpPr/>
            <p:nvPr/>
          </p:nvGrpSpPr>
          <p:grpSpPr>
            <a:xfrm>
              <a:off x="11429" y="1036793"/>
              <a:ext cx="466726" cy="395289"/>
              <a:chOff x="0" y="0"/>
              <a:chExt cx="466724" cy="395288"/>
            </a:xfrm>
          </p:grpSpPr>
          <p:sp>
            <p:nvSpPr>
              <p:cNvPr id="1659" name="Form"/>
              <p:cNvSpPr/>
              <p:nvPr/>
            </p:nvSpPr>
            <p:spPr>
              <a:xfrm>
                <a:off x="-1" y="-1"/>
                <a:ext cx="466726" cy="395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57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7027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0" name="Form"/>
              <p:cNvSpPr/>
              <p:nvPr/>
            </p:nvSpPr>
            <p:spPr>
              <a:xfrm>
                <a:off x="367902" y="-1"/>
                <a:ext cx="98823" cy="395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1" name="Form"/>
              <p:cNvSpPr/>
              <p:nvPr/>
            </p:nvSpPr>
            <p:spPr>
              <a:xfrm>
                <a:off x="-1" y="-1"/>
                <a:ext cx="466726" cy="98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573" y="0"/>
                    </a:lnTo>
                    <a:lnTo>
                      <a:pt x="21600" y="0"/>
                    </a:lnTo>
                    <a:lnTo>
                      <a:pt x="17027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2" name="Form"/>
              <p:cNvSpPr/>
              <p:nvPr/>
            </p:nvSpPr>
            <p:spPr>
              <a:xfrm>
                <a:off x="-1" y="-1"/>
                <a:ext cx="466726" cy="395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57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7027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7027" y="5400"/>
                    </a:lnTo>
                    <a:lnTo>
                      <a:pt x="21600" y="0"/>
                    </a:lnTo>
                    <a:moveTo>
                      <a:pt x="17027" y="5400"/>
                    </a:moveTo>
                    <a:lnTo>
                      <a:pt x="17027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1664" name="Text Box 6"/>
            <p:cNvSpPr txBox="1"/>
            <p:nvPr/>
          </p:nvSpPr>
          <p:spPr>
            <a:xfrm>
              <a:off x="0" y="1135218"/>
              <a:ext cx="602298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ES</a:t>
              </a:r>
            </a:p>
          </p:txBody>
        </p:sp>
        <p:grpSp>
          <p:nvGrpSpPr>
            <p:cNvPr id="1669" name="AutoShape 15"/>
            <p:cNvGrpSpPr/>
            <p:nvPr/>
          </p:nvGrpSpPr>
          <p:grpSpPr>
            <a:xfrm>
              <a:off x="5108892" y="936781"/>
              <a:ext cx="466725" cy="395288"/>
              <a:chOff x="0" y="0"/>
              <a:chExt cx="466724" cy="395286"/>
            </a:xfrm>
          </p:grpSpPr>
          <p:sp>
            <p:nvSpPr>
              <p:cNvPr id="1665" name="Form"/>
              <p:cNvSpPr/>
              <p:nvPr/>
            </p:nvSpPr>
            <p:spPr>
              <a:xfrm>
                <a:off x="-1" y="0"/>
                <a:ext cx="466726" cy="395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57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7027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6" name="Form"/>
              <p:cNvSpPr/>
              <p:nvPr/>
            </p:nvSpPr>
            <p:spPr>
              <a:xfrm>
                <a:off x="367902" y="0"/>
                <a:ext cx="98823" cy="395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7" name="Form"/>
              <p:cNvSpPr/>
              <p:nvPr/>
            </p:nvSpPr>
            <p:spPr>
              <a:xfrm>
                <a:off x="-1" y="0"/>
                <a:ext cx="466726" cy="98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4573" y="0"/>
                    </a:lnTo>
                    <a:lnTo>
                      <a:pt x="21600" y="0"/>
                    </a:lnTo>
                    <a:lnTo>
                      <a:pt x="17027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8" name="Form"/>
              <p:cNvSpPr/>
              <p:nvPr/>
            </p:nvSpPr>
            <p:spPr>
              <a:xfrm>
                <a:off x="-1" y="0"/>
                <a:ext cx="466726" cy="395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4573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7027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7027" y="5400"/>
                    </a:lnTo>
                    <a:lnTo>
                      <a:pt x="21600" y="0"/>
                    </a:lnTo>
                    <a:moveTo>
                      <a:pt x="17027" y="5400"/>
                    </a:moveTo>
                    <a:lnTo>
                      <a:pt x="17027" y="21600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</p:grpSp>
        <p:sp>
          <p:nvSpPr>
            <p:cNvPr id="1670" name="Text Box 6"/>
            <p:cNvSpPr txBox="1"/>
            <p:nvPr/>
          </p:nvSpPr>
          <p:spPr>
            <a:xfrm>
              <a:off x="5097462" y="1036793"/>
              <a:ext cx="602297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</a:lvl1pPr>
            </a:lstStyle>
            <a:p>
              <a:pPr/>
              <a:r>
                <a:t>ES</a:t>
              </a:r>
            </a:p>
          </p:txBody>
        </p:sp>
        <p:sp>
          <p:nvSpPr>
            <p:cNvPr id="1671" name="Abgerundetes Rechteck 43"/>
            <p:cNvSpPr/>
            <p:nvPr/>
          </p:nvSpPr>
          <p:spPr>
            <a:xfrm>
              <a:off x="1505267" y="868518"/>
              <a:ext cx="2520951" cy="1612901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9525" cap="rnd">
              <a:solidFill>
                <a:srgbClr val="1F497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72" name="Text Box 6"/>
            <p:cNvSpPr txBox="1"/>
            <p:nvPr/>
          </p:nvSpPr>
          <p:spPr>
            <a:xfrm>
              <a:off x="1677988" y="2138518"/>
              <a:ext cx="1553211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  <a:defRPr>
                  <a:solidFill>
                    <a:srgbClr val="0F253F"/>
                  </a:solidFill>
                </a:defRPr>
              </a:lvl1pPr>
            </a:lstStyle>
            <a:p>
              <a:pPr/>
              <a:r>
                <a:t>Netzwerk A</a:t>
              </a:r>
            </a:p>
          </p:txBody>
        </p:sp>
        <p:sp>
          <p:nvSpPr>
            <p:cNvPr id="1673" name="Text Box 6"/>
            <p:cNvSpPr txBox="1"/>
            <p:nvPr/>
          </p:nvSpPr>
          <p:spPr>
            <a:xfrm>
              <a:off x="2354263" y="171606"/>
              <a:ext cx="1553211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  <a:defRPr>
                  <a:solidFill>
                    <a:srgbClr val="0F253F"/>
                  </a:solidFill>
                </a:defRPr>
              </a:lvl1pPr>
            </a:lstStyle>
            <a:p>
              <a:pPr/>
              <a:r>
                <a:t>Netzwerk B</a:t>
              </a:r>
            </a:p>
          </p:txBody>
        </p:sp>
        <p:sp>
          <p:nvSpPr>
            <p:cNvPr id="1674" name="Rectangle 8"/>
            <p:cNvSpPr/>
            <p:nvPr/>
          </p:nvSpPr>
          <p:spPr>
            <a:xfrm rot="20060468">
              <a:off x="654367" y="609756"/>
              <a:ext cx="568326" cy="163512"/>
            </a:xfrm>
            <a:prstGeom prst="rect">
              <a:avLst/>
            </a:prstGeom>
            <a:solidFill>
              <a:srgbClr val="00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675" name="Rectangle 9"/>
            <p:cNvSpPr/>
            <p:nvPr/>
          </p:nvSpPr>
          <p:spPr>
            <a:xfrm rot="20060468">
              <a:off x="1175067" y="390681"/>
              <a:ext cx="407987" cy="165101"/>
            </a:xfrm>
            <a:prstGeom prst="rect">
              <a:avLst/>
            </a:prstGeom>
            <a:solidFill>
              <a:srgbClr val="006BB2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676" name="Rectangle 8"/>
            <p:cNvSpPr/>
            <p:nvPr/>
          </p:nvSpPr>
          <p:spPr>
            <a:xfrm rot="1405372">
              <a:off x="524193" y="1682906"/>
              <a:ext cx="569913" cy="165101"/>
            </a:xfrm>
            <a:prstGeom prst="rect">
              <a:avLst/>
            </a:prstGeom>
            <a:solidFill>
              <a:srgbClr val="00CC99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677" name="Rectangle 9"/>
            <p:cNvSpPr/>
            <p:nvPr/>
          </p:nvSpPr>
          <p:spPr>
            <a:xfrm rot="1405372">
              <a:off x="1052830" y="1884518"/>
              <a:ext cx="409575" cy="163513"/>
            </a:xfrm>
            <a:prstGeom prst="rect">
              <a:avLst/>
            </a:prstGeom>
            <a:solidFill>
              <a:srgbClr val="006BB2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678" name="Line 25"/>
            <p:cNvSpPr/>
            <p:nvPr/>
          </p:nvSpPr>
          <p:spPr>
            <a:xfrm>
              <a:off x="443229" y="1297143"/>
              <a:ext cx="1062039" cy="468314"/>
            </a:xfrm>
            <a:prstGeom prst="line">
              <a:avLst/>
            </a:prstGeom>
            <a:noFill/>
            <a:ln w="28575" cap="flat">
              <a:solidFill>
                <a:srgbClr val="4F81B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79" name="Line 25"/>
            <p:cNvSpPr/>
            <p:nvPr/>
          </p:nvSpPr>
          <p:spPr>
            <a:xfrm flipV="1">
              <a:off x="4026217" y="1297144"/>
              <a:ext cx="1082675" cy="709613"/>
            </a:xfrm>
            <a:prstGeom prst="line">
              <a:avLst/>
            </a:prstGeom>
            <a:noFill/>
            <a:ln w="28575" cap="flat">
              <a:solidFill>
                <a:srgbClr val="4F81B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0" name="Line 25"/>
            <p:cNvSpPr/>
            <p:nvPr/>
          </p:nvSpPr>
          <p:spPr>
            <a:xfrm flipV="1">
              <a:off x="424180" y="509743"/>
              <a:ext cx="1260476" cy="625476"/>
            </a:xfrm>
            <a:prstGeom prst="line">
              <a:avLst/>
            </a:prstGeom>
            <a:noFill/>
            <a:ln w="28575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1" name="Line 25"/>
            <p:cNvSpPr/>
            <p:nvPr/>
          </p:nvSpPr>
          <p:spPr>
            <a:xfrm>
              <a:off x="4205604" y="500218"/>
              <a:ext cx="903288" cy="633413"/>
            </a:xfrm>
            <a:prstGeom prst="line">
              <a:avLst/>
            </a:prstGeom>
            <a:noFill/>
            <a:ln w="28575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2" name="Line 55"/>
            <p:cNvSpPr/>
            <p:nvPr/>
          </p:nvSpPr>
          <p:spPr>
            <a:xfrm flipV="1">
              <a:off x="809943" y="638332"/>
              <a:ext cx="787400" cy="398462"/>
            </a:xfrm>
            <a:prstGeom prst="line">
              <a:avLst/>
            </a:prstGeom>
            <a:noFill/>
            <a:ln w="28575" cap="flat">
              <a:solidFill>
                <a:srgbClr val="FFC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3" name="Line 55"/>
            <p:cNvSpPr/>
            <p:nvPr/>
          </p:nvSpPr>
          <p:spPr>
            <a:xfrm>
              <a:off x="744854" y="1325718"/>
              <a:ext cx="661988" cy="293688"/>
            </a:xfrm>
            <a:prstGeom prst="line">
              <a:avLst/>
            </a:prstGeom>
            <a:noFill/>
            <a:ln w="28575" cap="flat">
              <a:solidFill>
                <a:srgbClr val="FFC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4" name="Line 55"/>
            <p:cNvSpPr/>
            <p:nvPr/>
          </p:nvSpPr>
          <p:spPr>
            <a:xfrm>
              <a:off x="4307205" y="692306"/>
              <a:ext cx="612775" cy="392112"/>
            </a:xfrm>
            <a:prstGeom prst="line">
              <a:avLst/>
            </a:prstGeom>
            <a:noFill/>
            <a:ln w="28575" cap="flat">
              <a:solidFill>
                <a:srgbClr val="FFC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5" name="Line 55"/>
            <p:cNvSpPr/>
            <p:nvPr/>
          </p:nvSpPr>
          <p:spPr>
            <a:xfrm flipV="1">
              <a:off x="4299268" y="1332069"/>
              <a:ext cx="581025" cy="373063"/>
            </a:xfrm>
            <a:prstGeom prst="line">
              <a:avLst/>
            </a:prstGeom>
            <a:noFill/>
            <a:ln w="28575" cap="flat">
              <a:solidFill>
                <a:srgbClr val="FFC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6" name="Text Box 6"/>
            <p:cNvSpPr txBox="1"/>
            <p:nvPr/>
          </p:nvSpPr>
          <p:spPr>
            <a:xfrm>
              <a:off x="4970463" y="1551143"/>
              <a:ext cx="1624647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1000"/>
                </a:spcBef>
                <a:defRPr>
                  <a:solidFill>
                    <a:srgbClr val="0F253F"/>
                  </a:solidFill>
                </a:defRPr>
              </a:lvl1pPr>
            </a:lstStyle>
            <a:p>
              <a:pPr/>
              <a:r>
                <a:t>Redundanz Management</a:t>
              </a:r>
            </a:p>
          </p:txBody>
        </p:sp>
        <p:sp>
          <p:nvSpPr>
            <p:cNvPr id="1687" name="Text Box 6"/>
            <p:cNvSpPr txBox="1"/>
            <p:nvPr/>
          </p:nvSpPr>
          <p:spPr>
            <a:xfrm rot="20093679">
              <a:off x="548500" y="185712"/>
              <a:ext cx="94519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900"/>
                </a:spcBef>
                <a:defRPr sz="1600"/>
              </a:lvl1pPr>
            </a:lstStyle>
            <a:p>
              <a:pPr/>
              <a:r>
                <a:t>Frame B</a:t>
              </a:r>
            </a:p>
          </p:txBody>
        </p:sp>
        <p:sp>
          <p:nvSpPr>
            <p:cNvPr id="1688" name="Text Box 6"/>
            <p:cNvSpPr txBox="1"/>
            <p:nvPr/>
          </p:nvSpPr>
          <p:spPr>
            <a:xfrm rot="1358488">
              <a:off x="407250" y="1868495"/>
              <a:ext cx="94519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762000">
                <a:spcBef>
                  <a:spcPts val="900"/>
                </a:spcBef>
                <a:defRPr sz="1600"/>
              </a:lvl1pPr>
            </a:lstStyle>
            <a:p>
              <a:pPr/>
              <a:r>
                <a:t>Frame A</a:t>
              </a:r>
            </a:p>
          </p:txBody>
        </p:sp>
      </p:grpSp>
      <p:sp>
        <p:nvSpPr>
          <p:cNvPr id="1690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69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Elektrische Schaltanlagen</a:t>
            </a:r>
          </a:p>
        </p:txBody>
      </p:sp>
      <p:sp>
        <p:nvSpPr>
          <p:cNvPr id="1694" name="Rectangle 5"/>
          <p:cNvSpPr txBox="1"/>
          <p:nvPr/>
        </p:nvSpPr>
        <p:spPr>
          <a:xfrm>
            <a:off x="762000" y="977900"/>
            <a:ext cx="8453121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…</a:t>
            </a:r>
          </a:p>
        </p:txBody>
      </p:sp>
      <p:pic>
        <p:nvPicPr>
          <p:cNvPr id="169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6025" y="1043735"/>
            <a:ext cx="4410492" cy="2950736"/>
          </a:xfrm>
          <a:prstGeom prst="rect">
            <a:avLst/>
          </a:prstGeom>
          <a:ln w="12700">
            <a:miter lim="400000"/>
          </a:ln>
        </p:spPr>
      </p:pic>
      <p:sp>
        <p:nvSpPr>
          <p:cNvPr id="1696" name="Rechteck 11"/>
          <p:cNvSpPr txBox="1"/>
          <p:nvPr/>
        </p:nvSpPr>
        <p:spPr>
          <a:xfrm>
            <a:off x="543224" y="4059070"/>
            <a:ext cx="3865103" cy="668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solidFill>
                  <a:srgbClr val="5C6971"/>
                </a:solidFill>
              </a:defRPr>
            </a:pPr>
            <a:r>
              <a:t>Doppelring mit Doppelstern</a:t>
            </a:r>
          </a:p>
          <a:p>
            <a:pPr>
              <a:defRPr>
                <a:solidFill>
                  <a:srgbClr val="5C6971"/>
                </a:solidFill>
              </a:defRPr>
            </a:pPr>
            <a:r>
              <a:t>Parallel Redundancy Protocol (PRP) </a:t>
            </a:r>
          </a:p>
        </p:txBody>
      </p:sp>
      <p:pic>
        <p:nvPicPr>
          <p:cNvPr id="1697" name="Picture 3" descr="Picture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36495" y="3203974"/>
            <a:ext cx="4572001" cy="2991256"/>
          </a:xfrm>
          <a:prstGeom prst="rect">
            <a:avLst/>
          </a:prstGeom>
          <a:ln w="12700">
            <a:miter lim="400000"/>
          </a:ln>
        </p:spPr>
      </p:pic>
      <p:sp>
        <p:nvSpPr>
          <p:cNvPr id="1698" name="Rechteck 13"/>
          <p:cNvSpPr txBox="1"/>
          <p:nvPr/>
        </p:nvSpPr>
        <p:spPr>
          <a:xfrm>
            <a:off x="7042419" y="2483895"/>
            <a:ext cx="2365362" cy="668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>
                <a:solidFill>
                  <a:srgbClr val="5C6971"/>
                </a:solidFill>
              </a:defRPr>
            </a:pPr>
            <a:r>
              <a:t>Ringredundanz</a:t>
            </a:r>
          </a:p>
          <a:p>
            <a:pPr algn="r">
              <a:defRPr>
                <a:solidFill>
                  <a:srgbClr val="5C6971"/>
                </a:solidFill>
              </a:defRPr>
            </a:pPr>
            <a:r>
              <a:t>Protokolle: HSR, MRP</a:t>
            </a:r>
          </a:p>
        </p:txBody>
      </p:sp>
      <p:sp>
        <p:nvSpPr>
          <p:cNvPr id="1699" name="Rechteck 14"/>
          <p:cNvSpPr txBox="1"/>
          <p:nvPr/>
        </p:nvSpPr>
        <p:spPr>
          <a:xfrm>
            <a:off x="2079872" y="5364214"/>
            <a:ext cx="2614686" cy="417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1000"/>
            </a:pPr>
            <a:r>
              <a:t>HSR: High-Availbility Seamless Redundancy</a:t>
            </a:r>
          </a:p>
          <a:p>
            <a:pPr algn="r">
              <a:defRPr sz="1000"/>
            </a:pPr>
            <a:r>
              <a:t>MRP: Media Redundancy Protocol</a:t>
            </a:r>
          </a:p>
        </p:txBody>
      </p:sp>
      <p:sp>
        <p:nvSpPr>
          <p:cNvPr id="1700" name="Text Box 186"/>
          <p:cNvSpPr txBox="1"/>
          <p:nvPr/>
        </p:nvSpPr>
        <p:spPr>
          <a:xfrm>
            <a:off x="3828589" y="5949279"/>
            <a:ext cx="788937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Quelle: ABB</a:t>
            </a:r>
          </a:p>
        </p:txBody>
      </p:sp>
      <p:sp>
        <p:nvSpPr>
          <p:cNvPr id="1701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3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534" y="998730"/>
            <a:ext cx="5438776" cy="514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4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705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Netztopologien</a:t>
            </a:r>
          </a:p>
        </p:txBody>
      </p:sp>
      <p:sp>
        <p:nvSpPr>
          <p:cNvPr id="1706" name="Rectangle 5"/>
          <p:cNvSpPr txBox="1"/>
          <p:nvPr/>
        </p:nvSpPr>
        <p:spPr>
          <a:xfrm>
            <a:off x="6348153" y="977900"/>
            <a:ext cx="2866967" cy="4272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>
                <a:solidFill>
                  <a:srgbClr val="5C6971"/>
                </a:solidFill>
              </a:defRPr>
            </a:pPr>
            <a:r>
              <a:t>Fernwirken (Wide Area Network, IP/Ethernet):</a:t>
            </a:r>
          </a:p>
          <a:p>
            <a:pPr marL="609600" indent="-609600">
              <a:spcBef>
                <a:spcPts val="700"/>
              </a:spcBef>
              <a:defRPr>
                <a:solidFill>
                  <a:srgbClr val="5C6971"/>
                </a:solidFill>
              </a:defRPr>
            </a:pPr>
            <a:r>
              <a:t>redundante Verbindungen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Doppelstern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Doppelring</a:t>
            </a:r>
          </a:p>
          <a:p>
            <a:pPr marL="609600" indent="-609600">
              <a:spcBef>
                <a:spcPts val="700"/>
              </a:spcBef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defRPr>
                <a:solidFill>
                  <a:srgbClr val="5C6971"/>
                </a:solidFill>
              </a:defRPr>
            </a:pPr>
            <a:r>
              <a:t>Lokales Netz (Local Area Network, Ethernet): </a:t>
            </a:r>
          </a:p>
          <a:p>
            <a:pPr marL="609600" indent="-609600">
              <a:spcBef>
                <a:spcPts val="700"/>
              </a:spcBef>
              <a:defRPr>
                <a:solidFill>
                  <a:srgbClr val="5C6971"/>
                </a:solidFill>
              </a:defRPr>
            </a:pPr>
            <a:r>
              <a:t>einfache und redundante Verbindungen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Baumstruktur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Ring</a:t>
            </a:r>
            <a:r>
              <a:t>strruktur</a:t>
            </a:r>
          </a:p>
        </p:txBody>
      </p:sp>
      <p:sp>
        <p:nvSpPr>
          <p:cNvPr id="1707" name="Rechteck 212"/>
          <p:cNvSpPr txBox="1"/>
          <p:nvPr/>
        </p:nvSpPr>
        <p:spPr>
          <a:xfrm>
            <a:off x="993274" y="5724254"/>
            <a:ext cx="2767669" cy="417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000"/>
            </a:pPr>
            <a:r>
              <a:t>RTU: Remote Terminal Unit, abgesetzte Einheit</a:t>
            </a:r>
          </a:p>
          <a:p>
            <a:pPr>
              <a:defRPr sz="1000"/>
            </a:pPr>
            <a:r>
              <a:t>COM: Switch bzw. Router</a:t>
            </a:r>
          </a:p>
        </p:txBody>
      </p:sp>
      <p:sp>
        <p:nvSpPr>
          <p:cNvPr id="1708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71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TCN – Train Communication Network </a:t>
            </a:r>
          </a:p>
        </p:txBody>
      </p:sp>
      <p:sp>
        <p:nvSpPr>
          <p:cNvPr id="1712" name="Rectangle 5"/>
          <p:cNvSpPr txBox="1"/>
          <p:nvPr/>
        </p:nvSpPr>
        <p:spPr>
          <a:xfrm>
            <a:off x="762000" y="977899"/>
            <a:ext cx="8453121" cy="983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lvl1pPr>
          </a:lstStyle>
          <a:p>
            <a:pPr/>
            <a:r>
              <a:t>IEC Norm 61375-1, Erweiterung auf 61375-4 (Ethernet Consist Network) und 61375-2-5 (Ethernet Train Backbone) in Arbeit, evolutionär</a:t>
            </a:r>
          </a:p>
        </p:txBody>
      </p:sp>
      <p:sp>
        <p:nvSpPr>
          <p:cNvPr id="1713" name="Abgerundetes Rechteck 8"/>
          <p:cNvSpPr/>
          <p:nvPr/>
        </p:nvSpPr>
        <p:spPr>
          <a:xfrm>
            <a:off x="1059677" y="3329644"/>
            <a:ext cx="7848601" cy="1927226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3175" cap="rnd">
            <a:solidFill>
              <a:srgbClr val="1F497D"/>
            </a:solidFill>
          </a:ln>
        </p:spPr>
        <p:txBody>
          <a:bodyPr lIns="45719" rIns="45719" anchor="ctr"/>
          <a:lstStyle/>
          <a:p>
            <a:pPr algn="ctr">
              <a:spcBef>
                <a:spcPts val="0"/>
              </a:spcBef>
              <a:defRPr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714" name="Gerade Verbindung 7"/>
          <p:cNvSpPr/>
          <p:nvPr/>
        </p:nvSpPr>
        <p:spPr>
          <a:xfrm>
            <a:off x="1059677" y="2888320"/>
            <a:ext cx="7632702" cy="1"/>
          </a:xfrm>
          <a:prstGeom prst="line">
            <a:avLst/>
          </a:prstGeom>
          <a:ln w="28575" cap="rnd">
            <a:solidFill>
              <a:srgbClr val="FF0000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1721" name="AutoShape 11"/>
          <p:cNvGrpSpPr/>
          <p:nvPr/>
        </p:nvGrpSpPr>
        <p:grpSpPr>
          <a:xfrm>
            <a:off x="3423465" y="4861581"/>
            <a:ext cx="504826" cy="337276"/>
            <a:chOff x="0" y="0"/>
            <a:chExt cx="504825" cy="337274"/>
          </a:xfrm>
        </p:grpSpPr>
        <p:grpSp>
          <p:nvGrpSpPr>
            <p:cNvPr id="1719" name="Gruppieren"/>
            <p:cNvGrpSpPr/>
            <p:nvPr/>
          </p:nvGrpSpPr>
          <p:grpSpPr>
            <a:xfrm>
              <a:off x="0" y="0"/>
              <a:ext cx="504826" cy="288926"/>
              <a:chOff x="0" y="0"/>
              <a:chExt cx="504825" cy="288925"/>
            </a:xfrm>
          </p:grpSpPr>
          <p:sp>
            <p:nvSpPr>
              <p:cNvPr id="1715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16" name="Form"/>
              <p:cNvSpPr/>
              <p:nvPr/>
            </p:nvSpPr>
            <p:spPr>
              <a:xfrm>
                <a:off x="432594" y="0"/>
                <a:ext cx="72232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17" name="Form"/>
              <p:cNvSpPr/>
              <p:nvPr/>
            </p:nvSpPr>
            <p:spPr>
              <a:xfrm>
                <a:off x="0" y="-1"/>
                <a:ext cx="504826" cy="72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18509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18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509" y="5400"/>
                    </a:lnTo>
                    <a:lnTo>
                      <a:pt x="21600" y="0"/>
                    </a:lnTo>
                    <a:moveTo>
                      <a:pt x="18509" y="5400"/>
                    </a:moveTo>
                    <a:lnTo>
                      <a:pt x="18509" y="21600"/>
                    </a:lnTo>
                  </a:path>
                </a:pathLst>
              </a:custGeom>
              <a:noFill/>
              <a:ln w="9525" cap="flat">
                <a:solidFill>
                  <a:srgbClr val="4F6228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720" name="ED"/>
            <p:cNvSpPr txBox="1"/>
            <p:nvPr/>
          </p:nvSpPr>
          <p:spPr>
            <a:xfrm>
              <a:off x="23088" y="23881"/>
              <a:ext cx="38641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ED</a:t>
              </a:r>
            </a:p>
          </p:txBody>
        </p:sp>
      </p:grpSp>
      <p:grpSp>
        <p:nvGrpSpPr>
          <p:cNvPr id="1728" name="AutoShape 11"/>
          <p:cNvGrpSpPr/>
          <p:nvPr/>
        </p:nvGrpSpPr>
        <p:grpSpPr>
          <a:xfrm>
            <a:off x="3928290" y="4850469"/>
            <a:ext cx="504826" cy="337276"/>
            <a:chOff x="0" y="0"/>
            <a:chExt cx="504825" cy="337274"/>
          </a:xfrm>
        </p:grpSpPr>
        <p:grpSp>
          <p:nvGrpSpPr>
            <p:cNvPr id="1726" name="Gruppieren"/>
            <p:cNvGrpSpPr/>
            <p:nvPr/>
          </p:nvGrpSpPr>
          <p:grpSpPr>
            <a:xfrm>
              <a:off x="0" y="0"/>
              <a:ext cx="504826" cy="288926"/>
              <a:chOff x="0" y="0"/>
              <a:chExt cx="504825" cy="288925"/>
            </a:xfrm>
          </p:grpSpPr>
          <p:sp>
            <p:nvSpPr>
              <p:cNvPr id="1722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23" name="Form"/>
              <p:cNvSpPr/>
              <p:nvPr/>
            </p:nvSpPr>
            <p:spPr>
              <a:xfrm>
                <a:off x="432594" y="0"/>
                <a:ext cx="72232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24" name="Form"/>
              <p:cNvSpPr/>
              <p:nvPr/>
            </p:nvSpPr>
            <p:spPr>
              <a:xfrm>
                <a:off x="0" y="-1"/>
                <a:ext cx="504826" cy="72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18509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25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509" y="5400"/>
                    </a:lnTo>
                    <a:lnTo>
                      <a:pt x="21600" y="0"/>
                    </a:lnTo>
                    <a:moveTo>
                      <a:pt x="18509" y="5400"/>
                    </a:moveTo>
                    <a:lnTo>
                      <a:pt x="18509" y="21600"/>
                    </a:lnTo>
                  </a:path>
                </a:pathLst>
              </a:custGeom>
              <a:noFill/>
              <a:ln w="9525" cap="flat">
                <a:solidFill>
                  <a:srgbClr val="4F6228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727" name="ED"/>
            <p:cNvSpPr txBox="1"/>
            <p:nvPr/>
          </p:nvSpPr>
          <p:spPr>
            <a:xfrm>
              <a:off x="23088" y="23881"/>
              <a:ext cx="38641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ED</a:t>
              </a:r>
            </a:p>
          </p:txBody>
        </p:sp>
      </p:grpSp>
      <p:grpSp>
        <p:nvGrpSpPr>
          <p:cNvPr id="1735" name="AutoShape 11"/>
          <p:cNvGrpSpPr/>
          <p:nvPr/>
        </p:nvGrpSpPr>
        <p:grpSpPr>
          <a:xfrm>
            <a:off x="7411264" y="4847294"/>
            <a:ext cx="504826" cy="337276"/>
            <a:chOff x="0" y="0"/>
            <a:chExt cx="504825" cy="337274"/>
          </a:xfrm>
        </p:grpSpPr>
        <p:grpSp>
          <p:nvGrpSpPr>
            <p:cNvPr id="1733" name="Gruppieren"/>
            <p:cNvGrpSpPr/>
            <p:nvPr/>
          </p:nvGrpSpPr>
          <p:grpSpPr>
            <a:xfrm>
              <a:off x="0" y="0"/>
              <a:ext cx="504826" cy="288926"/>
              <a:chOff x="0" y="0"/>
              <a:chExt cx="504825" cy="288925"/>
            </a:xfrm>
          </p:grpSpPr>
          <p:sp>
            <p:nvSpPr>
              <p:cNvPr id="1729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30" name="Form"/>
              <p:cNvSpPr/>
              <p:nvPr/>
            </p:nvSpPr>
            <p:spPr>
              <a:xfrm>
                <a:off x="432594" y="0"/>
                <a:ext cx="72232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31" name="Form"/>
              <p:cNvSpPr/>
              <p:nvPr/>
            </p:nvSpPr>
            <p:spPr>
              <a:xfrm>
                <a:off x="0" y="-1"/>
                <a:ext cx="504826" cy="72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18509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32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509" y="5400"/>
                    </a:lnTo>
                    <a:lnTo>
                      <a:pt x="21600" y="0"/>
                    </a:lnTo>
                    <a:moveTo>
                      <a:pt x="18509" y="5400"/>
                    </a:moveTo>
                    <a:lnTo>
                      <a:pt x="18509" y="21600"/>
                    </a:lnTo>
                  </a:path>
                </a:pathLst>
              </a:custGeom>
              <a:noFill/>
              <a:ln w="9525" cap="flat">
                <a:solidFill>
                  <a:srgbClr val="4F6228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734" name="ED"/>
            <p:cNvSpPr txBox="1"/>
            <p:nvPr/>
          </p:nvSpPr>
          <p:spPr>
            <a:xfrm>
              <a:off x="23088" y="23881"/>
              <a:ext cx="38641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ED</a:t>
              </a:r>
            </a:p>
          </p:txBody>
        </p:sp>
      </p:grpSp>
      <p:grpSp>
        <p:nvGrpSpPr>
          <p:cNvPr id="1742" name="AutoShape 11"/>
          <p:cNvGrpSpPr/>
          <p:nvPr/>
        </p:nvGrpSpPr>
        <p:grpSpPr>
          <a:xfrm>
            <a:off x="7963714" y="4850469"/>
            <a:ext cx="504826" cy="337276"/>
            <a:chOff x="0" y="0"/>
            <a:chExt cx="504825" cy="337274"/>
          </a:xfrm>
        </p:grpSpPr>
        <p:grpSp>
          <p:nvGrpSpPr>
            <p:cNvPr id="1740" name="Gruppieren"/>
            <p:cNvGrpSpPr/>
            <p:nvPr/>
          </p:nvGrpSpPr>
          <p:grpSpPr>
            <a:xfrm>
              <a:off x="0" y="0"/>
              <a:ext cx="504826" cy="288926"/>
              <a:chOff x="0" y="0"/>
              <a:chExt cx="504825" cy="288925"/>
            </a:xfrm>
          </p:grpSpPr>
          <p:sp>
            <p:nvSpPr>
              <p:cNvPr id="1736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37" name="Form"/>
              <p:cNvSpPr/>
              <p:nvPr/>
            </p:nvSpPr>
            <p:spPr>
              <a:xfrm>
                <a:off x="432594" y="0"/>
                <a:ext cx="72232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38" name="Form"/>
              <p:cNvSpPr/>
              <p:nvPr/>
            </p:nvSpPr>
            <p:spPr>
              <a:xfrm>
                <a:off x="0" y="-1"/>
                <a:ext cx="504826" cy="72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18509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39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509" y="5400"/>
                    </a:lnTo>
                    <a:lnTo>
                      <a:pt x="21600" y="0"/>
                    </a:lnTo>
                    <a:moveTo>
                      <a:pt x="18509" y="5400"/>
                    </a:moveTo>
                    <a:lnTo>
                      <a:pt x="18509" y="21600"/>
                    </a:lnTo>
                  </a:path>
                </a:pathLst>
              </a:custGeom>
              <a:noFill/>
              <a:ln w="9525" cap="flat">
                <a:solidFill>
                  <a:srgbClr val="4F6228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741" name="ED"/>
            <p:cNvSpPr txBox="1"/>
            <p:nvPr/>
          </p:nvSpPr>
          <p:spPr>
            <a:xfrm>
              <a:off x="23088" y="23881"/>
              <a:ext cx="38641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ED</a:t>
              </a:r>
            </a:p>
          </p:txBody>
        </p:sp>
      </p:grpSp>
      <p:grpSp>
        <p:nvGrpSpPr>
          <p:cNvPr id="1749" name="AutoShape 11"/>
          <p:cNvGrpSpPr/>
          <p:nvPr/>
        </p:nvGrpSpPr>
        <p:grpSpPr>
          <a:xfrm>
            <a:off x="1470839" y="4861581"/>
            <a:ext cx="504826" cy="337276"/>
            <a:chOff x="0" y="0"/>
            <a:chExt cx="504825" cy="337274"/>
          </a:xfrm>
        </p:grpSpPr>
        <p:grpSp>
          <p:nvGrpSpPr>
            <p:cNvPr id="1747" name="Gruppieren"/>
            <p:cNvGrpSpPr/>
            <p:nvPr/>
          </p:nvGrpSpPr>
          <p:grpSpPr>
            <a:xfrm>
              <a:off x="0" y="0"/>
              <a:ext cx="504826" cy="288926"/>
              <a:chOff x="0" y="0"/>
              <a:chExt cx="504825" cy="288925"/>
            </a:xfrm>
          </p:grpSpPr>
          <p:sp>
            <p:nvSpPr>
              <p:cNvPr id="1743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44" name="Form"/>
              <p:cNvSpPr/>
              <p:nvPr/>
            </p:nvSpPr>
            <p:spPr>
              <a:xfrm>
                <a:off x="432594" y="0"/>
                <a:ext cx="72232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45" name="Form"/>
              <p:cNvSpPr/>
              <p:nvPr/>
            </p:nvSpPr>
            <p:spPr>
              <a:xfrm>
                <a:off x="0" y="-1"/>
                <a:ext cx="504826" cy="72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18509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46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509" y="5400"/>
                    </a:lnTo>
                    <a:lnTo>
                      <a:pt x="21600" y="0"/>
                    </a:lnTo>
                    <a:moveTo>
                      <a:pt x="18509" y="5400"/>
                    </a:moveTo>
                    <a:lnTo>
                      <a:pt x="18509" y="21600"/>
                    </a:lnTo>
                  </a:path>
                </a:pathLst>
              </a:custGeom>
              <a:noFill/>
              <a:ln w="9525" cap="flat">
                <a:solidFill>
                  <a:srgbClr val="4F6228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748" name="ED"/>
            <p:cNvSpPr txBox="1"/>
            <p:nvPr/>
          </p:nvSpPr>
          <p:spPr>
            <a:xfrm>
              <a:off x="23088" y="23881"/>
              <a:ext cx="38641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ED</a:t>
              </a:r>
            </a:p>
          </p:txBody>
        </p:sp>
      </p:grpSp>
      <p:sp>
        <p:nvSpPr>
          <p:cNvPr id="1750" name="Gerade Verbindung 14"/>
          <p:cNvSpPr/>
          <p:nvPr/>
        </p:nvSpPr>
        <p:spPr>
          <a:xfrm>
            <a:off x="1059677" y="2735920"/>
            <a:ext cx="7632702" cy="1"/>
          </a:xfrm>
          <a:prstGeom prst="line">
            <a:avLst/>
          </a:prstGeom>
          <a:ln w="28575" cap="rnd">
            <a:solidFill>
              <a:srgbClr val="FF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1" name="Gerade Verbindung 15"/>
          <p:cNvSpPr/>
          <p:nvPr/>
        </p:nvSpPr>
        <p:spPr>
          <a:xfrm flipH="1">
            <a:off x="7700189" y="4483756"/>
            <a:ext cx="71439" cy="363539"/>
          </a:xfrm>
          <a:prstGeom prst="line">
            <a:avLst/>
          </a:prstGeom>
          <a:ln w="28575" cap="rnd">
            <a:solidFill>
              <a:srgbClr val="FF9933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2" name="Gerade Verbindung 16"/>
          <p:cNvSpPr/>
          <p:nvPr/>
        </p:nvSpPr>
        <p:spPr>
          <a:xfrm>
            <a:off x="8044677" y="4498044"/>
            <a:ext cx="88901" cy="363538"/>
          </a:xfrm>
          <a:prstGeom prst="line">
            <a:avLst/>
          </a:prstGeom>
          <a:ln w="28575" cap="rnd">
            <a:solidFill>
              <a:srgbClr val="FF9933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3" name="Gerade Verbindung 17"/>
          <p:cNvSpPr/>
          <p:nvPr/>
        </p:nvSpPr>
        <p:spPr>
          <a:xfrm flipH="1">
            <a:off x="3666352" y="4483756"/>
            <a:ext cx="71438" cy="363539"/>
          </a:xfrm>
          <a:prstGeom prst="line">
            <a:avLst/>
          </a:prstGeom>
          <a:ln w="28575" cap="rnd">
            <a:solidFill>
              <a:srgbClr val="FF9933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4" name="Gerade Verbindung 18"/>
          <p:cNvSpPr/>
          <p:nvPr/>
        </p:nvSpPr>
        <p:spPr>
          <a:xfrm>
            <a:off x="4010840" y="4498044"/>
            <a:ext cx="88901" cy="363538"/>
          </a:xfrm>
          <a:prstGeom prst="line">
            <a:avLst/>
          </a:prstGeom>
          <a:ln w="28575" cap="rnd">
            <a:solidFill>
              <a:srgbClr val="FF9933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5" name="Gerade Verbindung 19"/>
          <p:cNvSpPr/>
          <p:nvPr/>
        </p:nvSpPr>
        <p:spPr>
          <a:xfrm flipH="1">
            <a:off x="1789927" y="4488519"/>
            <a:ext cx="71438" cy="363538"/>
          </a:xfrm>
          <a:prstGeom prst="line">
            <a:avLst/>
          </a:prstGeom>
          <a:ln w="28575" cap="rnd">
            <a:solidFill>
              <a:srgbClr val="FF9933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56" name="Gerade Verbindung 20"/>
          <p:cNvSpPr/>
          <p:nvPr/>
        </p:nvSpPr>
        <p:spPr>
          <a:xfrm>
            <a:off x="2134415" y="4502806"/>
            <a:ext cx="88901" cy="363539"/>
          </a:xfrm>
          <a:prstGeom prst="line">
            <a:avLst/>
          </a:prstGeom>
          <a:ln w="28575" cap="rnd">
            <a:solidFill>
              <a:srgbClr val="FF9933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1763" name="AutoShape 11"/>
          <p:cNvGrpSpPr/>
          <p:nvPr/>
        </p:nvGrpSpPr>
        <p:grpSpPr>
          <a:xfrm>
            <a:off x="1975665" y="4847294"/>
            <a:ext cx="504826" cy="337276"/>
            <a:chOff x="0" y="0"/>
            <a:chExt cx="504825" cy="337274"/>
          </a:xfrm>
        </p:grpSpPr>
        <p:grpSp>
          <p:nvGrpSpPr>
            <p:cNvPr id="1761" name="Gruppieren"/>
            <p:cNvGrpSpPr/>
            <p:nvPr/>
          </p:nvGrpSpPr>
          <p:grpSpPr>
            <a:xfrm>
              <a:off x="0" y="0"/>
              <a:ext cx="504826" cy="288926"/>
              <a:chOff x="0" y="0"/>
              <a:chExt cx="504825" cy="288925"/>
            </a:xfrm>
          </p:grpSpPr>
          <p:sp>
            <p:nvSpPr>
              <p:cNvPr id="1757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9BBB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58" name="Form"/>
              <p:cNvSpPr/>
              <p:nvPr/>
            </p:nvSpPr>
            <p:spPr>
              <a:xfrm>
                <a:off x="432594" y="0"/>
                <a:ext cx="72232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59" name="Form"/>
              <p:cNvSpPr/>
              <p:nvPr/>
            </p:nvSpPr>
            <p:spPr>
              <a:xfrm>
                <a:off x="0" y="-1"/>
                <a:ext cx="504826" cy="72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18509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760" name="Form"/>
              <p:cNvSpPr/>
              <p:nvPr/>
            </p:nvSpPr>
            <p:spPr>
              <a:xfrm>
                <a:off x="0" y="0"/>
                <a:ext cx="504826" cy="288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3091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509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509" y="5400"/>
                    </a:lnTo>
                    <a:lnTo>
                      <a:pt x="21600" y="0"/>
                    </a:lnTo>
                    <a:moveTo>
                      <a:pt x="18509" y="5400"/>
                    </a:moveTo>
                    <a:lnTo>
                      <a:pt x="18509" y="21600"/>
                    </a:lnTo>
                  </a:path>
                </a:pathLst>
              </a:custGeom>
              <a:noFill/>
              <a:ln w="9525" cap="flat">
                <a:solidFill>
                  <a:srgbClr val="4F6228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762" name="ED"/>
            <p:cNvSpPr txBox="1"/>
            <p:nvPr/>
          </p:nvSpPr>
          <p:spPr>
            <a:xfrm>
              <a:off x="23088" y="23881"/>
              <a:ext cx="386418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ED</a:t>
              </a:r>
            </a:p>
          </p:txBody>
        </p:sp>
      </p:grpSp>
      <p:grpSp>
        <p:nvGrpSpPr>
          <p:cNvPr id="1816" name="Gruppieren 73"/>
          <p:cNvGrpSpPr/>
          <p:nvPr/>
        </p:nvGrpSpPr>
        <p:grpSpPr>
          <a:xfrm>
            <a:off x="1723252" y="3329644"/>
            <a:ext cx="6481764" cy="1584326"/>
            <a:chOff x="0" y="0"/>
            <a:chExt cx="6481762" cy="1584325"/>
          </a:xfrm>
        </p:grpSpPr>
        <p:grpSp>
          <p:nvGrpSpPr>
            <p:cNvPr id="1770" name="AutoShape 4"/>
            <p:cNvGrpSpPr/>
            <p:nvPr/>
          </p:nvGrpSpPr>
          <p:grpSpPr>
            <a:xfrm>
              <a:off x="1944687" y="865187"/>
              <a:ext cx="504826" cy="337275"/>
              <a:chOff x="0" y="0"/>
              <a:chExt cx="504825" cy="337274"/>
            </a:xfrm>
          </p:grpSpPr>
          <p:grpSp>
            <p:nvGrpSpPr>
              <p:cNvPr id="1768" name="Gruppieren"/>
              <p:cNvGrpSpPr/>
              <p:nvPr/>
            </p:nvGrpSpPr>
            <p:grpSpPr>
              <a:xfrm>
                <a:off x="0" y="0"/>
                <a:ext cx="504826" cy="288926"/>
                <a:chOff x="0" y="0"/>
                <a:chExt cx="504825" cy="288925"/>
              </a:xfrm>
            </p:grpSpPr>
            <p:sp>
              <p:nvSpPr>
                <p:cNvPr id="1764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66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65" name="Form"/>
                <p:cNvSpPr/>
                <p:nvPr/>
              </p:nvSpPr>
              <p:spPr>
                <a:xfrm>
                  <a:off x="432594" y="0"/>
                  <a:ext cx="72232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66" name="Form"/>
                <p:cNvSpPr/>
                <p:nvPr/>
              </p:nvSpPr>
              <p:spPr>
                <a:xfrm>
                  <a:off x="0" y="-1"/>
                  <a:ext cx="504826" cy="722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185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67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509" y="5400"/>
                      </a:lnTo>
                      <a:lnTo>
                        <a:pt x="21600" y="0"/>
                      </a:lnTo>
                      <a:moveTo>
                        <a:pt x="18509" y="5400"/>
                      </a:moveTo>
                      <a:lnTo>
                        <a:pt x="185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66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769" name="CS"/>
              <p:cNvSpPr txBox="1"/>
              <p:nvPr/>
            </p:nvSpPr>
            <p:spPr>
              <a:xfrm>
                <a:off x="23088" y="23881"/>
                <a:ext cx="386418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CS</a:t>
                </a:r>
              </a:p>
            </p:txBody>
          </p:sp>
        </p:grpSp>
        <p:grpSp>
          <p:nvGrpSpPr>
            <p:cNvPr id="1777" name="AutoShape 5"/>
            <p:cNvGrpSpPr/>
            <p:nvPr/>
          </p:nvGrpSpPr>
          <p:grpSpPr>
            <a:xfrm>
              <a:off x="3673475" y="361949"/>
              <a:ext cx="504826" cy="337276"/>
              <a:chOff x="0" y="0"/>
              <a:chExt cx="504825" cy="337274"/>
            </a:xfrm>
          </p:grpSpPr>
          <p:grpSp>
            <p:nvGrpSpPr>
              <p:cNvPr id="1775" name="Gruppieren"/>
              <p:cNvGrpSpPr/>
              <p:nvPr/>
            </p:nvGrpSpPr>
            <p:grpSpPr>
              <a:xfrm>
                <a:off x="0" y="0"/>
                <a:ext cx="504826" cy="288926"/>
                <a:chOff x="0" y="0"/>
                <a:chExt cx="504825" cy="288925"/>
              </a:xfrm>
            </p:grpSpPr>
            <p:sp>
              <p:nvSpPr>
                <p:cNvPr id="1771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66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72" name="Form"/>
                <p:cNvSpPr/>
                <p:nvPr/>
              </p:nvSpPr>
              <p:spPr>
                <a:xfrm>
                  <a:off x="432594" y="0"/>
                  <a:ext cx="72232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73" name="Form"/>
                <p:cNvSpPr/>
                <p:nvPr/>
              </p:nvSpPr>
              <p:spPr>
                <a:xfrm>
                  <a:off x="0" y="-1"/>
                  <a:ext cx="504826" cy="722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185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74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509" y="5400"/>
                      </a:lnTo>
                      <a:lnTo>
                        <a:pt x="21600" y="0"/>
                      </a:lnTo>
                      <a:moveTo>
                        <a:pt x="18509" y="5400"/>
                      </a:moveTo>
                      <a:lnTo>
                        <a:pt x="185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66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776" name="CS"/>
              <p:cNvSpPr txBox="1"/>
              <p:nvPr/>
            </p:nvSpPr>
            <p:spPr>
              <a:xfrm>
                <a:off x="23088" y="23881"/>
                <a:ext cx="386418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CS</a:t>
                </a:r>
              </a:p>
            </p:txBody>
          </p:sp>
        </p:grpSp>
        <p:sp>
          <p:nvSpPr>
            <p:cNvPr id="1778" name="Line 6"/>
            <p:cNvSpPr/>
            <p:nvPr/>
          </p:nvSpPr>
          <p:spPr>
            <a:xfrm flipH="1" flipV="1">
              <a:off x="504824" y="504824"/>
              <a:ext cx="3168652" cy="1"/>
            </a:xfrm>
            <a:prstGeom prst="line">
              <a:avLst/>
            </a:prstGeom>
            <a:noFill/>
            <a:ln w="38100" cap="flat">
              <a:solidFill>
                <a:srgbClr val="FF99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79" name="Line 7"/>
            <p:cNvSpPr/>
            <p:nvPr/>
          </p:nvSpPr>
          <p:spPr>
            <a:xfrm flipH="1" flipV="1">
              <a:off x="4176712" y="504824"/>
              <a:ext cx="1871664" cy="1"/>
            </a:xfrm>
            <a:prstGeom prst="line">
              <a:avLst/>
            </a:prstGeom>
            <a:noFill/>
            <a:ln w="38100" cap="flat">
              <a:solidFill>
                <a:srgbClr val="FF99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80" name="Line 8"/>
            <p:cNvSpPr/>
            <p:nvPr/>
          </p:nvSpPr>
          <p:spPr>
            <a:xfrm flipH="1" flipV="1">
              <a:off x="2376487" y="1009650"/>
              <a:ext cx="3600451" cy="1"/>
            </a:xfrm>
            <a:prstGeom prst="line">
              <a:avLst/>
            </a:prstGeom>
            <a:noFill/>
            <a:ln w="38100" cap="flat">
              <a:solidFill>
                <a:srgbClr val="FF99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81" name="Line 9"/>
            <p:cNvSpPr/>
            <p:nvPr/>
          </p:nvSpPr>
          <p:spPr>
            <a:xfrm flipH="1" flipV="1">
              <a:off x="504825" y="1009650"/>
              <a:ext cx="1439863" cy="1"/>
            </a:xfrm>
            <a:prstGeom prst="line">
              <a:avLst/>
            </a:prstGeom>
            <a:noFill/>
            <a:ln w="38100" cap="flat">
              <a:solidFill>
                <a:srgbClr val="FF99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788" name="AutoShape 10"/>
            <p:cNvGrpSpPr/>
            <p:nvPr/>
          </p:nvGrpSpPr>
          <p:grpSpPr>
            <a:xfrm>
              <a:off x="0" y="361949"/>
              <a:ext cx="504826" cy="337276"/>
              <a:chOff x="0" y="0"/>
              <a:chExt cx="504825" cy="337274"/>
            </a:xfrm>
          </p:grpSpPr>
          <p:grpSp>
            <p:nvGrpSpPr>
              <p:cNvPr id="1786" name="Gruppieren"/>
              <p:cNvGrpSpPr/>
              <p:nvPr/>
            </p:nvGrpSpPr>
            <p:grpSpPr>
              <a:xfrm>
                <a:off x="0" y="0"/>
                <a:ext cx="504826" cy="288926"/>
                <a:chOff x="0" y="0"/>
                <a:chExt cx="504825" cy="288925"/>
              </a:xfrm>
            </p:grpSpPr>
            <p:sp>
              <p:nvSpPr>
                <p:cNvPr id="1782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66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83" name="Form"/>
                <p:cNvSpPr/>
                <p:nvPr/>
              </p:nvSpPr>
              <p:spPr>
                <a:xfrm>
                  <a:off x="432594" y="0"/>
                  <a:ext cx="72232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84" name="Form"/>
                <p:cNvSpPr/>
                <p:nvPr/>
              </p:nvSpPr>
              <p:spPr>
                <a:xfrm>
                  <a:off x="0" y="-1"/>
                  <a:ext cx="504826" cy="722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185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85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509" y="5400"/>
                      </a:lnTo>
                      <a:lnTo>
                        <a:pt x="21600" y="0"/>
                      </a:lnTo>
                      <a:moveTo>
                        <a:pt x="18509" y="5400"/>
                      </a:moveTo>
                      <a:lnTo>
                        <a:pt x="185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66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787" name="CS"/>
              <p:cNvSpPr txBox="1"/>
              <p:nvPr/>
            </p:nvSpPr>
            <p:spPr>
              <a:xfrm>
                <a:off x="23088" y="23881"/>
                <a:ext cx="386418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CS</a:t>
                </a:r>
              </a:p>
            </p:txBody>
          </p:sp>
        </p:grpSp>
        <p:grpSp>
          <p:nvGrpSpPr>
            <p:cNvPr id="1795" name="AutoShape 11"/>
            <p:cNvGrpSpPr/>
            <p:nvPr/>
          </p:nvGrpSpPr>
          <p:grpSpPr>
            <a:xfrm>
              <a:off x="0" y="865187"/>
              <a:ext cx="504826" cy="337275"/>
              <a:chOff x="0" y="0"/>
              <a:chExt cx="504825" cy="337274"/>
            </a:xfrm>
          </p:grpSpPr>
          <p:grpSp>
            <p:nvGrpSpPr>
              <p:cNvPr id="1793" name="Gruppieren"/>
              <p:cNvGrpSpPr/>
              <p:nvPr/>
            </p:nvGrpSpPr>
            <p:grpSpPr>
              <a:xfrm>
                <a:off x="0" y="0"/>
                <a:ext cx="504826" cy="288926"/>
                <a:chOff x="0" y="0"/>
                <a:chExt cx="504825" cy="288925"/>
              </a:xfrm>
            </p:grpSpPr>
            <p:sp>
              <p:nvSpPr>
                <p:cNvPr id="1789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66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90" name="Form"/>
                <p:cNvSpPr/>
                <p:nvPr/>
              </p:nvSpPr>
              <p:spPr>
                <a:xfrm>
                  <a:off x="432594" y="0"/>
                  <a:ext cx="72232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91" name="Form"/>
                <p:cNvSpPr/>
                <p:nvPr/>
              </p:nvSpPr>
              <p:spPr>
                <a:xfrm>
                  <a:off x="0" y="-1"/>
                  <a:ext cx="504826" cy="722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185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92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509" y="5400"/>
                      </a:lnTo>
                      <a:lnTo>
                        <a:pt x="21600" y="0"/>
                      </a:lnTo>
                      <a:moveTo>
                        <a:pt x="18509" y="5400"/>
                      </a:moveTo>
                      <a:lnTo>
                        <a:pt x="185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66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794" name="CS"/>
              <p:cNvSpPr txBox="1"/>
              <p:nvPr/>
            </p:nvSpPr>
            <p:spPr>
              <a:xfrm>
                <a:off x="23088" y="23881"/>
                <a:ext cx="386418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CS</a:t>
                </a:r>
              </a:p>
            </p:txBody>
          </p:sp>
        </p:grpSp>
        <p:grpSp>
          <p:nvGrpSpPr>
            <p:cNvPr id="1802" name="AutoShape 12"/>
            <p:cNvGrpSpPr/>
            <p:nvPr/>
          </p:nvGrpSpPr>
          <p:grpSpPr>
            <a:xfrm>
              <a:off x="5976937" y="361949"/>
              <a:ext cx="504826" cy="337276"/>
              <a:chOff x="0" y="0"/>
              <a:chExt cx="504825" cy="337274"/>
            </a:xfrm>
          </p:grpSpPr>
          <p:grpSp>
            <p:nvGrpSpPr>
              <p:cNvPr id="1800" name="Gruppieren"/>
              <p:cNvGrpSpPr/>
              <p:nvPr/>
            </p:nvGrpSpPr>
            <p:grpSpPr>
              <a:xfrm>
                <a:off x="0" y="0"/>
                <a:ext cx="504826" cy="288926"/>
                <a:chOff x="0" y="0"/>
                <a:chExt cx="504825" cy="288925"/>
              </a:xfrm>
            </p:grpSpPr>
            <p:sp>
              <p:nvSpPr>
                <p:cNvPr id="1796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66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97" name="Form"/>
                <p:cNvSpPr/>
                <p:nvPr/>
              </p:nvSpPr>
              <p:spPr>
                <a:xfrm>
                  <a:off x="432594" y="0"/>
                  <a:ext cx="72232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98" name="Form"/>
                <p:cNvSpPr/>
                <p:nvPr/>
              </p:nvSpPr>
              <p:spPr>
                <a:xfrm>
                  <a:off x="0" y="-1"/>
                  <a:ext cx="504826" cy="722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185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799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509" y="5400"/>
                      </a:lnTo>
                      <a:lnTo>
                        <a:pt x="21600" y="0"/>
                      </a:lnTo>
                      <a:moveTo>
                        <a:pt x="18509" y="5400"/>
                      </a:moveTo>
                      <a:lnTo>
                        <a:pt x="185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66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801" name="CS"/>
              <p:cNvSpPr txBox="1"/>
              <p:nvPr/>
            </p:nvSpPr>
            <p:spPr>
              <a:xfrm>
                <a:off x="23088" y="23881"/>
                <a:ext cx="386418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CS</a:t>
                </a:r>
              </a:p>
            </p:txBody>
          </p:sp>
        </p:grpSp>
        <p:grpSp>
          <p:nvGrpSpPr>
            <p:cNvPr id="1809" name="AutoShape 13"/>
            <p:cNvGrpSpPr/>
            <p:nvPr/>
          </p:nvGrpSpPr>
          <p:grpSpPr>
            <a:xfrm>
              <a:off x="5976937" y="865187"/>
              <a:ext cx="504826" cy="337275"/>
              <a:chOff x="0" y="0"/>
              <a:chExt cx="504825" cy="337274"/>
            </a:xfrm>
          </p:grpSpPr>
          <p:grpSp>
            <p:nvGrpSpPr>
              <p:cNvPr id="1807" name="Gruppieren"/>
              <p:cNvGrpSpPr/>
              <p:nvPr/>
            </p:nvGrpSpPr>
            <p:grpSpPr>
              <a:xfrm>
                <a:off x="0" y="0"/>
                <a:ext cx="504826" cy="288926"/>
                <a:chOff x="0" y="0"/>
                <a:chExt cx="504825" cy="288925"/>
              </a:xfrm>
            </p:grpSpPr>
            <p:sp>
              <p:nvSpPr>
                <p:cNvPr id="1803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3366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804" name="Form"/>
                <p:cNvSpPr/>
                <p:nvPr/>
              </p:nvSpPr>
              <p:spPr>
                <a:xfrm>
                  <a:off x="432594" y="0"/>
                  <a:ext cx="72232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805" name="Form"/>
                <p:cNvSpPr/>
                <p:nvPr/>
              </p:nvSpPr>
              <p:spPr>
                <a:xfrm>
                  <a:off x="0" y="-1"/>
                  <a:ext cx="504826" cy="722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18509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  <p:sp>
              <p:nvSpPr>
                <p:cNvPr id="1806" name="Form"/>
                <p:cNvSpPr/>
                <p:nvPr/>
              </p:nvSpPr>
              <p:spPr>
                <a:xfrm>
                  <a:off x="0" y="0"/>
                  <a:ext cx="504826" cy="2889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400"/>
                      </a:moveTo>
                      <a:lnTo>
                        <a:pt x="3091" y="0"/>
                      </a:lnTo>
                      <a:lnTo>
                        <a:pt x="21600" y="0"/>
                      </a:lnTo>
                      <a:lnTo>
                        <a:pt x="21600" y="16200"/>
                      </a:lnTo>
                      <a:lnTo>
                        <a:pt x="18509" y="21600"/>
                      </a:lnTo>
                      <a:lnTo>
                        <a:pt x="0" y="21600"/>
                      </a:lnTo>
                      <a:close/>
                      <a:moveTo>
                        <a:pt x="0" y="5400"/>
                      </a:moveTo>
                      <a:lnTo>
                        <a:pt x="18509" y="5400"/>
                      </a:lnTo>
                      <a:lnTo>
                        <a:pt x="21600" y="0"/>
                      </a:lnTo>
                      <a:moveTo>
                        <a:pt x="18509" y="5400"/>
                      </a:moveTo>
                      <a:lnTo>
                        <a:pt x="18509" y="21600"/>
                      </a:lnTo>
                    </a:path>
                  </a:pathLst>
                </a:custGeom>
                <a:noFill/>
                <a:ln w="9525" cap="flat">
                  <a:solidFill>
                    <a:srgbClr val="000066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</a:pPr>
                </a:p>
              </p:txBody>
            </p:sp>
          </p:grpSp>
          <p:sp>
            <p:nvSpPr>
              <p:cNvPr id="1808" name="CS"/>
              <p:cNvSpPr txBox="1"/>
              <p:nvPr/>
            </p:nvSpPr>
            <p:spPr>
              <a:xfrm>
                <a:off x="23088" y="23881"/>
                <a:ext cx="386418" cy="3133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spcBef>
                    <a:spcPts val="0"/>
                  </a:spcBef>
                  <a:defRPr sz="16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pPr/>
                <a:r>
                  <a:t>CS</a:t>
                </a:r>
              </a:p>
            </p:txBody>
          </p:sp>
        </p:grpSp>
        <p:sp>
          <p:nvSpPr>
            <p:cNvPr id="1810" name="Line 14"/>
            <p:cNvSpPr/>
            <p:nvPr/>
          </p:nvSpPr>
          <p:spPr>
            <a:xfrm flipH="1">
              <a:off x="215900" y="647700"/>
              <a:ext cx="1" cy="288926"/>
            </a:xfrm>
            <a:prstGeom prst="line">
              <a:avLst/>
            </a:prstGeom>
            <a:noFill/>
            <a:ln w="38100" cap="flat">
              <a:solidFill>
                <a:srgbClr val="FF99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1" name="Line 15"/>
            <p:cNvSpPr/>
            <p:nvPr/>
          </p:nvSpPr>
          <p:spPr>
            <a:xfrm>
              <a:off x="6192837" y="647700"/>
              <a:ext cx="1" cy="288926"/>
            </a:xfrm>
            <a:prstGeom prst="line">
              <a:avLst/>
            </a:prstGeom>
            <a:noFill/>
            <a:ln w="38100" cap="flat">
              <a:solidFill>
                <a:srgbClr val="FF99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2" name="Line 16"/>
            <p:cNvSpPr/>
            <p:nvPr/>
          </p:nvSpPr>
          <p:spPr>
            <a:xfrm flipH="1">
              <a:off x="1584325" y="0"/>
              <a:ext cx="1" cy="1584326"/>
            </a:xfrm>
            <a:prstGeom prst="line">
              <a:avLst/>
            </a:prstGeom>
            <a:noFill/>
            <a:ln w="9525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3" name="Line 17"/>
            <p:cNvSpPr/>
            <p:nvPr/>
          </p:nvSpPr>
          <p:spPr>
            <a:xfrm flipH="1">
              <a:off x="3097212" y="0"/>
              <a:ext cx="1" cy="1584326"/>
            </a:xfrm>
            <a:prstGeom prst="line">
              <a:avLst/>
            </a:prstGeom>
            <a:noFill/>
            <a:ln w="9525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4" name="Line 18"/>
            <p:cNvSpPr/>
            <p:nvPr/>
          </p:nvSpPr>
          <p:spPr>
            <a:xfrm>
              <a:off x="4824412" y="0"/>
              <a:ext cx="1" cy="1584326"/>
            </a:xfrm>
            <a:prstGeom prst="line">
              <a:avLst/>
            </a:prstGeom>
            <a:noFill/>
            <a:ln w="9525" cap="flat">
              <a:solidFill>
                <a:srgbClr val="00999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5" name="Text Box 69"/>
            <p:cNvSpPr txBox="1"/>
            <p:nvPr/>
          </p:nvSpPr>
          <p:spPr>
            <a:xfrm>
              <a:off x="2625407" y="650874"/>
              <a:ext cx="3085267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spcBef>
                  <a:spcPts val="0"/>
                </a:spcBef>
                <a:defRPr sz="1600"/>
              </a:lvl1pPr>
            </a:lstStyle>
            <a:p>
              <a:pPr/>
              <a:r>
                <a:t>Ethernet Consist Network (ECN) </a:t>
              </a:r>
            </a:p>
          </p:txBody>
        </p:sp>
      </p:grpSp>
      <p:grpSp>
        <p:nvGrpSpPr>
          <p:cNvPr id="1823" name="AutoShape 5"/>
          <p:cNvGrpSpPr/>
          <p:nvPr/>
        </p:nvGrpSpPr>
        <p:grpSpPr>
          <a:xfrm>
            <a:off x="1679814" y="2664481"/>
            <a:ext cx="692726" cy="381925"/>
            <a:chOff x="0" y="0"/>
            <a:chExt cx="692725" cy="381923"/>
          </a:xfrm>
        </p:grpSpPr>
        <p:grpSp>
          <p:nvGrpSpPr>
            <p:cNvPr id="1821" name="Gruppieren"/>
            <p:cNvGrpSpPr/>
            <p:nvPr/>
          </p:nvGrpSpPr>
          <p:grpSpPr>
            <a:xfrm>
              <a:off x="43438" y="-1"/>
              <a:ext cx="649288" cy="360365"/>
              <a:chOff x="0" y="0"/>
              <a:chExt cx="649287" cy="360363"/>
            </a:xfrm>
          </p:grpSpPr>
          <p:sp>
            <p:nvSpPr>
              <p:cNvPr id="1817" name="Form"/>
              <p:cNvSpPr/>
              <p:nvPr/>
            </p:nvSpPr>
            <p:spPr>
              <a:xfrm>
                <a:off x="-1" y="-1"/>
                <a:ext cx="649289" cy="360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99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603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3366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818" name="Form"/>
              <p:cNvSpPr/>
              <p:nvPr/>
            </p:nvSpPr>
            <p:spPr>
              <a:xfrm>
                <a:off x="559196" y="-1"/>
                <a:ext cx="90092" cy="360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819" name="Form"/>
              <p:cNvSpPr/>
              <p:nvPr/>
            </p:nvSpPr>
            <p:spPr>
              <a:xfrm>
                <a:off x="-1" y="-1"/>
                <a:ext cx="649289" cy="90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997" y="0"/>
                    </a:lnTo>
                    <a:lnTo>
                      <a:pt x="21600" y="0"/>
                    </a:lnTo>
                    <a:lnTo>
                      <a:pt x="18603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820" name="Form"/>
              <p:cNvSpPr/>
              <p:nvPr/>
            </p:nvSpPr>
            <p:spPr>
              <a:xfrm>
                <a:off x="-1" y="-1"/>
                <a:ext cx="649289" cy="360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99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603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603" y="5400"/>
                    </a:lnTo>
                    <a:lnTo>
                      <a:pt x="21600" y="0"/>
                    </a:lnTo>
                    <a:moveTo>
                      <a:pt x="18603" y="5400"/>
                    </a:moveTo>
                    <a:lnTo>
                      <a:pt x="18603" y="21600"/>
                    </a:lnTo>
                  </a:path>
                </a:pathLst>
              </a:custGeom>
              <a:noFill/>
              <a:ln w="9525" cap="flat">
                <a:solidFill>
                  <a:srgbClr val="000066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822" name="ETBN"/>
            <p:cNvSpPr txBox="1"/>
            <p:nvPr/>
          </p:nvSpPr>
          <p:spPr>
            <a:xfrm>
              <a:off x="0" y="68530"/>
              <a:ext cx="646073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ETBN</a:t>
              </a:r>
            </a:p>
          </p:txBody>
        </p:sp>
      </p:grpSp>
      <p:grpSp>
        <p:nvGrpSpPr>
          <p:cNvPr id="1830" name="AutoShape 5"/>
          <p:cNvGrpSpPr/>
          <p:nvPr/>
        </p:nvGrpSpPr>
        <p:grpSpPr>
          <a:xfrm>
            <a:off x="7596426" y="2664481"/>
            <a:ext cx="692727" cy="381925"/>
            <a:chOff x="0" y="0"/>
            <a:chExt cx="692725" cy="381923"/>
          </a:xfrm>
        </p:grpSpPr>
        <p:grpSp>
          <p:nvGrpSpPr>
            <p:cNvPr id="1828" name="Gruppieren"/>
            <p:cNvGrpSpPr/>
            <p:nvPr/>
          </p:nvGrpSpPr>
          <p:grpSpPr>
            <a:xfrm>
              <a:off x="43437" y="-1"/>
              <a:ext cx="649289" cy="360365"/>
              <a:chOff x="0" y="0"/>
              <a:chExt cx="649288" cy="360363"/>
            </a:xfrm>
          </p:grpSpPr>
          <p:sp>
            <p:nvSpPr>
              <p:cNvPr id="1824" name="Form"/>
              <p:cNvSpPr/>
              <p:nvPr/>
            </p:nvSpPr>
            <p:spPr>
              <a:xfrm>
                <a:off x="-1" y="-1"/>
                <a:ext cx="649289" cy="360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99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603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3366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825" name="Form"/>
              <p:cNvSpPr/>
              <p:nvPr/>
            </p:nvSpPr>
            <p:spPr>
              <a:xfrm>
                <a:off x="559197" y="-1"/>
                <a:ext cx="90092" cy="360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1600" y="0"/>
                    </a:lnTo>
                    <a:lnTo>
                      <a:pt x="21600" y="162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826" name="Form"/>
              <p:cNvSpPr/>
              <p:nvPr/>
            </p:nvSpPr>
            <p:spPr>
              <a:xfrm>
                <a:off x="-1" y="-1"/>
                <a:ext cx="649289" cy="90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997" y="0"/>
                    </a:lnTo>
                    <a:lnTo>
                      <a:pt x="21600" y="0"/>
                    </a:lnTo>
                    <a:lnTo>
                      <a:pt x="18603" y="21600"/>
                    </a:lnTo>
                    <a:close/>
                  </a:path>
                </a:pathLst>
              </a:custGeom>
              <a:solidFill>
                <a:schemeClr val="accent3">
                  <a:lumOff val="44000"/>
                  <a:alpha val="2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  <p:sp>
            <p:nvSpPr>
              <p:cNvPr id="1827" name="Form"/>
              <p:cNvSpPr/>
              <p:nvPr/>
            </p:nvSpPr>
            <p:spPr>
              <a:xfrm>
                <a:off x="-1" y="-1"/>
                <a:ext cx="649289" cy="360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5400"/>
                    </a:moveTo>
                    <a:lnTo>
                      <a:pt x="2997" y="0"/>
                    </a:lnTo>
                    <a:lnTo>
                      <a:pt x="21600" y="0"/>
                    </a:lnTo>
                    <a:lnTo>
                      <a:pt x="21600" y="16200"/>
                    </a:lnTo>
                    <a:lnTo>
                      <a:pt x="18603" y="21600"/>
                    </a:lnTo>
                    <a:lnTo>
                      <a:pt x="0" y="21600"/>
                    </a:lnTo>
                    <a:close/>
                    <a:moveTo>
                      <a:pt x="0" y="5400"/>
                    </a:moveTo>
                    <a:lnTo>
                      <a:pt x="18603" y="5400"/>
                    </a:lnTo>
                    <a:lnTo>
                      <a:pt x="21600" y="0"/>
                    </a:lnTo>
                    <a:moveTo>
                      <a:pt x="18603" y="5400"/>
                    </a:moveTo>
                    <a:lnTo>
                      <a:pt x="18603" y="21600"/>
                    </a:lnTo>
                  </a:path>
                </a:pathLst>
              </a:custGeom>
              <a:noFill/>
              <a:ln w="9525" cap="flat">
                <a:solidFill>
                  <a:srgbClr val="000066"/>
                </a:solidFill>
                <a:prstDash val="dash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</a:p>
            </p:txBody>
          </p:sp>
        </p:grpSp>
        <p:sp>
          <p:nvSpPr>
            <p:cNvPr id="1829" name="ETBN"/>
            <p:cNvSpPr txBox="1"/>
            <p:nvPr/>
          </p:nvSpPr>
          <p:spPr>
            <a:xfrm>
              <a:off x="-1" y="68530"/>
              <a:ext cx="646074" cy="313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spcBef>
                  <a:spcPts val="0"/>
                </a:spcBef>
                <a:defRPr sz="16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pPr/>
              <a:r>
                <a:t>ETBN</a:t>
              </a:r>
            </a:p>
          </p:txBody>
        </p:sp>
      </p:grpSp>
      <p:sp>
        <p:nvSpPr>
          <p:cNvPr id="1831" name="Line 14"/>
          <p:cNvSpPr/>
          <p:nvPr/>
        </p:nvSpPr>
        <p:spPr>
          <a:xfrm>
            <a:off x="1939152" y="3024845"/>
            <a:ext cx="1" cy="666751"/>
          </a:xfrm>
          <a:prstGeom prst="line">
            <a:avLst/>
          </a:prstGeom>
          <a:ln w="38100">
            <a:solidFill>
              <a:srgbClr val="FF99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832" name="Line 14"/>
          <p:cNvSpPr/>
          <p:nvPr/>
        </p:nvSpPr>
        <p:spPr>
          <a:xfrm>
            <a:off x="7952602" y="3024845"/>
            <a:ext cx="1" cy="666751"/>
          </a:xfrm>
          <a:prstGeom prst="line">
            <a:avLst/>
          </a:prstGeom>
          <a:ln w="38100">
            <a:solidFill>
              <a:srgbClr val="FF9900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83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0903" y="1808820"/>
            <a:ext cx="8437562" cy="781051"/>
          </a:xfrm>
          <a:prstGeom prst="rect">
            <a:avLst/>
          </a:prstGeom>
          <a:ln w="12700">
            <a:miter lim="400000"/>
          </a:ln>
        </p:spPr>
      </p:pic>
      <p:sp>
        <p:nvSpPr>
          <p:cNvPr id="1834" name="Text Box 69"/>
          <p:cNvSpPr txBox="1"/>
          <p:nvPr/>
        </p:nvSpPr>
        <p:spPr>
          <a:xfrm>
            <a:off x="3353297" y="2893081"/>
            <a:ext cx="298416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0"/>
              </a:spcBef>
              <a:defRPr sz="1600"/>
            </a:lvl1pPr>
          </a:lstStyle>
          <a:p>
            <a:pPr/>
            <a:r>
              <a:t>Ethernet Train Backbone (ETB) </a:t>
            </a:r>
          </a:p>
        </p:txBody>
      </p:sp>
      <p:sp>
        <p:nvSpPr>
          <p:cNvPr id="1835" name="Text Box 69"/>
          <p:cNvSpPr txBox="1"/>
          <p:nvPr/>
        </p:nvSpPr>
        <p:spPr>
          <a:xfrm>
            <a:off x="3597772" y="1999320"/>
            <a:ext cx="2645134" cy="37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0"/>
              </a:spcBef>
              <a:defRPr sz="2000"/>
            </a:lvl1pPr>
          </a:lstStyle>
          <a:p>
            <a:pPr/>
            <a:r>
              <a:t>Consist (Zugabschnitt)</a:t>
            </a:r>
          </a:p>
        </p:txBody>
      </p:sp>
      <p:sp>
        <p:nvSpPr>
          <p:cNvPr id="1836" name="Gerade Verbindung 2"/>
          <p:cNvSpPr/>
          <p:nvPr/>
        </p:nvSpPr>
        <p:spPr>
          <a:xfrm>
            <a:off x="981889" y="2183470"/>
            <a:ext cx="2570164" cy="15906"/>
          </a:xfrm>
          <a:prstGeom prst="line">
            <a:avLst/>
          </a:prstGeom>
          <a:ln>
            <a:solidFill>
              <a:srgbClr val="000000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837" name="Gerade Verbindung 50"/>
          <p:cNvSpPr/>
          <p:nvPr/>
        </p:nvSpPr>
        <p:spPr>
          <a:xfrm>
            <a:off x="6369865" y="2178706"/>
            <a:ext cx="2568576" cy="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838" name="Text Box 69"/>
          <p:cNvSpPr txBox="1"/>
          <p:nvPr/>
        </p:nvSpPr>
        <p:spPr>
          <a:xfrm>
            <a:off x="1419490" y="5364214"/>
            <a:ext cx="7268211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0"/>
              </a:spcBef>
              <a:defRPr sz="1600">
                <a:solidFill>
                  <a:srgbClr val="5C6971"/>
                </a:solidFill>
              </a:defRPr>
            </a:lvl1pPr>
          </a:lstStyle>
          <a:p>
            <a:pPr/>
            <a:r>
              <a:t>Besonderheit: dynamische Netzkonfiguration auf L3 basierend auf URIs</a:t>
            </a:r>
          </a:p>
        </p:txBody>
      </p:sp>
      <p:sp>
        <p:nvSpPr>
          <p:cNvPr id="1839" name="Rechteck 52"/>
          <p:cNvSpPr txBox="1"/>
          <p:nvPr/>
        </p:nvSpPr>
        <p:spPr>
          <a:xfrm>
            <a:off x="1215580" y="5883078"/>
            <a:ext cx="2751236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ETBN: Ethernet Train Backbone Node (Router)</a:t>
            </a:r>
          </a:p>
        </p:txBody>
      </p:sp>
      <p:sp>
        <p:nvSpPr>
          <p:cNvPr id="1840" name="Rechteck 53"/>
          <p:cNvSpPr txBox="1"/>
          <p:nvPr/>
        </p:nvSpPr>
        <p:spPr>
          <a:xfrm>
            <a:off x="4363485" y="5883078"/>
            <a:ext cx="2877801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CS: Car Switch, Consist Switch (Ethernet Switch)</a:t>
            </a:r>
          </a:p>
        </p:txBody>
      </p:sp>
      <p:sp>
        <p:nvSpPr>
          <p:cNvPr id="1841" name="Rechteck 54"/>
          <p:cNvSpPr txBox="1"/>
          <p:nvPr/>
        </p:nvSpPr>
        <p:spPr>
          <a:xfrm>
            <a:off x="7828600" y="5883078"/>
            <a:ext cx="1000583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ED: End Device</a:t>
            </a:r>
          </a:p>
        </p:txBody>
      </p:sp>
      <p:sp>
        <p:nvSpPr>
          <p:cNvPr id="1842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845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Zusammenfassung</a:t>
            </a:r>
          </a:p>
        </p:txBody>
      </p:sp>
      <p:sp>
        <p:nvSpPr>
          <p:cNvPr id="1846" name="Rectangle 5"/>
          <p:cNvSpPr txBox="1"/>
          <p:nvPr/>
        </p:nvSpPr>
        <p:spPr>
          <a:xfrm>
            <a:off x="762000" y="977900"/>
            <a:ext cx="8453121" cy="5072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Ethernet hat eine beispiellose Erfolgsgeschichte, nicht zuletzt wegen seines evolutionären Ansatzes.</a:t>
            </a:r>
            <a:endParaRPr sz="800"/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Ethernet ist als Feldbus zunehmen im Einsatz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Profinet, Ethercat, Ethernet Powerlink, Ethernet/IP, Sercos III, …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AFDX (Avionik), TCN (Bahnfahrzeuge), elektrische Schaltanlagen (IEC61850, MRP, HRS, PRP),  …</a:t>
            </a:r>
            <a:endParaRPr sz="800"/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Anforderungen im industriellen Einsatz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Echtzeit = definierte Antwortzeiten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Verfügbarkeit (Redundanz für den Fehlerfall)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Die Anforderungen sind auf evolutionäre oder proprietäre Weise erfüllbar.</a:t>
            </a:r>
            <a:endParaRPr sz="800"/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Anforderungen auf Systemebene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Funktionale Sicherheit (Protokolle auf Anwendungsebene)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Schutz der Vertraulichkeit, Integrität und Authentizität.</a:t>
            </a:r>
          </a:p>
        </p:txBody>
      </p:sp>
      <p:sp>
        <p:nvSpPr>
          <p:cNvPr id="1847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85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Kommunikationsysteme</a:t>
            </a:r>
          </a:p>
        </p:txBody>
      </p:sp>
      <p:sp>
        <p:nvSpPr>
          <p:cNvPr id="1851" name="Rectangle 5"/>
          <p:cNvSpPr txBox="1"/>
          <p:nvPr/>
        </p:nvSpPr>
        <p:spPr>
          <a:xfrm>
            <a:off x="762000" y="977900"/>
            <a:ext cx="8453121" cy="3470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</a:p>
          <a:p>
            <a:pPr marL="609600" indent="-609600" algn="ctr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  <a:r>
              <a:t>ENDE Teil 2</a:t>
            </a:r>
          </a:p>
          <a:p>
            <a:pPr marL="609600" indent="-609600" algn="ctr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  <a:r>
              <a:t>Ethernet basierte Feldbusse</a:t>
            </a:r>
          </a:p>
        </p:txBody>
      </p:sp>
      <p:sp>
        <p:nvSpPr>
          <p:cNvPr id="1852" name="Foliennummernplatzhalter 3"/>
          <p:cNvSpPr txBox="1"/>
          <p:nvPr>
            <p:ph type="sldNum" sz="quarter" idx="2"/>
          </p:nvPr>
        </p:nvSpPr>
        <p:spPr>
          <a:xfrm>
            <a:off x="5219404" y="6395672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37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Ethernet basierte Feldbusse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Vom Multiport-Repeater zum Ethernet-Switch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Ethernet-Switches: Funktionsweise und Leistungsmerkmale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Anforderungen im industriellen Einsatz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 für den industriellen Betrieb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Realisierungsbeispiele</a:t>
            </a:r>
          </a:p>
        </p:txBody>
      </p:sp>
      <p:sp>
        <p:nvSpPr>
          <p:cNvPr id="38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Ethernet – Projekt 802 der IEEE</a:t>
            </a:r>
          </a:p>
        </p:txBody>
      </p:sp>
      <p:sp>
        <p:nvSpPr>
          <p:cNvPr id="42" name="Rectangle 5"/>
          <p:cNvSpPr txBox="1"/>
          <p:nvPr/>
        </p:nvSpPr>
        <p:spPr>
          <a:xfrm>
            <a:off x="762000" y="977900"/>
            <a:ext cx="8453121" cy="4628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Evolutionärer Ansatz seit den 80-er Jahren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Basisdefinition der beiden Layer 2-Protokollschichten MAC (Medium Access Control, IEEE 802.3) und LLC (Logical Link Control, IEEE 802.2), 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bei Bedarf ergänzt um höhere Steuerungsprotokolle (IEEE 802.1 unter anderem mit den Spanning Tree Protokollen, VLAN oder portbasierender Zugangskontrolle), 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ergänzt um anwendungsorientierte Erweiterung (IEEE 802.4 und höher).</a:t>
            </a:r>
          </a:p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Zwanglose Handhabung von Erweiterungen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IEEE 802.11 definiert z.B. Wireless LAN MAC (als Ergänzung zu 802.3 LAN MAC), inklusive passender schnurloser Layer 1 Protokollschichten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Link Aggregation (802.3ad), VLANs (802.1Q), Spanning Tree (802.1D, 802.1w), QoS (802.1p), Flusskontrolle (802.3x), sowie GVRP (Dynamic VLAN Registration) und GMRP (Dynamic L2 Multicast Registration)</a:t>
            </a:r>
          </a:p>
        </p:txBody>
      </p:sp>
      <p:sp>
        <p:nvSpPr>
          <p:cNvPr id="43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Netzwerk mit MAC Adressen </a:t>
            </a:r>
          </a:p>
        </p:txBody>
      </p:sp>
      <p:grpSp>
        <p:nvGrpSpPr>
          <p:cNvPr id="49" name="Group 2"/>
          <p:cNvGrpSpPr/>
          <p:nvPr/>
        </p:nvGrpSpPr>
        <p:grpSpPr>
          <a:xfrm>
            <a:off x="2783379" y="2087432"/>
            <a:ext cx="4327527" cy="2725739"/>
            <a:chOff x="0" y="0"/>
            <a:chExt cx="4327525" cy="2725737"/>
          </a:xfrm>
        </p:grpSpPr>
        <p:sp>
          <p:nvSpPr>
            <p:cNvPr id="47" name="Freeform 3"/>
            <p:cNvSpPr/>
            <p:nvPr/>
          </p:nvSpPr>
          <p:spPr>
            <a:xfrm>
              <a:off x="0" y="-1"/>
              <a:ext cx="4327526" cy="2725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8" name="Freeform 4"/>
            <p:cNvSpPr/>
            <p:nvPr/>
          </p:nvSpPr>
          <p:spPr>
            <a:xfrm>
              <a:off x="0" y="-1"/>
              <a:ext cx="4327526" cy="2725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pic>
        <p:nvPicPr>
          <p:cNvPr id="50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15267" y="3201858"/>
            <a:ext cx="1138239" cy="592138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Freeform 7"/>
          <p:cNvSpPr/>
          <p:nvPr/>
        </p:nvSpPr>
        <p:spPr>
          <a:xfrm>
            <a:off x="5385292" y="5495795"/>
            <a:ext cx="1905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pic>
        <p:nvPicPr>
          <p:cNvPr id="52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67504" y="1598482"/>
            <a:ext cx="1012826" cy="860426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Rectangle 9"/>
          <p:cNvSpPr txBox="1"/>
          <p:nvPr/>
        </p:nvSpPr>
        <p:spPr>
          <a:xfrm>
            <a:off x="4494335" y="3808283"/>
            <a:ext cx="490818" cy="328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defRPr sz="1700"/>
            </a:lvl1pPr>
          </a:lstStyle>
          <a:p>
            <a:pPr/>
            <a:r>
              <a:t>Hub</a:t>
            </a:r>
          </a:p>
        </p:txBody>
      </p:sp>
      <p:grpSp>
        <p:nvGrpSpPr>
          <p:cNvPr id="102" name="Group 10"/>
          <p:cNvGrpSpPr/>
          <p:nvPr/>
        </p:nvGrpSpPr>
        <p:grpSpPr>
          <a:xfrm>
            <a:off x="4166093" y="3562219"/>
            <a:ext cx="781050" cy="173039"/>
            <a:chOff x="0" y="0"/>
            <a:chExt cx="781049" cy="173037"/>
          </a:xfrm>
        </p:grpSpPr>
        <p:grpSp>
          <p:nvGrpSpPr>
            <p:cNvPr id="65" name="Group 11"/>
            <p:cNvGrpSpPr/>
            <p:nvPr/>
          </p:nvGrpSpPr>
          <p:grpSpPr>
            <a:xfrm>
              <a:off x="-1" y="1587"/>
              <a:ext cx="179389" cy="171451"/>
              <a:chOff x="0" y="0"/>
              <a:chExt cx="179387" cy="171450"/>
            </a:xfrm>
          </p:grpSpPr>
          <p:sp>
            <p:nvSpPr>
              <p:cNvPr id="54" name="Rectangle 12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5" name="Rectangle 13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64" name="Group 14"/>
              <p:cNvGrpSpPr/>
              <p:nvPr/>
            </p:nvGrpSpPr>
            <p:grpSpPr>
              <a:xfrm>
                <a:off x="59372" y="113347"/>
                <a:ext cx="60326" cy="28576"/>
                <a:chOff x="0" y="0"/>
                <a:chExt cx="60325" cy="28575"/>
              </a:xfrm>
            </p:grpSpPr>
            <p:sp>
              <p:nvSpPr>
                <p:cNvPr id="56" name="Line 15"/>
                <p:cNvSpPr/>
                <p:nvPr/>
              </p:nvSpPr>
              <p:spPr>
                <a:xfrm flipV="1">
                  <a:off x="1723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7" name="Line 16"/>
                <p:cNvSpPr/>
                <p:nvPr/>
              </p:nvSpPr>
              <p:spPr>
                <a:xfrm flipV="1">
                  <a:off x="861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" name="Line 17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" name="Line 18"/>
                <p:cNvSpPr/>
                <p:nvPr/>
              </p:nvSpPr>
              <p:spPr>
                <a:xfrm flipV="1">
                  <a:off x="4308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0" name="Line 19"/>
                <p:cNvSpPr/>
                <p:nvPr/>
              </p:nvSpPr>
              <p:spPr>
                <a:xfrm flipV="1">
                  <a:off x="34471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1" name="Line 20"/>
                <p:cNvSpPr/>
                <p:nvPr/>
              </p:nvSpPr>
              <p:spPr>
                <a:xfrm flipV="1">
                  <a:off x="25853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2" name="Line 21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" name="Line 22"/>
                <p:cNvSpPr/>
                <p:nvPr/>
              </p:nvSpPr>
              <p:spPr>
                <a:xfrm flipV="1">
                  <a:off x="5170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77" name="Group 23"/>
            <p:cNvGrpSpPr/>
            <p:nvPr/>
          </p:nvGrpSpPr>
          <p:grpSpPr>
            <a:xfrm>
              <a:off x="201612" y="-1"/>
              <a:ext cx="179388" cy="171452"/>
              <a:chOff x="0" y="0"/>
              <a:chExt cx="179387" cy="171450"/>
            </a:xfrm>
          </p:grpSpPr>
          <p:sp>
            <p:nvSpPr>
              <p:cNvPr id="66" name="Rectangle 24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7" name="Rectangle 25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76" name="Group 26"/>
              <p:cNvGrpSpPr/>
              <p:nvPr/>
            </p:nvGrpSpPr>
            <p:grpSpPr>
              <a:xfrm>
                <a:off x="59372" y="113347"/>
                <a:ext cx="60326" cy="28576"/>
                <a:chOff x="0" y="0"/>
                <a:chExt cx="60325" cy="28575"/>
              </a:xfrm>
            </p:grpSpPr>
            <p:sp>
              <p:nvSpPr>
                <p:cNvPr id="68" name="Line 27"/>
                <p:cNvSpPr/>
                <p:nvPr/>
              </p:nvSpPr>
              <p:spPr>
                <a:xfrm flipV="1">
                  <a:off x="1723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9" name="Line 28"/>
                <p:cNvSpPr/>
                <p:nvPr/>
              </p:nvSpPr>
              <p:spPr>
                <a:xfrm flipV="1">
                  <a:off x="861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0" name="Line 29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1" name="Line 30"/>
                <p:cNvSpPr/>
                <p:nvPr/>
              </p:nvSpPr>
              <p:spPr>
                <a:xfrm flipV="1">
                  <a:off x="4308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2" name="Line 31"/>
                <p:cNvSpPr/>
                <p:nvPr/>
              </p:nvSpPr>
              <p:spPr>
                <a:xfrm flipV="1">
                  <a:off x="34471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3" name="Line 32"/>
                <p:cNvSpPr/>
                <p:nvPr/>
              </p:nvSpPr>
              <p:spPr>
                <a:xfrm flipV="1">
                  <a:off x="25853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4" name="Line 33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75" name="Line 34"/>
                <p:cNvSpPr/>
                <p:nvPr/>
              </p:nvSpPr>
              <p:spPr>
                <a:xfrm flipV="1">
                  <a:off x="5170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89" name="Group 35"/>
            <p:cNvGrpSpPr/>
            <p:nvPr/>
          </p:nvGrpSpPr>
          <p:grpSpPr>
            <a:xfrm>
              <a:off x="401637" y="-1"/>
              <a:ext cx="179388" cy="171452"/>
              <a:chOff x="0" y="0"/>
              <a:chExt cx="179387" cy="171450"/>
            </a:xfrm>
          </p:grpSpPr>
          <p:sp>
            <p:nvSpPr>
              <p:cNvPr id="78" name="Rectangle 36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9" name="Rectangle 37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88" name="Group 38"/>
              <p:cNvGrpSpPr/>
              <p:nvPr/>
            </p:nvGrpSpPr>
            <p:grpSpPr>
              <a:xfrm>
                <a:off x="59372" y="113347"/>
                <a:ext cx="60326" cy="28576"/>
                <a:chOff x="0" y="0"/>
                <a:chExt cx="60325" cy="28575"/>
              </a:xfrm>
            </p:grpSpPr>
            <p:sp>
              <p:nvSpPr>
                <p:cNvPr id="80" name="Line 39"/>
                <p:cNvSpPr/>
                <p:nvPr/>
              </p:nvSpPr>
              <p:spPr>
                <a:xfrm flipV="1">
                  <a:off x="1723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1" name="Line 40"/>
                <p:cNvSpPr/>
                <p:nvPr/>
              </p:nvSpPr>
              <p:spPr>
                <a:xfrm flipV="1">
                  <a:off x="861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2" name="Line 41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3" name="Line 42"/>
                <p:cNvSpPr/>
                <p:nvPr/>
              </p:nvSpPr>
              <p:spPr>
                <a:xfrm flipV="1">
                  <a:off x="4308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4" name="Line 43"/>
                <p:cNvSpPr/>
                <p:nvPr/>
              </p:nvSpPr>
              <p:spPr>
                <a:xfrm flipV="1">
                  <a:off x="34471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5" name="Line 44"/>
                <p:cNvSpPr/>
                <p:nvPr/>
              </p:nvSpPr>
              <p:spPr>
                <a:xfrm flipV="1">
                  <a:off x="25853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6" name="Line 45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7" name="Line 46"/>
                <p:cNvSpPr/>
                <p:nvPr/>
              </p:nvSpPr>
              <p:spPr>
                <a:xfrm flipV="1">
                  <a:off x="5170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01" name="Group 47"/>
            <p:cNvGrpSpPr/>
            <p:nvPr/>
          </p:nvGrpSpPr>
          <p:grpSpPr>
            <a:xfrm>
              <a:off x="601662" y="-1"/>
              <a:ext cx="179388" cy="171452"/>
              <a:chOff x="0" y="0"/>
              <a:chExt cx="179387" cy="171450"/>
            </a:xfrm>
          </p:grpSpPr>
          <p:sp>
            <p:nvSpPr>
              <p:cNvPr id="90" name="Rectangle 48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" name="Rectangle 49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100" name="Group 50"/>
              <p:cNvGrpSpPr/>
              <p:nvPr/>
            </p:nvGrpSpPr>
            <p:grpSpPr>
              <a:xfrm>
                <a:off x="59372" y="113347"/>
                <a:ext cx="60326" cy="28576"/>
                <a:chOff x="0" y="0"/>
                <a:chExt cx="60325" cy="28575"/>
              </a:xfrm>
            </p:grpSpPr>
            <p:sp>
              <p:nvSpPr>
                <p:cNvPr id="92" name="Line 51"/>
                <p:cNvSpPr/>
                <p:nvPr/>
              </p:nvSpPr>
              <p:spPr>
                <a:xfrm flipV="1">
                  <a:off x="1723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" name="Line 52"/>
                <p:cNvSpPr/>
                <p:nvPr/>
              </p:nvSpPr>
              <p:spPr>
                <a:xfrm flipV="1">
                  <a:off x="861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4" name="Line 53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5" name="Line 54"/>
                <p:cNvSpPr/>
                <p:nvPr/>
              </p:nvSpPr>
              <p:spPr>
                <a:xfrm flipV="1">
                  <a:off x="4308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6" name="Line 55"/>
                <p:cNvSpPr/>
                <p:nvPr/>
              </p:nvSpPr>
              <p:spPr>
                <a:xfrm flipV="1">
                  <a:off x="34471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7" name="Line 56"/>
                <p:cNvSpPr/>
                <p:nvPr/>
              </p:nvSpPr>
              <p:spPr>
                <a:xfrm flipV="1">
                  <a:off x="25853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8" name="Line 57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9" name="Line 58"/>
                <p:cNvSpPr/>
                <p:nvPr/>
              </p:nvSpPr>
              <p:spPr>
                <a:xfrm flipV="1">
                  <a:off x="51707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03" name="Line 59"/>
          <p:cNvSpPr/>
          <p:nvPr/>
        </p:nvSpPr>
        <p:spPr>
          <a:xfrm flipH="1">
            <a:off x="4234355" y="3668583"/>
            <a:ext cx="9526" cy="121285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04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22017" y="2847844"/>
            <a:ext cx="1247776" cy="1092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Line 61"/>
          <p:cNvSpPr/>
          <p:nvPr/>
        </p:nvSpPr>
        <p:spPr>
          <a:xfrm flipV="1">
            <a:off x="4870942" y="3622545"/>
            <a:ext cx="2514602" cy="15876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06" name="Line 62"/>
          <p:cNvSpPr/>
          <p:nvPr/>
        </p:nvSpPr>
        <p:spPr>
          <a:xfrm flipV="1">
            <a:off x="4621705" y="2106483"/>
            <a:ext cx="2028826" cy="154940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07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20255" y="1361944"/>
            <a:ext cx="1281114" cy="939801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Line 64"/>
          <p:cNvSpPr/>
          <p:nvPr/>
        </p:nvSpPr>
        <p:spPr>
          <a:xfrm flipH="1" flipV="1">
            <a:off x="3486642" y="2295394"/>
            <a:ext cx="962026" cy="133985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09" name="Rectangle 65"/>
          <p:cNvSpPr txBox="1"/>
          <p:nvPr/>
        </p:nvSpPr>
        <p:spPr>
          <a:xfrm>
            <a:off x="3702173" y="1920744"/>
            <a:ext cx="538678" cy="32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defRPr sz="1700"/>
            </a:lvl1pPr>
          </a:lstStyle>
          <a:p>
            <a:pPr/>
            <a:r>
              <a:t>Host</a:t>
            </a:r>
          </a:p>
        </p:txBody>
      </p:sp>
      <p:sp>
        <p:nvSpPr>
          <p:cNvPr id="110" name="Rectangle 66"/>
          <p:cNvSpPr txBox="1"/>
          <p:nvPr/>
        </p:nvSpPr>
        <p:spPr>
          <a:xfrm>
            <a:off x="5291260" y="1433382"/>
            <a:ext cx="538679" cy="32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defRPr sz="1700"/>
            </a:lvl1pPr>
          </a:lstStyle>
          <a:p>
            <a:pPr/>
            <a:r>
              <a:t>Host</a:t>
            </a:r>
          </a:p>
        </p:txBody>
      </p:sp>
      <p:sp>
        <p:nvSpPr>
          <p:cNvPr id="111" name="Rectangle 67"/>
          <p:cNvSpPr txBox="1"/>
          <p:nvPr/>
        </p:nvSpPr>
        <p:spPr>
          <a:xfrm>
            <a:off x="8463085" y="3109783"/>
            <a:ext cx="994515" cy="633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/>
          <a:p>
            <a:pPr defTabSz="844550">
              <a:defRPr sz="1700"/>
            </a:pPr>
            <a:r>
              <a:t>Netzwerk</a:t>
            </a:r>
          </a:p>
          <a:p>
            <a:pPr defTabSz="844550">
              <a:defRPr sz="1700"/>
            </a:pPr>
            <a:r>
              <a:t>Drucker</a:t>
            </a:r>
          </a:p>
        </p:txBody>
      </p:sp>
      <p:sp>
        <p:nvSpPr>
          <p:cNvPr id="112" name="Rectangle 68"/>
          <p:cNvSpPr txBox="1"/>
          <p:nvPr/>
        </p:nvSpPr>
        <p:spPr>
          <a:xfrm>
            <a:off x="4579556" y="2554158"/>
            <a:ext cx="697073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2400"/>
            </a:lvl1pPr>
          </a:lstStyle>
          <a:p>
            <a:pPr/>
            <a:r>
              <a:t>LAN</a:t>
            </a:r>
          </a:p>
        </p:txBody>
      </p:sp>
      <p:sp>
        <p:nvSpPr>
          <p:cNvPr id="113" name="Rectangle 69"/>
          <p:cNvSpPr/>
          <p:nvPr/>
        </p:nvSpPr>
        <p:spPr>
          <a:xfrm>
            <a:off x="768842" y="1358769"/>
            <a:ext cx="2219326" cy="36018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00:13:02:39:e5:f7</a:t>
            </a:r>
          </a:p>
        </p:txBody>
      </p:sp>
      <p:sp>
        <p:nvSpPr>
          <p:cNvPr id="114" name="Rectangle 70"/>
          <p:cNvSpPr/>
          <p:nvPr/>
        </p:nvSpPr>
        <p:spPr>
          <a:xfrm>
            <a:off x="7055342" y="1471482"/>
            <a:ext cx="2219326" cy="36018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00:0a:95:d1:52:30</a:t>
            </a:r>
          </a:p>
        </p:txBody>
      </p:sp>
      <p:sp>
        <p:nvSpPr>
          <p:cNvPr id="115" name="Rectangle 71"/>
          <p:cNvSpPr/>
          <p:nvPr/>
        </p:nvSpPr>
        <p:spPr>
          <a:xfrm>
            <a:off x="7177579" y="4043233"/>
            <a:ext cx="2219326" cy="36018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00:80:77:31:b6:45</a:t>
            </a:r>
          </a:p>
        </p:txBody>
      </p:sp>
      <p:sp>
        <p:nvSpPr>
          <p:cNvPr id="116" name="Rectangle 72"/>
          <p:cNvSpPr/>
          <p:nvPr/>
        </p:nvSpPr>
        <p:spPr>
          <a:xfrm>
            <a:off x="1795954" y="4186108"/>
            <a:ext cx="2219326" cy="36018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00:04:0e:73:3f:3d</a:t>
            </a:r>
          </a:p>
        </p:txBody>
      </p:sp>
      <p:sp>
        <p:nvSpPr>
          <p:cNvPr id="117" name="Line 73"/>
          <p:cNvSpPr/>
          <p:nvPr/>
        </p:nvSpPr>
        <p:spPr>
          <a:xfrm flipH="1">
            <a:off x="4281980" y="3776533"/>
            <a:ext cx="1905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18" name="Line 74"/>
          <p:cNvSpPr/>
          <p:nvPr/>
        </p:nvSpPr>
        <p:spPr>
          <a:xfrm flipV="1">
            <a:off x="4634405" y="2414458"/>
            <a:ext cx="1514476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19" name="Line 75"/>
          <p:cNvSpPr/>
          <p:nvPr/>
        </p:nvSpPr>
        <p:spPr>
          <a:xfrm>
            <a:off x="4901105" y="3690808"/>
            <a:ext cx="2219326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20" name="Rectangle 76"/>
          <p:cNvSpPr/>
          <p:nvPr/>
        </p:nvSpPr>
        <p:spPr>
          <a:xfrm rot="360000">
            <a:off x="4879758" y="5003799"/>
            <a:ext cx="3848101" cy="62117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Anfrage an alle Ports verteilen (Hub = Multiport Repeater)</a:t>
            </a:r>
          </a:p>
        </p:txBody>
      </p:sp>
      <p:grpSp>
        <p:nvGrpSpPr>
          <p:cNvPr id="124" name="Group 77"/>
          <p:cNvGrpSpPr/>
          <p:nvPr/>
        </p:nvGrpSpPr>
        <p:grpSpPr>
          <a:xfrm>
            <a:off x="1035172" y="2377944"/>
            <a:ext cx="2943597" cy="890967"/>
            <a:chOff x="0" y="0"/>
            <a:chExt cx="2943595" cy="890965"/>
          </a:xfrm>
        </p:grpSpPr>
        <p:sp>
          <p:nvSpPr>
            <p:cNvPr id="121" name="Line 78"/>
            <p:cNvSpPr/>
            <p:nvPr/>
          </p:nvSpPr>
          <p:spPr>
            <a:xfrm>
              <a:off x="2381620" y="0"/>
              <a:ext cx="561976" cy="752476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" name="Rectangle 79"/>
            <p:cNvSpPr txBox="1"/>
            <p:nvPr/>
          </p:nvSpPr>
          <p:spPr>
            <a:xfrm>
              <a:off x="0" y="257175"/>
              <a:ext cx="2551853" cy="6337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26" tIns="41026" rIns="41026" bIns="41026" numCol="1" anchor="t">
              <a:spAutoFit/>
            </a:bodyPr>
            <a:lstStyle/>
            <a:p>
              <a:pPr algn="r" defTabSz="844550">
                <a:defRPr sz="1700"/>
              </a:pPr>
              <a:r>
                <a:t>Anfrage (Nachricht)</a:t>
              </a:r>
            </a:p>
            <a:p>
              <a:pPr algn="r" defTabSz="844550">
                <a:defRPr sz="1700"/>
              </a:pPr>
              <a:r>
                <a:t>an 00:0a:95:d1:52:30</a:t>
              </a:r>
            </a:p>
          </p:txBody>
        </p:sp>
        <p:pic>
          <p:nvPicPr>
            <p:cNvPr id="123" name="Picture 80" descr="Picture 80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86194" y="14287"/>
              <a:ext cx="458789" cy="295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5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1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1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Class="entr" nodeType="afterEffect" presetSubtype="4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Class="entr" nodeType="afterEffect" presetSubtype="8" presetID="2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6" grpId="4"/>
      <p:bldP build="whole" bldLvl="1" animBg="1" rev="0" advAuto="0" spid="118" grpId="7"/>
      <p:bldP build="whole" bldLvl="1" animBg="1" rev="0" advAuto="0" spid="113" grpId="1"/>
      <p:bldP build="whole" bldLvl="1" animBg="1" rev="0" advAuto="0" spid="115" grpId="3"/>
      <p:bldP build="whole" bldLvl="1" animBg="1" rev="0" advAuto="0" spid="119" grpId="8"/>
      <p:bldP build="whole" bldLvl="1" animBg="1" rev="0" advAuto="0" spid="117" grpId="6"/>
      <p:bldP build="whole" bldLvl="1" animBg="1" rev="0" advAuto="0" spid="120" grpId="9"/>
      <p:bldP build="whole" bldLvl="1" animBg="1" rev="0" advAuto="0" spid="114" grpId="2"/>
      <p:bldP build="whole" bldLvl="1" animBg="1" rev="0" advAuto="0" spid="124" grpId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Verkehrsfluss in LAN-Segmenten </a:t>
            </a:r>
          </a:p>
        </p:txBody>
      </p:sp>
      <p:pic>
        <p:nvPicPr>
          <p:cNvPr id="12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1825" y="1493784"/>
            <a:ext cx="8772525" cy="3932239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Lernen von MAC-Adressen (1) </a:t>
            </a:r>
          </a:p>
        </p:txBody>
      </p:sp>
      <p:grpSp>
        <p:nvGrpSpPr>
          <p:cNvPr id="136" name="Group 2"/>
          <p:cNvGrpSpPr/>
          <p:nvPr/>
        </p:nvGrpSpPr>
        <p:grpSpPr>
          <a:xfrm>
            <a:off x="2839974" y="1994247"/>
            <a:ext cx="4327527" cy="2725739"/>
            <a:chOff x="0" y="0"/>
            <a:chExt cx="4327525" cy="2725738"/>
          </a:xfrm>
        </p:grpSpPr>
        <p:sp>
          <p:nvSpPr>
            <p:cNvPr id="134" name="Freeform 3"/>
            <p:cNvSpPr/>
            <p:nvPr/>
          </p:nvSpPr>
          <p:spPr>
            <a:xfrm>
              <a:off x="0" y="0"/>
              <a:ext cx="4327526" cy="272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135" name="Freeform 4"/>
            <p:cNvSpPr/>
            <p:nvPr/>
          </p:nvSpPr>
          <p:spPr>
            <a:xfrm>
              <a:off x="0" y="0"/>
              <a:ext cx="4327526" cy="272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</p:grpSp>
      <p:pic>
        <p:nvPicPr>
          <p:cNvPr id="137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1861" y="3108672"/>
            <a:ext cx="1138239" cy="592139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Freeform 7"/>
          <p:cNvSpPr/>
          <p:nvPr/>
        </p:nvSpPr>
        <p:spPr>
          <a:xfrm>
            <a:off x="5441886" y="5402609"/>
            <a:ext cx="1905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90" y="12343"/>
                </a:lnTo>
                <a:lnTo>
                  <a:pt x="2581" y="6171"/>
                </a:lnTo>
                <a:lnTo>
                  <a:pt x="5209" y="0"/>
                </a:lnTo>
                <a:lnTo>
                  <a:pt x="10704" y="0"/>
                </a:lnTo>
                <a:lnTo>
                  <a:pt x="16200" y="9257"/>
                </a:lnTo>
                <a:lnTo>
                  <a:pt x="18876" y="12343"/>
                </a:lnTo>
                <a:lnTo>
                  <a:pt x="21600" y="9257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</a:pPr>
          </a:p>
        </p:txBody>
      </p:sp>
      <p:pic>
        <p:nvPicPr>
          <p:cNvPr id="139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4099" y="1505296"/>
            <a:ext cx="1012826" cy="860426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Rectangle 9"/>
          <p:cNvSpPr txBox="1"/>
          <p:nvPr/>
        </p:nvSpPr>
        <p:spPr>
          <a:xfrm>
            <a:off x="3103130" y="3343621"/>
            <a:ext cx="718840" cy="32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spcBef>
                <a:spcPts val="0"/>
              </a:spcBef>
              <a:defRPr sz="1700"/>
            </a:lvl1pPr>
          </a:lstStyle>
          <a:p>
            <a:pPr/>
            <a:r>
              <a:t>Bridge</a:t>
            </a:r>
          </a:p>
        </p:txBody>
      </p:sp>
      <p:grpSp>
        <p:nvGrpSpPr>
          <p:cNvPr id="189" name="Group 10"/>
          <p:cNvGrpSpPr/>
          <p:nvPr/>
        </p:nvGrpSpPr>
        <p:grpSpPr>
          <a:xfrm>
            <a:off x="4211574" y="3469035"/>
            <a:ext cx="781051" cy="173037"/>
            <a:chOff x="0" y="0"/>
            <a:chExt cx="781049" cy="173036"/>
          </a:xfrm>
        </p:grpSpPr>
        <p:grpSp>
          <p:nvGrpSpPr>
            <p:cNvPr id="152" name="Group 11"/>
            <p:cNvGrpSpPr/>
            <p:nvPr/>
          </p:nvGrpSpPr>
          <p:grpSpPr>
            <a:xfrm>
              <a:off x="-1" y="1587"/>
              <a:ext cx="179389" cy="171450"/>
              <a:chOff x="0" y="0"/>
              <a:chExt cx="179387" cy="171449"/>
            </a:xfrm>
          </p:grpSpPr>
          <p:sp>
            <p:nvSpPr>
              <p:cNvPr id="141" name="Rectangle 12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42" name="Rectangle 13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51" name="Group 14"/>
              <p:cNvGrpSpPr/>
              <p:nvPr/>
            </p:nvGrpSpPr>
            <p:grpSpPr>
              <a:xfrm>
                <a:off x="70484" y="113348"/>
                <a:ext cx="60326" cy="28575"/>
                <a:chOff x="0" y="0"/>
                <a:chExt cx="60325" cy="28574"/>
              </a:xfrm>
            </p:grpSpPr>
            <p:sp>
              <p:nvSpPr>
                <p:cNvPr id="143" name="Line 15"/>
                <p:cNvSpPr/>
                <p:nvPr/>
              </p:nvSpPr>
              <p:spPr>
                <a:xfrm flipV="1">
                  <a:off x="1741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4" name="Line 16"/>
                <p:cNvSpPr/>
                <p:nvPr/>
              </p:nvSpPr>
              <p:spPr>
                <a:xfrm flipV="1">
                  <a:off x="789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5" name="Line 17"/>
                <p:cNvSpPr/>
                <p:nvPr/>
              </p:nvSpPr>
              <p:spPr>
                <a:xfrm flipV="1">
                  <a:off x="-1" y="0"/>
                  <a:ext cx="2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6" name="Line 18"/>
                <p:cNvSpPr/>
                <p:nvPr/>
              </p:nvSpPr>
              <p:spPr>
                <a:xfrm flipV="1">
                  <a:off x="4290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7" name="Line 19"/>
                <p:cNvSpPr/>
                <p:nvPr/>
              </p:nvSpPr>
              <p:spPr>
                <a:xfrm flipV="1">
                  <a:off x="35010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8" name="Line 20"/>
                <p:cNvSpPr/>
                <p:nvPr/>
              </p:nvSpPr>
              <p:spPr>
                <a:xfrm flipV="1">
                  <a:off x="25314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9" name="Line 21"/>
                <p:cNvSpPr/>
                <p:nvPr/>
              </p:nvSpPr>
              <p:spPr>
                <a:xfrm flipV="1">
                  <a:off x="603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0" name="Line 22"/>
                <p:cNvSpPr/>
                <p:nvPr/>
              </p:nvSpPr>
              <p:spPr>
                <a:xfrm flipV="1">
                  <a:off x="524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64" name="Group 23"/>
            <p:cNvGrpSpPr/>
            <p:nvPr/>
          </p:nvGrpSpPr>
          <p:grpSpPr>
            <a:xfrm>
              <a:off x="201612" y="-1"/>
              <a:ext cx="179388" cy="171451"/>
              <a:chOff x="0" y="0"/>
              <a:chExt cx="179387" cy="171449"/>
            </a:xfrm>
          </p:grpSpPr>
          <p:sp>
            <p:nvSpPr>
              <p:cNvPr id="153" name="Rectangle 24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54" name="Rectangle 25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63" name="Group 26"/>
              <p:cNvGrpSpPr/>
              <p:nvPr/>
            </p:nvGrpSpPr>
            <p:grpSpPr>
              <a:xfrm>
                <a:off x="70484" y="113348"/>
                <a:ext cx="60326" cy="28575"/>
                <a:chOff x="0" y="0"/>
                <a:chExt cx="60325" cy="28574"/>
              </a:xfrm>
            </p:grpSpPr>
            <p:sp>
              <p:nvSpPr>
                <p:cNvPr id="155" name="Line 27"/>
                <p:cNvSpPr/>
                <p:nvPr/>
              </p:nvSpPr>
              <p:spPr>
                <a:xfrm flipV="1">
                  <a:off x="1741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6" name="Line 28"/>
                <p:cNvSpPr/>
                <p:nvPr/>
              </p:nvSpPr>
              <p:spPr>
                <a:xfrm flipV="1">
                  <a:off x="789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7" name="Line 29"/>
                <p:cNvSpPr/>
                <p:nvPr/>
              </p:nvSpPr>
              <p:spPr>
                <a:xfrm flipV="1">
                  <a:off x="-1" y="0"/>
                  <a:ext cx="2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8" name="Line 30"/>
                <p:cNvSpPr/>
                <p:nvPr/>
              </p:nvSpPr>
              <p:spPr>
                <a:xfrm flipV="1">
                  <a:off x="4290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9" name="Line 31"/>
                <p:cNvSpPr/>
                <p:nvPr/>
              </p:nvSpPr>
              <p:spPr>
                <a:xfrm flipV="1">
                  <a:off x="35010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0" name="Line 32"/>
                <p:cNvSpPr/>
                <p:nvPr/>
              </p:nvSpPr>
              <p:spPr>
                <a:xfrm flipV="1">
                  <a:off x="25314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1" name="Line 33"/>
                <p:cNvSpPr/>
                <p:nvPr/>
              </p:nvSpPr>
              <p:spPr>
                <a:xfrm flipV="1">
                  <a:off x="603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2" name="Line 34"/>
                <p:cNvSpPr/>
                <p:nvPr/>
              </p:nvSpPr>
              <p:spPr>
                <a:xfrm flipV="1">
                  <a:off x="524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76" name="Group 35"/>
            <p:cNvGrpSpPr/>
            <p:nvPr/>
          </p:nvGrpSpPr>
          <p:grpSpPr>
            <a:xfrm>
              <a:off x="401637" y="-1"/>
              <a:ext cx="179388" cy="171451"/>
              <a:chOff x="0" y="0"/>
              <a:chExt cx="179387" cy="171449"/>
            </a:xfrm>
          </p:grpSpPr>
          <p:sp>
            <p:nvSpPr>
              <p:cNvPr id="165" name="Rectangle 36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66" name="Rectangle 37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75" name="Group 38"/>
              <p:cNvGrpSpPr/>
              <p:nvPr/>
            </p:nvGrpSpPr>
            <p:grpSpPr>
              <a:xfrm>
                <a:off x="70484" y="113348"/>
                <a:ext cx="60326" cy="28575"/>
                <a:chOff x="0" y="0"/>
                <a:chExt cx="60325" cy="28574"/>
              </a:xfrm>
            </p:grpSpPr>
            <p:sp>
              <p:nvSpPr>
                <p:cNvPr id="167" name="Line 39"/>
                <p:cNvSpPr/>
                <p:nvPr/>
              </p:nvSpPr>
              <p:spPr>
                <a:xfrm flipV="1">
                  <a:off x="1741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8" name="Line 40"/>
                <p:cNvSpPr/>
                <p:nvPr/>
              </p:nvSpPr>
              <p:spPr>
                <a:xfrm flipV="1">
                  <a:off x="789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9" name="Line 41"/>
                <p:cNvSpPr/>
                <p:nvPr/>
              </p:nvSpPr>
              <p:spPr>
                <a:xfrm flipV="1">
                  <a:off x="-1" y="0"/>
                  <a:ext cx="2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0" name="Line 42"/>
                <p:cNvSpPr/>
                <p:nvPr/>
              </p:nvSpPr>
              <p:spPr>
                <a:xfrm flipV="1">
                  <a:off x="4290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1" name="Line 43"/>
                <p:cNvSpPr/>
                <p:nvPr/>
              </p:nvSpPr>
              <p:spPr>
                <a:xfrm flipV="1">
                  <a:off x="35010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2" name="Line 44"/>
                <p:cNvSpPr/>
                <p:nvPr/>
              </p:nvSpPr>
              <p:spPr>
                <a:xfrm flipV="1">
                  <a:off x="25314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3" name="Line 45"/>
                <p:cNvSpPr/>
                <p:nvPr/>
              </p:nvSpPr>
              <p:spPr>
                <a:xfrm flipV="1">
                  <a:off x="603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4" name="Line 46"/>
                <p:cNvSpPr/>
                <p:nvPr/>
              </p:nvSpPr>
              <p:spPr>
                <a:xfrm flipV="1">
                  <a:off x="524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88" name="Group 47"/>
            <p:cNvGrpSpPr/>
            <p:nvPr/>
          </p:nvGrpSpPr>
          <p:grpSpPr>
            <a:xfrm>
              <a:off x="601662" y="-1"/>
              <a:ext cx="179388" cy="171451"/>
              <a:chOff x="0" y="0"/>
              <a:chExt cx="179387" cy="171449"/>
            </a:xfrm>
          </p:grpSpPr>
          <p:sp>
            <p:nvSpPr>
              <p:cNvPr id="177" name="Rectangle 48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178" name="Rectangle 49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187" name="Group 50"/>
              <p:cNvGrpSpPr/>
              <p:nvPr/>
            </p:nvGrpSpPr>
            <p:grpSpPr>
              <a:xfrm>
                <a:off x="70484" y="113348"/>
                <a:ext cx="60326" cy="28575"/>
                <a:chOff x="0" y="0"/>
                <a:chExt cx="60325" cy="28574"/>
              </a:xfrm>
            </p:grpSpPr>
            <p:sp>
              <p:nvSpPr>
                <p:cNvPr id="179" name="Line 51"/>
                <p:cNvSpPr/>
                <p:nvPr/>
              </p:nvSpPr>
              <p:spPr>
                <a:xfrm flipV="1">
                  <a:off x="1741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0" name="Line 52"/>
                <p:cNvSpPr/>
                <p:nvPr/>
              </p:nvSpPr>
              <p:spPr>
                <a:xfrm flipV="1">
                  <a:off x="789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1" name="Line 53"/>
                <p:cNvSpPr/>
                <p:nvPr/>
              </p:nvSpPr>
              <p:spPr>
                <a:xfrm flipV="1">
                  <a:off x="-1" y="0"/>
                  <a:ext cx="2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2" name="Line 54"/>
                <p:cNvSpPr/>
                <p:nvPr/>
              </p:nvSpPr>
              <p:spPr>
                <a:xfrm flipV="1">
                  <a:off x="42909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3" name="Line 55"/>
                <p:cNvSpPr/>
                <p:nvPr/>
              </p:nvSpPr>
              <p:spPr>
                <a:xfrm flipV="1">
                  <a:off x="35010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4" name="Line 56"/>
                <p:cNvSpPr/>
                <p:nvPr/>
              </p:nvSpPr>
              <p:spPr>
                <a:xfrm flipV="1">
                  <a:off x="25314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5" name="Line 57"/>
                <p:cNvSpPr/>
                <p:nvPr/>
              </p:nvSpPr>
              <p:spPr>
                <a:xfrm flipV="1">
                  <a:off x="603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6" name="Line 58"/>
                <p:cNvSpPr/>
                <p:nvPr/>
              </p:nvSpPr>
              <p:spPr>
                <a:xfrm flipV="1">
                  <a:off x="52425" y="0"/>
                  <a:ext cx="1" cy="28575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90" name="Line 59"/>
          <p:cNvSpPr/>
          <p:nvPr/>
        </p:nvSpPr>
        <p:spPr>
          <a:xfrm flipH="1">
            <a:off x="4292536" y="3592860"/>
            <a:ext cx="9526" cy="121285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91" name="Picture 60" descr="Picture 6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78612" y="2754659"/>
            <a:ext cx="1247776" cy="1092201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Line 61"/>
          <p:cNvSpPr/>
          <p:nvPr/>
        </p:nvSpPr>
        <p:spPr>
          <a:xfrm flipV="1">
            <a:off x="4927536" y="3529360"/>
            <a:ext cx="2514601" cy="15876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3" name="Line 62"/>
          <p:cNvSpPr/>
          <p:nvPr/>
        </p:nvSpPr>
        <p:spPr>
          <a:xfrm flipV="1">
            <a:off x="4678300" y="2013297"/>
            <a:ext cx="2028826" cy="154940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94" name="Picture 63" descr="Picture 6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76850" y="1268759"/>
            <a:ext cx="1281113" cy="939801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Line 64"/>
          <p:cNvSpPr/>
          <p:nvPr/>
        </p:nvSpPr>
        <p:spPr>
          <a:xfrm flipH="1" flipV="1">
            <a:off x="3543236" y="2202209"/>
            <a:ext cx="962026" cy="133985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6" name="Rectangle 65"/>
          <p:cNvSpPr txBox="1"/>
          <p:nvPr/>
        </p:nvSpPr>
        <p:spPr>
          <a:xfrm>
            <a:off x="3758768" y="1827559"/>
            <a:ext cx="538678" cy="32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spcBef>
                <a:spcPts val="0"/>
              </a:spcBef>
              <a:defRPr sz="1700"/>
            </a:lvl1pPr>
          </a:lstStyle>
          <a:p>
            <a:pPr/>
            <a:r>
              <a:t>Host</a:t>
            </a:r>
          </a:p>
        </p:txBody>
      </p:sp>
      <p:sp>
        <p:nvSpPr>
          <p:cNvPr id="197" name="Rectangle 66"/>
          <p:cNvSpPr txBox="1"/>
          <p:nvPr/>
        </p:nvSpPr>
        <p:spPr>
          <a:xfrm>
            <a:off x="5347854" y="1340196"/>
            <a:ext cx="538679" cy="32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spcBef>
                <a:spcPts val="0"/>
              </a:spcBef>
              <a:defRPr sz="1700"/>
            </a:lvl1pPr>
          </a:lstStyle>
          <a:p>
            <a:pPr/>
            <a:r>
              <a:t>Host</a:t>
            </a:r>
          </a:p>
        </p:txBody>
      </p:sp>
      <p:sp>
        <p:nvSpPr>
          <p:cNvPr id="198" name="Rectangle 67"/>
          <p:cNvSpPr txBox="1"/>
          <p:nvPr/>
        </p:nvSpPr>
        <p:spPr>
          <a:xfrm>
            <a:off x="8519680" y="3016597"/>
            <a:ext cx="886564" cy="582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/>
          <a:p>
            <a:pPr defTabSz="844550">
              <a:spcBef>
                <a:spcPts val="0"/>
              </a:spcBef>
              <a:defRPr sz="1700"/>
            </a:pPr>
            <a:r>
              <a:t>Network</a:t>
            </a:r>
          </a:p>
          <a:p>
            <a:pPr defTabSz="844550">
              <a:spcBef>
                <a:spcPts val="0"/>
              </a:spcBef>
              <a:defRPr sz="1700"/>
            </a:pPr>
            <a:r>
              <a:t>Printer</a:t>
            </a:r>
          </a:p>
        </p:txBody>
      </p:sp>
      <p:sp>
        <p:nvSpPr>
          <p:cNvPr id="199" name="Rectangle 68"/>
          <p:cNvSpPr txBox="1"/>
          <p:nvPr/>
        </p:nvSpPr>
        <p:spPr>
          <a:xfrm>
            <a:off x="4636151" y="2460972"/>
            <a:ext cx="697073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spcBef>
                <a:spcPts val="0"/>
              </a:spcBef>
              <a:defRPr sz="2400"/>
            </a:lvl1pPr>
          </a:lstStyle>
          <a:p>
            <a:pPr/>
            <a:r>
              <a:t>LAN</a:t>
            </a:r>
          </a:p>
        </p:txBody>
      </p:sp>
      <p:sp>
        <p:nvSpPr>
          <p:cNvPr id="200" name="Rectangle 69"/>
          <p:cNvSpPr/>
          <p:nvPr/>
        </p:nvSpPr>
        <p:spPr>
          <a:xfrm>
            <a:off x="865125" y="1378296"/>
            <a:ext cx="2219326" cy="36018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00:13:02:39:e5:f7</a:t>
            </a:r>
          </a:p>
        </p:txBody>
      </p:sp>
      <p:sp>
        <p:nvSpPr>
          <p:cNvPr id="201" name="Rectangle 70"/>
          <p:cNvSpPr/>
          <p:nvPr/>
        </p:nvSpPr>
        <p:spPr>
          <a:xfrm>
            <a:off x="7111937" y="1378296"/>
            <a:ext cx="2219326" cy="36018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00:0a:95:d1:52:30</a:t>
            </a:r>
          </a:p>
        </p:txBody>
      </p:sp>
      <p:sp>
        <p:nvSpPr>
          <p:cNvPr id="202" name="Rectangle 71"/>
          <p:cNvSpPr/>
          <p:nvPr/>
        </p:nvSpPr>
        <p:spPr>
          <a:xfrm>
            <a:off x="7234174" y="3950046"/>
            <a:ext cx="2219326" cy="36018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00:80:77:31:b6:45</a:t>
            </a:r>
          </a:p>
        </p:txBody>
      </p:sp>
      <p:sp>
        <p:nvSpPr>
          <p:cNvPr id="203" name="Rectangle 72"/>
          <p:cNvSpPr/>
          <p:nvPr/>
        </p:nvSpPr>
        <p:spPr>
          <a:xfrm>
            <a:off x="4429061" y="4105621"/>
            <a:ext cx="2219326" cy="360188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00:04:0e:73:3f:3d</a:t>
            </a:r>
          </a:p>
        </p:txBody>
      </p:sp>
      <p:sp>
        <p:nvSpPr>
          <p:cNvPr id="204" name="Line 73"/>
          <p:cNvSpPr/>
          <p:nvPr/>
        </p:nvSpPr>
        <p:spPr>
          <a:xfrm flipH="1">
            <a:off x="4340161" y="3700810"/>
            <a:ext cx="19051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05" name="Line 74"/>
          <p:cNvSpPr/>
          <p:nvPr/>
        </p:nvSpPr>
        <p:spPr>
          <a:xfrm flipV="1">
            <a:off x="4691000" y="2321272"/>
            <a:ext cx="1514476" cy="114300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06" name="Line 75"/>
          <p:cNvSpPr/>
          <p:nvPr/>
        </p:nvSpPr>
        <p:spPr>
          <a:xfrm>
            <a:off x="4957700" y="3597621"/>
            <a:ext cx="2219326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07" name="Rectangle 76"/>
          <p:cNvSpPr/>
          <p:nvPr/>
        </p:nvSpPr>
        <p:spPr>
          <a:xfrm rot="360000">
            <a:off x="5420550" y="4918468"/>
            <a:ext cx="2511426" cy="62117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spcBef>
                <a:spcPts val="0"/>
              </a:spcBef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Schritt 1: Anfrage an alle Ports verteilen</a:t>
            </a:r>
          </a:p>
        </p:txBody>
      </p:sp>
      <p:grpSp>
        <p:nvGrpSpPr>
          <p:cNvPr id="211" name="Group 78"/>
          <p:cNvGrpSpPr/>
          <p:nvPr/>
        </p:nvGrpSpPr>
        <p:grpSpPr>
          <a:xfrm>
            <a:off x="1091767" y="2251422"/>
            <a:ext cx="2943595" cy="873504"/>
            <a:chOff x="0" y="0"/>
            <a:chExt cx="2943593" cy="873503"/>
          </a:xfrm>
        </p:grpSpPr>
        <p:sp>
          <p:nvSpPr>
            <p:cNvPr id="208" name="Line 79"/>
            <p:cNvSpPr/>
            <p:nvPr/>
          </p:nvSpPr>
          <p:spPr>
            <a:xfrm>
              <a:off x="2381619" y="33337"/>
              <a:ext cx="561975" cy="752476"/>
            </a:xfrm>
            <a:prstGeom prst="line">
              <a:avLst/>
            </a:prstGeom>
            <a:noFill/>
            <a:ln w="38100" cap="flat">
              <a:solidFill>
                <a:srgbClr val="FF993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9" name="Rectangle 80"/>
            <p:cNvSpPr txBox="1"/>
            <p:nvPr/>
          </p:nvSpPr>
          <p:spPr>
            <a:xfrm>
              <a:off x="0" y="290512"/>
              <a:ext cx="2551852" cy="582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26" tIns="41026" rIns="41026" bIns="41026" numCol="1" anchor="t">
              <a:spAutoFit/>
            </a:bodyPr>
            <a:lstStyle/>
            <a:p>
              <a:pPr algn="r" defTabSz="844550">
                <a:spcBef>
                  <a:spcPts val="0"/>
                </a:spcBef>
                <a:defRPr sz="1700"/>
              </a:pPr>
              <a:r>
                <a:t>Anfrage (Nachricht)</a:t>
              </a:r>
            </a:p>
            <a:p>
              <a:pPr algn="r" defTabSz="844550">
                <a:spcBef>
                  <a:spcPts val="0"/>
                </a:spcBef>
                <a:defRPr sz="1700"/>
              </a:pPr>
              <a:r>
                <a:t>an 00:0a:95:d1:52:30</a:t>
              </a:r>
            </a:p>
          </p:txBody>
        </p:sp>
        <p:pic>
          <p:nvPicPr>
            <p:cNvPr id="210" name="Picture 81" descr="Picture 81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00469" y="0"/>
              <a:ext cx="458788" cy="295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2" name="Group 82"/>
          <p:cNvGrpSpPr/>
          <p:nvPr/>
        </p:nvGrpSpPr>
        <p:grpSpPr>
          <a:xfrm>
            <a:off x="919099" y="3543642"/>
            <a:ext cx="3617852" cy="1914531"/>
            <a:chOff x="0" y="0"/>
            <a:chExt cx="3617850" cy="1914530"/>
          </a:xfrm>
        </p:grpSpPr>
        <p:sp>
          <p:nvSpPr>
            <p:cNvPr id="212" name="AutoShape 83"/>
            <p:cNvSpPr/>
            <p:nvPr/>
          </p:nvSpPr>
          <p:spPr>
            <a:xfrm>
              <a:off x="0" y="0"/>
              <a:ext cx="3617851" cy="1914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570"/>
                  </a:moveTo>
                  <a:cubicBezTo>
                    <a:pt x="0" y="9352"/>
                    <a:pt x="523" y="8364"/>
                    <a:pt x="1167" y="8364"/>
                  </a:cubicBezTo>
                  <a:lnTo>
                    <a:pt x="8575" y="8364"/>
                  </a:lnTo>
                  <a:lnTo>
                    <a:pt x="21600" y="0"/>
                  </a:lnTo>
                  <a:lnTo>
                    <a:pt x="12250" y="8364"/>
                  </a:lnTo>
                  <a:lnTo>
                    <a:pt x="13533" y="8364"/>
                  </a:lnTo>
                  <a:cubicBezTo>
                    <a:pt x="14178" y="8364"/>
                    <a:pt x="14700" y="9352"/>
                    <a:pt x="14700" y="10570"/>
                  </a:cubicBezTo>
                  <a:lnTo>
                    <a:pt x="14700" y="10570"/>
                  </a:lnTo>
                  <a:lnTo>
                    <a:pt x="14700" y="19394"/>
                  </a:lnTo>
                  <a:cubicBezTo>
                    <a:pt x="14700" y="20612"/>
                    <a:pt x="14178" y="21600"/>
                    <a:pt x="13533" y="21600"/>
                  </a:cubicBezTo>
                  <a:lnTo>
                    <a:pt x="1167" y="21600"/>
                  </a:lnTo>
                  <a:cubicBezTo>
                    <a:pt x="523" y="21600"/>
                    <a:pt x="0" y="20612"/>
                    <a:pt x="0" y="19394"/>
                  </a:cubicBezTo>
                  <a:lnTo>
                    <a:pt x="0" y="10570"/>
                  </a:lnTo>
                  <a:close/>
                </a:path>
              </a:pathLst>
            </a:custGeom>
            <a:solidFill>
              <a:srgbClr val="FFFFCC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</a:pPr>
            </a:p>
          </p:txBody>
        </p:sp>
        <p:sp>
          <p:nvSpPr>
            <p:cNvPr id="213" name="Rectangle 84"/>
            <p:cNvSpPr/>
            <p:nvPr/>
          </p:nvSpPr>
          <p:spPr>
            <a:xfrm>
              <a:off x="77787" y="876305"/>
              <a:ext cx="2249488" cy="900113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214" name="Line 85"/>
            <p:cNvSpPr/>
            <p:nvPr/>
          </p:nvSpPr>
          <p:spPr>
            <a:xfrm>
              <a:off x="77787" y="1146180"/>
              <a:ext cx="224948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5" name="Line 86"/>
            <p:cNvSpPr/>
            <p:nvPr/>
          </p:nvSpPr>
          <p:spPr>
            <a:xfrm flipV="1">
              <a:off x="1606708" y="877734"/>
              <a:ext cx="1" cy="9001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6" name="Rectangle 87"/>
            <p:cNvSpPr txBox="1"/>
            <p:nvPr/>
          </p:nvSpPr>
          <p:spPr>
            <a:xfrm>
              <a:off x="299667" y="876305"/>
              <a:ext cx="478577" cy="279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26" tIns="41026" rIns="41026" bIns="41026" numCol="1" anchor="t">
              <a:spAutoFit/>
            </a:bodyPr>
            <a:lstStyle>
              <a:lvl1pPr defTabSz="844550">
                <a:spcBef>
                  <a:spcPts val="0"/>
                </a:spcBef>
                <a:defRPr sz="1400"/>
              </a:lvl1pPr>
            </a:lstStyle>
            <a:p>
              <a:pPr/>
              <a:r>
                <a:t>MAC</a:t>
              </a:r>
            </a:p>
          </p:txBody>
        </p:sp>
        <p:sp>
          <p:nvSpPr>
            <p:cNvPr id="217" name="Rectangle 88"/>
            <p:cNvSpPr txBox="1"/>
            <p:nvPr/>
          </p:nvSpPr>
          <p:spPr>
            <a:xfrm>
              <a:off x="1785567" y="876305"/>
              <a:ext cx="420837" cy="279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26" tIns="41026" rIns="41026" bIns="41026" numCol="1" anchor="t">
              <a:spAutoFit/>
            </a:bodyPr>
            <a:lstStyle>
              <a:lvl1pPr defTabSz="844550">
                <a:spcBef>
                  <a:spcPts val="0"/>
                </a:spcBef>
                <a:defRPr sz="1400"/>
              </a:lvl1pPr>
            </a:lstStyle>
            <a:p>
              <a:pPr/>
              <a:r>
                <a:t>Port</a:t>
              </a:r>
            </a:p>
          </p:txBody>
        </p:sp>
        <p:sp>
          <p:nvSpPr>
            <p:cNvPr id="218" name="Rectangle 89"/>
            <p:cNvSpPr txBox="1"/>
            <p:nvPr/>
          </p:nvSpPr>
          <p:spPr>
            <a:xfrm>
              <a:off x="178650" y="1100142"/>
              <a:ext cx="1290524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spcBef>
                  <a:spcPts val="0"/>
                </a:spcBef>
                <a:defRPr sz="1200"/>
              </a:lvl1pPr>
            </a:lstStyle>
            <a:p>
              <a:pPr/>
              <a:r>
                <a:t>00:13:02:39:e5:f7</a:t>
              </a:r>
            </a:p>
          </p:txBody>
        </p:sp>
        <p:sp>
          <p:nvSpPr>
            <p:cNvPr id="219" name="Line 90"/>
            <p:cNvSpPr/>
            <p:nvPr/>
          </p:nvSpPr>
          <p:spPr>
            <a:xfrm>
              <a:off x="77787" y="1325567"/>
              <a:ext cx="2249488" cy="1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20" name="Line 91"/>
            <p:cNvSpPr/>
            <p:nvPr/>
          </p:nvSpPr>
          <p:spPr>
            <a:xfrm>
              <a:off x="77787" y="1506542"/>
              <a:ext cx="2249488" cy="1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21" name="Rectangle 92"/>
            <p:cNvSpPr txBox="1"/>
            <p:nvPr/>
          </p:nvSpPr>
          <p:spPr>
            <a:xfrm>
              <a:off x="1827219" y="1100142"/>
              <a:ext cx="188898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spcBef>
                  <a:spcPts val="0"/>
                </a:spcBef>
                <a:defRPr sz="1200"/>
              </a:lvl1pPr>
            </a:lstStyle>
            <a:p>
              <a:pPr/>
              <a:r>
                <a:t>2</a:t>
              </a:r>
            </a:p>
          </p:txBody>
        </p:sp>
      </p:grpSp>
      <p:sp>
        <p:nvSpPr>
          <p:cNvPr id="223" name="Rectangle 93"/>
          <p:cNvSpPr/>
          <p:nvPr/>
        </p:nvSpPr>
        <p:spPr>
          <a:xfrm rot="21347761">
            <a:off x="2103158" y="5523268"/>
            <a:ext cx="3000376" cy="354472"/>
          </a:xfrm>
          <a:prstGeom prst="rect">
            <a:avLst/>
          </a:prstGeom>
          <a:solidFill>
            <a:srgbClr val="006BB2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spcBef>
                <a:spcPts val="0"/>
              </a:spcBef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Gelernte MAC Adresse</a:t>
            </a:r>
          </a:p>
        </p:txBody>
      </p:sp>
      <p:sp>
        <p:nvSpPr>
          <p:cNvPr id="224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2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2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2"/>
      <p:bldP build="whole" bldLvl="1" animBg="1" rev="0" advAuto="0" spid="222" grpId="6"/>
      <p:bldP build="whole" bldLvl="1" animBg="1" rev="0" advAuto="0" spid="223" grpId="7"/>
      <p:bldP build="whole" bldLvl="1" animBg="1" rev="0" advAuto="0" spid="206" grpId="4"/>
      <p:bldP build="whole" bldLvl="1" animBg="1" rev="0" advAuto="0" spid="207" grpId="5"/>
      <p:bldP build="whole" bldLvl="1" animBg="1" rev="0" advAuto="0" spid="211" grpId="1"/>
      <p:bldP build="whole" bldLvl="1" animBg="1" rev="0" advAuto="0" spid="205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Lernen von MAC-Adressen (2) </a:t>
            </a:r>
          </a:p>
        </p:txBody>
      </p:sp>
      <p:grpSp>
        <p:nvGrpSpPr>
          <p:cNvPr id="230" name="Group 2"/>
          <p:cNvGrpSpPr/>
          <p:nvPr/>
        </p:nvGrpSpPr>
        <p:grpSpPr>
          <a:xfrm>
            <a:off x="2839974" y="1994247"/>
            <a:ext cx="4327527" cy="2725739"/>
            <a:chOff x="0" y="0"/>
            <a:chExt cx="4327525" cy="2725737"/>
          </a:xfrm>
        </p:grpSpPr>
        <p:sp>
          <p:nvSpPr>
            <p:cNvPr id="228" name="Freeform 3"/>
            <p:cNvSpPr/>
            <p:nvPr/>
          </p:nvSpPr>
          <p:spPr>
            <a:xfrm>
              <a:off x="0" y="-1"/>
              <a:ext cx="4327526" cy="2725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  <a:close/>
                </a:path>
              </a:pathLst>
            </a:custGeom>
            <a:solidFill>
              <a:srgbClr val="CCEC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229" name="Freeform 4"/>
            <p:cNvSpPr/>
            <p:nvPr/>
          </p:nvSpPr>
          <p:spPr>
            <a:xfrm>
              <a:off x="0" y="-1"/>
              <a:ext cx="4327526" cy="2725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66" y="1974"/>
                  </a:moveTo>
                  <a:lnTo>
                    <a:pt x="15654" y="1974"/>
                  </a:lnTo>
                  <a:lnTo>
                    <a:pt x="15610" y="1784"/>
                  </a:lnTo>
                  <a:lnTo>
                    <a:pt x="15543" y="1784"/>
                  </a:lnTo>
                  <a:lnTo>
                    <a:pt x="15499" y="1708"/>
                  </a:lnTo>
                  <a:lnTo>
                    <a:pt x="15432" y="1708"/>
                  </a:lnTo>
                  <a:lnTo>
                    <a:pt x="15387" y="1632"/>
                  </a:lnTo>
                  <a:lnTo>
                    <a:pt x="15276" y="1480"/>
                  </a:lnTo>
                  <a:lnTo>
                    <a:pt x="15165" y="1480"/>
                  </a:lnTo>
                  <a:lnTo>
                    <a:pt x="15098" y="1329"/>
                  </a:lnTo>
                  <a:lnTo>
                    <a:pt x="15053" y="1215"/>
                  </a:lnTo>
                  <a:lnTo>
                    <a:pt x="14986" y="1215"/>
                  </a:lnTo>
                  <a:lnTo>
                    <a:pt x="14942" y="1139"/>
                  </a:lnTo>
                  <a:lnTo>
                    <a:pt x="14831" y="1139"/>
                  </a:lnTo>
                  <a:lnTo>
                    <a:pt x="14786" y="1063"/>
                  </a:lnTo>
                  <a:lnTo>
                    <a:pt x="14719" y="1063"/>
                  </a:lnTo>
                  <a:lnTo>
                    <a:pt x="14608" y="987"/>
                  </a:lnTo>
                  <a:lnTo>
                    <a:pt x="14563" y="987"/>
                  </a:lnTo>
                  <a:lnTo>
                    <a:pt x="14452" y="911"/>
                  </a:lnTo>
                  <a:lnTo>
                    <a:pt x="14341" y="911"/>
                  </a:lnTo>
                  <a:lnTo>
                    <a:pt x="14229" y="759"/>
                  </a:lnTo>
                  <a:lnTo>
                    <a:pt x="13940" y="759"/>
                  </a:lnTo>
                  <a:lnTo>
                    <a:pt x="13895" y="683"/>
                  </a:lnTo>
                  <a:lnTo>
                    <a:pt x="12671" y="683"/>
                  </a:lnTo>
                  <a:lnTo>
                    <a:pt x="12604" y="759"/>
                  </a:lnTo>
                  <a:lnTo>
                    <a:pt x="12336" y="759"/>
                  </a:lnTo>
                  <a:lnTo>
                    <a:pt x="12270" y="911"/>
                  </a:lnTo>
                  <a:lnTo>
                    <a:pt x="12114" y="911"/>
                  </a:lnTo>
                  <a:lnTo>
                    <a:pt x="12047" y="987"/>
                  </a:lnTo>
                  <a:lnTo>
                    <a:pt x="11891" y="987"/>
                  </a:lnTo>
                  <a:lnTo>
                    <a:pt x="11824" y="1063"/>
                  </a:lnTo>
                  <a:lnTo>
                    <a:pt x="11780" y="1139"/>
                  </a:lnTo>
                  <a:lnTo>
                    <a:pt x="11668" y="1139"/>
                  </a:lnTo>
                  <a:lnTo>
                    <a:pt x="11557" y="1215"/>
                  </a:lnTo>
                  <a:lnTo>
                    <a:pt x="11490" y="1215"/>
                  </a:lnTo>
                  <a:lnTo>
                    <a:pt x="11490" y="1329"/>
                  </a:lnTo>
                  <a:lnTo>
                    <a:pt x="11379" y="1480"/>
                  </a:lnTo>
                  <a:lnTo>
                    <a:pt x="11268" y="1480"/>
                  </a:lnTo>
                  <a:lnTo>
                    <a:pt x="11156" y="1632"/>
                  </a:lnTo>
                  <a:lnTo>
                    <a:pt x="11156" y="1708"/>
                  </a:lnTo>
                  <a:lnTo>
                    <a:pt x="11045" y="1708"/>
                  </a:lnTo>
                  <a:lnTo>
                    <a:pt x="11000" y="1784"/>
                  </a:lnTo>
                  <a:lnTo>
                    <a:pt x="10934" y="1860"/>
                  </a:lnTo>
                  <a:lnTo>
                    <a:pt x="10889" y="1974"/>
                  </a:lnTo>
                  <a:lnTo>
                    <a:pt x="10822" y="1974"/>
                  </a:lnTo>
                  <a:lnTo>
                    <a:pt x="10778" y="2050"/>
                  </a:lnTo>
                  <a:lnTo>
                    <a:pt x="10711" y="2126"/>
                  </a:lnTo>
                  <a:lnTo>
                    <a:pt x="10666" y="2126"/>
                  </a:lnTo>
                  <a:lnTo>
                    <a:pt x="10622" y="2202"/>
                  </a:lnTo>
                  <a:lnTo>
                    <a:pt x="10555" y="2430"/>
                  </a:lnTo>
                  <a:lnTo>
                    <a:pt x="10511" y="2430"/>
                  </a:lnTo>
                  <a:lnTo>
                    <a:pt x="10511" y="2505"/>
                  </a:lnTo>
                  <a:lnTo>
                    <a:pt x="10444" y="2430"/>
                  </a:lnTo>
                  <a:lnTo>
                    <a:pt x="10399" y="2430"/>
                  </a:lnTo>
                  <a:lnTo>
                    <a:pt x="10399" y="2354"/>
                  </a:lnTo>
                  <a:lnTo>
                    <a:pt x="10332" y="2126"/>
                  </a:lnTo>
                  <a:lnTo>
                    <a:pt x="10288" y="2050"/>
                  </a:lnTo>
                  <a:lnTo>
                    <a:pt x="10221" y="2050"/>
                  </a:lnTo>
                  <a:lnTo>
                    <a:pt x="10221" y="1784"/>
                  </a:lnTo>
                  <a:lnTo>
                    <a:pt x="10110" y="1784"/>
                  </a:lnTo>
                  <a:lnTo>
                    <a:pt x="10110" y="1708"/>
                  </a:lnTo>
                  <a:lnTo>
                    <a:pt x="10065" y="1708"/>
                  </a:lnTo>
                  <a:lnTo>
                    <a:pt x="9998" y="1480"/>
                  </a:lnTo>
                  <a:lnTo>
                    <a:pt x="9887" y="1480"/>
                  </a:lnTo>
                  <a:lnTo>
                    <a:pt x="9887" y="1215"/>
                  </a:lnTo>
                  <a:lnTo>
                    <a:pt x="9842" y="1215"/>
                  </a:lnTo>
                  <a:lnTo>
                    <a:pt x="9776" y="1139"/>
                  </a:lnTo>
                  <a:lnTo>
                    <a:pt x="9731" y="1139"/>
                  </a:lnTo>
                  <a:lnTo>
                    <a:pt x="9664" y="1063"/>
                  </a:lnTo>
                  <a:lnTo>
                    <a:pt x="9664" y="987"/>
                  </a:lnTo>
                  <a:lnTo>
                    <a:pt x="9620" y="987"/>
                  </a:lnTo>
                  <a:lnTo>
                    <a:pt x="9553" y="911"/>
                  </a:lnTo>
                  <a:lnTo>
                    <a:pt x="9508" y="911"/>
                  </a:lnTo>
                  <a:lnTo>
                    <a:pt x="9442" y="759"/>
                  </a:lnTo>
                  <a:lnTo>
                    <a:pt x="9397" y="759"/>
                  </a:lnTo>
                  <a:lnTo>
                    <a:pt x="9397" y="683"/>
                  </a:lnTo>
                  <a:lnTo>
                    <a:pt x="9286" y="683"/>
                  </a:lnTo>
                  <a:lnTo>
                    <a:pt x="9219" y="493"/>
                  </a:lnTo>
                  <a:lnTo>
                    <a:pt x="9174" y="493"/>
                  </a:lnTo>
                  <a:lnTo>
                    <a:pt x="9108" y="418"/>
                  </a:lnTo>
                  <a:lnTo>
                    <a:pt x="9063" y="418"/>
                  </a:lnTo>
                  <a:lnTo>
                    <a:pt x="8996" y="342"/>
                  </a:lnTo>
                  <a:lnTo>
                    <a:pt x="8885" y="342"/>
                  </a:lnTo>
                  <a:lnTo>
                    <a:pt x="8840" y="266"/>
                  </a:lnTo>
                  <a:lnTo>
                    <a:pt x="8662" y="266"/>
                  </a:lnTo>
                  <a:lnTo>
                    <a:pt x="8618" y="190"/>
                  </a:lnTo>
                  <a:lnTo>
                    <a:pt x="8551" y="190"/>
                  </a:lnTo>
                  <a:lnTo>
                    <a:pt x="8506" y="0"/>
                  </a:lnTo>
                  <a:lnTo>
                    <a:pt x="7104" y="0"/>
                  </a:lnTo>
                  <a:lnTo>
                    <a:pt x="7059" y="190"/>
                  </a:lnTo>
                  <a:lnTo>
                    <a:pt x="6948" y="190"/>
                  </a:lnTo>
                  <a:lnTo>
                    <a:pt x="6881" y="266"/>
                  </a:lnTo>
                  <a:lnTo>
                    <a:pt x="6725" y="266"/>
                  </a:lnTo>
                  <a:lnTo>
                    <a:pt x="6658" y="342"/>
                  </a:lnTo>
                  <a:lnTo>
                    <a:pt x="6547" y="342"/>
                  </a:lnTo>
                  <a:lnTo>
                    <a:pt x="6458" y="493"/>
                  </a:lnTo>
                  <a:lnTo>
                    <a:pt x="6346" y="493"/>
                  </a:lnTo>
                  <a:lnTo>
                    <a:pt x="6280" y="683"/>
                  </a:lnTo>
                  <a:lnTo>
                    <a:pt x="6235" y="683"/>
                  </a:lnTo>
                  <a:lnTo>
                    <a:pt x="6168" y="759"/>
                  </a:lnTo>
                  <a:lnTo>
                    <a:pt x="6124" y="759"/>
                  </a:lnTo>
                  <a:lnTo>
                    <a:pt x="6057" y="911"/>
                  </a:lnTo>
                  <a:lnTo>
                    <a:pt x="6012" y="911"/>
                  </a:lnTo>
                  <a:lnTo>
                    <a:pt x="5946" y="987"/>
                  </a:lnTo>
                  <a:lnTo>
                    <a:pt x="5901" y="987"/>
                  </a:lnTo>
                  <a:lnTo>
                    <a:pt x="5901" y="1063"/>
                  </a:lnTo>
                  <a:lnTo>
                    <a:pt x="5790" y="1139"/>
                  </a:lnTo>
                  <a:lnTo>
                    <a:pt x="5790" y="1215"/>
                  </a:lnTo>
                  <a:lnTo>
                    <a:pt x="5723" y="1215"/>
                  </a:lnTo>
                  <a:lnTo>
                    <a:pt x="5678" y="1329"/>
                  </a:lnTo>
                  <a:lnTo>
                    <a:pt x="5612" y="1480"/>
                  </a:lnTo>
                  <a:lnTo>
                    <a:pt x="5567" y="1480"/>
                  </a:lnTo>
                  <a:lnTo>
                    <a:pt x="5500" y="1632"/>
                  </a:lnTo>
                  <a:lnTo>
                    <a:pt x="5456" y="1708"/>
                  </a:lnTo>
                  <a:lnTo>
                    <a:pt x="5456" y="1784"/>
                  </a:lnTo>
                  <a:lnTo>
                    <a:pt x="5344" y="1974"/>
                  </a:lnTo>
                  <a:lnTo>
                    <a:pt x="5344" y="2050"/>
                  </a:lnTo>
                  <a:lnTo>
                    <a:pt x="5278" y="2050"/>
                  </a:lnTo>
                  <a:lnTo>
                    <a:pt x="5166" y="2354"/>
                  </a:lnTo>
                  <a:lnTo>
                    <a:pt x="5166" y="2430"/>
                  </a:lnTo>
                  <a:lnTo>
                    <a:pt x="5122" y="2619"/>
                  </a:lnTo>
                  <a:lnTo>
                    <a:pt x="5055" y="2619"/>
                  </a:lnTo>
                  <a:lnTo>
                    <a:pt x="5055" y="2847"/>
                  </a:lnTo>
                  <a:lnTo>
                    <a:pt x="4832" y="2847"/>
                  </a:lnTo>
                  <a:lnTo>
                    <a:pt x="4788" y="2695"/>
                  </a:lnTo>
                  <a:lnTo>
                    <a:pt x="4008" y="2695"/>
                  </a:lnTo>
                  <a:lnTo>
                    <a:pt x="3941" y="2847"/>
                  </a:lnTo>
                  <a:lnTo>
                    <a:pt x="3385" y="2847"/>
                  </a:lnTo>
                  <a:lnTo>
                    <a:pt x="3340" y="2923"/>
                  </a:lnTo>
                  <a:lnTo>
                    <a:pt x="3162" y="2923"/>
                  </a:lnTo>
                  <a:lnTo>
                    <a:pt x="3118" y="3151"/>
                  </a:lnTo>
                  <a:lnTo>
                    <a:pt x="2939" y="3151"/>
                  </a:lnTo>
                  <a:lnTo>
                    <a:pt x="2895" y="3265"/>
                  </a:lnTo>
                  <a:lnTo>
                    <a:pt x="2828" y="3265"/>
                  </a:lnTo>
                  <a:lnTo>
                    <a:pt x="2717" y="3341"/>
                  </a:lnTo>
                  <a:lnTo>
                    <a:pt x="2672" y="3341"/>
                  </a:lnTo>
                  <a:lnTo>
                    <a:pt x="2605" y="3417"/>
                  </a:lnTo>
                  <a:lnTo>
                    <a:pt x="2494" y="3417"/>
                  </a:lnTo>
                  <a:lnTo>
                    <a:pt x="2449" y="3492"/>
                  </a:lnTo>
                  <a:lnTo>
                    <a:pt x="2383" y="3492"/>
                  </a:lnTo>
                  <a:lnTo>
                    <a:pt x="2338" y="3568"/>
                  </a:lnTo>
                  <a:lnTo>
                    <a:pt x="2271" y="3568"/>
                  </a:lnTo>
                  <a:lnTo>
                    <a:pt x="2227" y="3720"/>
                  </a:lnTo>
                  <a:lnTo>
                    <a:pt x="2182" y="3720"/>
                  </a:lnTo>
                  <a:lnTo>
                    <a:pt x="2071" y="3910"/>
                  </a:lnTo>
                  <a:lnTo>
                    <a:pt x="2071" y="3986"/>
                  </a:lnTo>
                  <a:lnTo>
                    <a:pt x="1960" y="3986"/>
                  </a:lnTo>
                  <a:lnTo>
                    <a:pt x="1893" y="4138"/>
                  </a:lnTo>
                  <a:lnTo>
                    <a:pt x="1848" y="4138"/>
                  </a:lnTo>
                  <a:lnTo>
                    <a:pt x="1781" y="4214"/>
                  </a:lnTo>
                  <a:lnTo>
                    <a:pt x="1670" y="4290"/>
                  </a:lnTo>
                  <a:lnTo>
                    <a:pt x="1670" y="4366"/>
                  </a:lnTo>
                  <a:lnTo>
                    <a:pt x="1559" y="4555"/>
                  </a:lnTo>
                  <a:lnTo>
                    <a:pt x="1559" y="4631"/>
                  </a:lnTo>
                  <a:lnTo>
                    <a:pt x="1447" y="4631"/>
                  </a:lnTo>
                  <a:lnTo>
                    <a:pt x="1403" y="4707"/>
                  </a:lnTo>
                  <a:lnTo>
                    <a:pt x="1336" y="4859"/>
                  </a:lnTo>
                  <a:lnTo>
                    <a:pt x="1292" y="4935"/>
                  </a:lnTo>
                  <a:lnTo>
                    <a:pt x="1225" y="5011"/>
                  </a:lnTo>
                  <a:lnTo>
                    <a:pt x="1225" y="5125"/>
                  </a:lnTo>
                  <a:lnTo>
                    <a:pt x="1180" y="5201"/>
                  </a:lnTo>
                  <a:lnTo>
                    <a:pt x="1069" y="5353"/>
                  </a:lnTo>
                  <a:lnTo>
                    <a:pt x="1002" y="5580"/>
                  </a:lnTo>
                  <a:lnTo>
                    <a:pt x="958" y="5580"/>
                  </a:lnTo>
                  <a:lnTo>
                    <a:pt x="891" y="5770"/>
                  </a:lnTo>
                  <a:lnTo>
                    <a:pt x="846" y="5846"/>
                  </a:lnTo>
                  <a:lnTo>
                    <a:pt x="779" y="6074"/>
                  </a:lnTo>
                  <a:lnTo>
                    <a:pt x="735" y="6074"/>
                  </a:lnTo>
                  <a:lnTo>
                    <a:pt x="624" y="6567"/>
                  </a:lnTo>
                  <a:lnTo>
                    <a:pt x="512" y="6643"/>
                  </a:lnTo>
                  <a:lnTo>
                    <a:pt x="512" y="6795"/>
                  </a:lnTo>
                  <a:lnTo>
                    <a:pt x="445" y="6871"/>
                  </a:lnTo>
                  <a:lnTo>
                    <a:pt x="445" y="7137"/>
                  </a:lnTo>
                  <a:lnTo>
                    <a:pt x="334" y="7289"/>
                  </a:lnTo>
                  <a:lnTo>
                    <a:pt x="334" y="7364"/>
                  </a:lnTo>
                  <a:lnTo>
                    <a:pt x="289" y="7516"/>
                  </a:lnTo>
                  <a:lnTo>
                    <a:pt x="289" y="7706"/>
                  </a:lnTo>
                  <a:lnTo>
                    <a:pt x="223" y="7858"/>
                  </a:lnTo>
                  <a:lnTo>
                    <a:pt x="223" y="8086"/>
                  </a:lnTo>
                  <a:lnTo>
                    <a:pt x="178" y="8238"/>
                  </a:lnTo>
                  <a:lnTo>
                    <a:pt x="178" y="8351"/>
                  </a:lnTo>
                  <a:lnTo>
                    <a:pt x="111" y="8579"/>
                  </a:lnTo>
                  <a:lnTo>
                    <a:pt x="111" y="9073"/>
                  </a:lnTo>
                  <a:lnTo>
                    <a:pt x="67" y="9225"/>
                  </a:lnTo>
                  <a:lnTo>
                    <a:pt x="67" y="9718"/>
                  </a:lnTo>
                  <a:lnTo>
                    <a:pt x="0" y="9794"/>
                  </a:lnTo>
                  <a:lnTo>
                    <a:pt x="0" y="10743"/>
                  </a:lnTo>
                  <a:lnTo>
                    <a:pt x="67" y="10743"/>
                  </a:lnTo>
                  <a:lnTo>
                    <a:pt x="67" y="11312"/>
                  </a:lnTo>
                  <a:lnTo>
                    <a:pt x="111" y="11388"/>
                  </a:lnTo>
                  <a:lnTo>
                    <a:pt x="111" y="11958"/>
                  </a:lnTo>
                  <a:lnTo>
                    <a:pt x="178" y="12148"/>
                  </a:lnTo>
                  <a:lnTo>
                    <a:pt x="178" y="12224"/>
                  </a:lnTo>
                  <a:lnTo>
                    <a:pt x="223" y="12451"/>
                  </a:lnTo>
                  <a:lnTo>
                    <a:pt x="223" y="12527"/>
                  </a:lnTo>
                  <a:lnTo>
                    <a:pt x="289" y="12793"/>
                  </a:lnTo>
                  <a:lnTo>
                    <a:pt x="334" y="13021"/>
                  </a:lnTo>
                  <a:lnTo>
                    <a:pt x="334" y="13173"/>
                  </a:lnTo>
                  <a:lnTo>
                    <a:pt x="445" y="13438"/>
                  </a:lnTo>
                  <a:lnTo>
                    <a:pt x="445" y="13590"/>
                  </a:lnTo>
                  <a:lnTo>
                    <a:pt x="624" y="14084"/>
                  </a:lnTo>
                  <a:lnTo>
                    <a:pt x="846" y="14729"/>
                  </a:lnTo>
                  <a:lnTo>
                    <a:pt x="891" y="14729"/>
                  </a:lnTo>
                  <a:lnTo>
                    <a:pt x="958" y="14881"/>
                  </a:lnTo>
                  <a:lnTo>
                    <a:pt x="1002" y="14957"/>
                  </a:lnTo>
                  <a:lnTo>
                    <a:pt x="1069" y="15109"/>
                  </a:lnTo>
                  <a:lnTo>
                    <a:pt x="1069" y="15185"/>
                  </a:lnTo>
                  <a:lnTo>
                    <a:pt x="1180" y="15298"/>
                  </a:lnTo>
                  <a:lnTo>
                    <a:pt x="1225" y="15374"/>
                  </a:lnTo>
                  <a:lnTo>
                    <a:pt x="1225" y="15450"/>
                  </a:lnTo>
                  <a:lnTo>
                    <a:pt x="1292" y="15602"/>
                  </a:lnTo>
                  <a:lnTo>
                    <a:pt x="1336" y="15678"/>
                  </a:lnTo>
                  <a:lnTo>
                    <a:pt x="1403" y="15754"/>
                  </a:lnTo>
                  <a:lnTo>
                    <a:pt x="1447" y="15830"/>
                  </a:lnTo>
                  <a:lnTo>
                    <a:pt x="1559" y="15944"/>
                  </a:lnTo>
                  <a:lnTo>
                    <a:pt x="1559" y="16020"/>
                  </a:lnTo>
                  <a:lnTo>
                    <a:pt x="1670" y="16096"/>
                  </a:lnTo>
                  <a:lnTo>
                    <a:pt x="1670" y="16172"/>
                  </a:lnTo>
                  <a:lnTo>
                    <a:pt x="1781" y="16247"/>
                  </a:lnTo>
                  <a:lnTo>
                    <a:pt x="1848" y="16247"/>
                  </a:lnTo>
                  <a:lnTo>
                    <a:pt x="1893" y="16399"/>
                  </a:lnTo>
                  <a:lnTo>
                    <a:pt x="1960" y="16589"/>
                  </a:lnTo>
                  <a:lnTo>
                    <a:pt x="2071" y="16589"/>
                  </a:lnTo>
                  <a:lnTo>
                    <a:pt x="2071" y="16665"/>
                  </a:lnTo>
                  <a:lnTo>
                    <a:pt x="2182" y="16665"/>
                  </a:lnTo>
                  <a:lnTo>
                    <a:pt x="2227" y="16817"/>
                  </a:lnTo>
                  <a:lnTo>
                    <a:pt x="2271" y="16817"/>
                  </a:lnTo>
                  <a:lnTo>
                    <a:pt x="2338" y="16893"/>
                  </a:lnTo>
                  <a:lnTo>
                    <a:pt x="2383" y="16893"/>
                  </a:lnTo>
                  <a:lnTo>
                    <a:pt x="2449" y="16969"/>
                  </a:lnTo>
                  <a:lnTo>
                    <a:pt x="2494" y="17159"/>
                  </a:lnTo>
                  <a:lnTo>
                    <a:pt x="2605" y="17159"/>
                  </a:lnTo>
                  <a:lnTo>
                    <a:pt x="2672" y="17234"/>
                  </a:lnTo>
                  <a:lnTo>
                    <a:pt x="2828" y="17234"/>
                  </a:lnTo>
                  <a:lnTo>
                    <a:pt x="2895" y="17386"/>
                  </a:lnTo>
                  <a:lnTo>
                    <a:pt x="2939" y="17386"/>
                  </a:lnTo>
                  <a:lnTo>
                    <a:pt x="3051" y="17462"/>
                  </a:lnTo>
                  <a:lnTo>
                    <a:pt x="3162" y="17462"/>
                  </a:lnTo>
                  <a:lnTo>
                    <a:pt x="3229" y="17538"/>
                  </a:lnTo>
                  <a:lnTo>
                    <a:pt x="3496" y="17538"/>
                  </a:lnTo>
                  <a:lnTo>
                    <a:pt x="3563" y="17614"/>
                  </a:lnTo>
                  <a:lnTo>
                    <a:pt x="3674" y="17614"/>
                  </a:lnTo>
                  <a:lnTo>
                    <a:pt x="3786" y="17804"/>
                  </a:lnTo>
                  <a:lnTo>
                    <a:pt x="4899" y="17804"/>
                  </a:lnTo>
                  <a:lnTo>
                    <a:pt x="4944" y="17614"/>
                  </a:lnTo>
                  <a:lnTo>
                    <a:pt x="4944" y="17880"/>
                  </a:lnTo>
                  <a:lnTo>
                    <a:pt x="5010" y="17880"/>
                  </a:lnTo>
                  <a:lnTo>
                    <a:pt x="5010" y="17956"/>
                  </a:lnTo>
                  <a:lnTo>
                    <a:pt x="5122" y="18335"/>
                  </a:lnTo>
                  <a:lnTo>
                    <a:pt x="5166" y="18335"/>
                  </a:lnTo>
                  <a:lnTo>
                    <a:pt x="5278" y="18753"/>
                  </a:lnTo>
                  <a:lnTo>
                    <a:pt x="5344" y="18753"/>
                  </a:lnTo>
                  <a:lnTo>
                    <a:pt x="5344" y="18981"/>
                  </a:lnTo>
                  <a:lnTo>
                    <a:pt x="5456" y="19095"/>
                  </a:lnTo>
                  <a:lnTo>
                    <a:pt x="5456" y="19170"/>
                  </a:lnTo>
                  <a:lnTo>
                    <a:pt x="5567" y="19322"/>
                  </a:lnTo>
                  <a:lnTo>
                    <a:pt x="5612" y="19398"/>
                  </a:lnTo>
                  <a:lnTo>
                    <a:pt x="5678" y="19740"/>
                  </a:lnTo>
                  <a:lnTo>
                    <a:pt x="5790" y="19740"/>
                  </a:lnTo>
                  <a:lnTo>
                    <a:pt x="5790" y="19816"/>
                  </a:lnTo>
                  <a:lnTo>
                    <a:pt x="5834" y="19892"/>
                  </a:lnTo>
                  <a:lnTo>
                    <a:pt x="5901" y="19968"/>
                  </a:lnTo>
                  <a:lnTo>
                    <a:pt x="5946" y="20044"/>
                  </a:lnTo>
                  <a:lnTo>
                    <a:pt x="6012" y="20044"/>
                  </a:lnTo>
                  <a:lnTo>
                    <a:pt x="6057" y="20120"/>
                  </a:lnTo>
                  <a:lnTo>
                    <a:pt x="6124" y="20120"/>
                  </a:lnTo>
                  <a:lnTo>
                    <a:pt x="6168" y="20385"/>
                  </a:lnTo>
                  <a:lnTo>
                    <a:pt x="6235" y="20385"/>
                  </a:lnTo>
                  <a:lnTo>
                    <a:pt x="6280" y="20461"/>
                  </a:lnTo>
                  <a:lnTo>
                    <a:pt x="6346" y="20537"/>
                  </a:lnTo>
                  <a:lnTo>
                    <a:pt x="6391" y="20613"/>
                  </a:lnTo>
                  <a:lnTo>
                    <a:pt x="6458" y="20613"/>
                  </a:lnTo>
                  <a:lnTo>
                    <a:pt x="6547" y="20765"/>
                  </a:lnTo>
                  <a:lnTo>
                    <a:pt x="6614" y="20841"/>
                  </a:lnTo>
                  <a:lnTo>
                    <a:pt x="6725" y="20841"/>
                  </a:lnTo>
                  <a:lnTo>
                    <a:pt x="6769" y="21031"/>
                  </a:lnTo>
                  <a:lnTo>
                    <a:pt x="6881" y="21031"/>
                  </a:lnTo>
                  <a:lnTo>
                    <a:pt x="6948" y="21107"/>
                  </a:lnTo>
                  <a:lnTo>
                    <a:pt x="7104" y="21107"/>
                  </a:lnTo>
                  <a:lnTo>
                    <a:pt x="7215" y="21258"/>
                  </a:lnTo>
                  <a:lnTo>
                    <a:pt x="7282" y="21334"/>
                  </a:lnTo>
                  <a:lnTo>
                    <a:pt x="7393" y="21334"/>
                  </a:lnTo>
                  <a:lnTo>
                    <a:pt x="7438" y="21486"/>
                  </a:lnTo>
                  <a:lnTo>
                    <a:pt x="7883" y="21486"/>
                  </a:lnTo>
                  <a:lnTo>
                    <a:pt x="7883" y="21600"/>
                  </a:lnTo>
                  <a:lnTo>
                    <a:pt x="9108" y="21600"/>
                  </a:lnTo>
                  <a:lnTo>
                    <a:pt x="9174" y="21486"/>
                  </a:lnTo>
                  <a:lnTo>
                    <a:pt x="9553" y="21486"/>
                  </a:lnTo>
                  <a:lnTo>
                    <a:pt x="9664" y="21334"/>
                  </a:lnTo>
                  <a:lnTo>
                    <a:pt x="9776" y="21334"/>
                  </a:lnTo>
                  <a:lnTo>
                    <a:pt x="9842" y="21258"/>
                  </a:lnTo>
                  <a:lnTo>
                    <a:pt x="9887" y="21258"/>
                  </a:lnTo>
                  <a:lnTo>
                    <a:pt x="9998" y="21107"/>
                  </a:lnTo>
                  <a:lnTo>
                    <a:pt x="10110" y="21107"/>
                  </a:lnTo>
                  <a:lnTo>
                    <a:pt x="10221" y="21031"/>
                  </a:lnTo>
                  <a:lnTo>
                    <a:pt x="10288" y="21031"/>
                  </a:lnTo>
                  <a:lnTo>
                    <a:pt x="10332" y="20841"/>
                  </a:lnTo>
                  <a:lnTo>
                    <a:pt x="10444" y="20841"/>
                  </a:lnTo>
                  <a:lnTo>
                    <a:pt x="10511" y="20765"/>
                  </a:lnTo>
                  <a:lnTo>
                    <a:pt x="10511" y="20689"/>
                  </a:lnTo>
                  <a:lnTo>
                    <a:pt x="10555" y="20689"/>
                  </a:lnTo>
                  <a:lnTo>
                    <a:pt x="10666" y="20613"/>
                  </a:lnTo>
                  <a:lnTo>
                    <a:pt x="10711" y="20613"/>
                  </a:lnTo>
                  <a:lnTo>
                    <a:pt x="10822" y="20385"/>
                  </a:lnTo>
                  <a:lnTo>
                    <a:pt x="10934" y="20271"/>
                  </a:lnTo>
                  <a:lnTo>
                    <a:pt x="10934" y="20120"/>
                  </a:lnTo>
                  <a:lnTo>
                    <a:pt x="11156" y="19968"/>
                  </a:lnTo>
                  <a:lnTo>
                    <a:pt x="11156" y="19892"/>
                  </a:lnTo>
                  <a:lnTo>
                    <a:pt x="11268" y="19816"/>
                  </a:lnTo>
                  <a:lnTo>
                    <a:pt x="11268" y="19740"/>
                  </a:lnTo>
                  <a:lnTo>
                    <a:pt x="11334" y="19740"/>
                  </a:lnTo>
                  <a:lnTo>
                    <a:pt x="11379" y="19550"/>
                  </a:lnTo>
                  <a:lnTo>
                    <a:pt x="11490" y="19398"/>
                  </a:lnTo>
                  <a:lnTo>
                    <a:pt x="11490" y="19322"/>
                  </a:lnTo>
                  <a:lnTo>
                    <a:pt x="11557" y="19170"/>
                  </a:lnTo>
                  <a:lnTo>
                    <a:pt x="11602" y="19170"/>
                  </a:lnTo>
                  <a:lnTo>
                    <a:pt x="11668" y="18981"/>
                  </a:lnTo>
                  <a:lnTo>
                    <a:pt x="11713" y="18905"/>
                  </a:lnTo>
                  <a:lnTo>
                    <a:pt x="11780" y="18753"/>
                  </a:lnTo>
                  <a:lnTo>
                    <a:pt x="11780" y="18601"/>
                  </a:lnTo>
                  <a:lnTo>
                    <a:pt x="11824" y="18601"/>
                  </a:lnTo>
                  <a:lnTo>
                    <a:pt x="11891" y="18753"/>
                  </a:lnTo>
                  <a:lnTo>
                    <a:pt x="12002" y="18753"/>
                  </a:lnTo>
                  <a:lnTo>
                    <a:pt x="12002" y="18829"/>
                  </a:lnTo>
                  <a:lnTo>
                    <a:pt x="12047" y="18905"/>
                  </a:lnTo>
                  <a:lnTo>
                    <a:pt x="12114" y="18981"/>
                  </a:lnTo>
                  <a:lnTo>
                    <a:pt x="12158" y="19095"/>
                  </a:lnTo>
                  <a:lnTo>
                    <a:pt x="12225" y="19095"/>
                  </a:lnTo>
                  <a:lnTo>
                    <a:pt x="12270" y="19170"/>
                  </a:lnTo>
                  <a:lnTo>
                    <a:pt x="12336" y="19170"/>
                  </a:lnTo>
                  <a:lnTo>
                    <a:pt x="12336" y="19322"/>
                  </a:lnTo>
                  <a:lnTo>
                    <a:pt x="12492" y="19322"/>
                  </a:lnTo>
                  <a:lnTo>
                    <a:pt x="12604" y="19398"/>
                  </a:lnTo>
                  <a:lnTo>
                    <a:pt x="12715" y="19398"/>
                  </a:lnTo>
                  <a:lnTo>
                    <a:pt x="12715" y="19550"/>
                  </a:lnTo>
                  <a:lnTo>
                    <a:pt x="12938" y="19550"/>
                  </a:lnTo>
                  <a:lnTo>
                    <a:pt x="12938" y="19740"/>
                  </a:lnTo>
                  <a:lnTo>
                    <a:pt x="13339" y="19740"/>
                  </a:lnTo>
                  <a:lnTo>
                    <a:pt x="13383" y="19816"/>
                  </a:lnTo>
                  <a:lnTo>
                    <a:pt x="13895" y="19816"/>
                  </a:lnTo>
                  <a:lnTo>
                    <a:pt x="13940" y="19740"/>
                  </a:lnTo>
                  <a:lnTo>
                    <a:pt x="14341" y="19740"/>
                  </a:lnTo>
                  <a:lnTo>
                    <a:pt x="14385" y="19550"/>
                  </a:lnTo>
                  <a:lnTo>
                    <a:pt x="14563" y="19550"/>
                  </a:lnTo>
                  <a:lnTo>
                    <a:pt x="14608" y="19398"/>
                  </a:lnTo>
                  <a:lnTo>
                    <a:pt x="14719" y="19398"/>
                  </a:lnTo>
                  <a:lnTo>
                    <a:pt x="14786" y="19322"/>
                  </a:lnTo>
                  <a:lnTo>
                    <a:pt x="14942" y="19322"/>
                  </a:lnTo>
                  <a:lnTo>
                    <a:pt x="14942" y="19170"/>
                  </a:lnTo>
                  <a:lnTo>
                    <a:pt x="15053" y="19170"/>
                  </a:lnTo>
                  <a:lnTo>
                    <a:pt x="15053" y="19095"/>
                  </a:lnTo>
                  <a:lnTo>
                    <a:pt x="15098" y="19095"/>
                  </a:lnTo>
                  <a:lnTo>
                    <a:pt x="15165" y="18981"/>
                  </a:lnTo>
                  <a:lnTo>
                    <a:pt x="15209" y="18981"/>
                  </a:lnTo>
                  <a:lnTo>
                    <a:pt x="15276" y="18905"/>
                  </a:lnTo>
                  <a:lnTo>
                    <a:pt x="15320" y="18753"/>
                  </a:lnTo>
                  <a:lnTo>
                    <a:pt x="15387" y="18753"/>
                  </a:lnTo>
                  <a:lnTo>
                    <a:pt x="15432" y="18601"/>
                  </a:lnTo>
                  <a:lnTo>
                    <a:pt x="15543" y="18601"/>
                  </a:lnTo>
                  <a:lnTo>
                    <a:pt x="15610" y="18449"/>
                  </a:lnTo>
                  <a:lnTo>
                    <a:pt x="15654" y="18335"/>
                  </a:lnTo>
                  <a:lnTo>
                    <a:pt x="15654" y="18259"/>
                  </a:lnTo>
                  <a:lnTo>
                    <a:pt x="15766" y="18183"/>
                  </a:lnTo>
                  <a:lnTo>
                    <a:pt x="15766" y="17956"/>
                  </a:lnTo>
                  <a:lnTo>
                    <a:pt x="15833" y="17880"/>
                  </a:lnTo>
                  <a:lnTo>
                    <a:pt x="15877" y="17880"/>
                  </a:lnTo>
                  <a:lnTo>
                    <a:pt x="15988" y="17538"/>
                  </a:lnTo>
                  <a:lnTo>
                    <a:pt x="15988" y="17462"/>
                  </a:lnTo>
                  <a:lnTo>
                    <a:pt x="16055" y="17462"/>
                  </a:lnTo>
                  <a:lnTo>
                    <a:pt x="16100" y="17386"/>
                  </a:lnTo>
                  <a:lnTo>
                    <a:pt x="16100" y="17234"/>
                  </a:lnTo>
                  <a:lnTo>
                    <a:pt x="16278" y="16817"/>
                  </a:lnTo>
                  <a:lnTo>
                    <a:pt x="16278" y="16665"/>
                  </a:lnTo>
                  <a:lnTo>
                    <a:pt x="16322" y="16589"/>
                  </a:lnTo>
                  <a:lnTo>
                    <a:pt x="16322" y="16399"/>
                  </a:lnTo>
                  <a:lnTo>
                    <a:pt x="16389" y="16399"/>
                  </a:lnTo>
                  <a:lnTo>
                    <a:pt x="16434" y="16589"/>
                  </a:lnTo>
                  <a:lnTo>
                    <a:pt x="16545" y="16589"/>
                  </a:lnTo>
                  <a:lnTo>
                    <a:pt x="16545" y="16665"/>
                  </a:lnTo>
                  <a:lnTo>
                    <a:pt x="16656" y="16665"/>
                  </a:lnTo>
                  <a:lnTo>
                    <a:pt x="16723" y="16817"/>
                  </a:lnTo>
                  <a:lnTo>
                    <a:pt x="16879" y="16817"/>
                  </a:lnTo>
                  <a:lnTo>
                    <a:pt x="16946" y="16893"/>
                  </a:lnTo>
                  <a:lnTo>
                    <a:pt x="17057" y="16893"/>
                  </a:lnTo>
                  <a:lnTo>
                    <a:pt x="17169" y="16969"/>
                  </a:lnTo>
                  <a:lnTo>
                    <a:pt x="17213" y="16969"/>
                  </a:lnTo>
                  <a:lnTo>
                    <a:pt x="17280" y="17159"/>
                  </a:lnTo>
                  <a:lnTo>
                    <a:pt x="17503" y="17159"/>
                  </a:lnTo>
                  <a:lnTo>
                    <a:pt x="17614" y="17234"/>
                  </a:lnTo>
                  <a:lnTo>
                    <a:pt x="18727" y="17234"/>
                  </a:lnTo>
                  <a:lnTo>
                    <a:pt x="18772" y="17159"/>
                  </a:lnTo>
                  <a:lnTo>
                    <a:pt x="18995" y="17159"/>
                  </a:lnTo>
                  <a:lnTo>
                    <a:pt x="19039" y="16969"/>
                  </a:lnTo>
                  <a:lnTo>
                    <a:pt x="19106" y="16969"/>
                  </a:lnTo>
                  <a:lnTo>
                    <a:pt x="19151" y="16893"/>
                  </a:lnTo>
                  <a:lnTo>
                    <a:pt x="19262" y="16893"/>
                  </a:lnTo>
                  <a:lnTo>
                    <a:pt x="19373" y="16817"/>
                  </a:lnTo>
                  <a:lnTo>
                    <a:pt x="19596" y="16817"/>
                  </a:lnTo>
                  <a:lnTo>
                    <a:pt x="19663" y="16665"/>
                  </a:lnTo>
                  <a:lnTo>
                    <a:pt x="19707" y="16665"/>
                  </a:lnTo>
                  <a:lnTo>
                    <a:pt x="19774" y="16589"/>
                  </a:lnTo>
                  <a:lnTo>
                    <a:pt x="19885" y="16399"/>
                  </a:lnTo>
                  <a:lnTo>
                    <a:pt x="19930" y="16399"/>
                  </a:lnTo>
                  <a:lnTo>
                    <a:pt x="19997" y="16247"/>
                  </a:lnTo>
                  <a:lnTo>
                    <a:pt x="20108" y="16247"/>
                  </a:lnTo>
                  <a:lnTo>
                    <a:pt x="20108" y="16172"/>
                  </a:lnTo>
                  <a:lnTo>
                    <a:pt x="20153" y="16172"/>
                  </a:lnTo>
                  <a:lnTo>
                    <a:pt x="20219" y="16020"/>
                  </a:lnTo>
                  <a:lnTo>
                    <a:pt x="20264" y="16020"/>
                  </a:lnTo>
                  <a:lnTo>
                    <a:pt x="20331" y="15944"/>
                  </a:lnTo>
                  <a:lnTo>
                    <a:pt x="20375" y="15944"/>
                  </a:lnTo>
                  <a:lnTo>
                    <a:pt x="20442" y="15830"/>
                  </a:lnTo>
                  <a:lnTo>
                    <a:pt x="20442" y="15754"/>
                  </a:lnTo>
                  <a:lnTo>
                    <a:pt x="20487" y="15754"/>
                  </a:lnTo>
                  <a:lnTo>
                    <a:pt x="20553" y="15602"/>
                  </a:lnTo>
                  <a:lnTo>
                    <a:pt x="20598" y="15450"/>
                  </a:lnTo>
                  <a:lnTo>
                    <a:pt x="20665" y="15450"/>
                  </a:lnTo>
                  <a:lnTo>
                    <a:pt x="20665" y="15374"/>
                  </a:lnTo>
                  <a:lnTo>
                    <a:pt x="20776" y="15298"/>
                  </a:lnTo>
                  <a:lnTo>
                    <a:pt x="20776" y="15109"/>
                  </a:lnTo>
                  <a:lnTo>
                    <a:pt x="20821" y="15109"/>
                  </a:lnTo>
                  <a:lnTo>
                    <a:pt x="20932" y="14881"/>
                  </a:lnTo>
                  <a:lnTo>
                    <a:pt x="21333" y="13742"/>
                  </a:lnTo>
                  <a:lnTo>
                    <a:pt x="21377" y="13590"/>
                  </a:lnTo>
                  <a:lnTo>
                    <a:pt x="21444" y="13514"/>
                  </a:lnTo>
                  <a:lnTo>
                    <a:pt x="21444" y="13173"/>
                  </a:lnTo>
                  <a:lnTo>
                    <a:pt x="21489" y="12945"/>
                  </a:lnTo>
                  <a:lnTo>
                    <a:pt x="21489" y="12869"/>
                  </a:lnTo>
                  <a:lnTo>
                    <a:pt x="21555" y="12793"/>
                  </a:lnTo>
                  <a:lnTo>
                    <a:pt x="21555" y="12679"/>
                  </a:lnTo>
                  <a:lnTo>
                    <a:pt x="21600" y="12527"/>
                  </a:lnTo>
                  <a:lnTo>
                    <a:pt x="21600" y="9870"/>
                  </a:lnTo>
                  <a:lnTo>
                    <a:pt x="21555" y="9870"/>
                  </a:lnTo>
                  <a:lnTo>
                    <a:pt x="21555" y="9794"/>
                  </a:lnTo>
                  <a:lnTo>
                    <a:pt x="21489" y="9642"/>
                  </a:lnTo>
                  <a:lnTo>
                    <a:pt x="21489" y="9566"/>
                  </a:lnTo>
                  <a:lnTo>
                    <a:pt x="21444" y="9301"/>
                  </a:lnTo>
                  <a:lnTo>
                    <a:pt x="21444" y="9073"/>
                  </a:lnTo>
                  <a:lnTo>
                    <a:pt x="21377" y="8997"/>
                  </a:lnTo>
                  <a:lnTo>
                    <a:pt x="21333" y="8807"/>
                  </a:lnTo>
                  <a:lnTo>
                    <a:pt x="21266" y="8731"/>
                  </a:lnTo>
                  <a:lnTo>
                    <a:pt x="21155" y="8238"/>
                  </a:lnTo>
                  <a:lnTo>
                    <a:pt x="21110" y="8238"/>
                  </a:lnTo>
                  <a:lnTo>
                    <a:pt x="21043" y="8086"/>
                  </a:lnTo>
                  <a:lnTo>
                    <a:pt x="21043" y="7858"/>
                  </a:lnTo>
                  <a:lnTo>
                    <a:pt x="20932" y="7592"/>
                  </a:lnTo>
                  <a:lnTo>
                    <a:pt x="20887" y="7592"/>
                  </a:lnTo>
                  <a:lnTo>
                    <a:pt x="20887" y="7516"/>
                  </a:lnTo>
                  <a:lnTo>
                    <a:pt x="20821" y="7516"/>
                  </a:lnTo>
                  <a:lnTo>
                    <a:pt x="20776" y="7289"/>
                  </a:lnTo>
                  <a:lnTo>
                    <a:pt x="20665" y="7137"/>
                  </a:lnTo>
                  <a:lnTo>
                    <a:pt x="20553" y="7061"/>
                  </a:lnTo>
                  <a:lnTo>
                    <a:pt x="20553" y="6871"/>
                  </a:lnTo>
                  <a:lnTo>
                    <a:pt x="20487" y="6795"/>
                  </a:lnTo>
                  <a:lnTo>
                    <a:pt x="20442" y="6719"/>
                  </a:lnTo>
                  <a:lnTo>
                    <a:pt x="20375" y="6643"/>
                  </a:lnTo>
                  <a:lnTo>
                    <a:pt x="20331" y="6567"/>
                  </a:lnTo>
                  <a:lnTo>
                    <a:pt x="20264" y="6491"/>
                  </a:lnTo>
                  <a:lnTo>
                    <a:pt x="20219" y="6491"/>
                  </a:lnTo>
                  <a:lnTo>
                    <a:pt x="20153" y="6415"/>
                  </a:lnTo>
                  <a:lnTo>
                    <a:pt x="20108" y="6415"/>
                  </a:lnTo>
                  <a:lnTo>
                    <a:pt x="20041" y="6302"/>
                  </a:lnTo>
                  <a:lnTo>
                    <a:pt x="19997" y="6150"/>
                  </a:lnTo>
                  <a:lnTo>
                    <a:pt x="19930" y="6074"/>
                  </a:lnTo>
                  <a:lnTo>
                    <a:pt x="19774" y="6074"/>
                  </a:lnTo>
                  <a:lnTo>
                    <a:pt x="19707" y="5922"/>
                  </a:lnTo>
                  <a:lnTo>
                    <a:pt x="19663" y="5846"/>
                  </a:lnTo>
                  <a:lnTo>
                    <a:pt x="19485" y="5846"/>
                  </a:lnTo>
                  <a:lnTo>
                    <a:pt x="19485" y="5770"/>
                  </a:lnTo>
                  <a:lnTo>
                    <a:pt x="19373" y="5770"/>
                  </a:lnTo>
                  <a:lnTo>
                    <a:pt x="19440" y="5656"/>
                  </a:lnTo>
                  <a:lnTo>
                    <a:pt x="19440" y="4631"/>
                  </a:lnTo>
                  <a:lnTo>
                    <a:pt x="19373" y="4366"/>
                  </a:lnTo>
                  <a:lnTo>
                    <a:pt x="19373" y="4214"/>
                  </a:lnTo>
                  <a:lnTo>
                    <a:pt x="19329" y="3986"/>
                  </a:lnTo>
                  <a:lnTo>
                    <a:pt x="19262" y="3720"/>
                  </a:lnTo>
                  <a:lnTo>
                    <a:pt x="19262" y="3492"/>
                  </a:lnTo>
                  <a:lnTo>
                    <a:pt x="19039" y="2923"/>
                  </a:lnTo>
                  <a:lnTo>
                    <a:pt x="18995" y="2847"/>
                  </a:lnTo>
                  <a:lnTo>
                    <a:pt x="18950" y="2695"/>
                  </a:lnTo>
                  <a:lnTo>
                    <a:pt x="18950" y="2619"/>
                  </a:lnTo>
                  <a:lnTo>
                    <a:pt x="18839" y="2619"/>
                  </a:lnTo>
                  <a:lnTo>
                    <a:pt x="18839" y="2430"/>
                  </a:lnTo>
                  <a:lnTo>
                    <a:pt x="18772" y="2430"/>
                  </a:lnTo>
                  <a:lnTo>
                    <a:pt x="18727" y="2354"/>
                  </a:lnTo>
                  <a:lnTo>
                    <a:pt x="18661" y="2126"/>
                  </a:lnTo>
                  <a:lnTo>
                    <a:pt x="18549" y="2050"/>
                  </a:lnTo>
                  <a:lnTo>
                    <a:pt x="18549" y="1974"/>
                  </a:lnTo>
                  <a:lnTo>
                    <a:pt x="18438" y="1974"/>
                  </a:lnTo>
                  <a:lnTo>
                    <a:pt x="18327" y="1784"/>
                  </a:lnTo>
                  <a:lnTo>
                    <a:pt x="18282" y="1784"/>
                  </a:lnTo>
                  <a:lnTo>
                    <a:pt x="18215" y="1708"/>
                  </a:lnTo>
                  <a:lnTo>
                    <a:pt x="18104" y="1708"/>
                  </a:lnTo>
                  <a:lnTo>
                    <a:pt x="18104" y="1632"/>
                  </a:lnTo>
                  <a:lnTo>
                    <a:pt x="18059" y="1632"/>
                  </a:lnTo>
                  <a:lnTo>
                    <a:pt x="17993" y="1480"/>
                  </a:lnTo>
                  <a:lnTo>
                    <a:pt x="17659" y="1480"/>
                  </a:lnTo>
                  <a:lnTo>
                    <a:pt x="17659" y="1329"/>
                  </a:lnTo>
                  <a:lnTo>
                    <a:pt x="17503" y="1329"/>
                  </a:lnTo>
                  <a:lnTo>
                    <a:pt x="17503" y="1215"/>
                  </a:lnTo>
                  <a:lnTo>
                    <a:pt x="16946" y="1215"/>
                  </a:lnTo>
                  <a:lnTo>
                    <a:pt x="16946" y="1329"/>
                  </a:lnTo>
                  <a:lnTo>
                    <a:pt x="16723" y="1329"/>
                  </a:lnTo>
                  <a:lnTo>
                    <a:pt x="16723" y="1480"/>
                  </a:lnTo>
                  <a:lnTo>
                    <a:pt x="16434" y="1480"/>
                  </a:lnTo>
                  <a:lnTo>
                    <a:pt x="16389" y="1632"/>
                  </a:lnTo>
                  <a:lnTo>
                    <a:pt x="16322" y="1632"/>
                  </a:lnTo>
                  <a:lnTo>
                    <a:pt x="16322" y="1708"/>
                  </a:lnTo>
                  <a:lnTo>
                    <a:pt x="16211" y="1708"/>
                  </a:lnTo>
                  <a:lnTo>
                    <a:pt x="16167" y="1784"/>
                  </a:lnTo>
                  <a:lnTo>
                    <a:pt x="16100" y="1784"/>
                  </a:lnTo>
                  <a:lnTo>
                    <a:pt x="16055" y="1860"/>
                  </a:lnTo>
                  <a:lnTo>
                    <a:pt x="15988" y="1860"/>
                  </a:lnTo>
                  <a:lnTo>
                    <a:pt x="15988" y="1974"/>
                  </a:lnTo>
                  <a:lnTo>
                    <a:pt x="15944" y="1974"/>
                  </a:lnTo>
                  <a:lnTo>
                    <a:pt x="15877" y="2050"/>
                  </a:lnTo>
                  <a:lnTo>
                    <a:pt x="15833" y="2050"/>
                  </a:lnTo>
                  <a:lnTo>
                    <a:pt x="15766" y="2126"/>
                  </a:lnTo>
                  <a:lnTo>
                    <a:pt x="15766" y="1974"/>
                  </a:lnTo>
                </a:path>
              </a:pathLst>
            </a:custGeom>
            <a:solidFill>
              <a:srgbClr val="CCFF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</p:grpSp>
      <p:pic>
        <p:nvPicPr>
          <p:cNvPr id="231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1862" y="3108673"/>
            <a:ext cx="1138239" cy="5921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4099" y="1505298"/>
            <a:ext cx="1012826" cy="8604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1" name="Group 8"/>
          <p:cNvGrpSpPr/>
          <p:nvPr/>
        </p:nvGrpSpPr>
        <p:grpSpPr>
          <a:xfrm>
            <a:off x="4211575" y="3469034"/>
            <a:ext cx="781051" cy="173039"/>
            <a:chOff x="0" y="0"/>
            <a:chExt cx="781049" cy="173037"/>
          </a:xfrm>
        </p:grpSpPr>
        <p:grpSp>
          <p:nvGrpSpPr>
            <p:cNvPr id="244" name="Group 9"/>
            <p:cNvGrpSpPr/>
            <p:nvPr/>
          </p:nvGrpSpPr>
          <p:grpSpPr>
            <a:xfrm>
              <a:off x="-1" y="1587"/>
              <a:ext cx="179389" cy="171451"/>
              <a:chOff x="0" y="0"/>
              <a:chExt cx="179387" cy="171450"/>
            </a:xfrm>
          </p:grpSpPr>
          <p:sp>
            <p:nvSpPr>
              <p:cNvPr id="233" name="Rectangle 10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234" name="Rectangle 11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243" name="Group 12"/>
              <p:cNvGrpSpPr/>
              <p:nvPr/>
            </p:nvGrpSpPr>
            <p:grpSpPr>
              <a:xfrm>
                <a:off x="70484" y="113347"/>
                <a:ext cx="60326" cy="28576"/>
                <a:chOff x="0" y="0"/>
                <a:chExt cx="60325" cy="28575"/>
              </a:xfrm>
            </p:grpSpPr>
            <p:sp>
              <p:nvSpPr>
                <p:cNvPr id="235" name="Line 13"/>
                <p:cNvSpPr/>
                <p:nvPr/>
              </p:nvSpPr>
              <p:spPr>
                <a:xfrm flipV="1">
                  <a:off x="1741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36" name="Line 14"/>
                <p:cNvSpPr/>
                <p:nvPr/>
              </p:nvSpPr>
              <p:spPr>
                <a:xfrm flipV="1">
                  <a:off x="789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37" name="Line 15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38" name="Line 16"/>
                <p:cNvSpPr/>
                <p:nvPr/>
              </p:nvSpPr>
              <p:spPr>
                <a:xfrm flipV="1">
                  <a:off x="4290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39" name="Line 17"/>
                <p:cNvSpPr/>
                <p:nvPr/>
              </p:nvSpPr>
              <p:spPr>
                <a:xfrm flipV="1">
                  <a:off x="35010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0" name="Line 18"/>
                <p:cNvSpPr/>
                <p:nvPr/>
              </p:nvSpPr>
              <p:spPr>
                <a:xfrm flipV="1">
                  <a:off x="25314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1" name="Line 19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2" name="Line 20"/>
                <p:cNvSpPr/>
                <p:nvPr/>
              </p:nvSpPr>
              <p:spPr>
                <a:xfrm flipV="1">
                  <a:off x="524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56" name="Group 21"/>
            <p:cNvGrpSpPr/>
            <p:nvPr/>
          </p:nvGrpSpPr>
          <p:grpSpPr>
            <a:xfrm>
              <a:off x="201612" y="-1"/>
              <a:ext cx="179388" cy="171452"/>
              <a:chOff x="0" y="0"/>
              <a:chExt cx="179387" cy="171450"/>
            </a:xfrm>
          </p:grpSpPr>
          <p:sp>
            <p:nvSpPr>
              <p:cNvPr id="245" name="Rectangle 22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246" name="Rectangle 23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255" name="Group 24"/>
              <p:cNvGrpSpPr/>
              <p:nvPr/>
            </p:nvGrpSpPr>
            <p:grpSpPr>
              <a:xfrm>
                <a:off x="70484" y="113347"/>
                <a:ext cx="60326" cy="28576"/>
                <a:chOff x="0" y="0"/>
                <a:chExt cx="60325" cy="28575"/>
              </a:xfrm>
            </p:grpSpPr>
            <p:sp>
              <p:nvSpPr>
                <p:cNvPr id="247" name="Line 25"/>
                <p:cNvSpPr/>
                <p:nvPr/>
              </p:nvSpPr>
              <p:spPr>
                <a:xfrm flipV="1">
                  <a:off x="1741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8" name="Line 26"/>
                <p:cNvSpPr/>
                <p:nvPr/>
              </p:nvSpPr>
              <p:spPr>
                <a:xfrm flipV="1">
                  <a:off x="789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9" name="Line 27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0" name="Line 28"/>
                <p:cNvSpPr/>
                <p:nvPr/>
              </p:nvSpPr>
              <p:spPr>
                <a:xfrm flipV="1">
                  <a:off x="4290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1" name="Line 29"/>
                <p:cNvSpPr/>
                <p:nvPr/>
              </p:nvSpPr>
              <p:spPr>
                <a:xfrm flipV="1">
                  <a:off x="35010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2" name="Line 30"/>
                <p:cNvSpPr/>
                <p:nvPr/>
              </p:nvSpPr>
              <p:spPr>
                <a:xfrm flipV="1">
                  <a:off x="25314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3" name="Line 31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4" name="Line 32"/>
                <p:cNvSpPr/>
                <p:nvPr/>
              </p:nvSpPr>
              <p:spPr>
                <a:xfrm flipV="1">
                  <a:off x="524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68" name="Group 33"/>
            <p:cNvGrpSpPr/>
            <p:nvPr/>
          </p:nvGrpSpPr>
          <p:grpSpPr>
            <a:xfrm>
              <a:off x="401637" y="-1"/>
              <a:ext cx="179388" cy="171452"/>
              <a:chOff x="0" y="0"/>
              <a:chExt cx="179387" cy="171450"/>
            </a:xfrm>
          </p:grpSpPr>
          <p:sp>
            <p:nvSpPr>
              <p:cNvPr id="257" name="Rectangle 34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258" name="Rectangle 35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267" name="Group 36"/>
              <p:cNvGrpSpPr/>
              <p:nvPr/>
            </p:nvGrpSpPr>
            <p:grpSpPr>
              <a:xfrm>
                <a:off x="70484" y="113347"/>
                <a:ext cx="60326" cy="28576"/>
                <a:chOff x="0" y="0"/>
                <a:chExt cx="60325" cy="28575"/>
              </a:xfrm>
            </p:grpSpPr>
            <p:sp>
              <p:nvSpPr>
                <p:cNvPr id="259" name="Line 37"/>
                <p:cNvSpPr/>
                <p:nvPr/>
              </p:nvSpPr>
              <p:spPr>
                <a:xfrm flipV="1">
                  <a:off x="1741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0" name="Line 38"/>
                <p:cNvSpPr/>
                <p:nvPr/>
              </p:nvSpPr>
              <p:spPr>
                <a:xfrm flipV="1">
                  <a:off x="789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1" name="Line 39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2" name="Line 40"/>
                <p:cNvSpPr/>
                <p:nvPr/>
              </p:nvSpPr>
              <p:spPr>
                <a:xfrm flipV="1">
                  <a:off x="4290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3" name="Line 41"/>
                <p:cNvSpPr/>
                <p:nvPr/>
              </p:nvSpPr>
              <p:spPr>
                <a:xfrm flipV="1">
                  <a:off x="35010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4" name="Line 42"/>
                <p:cNvSpPr/>
                <p:nvPr/>
              </p:nvSpPr>
              <p:spPr>
                <a:xfrm flipV="1">
                  <a:off x="25314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5" name="Line 43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6" name="Line 44"/>
                <p:cNvSpPr/>
                <p:nvPr/>
              </p:nvSpPr>
              <p:spPr>
                <a:xfrm flipV="1">
                  <a:off x="524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80" name="Group 45"/>
            <p:cNvGrpSpPr/>
            <p:nvPr/>
          </p:nvGrpSpPr>
          <p:grpSpPr>
            <a:xfrm>
              <a:off x="601662" y="-1"/>
              <a:ext cx="179388" cy="171452"/>
              <a:chOff x="0" y="0"/>
              <a:chExt cx="179387" cy="171450"/>
            </a:xfrm>
          </p:grpSpPr>
          <p:sp>
            <p:nvSpPr>
              <p:cNvPr id="269" name="Rectangle 46"/>
              <p:cNvSpPr/>
              <p:nvPr/>
            </p:nvSpPr>
            <p:spPr>
              <a:xfrm rot="5400000">
                <a:off x="3968" y="-3969"/>
                <a:ext cx="171451" cy="179388"/>
              </a:xfrm>
              <a:prstGeom prst="rect">
                <a:avLst/>
              </a:prstGeom>
              <a:solidFill>
                <a:srgbClr val="777777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sp>
            <p:nvSpPr>
              <p:cNvPr id="270" name="Rectangle 47"/>
              <p:cNvSpPr/>
              <p:nvPr/>
            </p:nvSpPr>
            <p:spPr>
              <a:xfrm rot="5400000">
                <a:off x="33337" y="23812"/>
                <a:ext cx="112713" cy="122238"/>
              </a:xfrm>
              <a:prstGeom prst="rect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0"/>
                  </a:spcBef>
                </a:pPr>
              </a:p>
            </p:txBody>
          </p:sp>
          <p:grpSp>
            <p:nvGrpSpPr>
              <p:cNvPr id="279" name="Group 48"/>
              <p:cNvGrpSpPr/>
              <p:nvPr/>
            </p:nvGrpSpPr>
            <p:grpSpPr>
              <a:xfrm>
                <a:off x="70484" y="113347"/>
                <a:ext cx="60326" cy="28576"/>
                <a:chOff x="0" y="0"/>
                <a:chExt cx="60325" cy="28575"/>
              </a:xfrm>
            </p:grpSpPr>
            <p:sp>
              <p:nvSpPr>
                <p:cNvPr id="271" name="Line 49"/>
                <p:cNvSpPr/>
                <p:nvPr/>
              </p:nvSpPr>
              <p:spPr>
                <a:xfrm flipV="1">
                  <a:off x="1741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2" name="Line 50"/>
                <p:cNvSpPr/>
                <p:nvPr/>
              </p:nvSpPr>
              <p:spPr>
                <a:xfrm flipV="1">
                  <a:off x="789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3" name="Line 51"/>
                <p:cNvSpPr/>
                <p:nvPr/>
              </p:nvSpPr>
              <p:spPr>
                <a:xfrm flipV="1">
                  <a:off x="-1" y="0"/>
                  <a:ext cx="2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4" name="Line 52"/>
                <p:cNvSpPr/>
                <p:nvPr/>
              </p:nvSpPr>
              <p:spPr>
                <a:xfrm flipV="1">
                  <a:off x="42909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5" name="Line 53"/>
                <p:cNvSpPr/>
                <p:nvPr/>
              </p:nvSpPr>
              <p:spPr>
                <a:xfrm flipV="1">
                  <a:off x="35010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6" name="Line 54"/>
                <p:cNvSpPr/>
                <p:nvPr/>
              </p:nvSpPr>
              <p:spPr>
                <a:xfrm flipV="1">
                  <a:off x="25314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7" name="Line 55"/>
                <p:cNvSpPr/>
                <p:nvPr/>
              </p:nvSpPr>
              <p:spPr>
                <a:xfrm flipV="1">
                  <a:off x="603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8" name="Line 56"/>
                <p:cNvSpPr/>
                <p:nvPr/>
              </p:nvSpPr>
              <p:spPr>
                <a:xfrm flipV="1">
                  <a:off x="52425" y="0"/>
                  <a:ext cx="1" cy="28576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282" name="Line 57"/>
          <p:cNvSpPr/>
          <p:nvPr/>
        </p:nvSpPr>
        <p:spPr>
          <a:xfrm flipH="1">
            <a:off x="4290950" y="3575398"/>
            <a:ext cx="9526" cy="121285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283" name="Picture 58" descr="Picture 5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78612" y="2754659"/>
            <a:ext cx="1247776" cy="1092201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Line 59"/>
          <p:cNvSpPr/>
          <p:nvPr/>
        </p:nvSpPr>
        <p:spPr>
          <a:xfrm flipV="1">
            <a:off x="4678300" y="2013298"/>
            <a:ext cx="2028826" cy="154940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285" name="Picture 60" descr="Picture 6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76850" y="1268759"/>
            <a:ext cx="1281114" cy="939801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Line 61"/>
          <p:cNvSpPr/>
          <p:nvPr/>
        </p:nvSpPr>
        <p:spPr>
          <a:xfrm flipH="1" flipV="1">
            <a:off x="3543237" y="2202209"/>
            <a:ext cx="962026" cy="1339851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87" name="Rectangle 62"/>
          <p:cNvSpPr txBox="1"/>
          <p:nvPr/>
        </p:nvSpPr>
        <p:spPr>
          <a:xfrm>
            <a:off x="3758768" y="1827559"/>
            <a:ext cx="538678" cy="32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spcBef>
                <a:spcPts val="0"/>
              </a:spcBef>
              <a:defRPr sz="1700"/>
            </a:lvl1pPr>
          </a:lstStyle>
          <a:p>
            <a:pPr/>
            <a:r>
              <a:t>Host</a:t>
            </a:r>
          </a:p>
        </p:txBody>
      </p:sp>
      <p:sp>
        <p:nvSpPr>
          <p:cNvPr id="288" name="Rectangle 63"/>
          <p:cNvSpPr txBox="1"/>
          <p:nvPr/>
        </p:nvSpPr>
        <p:spPr>
          <a:xfrm>
            <a:off x="5347855" y="1340198"/>
            <a:ext cx="538679" cy="328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spcBef>
                <a:spcPts val="0"/>
              </a:spcBef>
              <a:defRPr sz="1700"/>
            </a:lvl1pPr>
          </a:lstStyle>
          <a:p>
            <a:pPr/>
            <a:r>
              <a:t>Host</a:t>
            </a:r>
          </a:p>
        </p:txBody>
      </p:sp>
      <p:sp>
        <p:nvSpPr>
          <p:cNvPr id="289" name="Rectangle 64"/>
          <p:cNvSpPr txBox="1"/>
          <p:nvPr/>
        </p:nvSpPr>
        <p:spPr>
          <a:xfrm>
            <a:off x="8519680" y="3016598"/>
            <a:ext cx="886565" cy="582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/>
          <a:p>
            <a:pPr defTabSz="844550">
              <a:spcBef>
                <a:spcPts val="0"/>
              </a:spcBef>
              <a:defRPr sz="1700"/>
            </a:pPr>
            <a:r>
              <a:t>Network</a:t>
            </a:r>
          </a:p>
          <a:p>
            <a:pPr defTabSz="844550">
              <a:spcBef>
                <a:spcPts val="0"/>
              </a:spcBef>
              <a:defRPr sz="1700"/>
            </a:pPr>
            <a:r>
              <a:t>Printer</a:t>
            </a:r>
          </a:p>
        </p:txBody>
      </p:sp>
      <p:sp>
        <p:nvSpPr>
          <p:cNvPr id="290" name="Rectangle 65"/>
          <p:cNvSpPr txBox="1"/>
          <p:nvPr/>
        </p:nvSpPr>
        <p:spPr>
          <a:xfrm>
            <a:off x="4636151" y="2460973"/>
            <a:ext cx="697073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spcBef>
                <a:spcPts val="0"/>
              </a:spcBef>
              <a:defRPr sz="2400"/>
            </a:lvl1pPr>
          </a:lstStyle>
          <a:p>
            <a:pPr/>
            <a:r>
              <a:t>LAN</a:t>
            </a:r>
          </a:p>
        </p:txBody>
      </p:sp>
      <p:sp>
        <p:nvSpPr>
          <p:cNvPr id="291" name="Rectangle 66"/>
          <p:cNvSpPr/>
          <p:nvPr/>
        </p:nvSpPr>
        <p:spPr>
          <a:xfrm>
            <a:off x="825437" y="1492598"/>
            <a:ext cx="2219326" cy="36018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00:13:02:39:e5:f7</a:t>
            </a:r>
          </a:p>
        </p:txBody>
      </p:sp>
      <p:sp>
        <p:nvSpPr>
          <p:cNvPr id="292" name="Rectangle 67"/>
          <p:cNvSpPr/>
          <p:nvPr/>
        </p:nvSpPr>
        <p:spPr>
          <a:xfrm>
            <a:off x="7111937" y="1378298"/>
            <a:ext cx="2219326" cy="36018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00:0a:95:d1:52:30</a:t>
            </a:r>
          </a:p>
        </p:txBody>
      </p:sp>
      <p:sp>
        <p:nvSpPr>
          <p:cNvPr id="293" name="Rectangle 68"/>
          <p:cNvSpPr/>
          <p:nvPr/>
        </p:nvSpPr>
        <p:spPr>
          <a:xfrm>
            <a:off x="7234174" y="3950048"/>
            <a:ext cx="2219326" cy="36018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00:80:77:31:b6:45</a:t>
            </a:r>
          </a:p>
        </p:txBody>
      </p:sp>
      <p:sp>
        <p:nvSpPr>
          <p:cNvPr id="294" name="Rectangle 69"/>
          <p:cNvSpPr/>
          <p:nvPr/>
        </p:nvSpPr>
        <p:spPr>
          <a:xfrm>
            <a:off x="1852549" y="4092923"/>
            <a:ext cx="2219326" cy="360187"/>
          </a:xfrm>
          <a:prstGeom prst="rect">
            <a:avLst/>
          </a:prstGeom>
          <a:solidFill>
            <a:srgbClr val="FFFFCC"/>
          </a:solidFill>
          <a:ln>
            <a:solidFill>
              <a:srgbClr val="FF3300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>
              <a:defRPr>
                <a:solidFill>
                  <a:srgbClr val="006BB2"/>
                </a:solidFill>
              </a:defRPr>
            </a:lvl1pPr>
          </a:lstStyle>
          <a:p>
            <a:pPr/>
            <a:r>
              <a:t>00:04:0e:73:3f:3d</a:t>
            </a:r>
          </a:p>
        </p:txBody>
      </p:sp>
      <p:sp>
        <p:nvSpPr>
          <p:cNvPr id="295" name="Line 70"/>
          <p:cNvSpPr/>
          <p:nvPr/>
        </p:nvSpPr>
        <p:spPr>
          <a:xfrm>
            <a:off x="3473387" y="2284759"/>
            <a:ext cx="561976" cy="752476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96" name="Line 71"/>
          <p:cNvSpPr/>
          <p:nvPr/>
        </p:nvSpPr>
        <p:spPr>
          <a:xfrm flipV="1">
            <a:off x="4691000" y="2321273"/>
            <a:ext cx="1514476" cy="1143001"/>
          </a:xfrm>
          <a:prstGeom prst="line">
            <a:avLst/>
          </a:prstGeom>
          <a:ln w="38100">
            <a:solidFill>
              <a:srgbClr val="FF9933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97" name="Rectangle 72"/>
          <p:cNvSpPr/>
          <p:nvPr/>
        </p:nvSpPr>
        <p:spPr>
          <a:xfrm rot="360000">
            <a:off x="1010476" y="2578494"/>
            <a:ext cx="2052637" cy="621172"/>
          </a:xfrm>
          <a:prstGeom prst="rect">
            <a:avLst/>
          </a:prstGeom>
          <a:solidFill>
            <a:srgbClr val="3399FF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spcBef>
                <a:spcPts val="0"/>
              </a:spcBef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Nachricht nur an korrekten Port</a:t>
            </a:r>
          </a:p>
        </p:txBody>
      </p:sp>
      <p:grpSp>
        <p:nvGrpSpPr>
          <p:cNvPr id="300" name="Group 74"/>
          <p:cNvGrpSpPr/>
          <p:nvPr/>
        </p:nvGrpSpPr>
        <p:grpSpPr>
          <a:xfrm>
            <a:off x="6149912" y="1946623"/>
            <a:ext cx="3261095" cy="836991"/>
            <a:chOff x="0" y="0"/>
            <a:chExt cx="3261093" cy="836990"/>
          </a:xfrm>
        </p:grpSpPr>
        <p:sp>
          <p:nvSpPr>
            <p:cNvPr id="298" name="Rectangle 75"/>
            <p:cNvSpPr txBox="1"/>
            <p:nvPr/>
          </p:nvSpPr>
          <p:spPr>
            <a:xfrm>
              <a:off x="709242" y="0"/>
              <a:ext cx="2551853" cy="836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26" tIns="41026" rIns="41026" bIns="41026" numCol="1" anchor="t">
              <a:spAutoFit/>
            </a:bodyPr>
            <a:lstStyle/>
            <a:p>
              <a:pPr defTabSz="844550">
                <a:spcBef>
                  <a:spcPts val="0"/>
                </a:spcBef>
                <a:defRPr sz="1700"/>
              </a:pPr>
              <a:r>
                <a:t>Antwort (Nachricht)</a:t>
              </a:r>
            </a:p>
            <a:p>
              <a:pPr defTabSz="844550">
                <a:spcBef>
                  <a:spcPts val="0"/>
                </a:spcBef>
                <a:defRPr sz="1700"/>
              </a:pPr>
              <a:r>
                <a:t>von 00:0a:95:d1:52:30</a:t>
              </a:r>
            </a:p>
            <a:p>
              <a:pPr defTabSz="844550">
                <a:spcBef>
                  <a:spcPts val="0"/>
                </a:spcBef>
                <a:defRPr sz="1700"/>
              </a:pPr>
              <a:r>
                <a:t>an 00:13:02:39:e5:f7</a:t>
              </a:r>
            </a:p>
          </p:txBody>
        </p:sp>
        <p:pic>
          <p:nvPicPr>
            <p:cNvPr id="299" name="Picture 76" descr="Picture 76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533399"/>
              <a:ext cx="458788" cy="295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01" name="Rectangle 77"/>
          <p:cNvSpPr txBox="1"/>
          <p:nvPr/>
        </p:nvSpPr>
        <p:spPr>
          <a:xfrm>
            <a:off x="3103130" y="3343623"/>
            <a:ext cx="718841" cy="328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1026" tIns="41026" rIns="41026" bIns="41026">
            <a:spAutoFit/>
          </a:bodyPr>
          <a:lstStyle>
            <a:lvl1pPr defTabSz="844550">
              <a:spcBef>
                <a:spcPts val="0"/>
              </a:spcBef>
              <a:defRPr sz="1700"/>
            </a:lvl1pPr>
          </a:lstStyle>
          <a:p>
            <a:pPr/>
            <a:r>
              <a:t>Bridge</a:t>
            </a:r>
          </a:p>
        </p:txBody>
      </p:sp>
      <p:sp>
        <p:nvSpPr>
          <p:cNvPr id="302" name="Line 78"/>
          <p:cNvSpPr/>
          <p:nvPr/>
        </p:nvSpPr>
        <p:spPr>
          <a:xfrm flipV="1">
            <a:off x="4924362" y="3519835"/>
            <a:ext cx="2514602" cy="15876"/>
          </a:xfrm>
          <a:prstGeom prst="line">
            <a:avLst/>
          </a:prstGeom>
          <a:ln w="28575">
            <a:solidFill>
              <a:srgbClr val="006BB2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316" name="Group 79"/>
          <p:cNvGrpSpPr/>
          <p:nvPr/>
        </p:nvGrpSpPr>
        <p:grpSpPr>
          <a:xfrm>
            <a:off x="4683109" y="3580162"/>
            <a:ext cx="3468641" cy="2012949"/>
            <a:chOff x="0" y="0"/>
            <a:chExt cx="3468640" cy="2012947"/>
          </a:xfrm>
        </p:grpSpPr>
        <p:sp>
          <p:nvSpPr>
            <p:cNvPr id="303" name="AutoShape 80"/>
            <p:cNvSpPr/>
            <p:nvPr/>
          </p:nvSpPr>
          <p:spPr>
            <a:xfrm>
              <a:off x="0" y="0"/>
              <a:ext cx="3468641" cy="2012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67" y="11109"/>
                  </a:moveTo>
                  <a:cubicBezTo>
                    <a:pt x="6267" y="9951"/>
                    <a:pt x="6812" y="9011"/>
                    <a:pt x="7485" y="9011"/>
                  </a:cubicBezTo>
                  <a:lnTo>
                    <a:pt x="8823" y="9011"/>
                  </a:lnTo>
                  <a:lnTo>
                    <a:pt x="0" y="0"/>
                  </a:lnTo>
                  <a:lnTo>
                    <a:pt x="12656" y="9011"/>
                  </a:lnTo>
                  <a:lnTo>
                    <a:pt x="20382" y="9011"/>
                  </a:lnTo>
                  <a:cubicBezTo>
                    <a:pt x="21055" y="9011"/>
                    <a:pt x="21600" y="9951"/>
                    <a:pt x="21600" y="11109"/>
                  </a:cubicBezTo>
                  <a:lnTo>
                    <a:pt x="21600" y="11109"/>
                  </a:lnTo>
                  <a:lnTo>
                    <a:pt x="21600" y="19502"/>
                  </a:lnTo>
                  <a:cubicBezTo>
                    <a:pt x="21600" y="20661"/>
                    <a:pt x="21055" y="21600"/>
                    <a:pt x="20382" y="21600"/>
                  </a:cubicBezTo>
                  <a:lnTo>
                    <a:pt x="7485" y="21600"/>
                  </a:lnTo>
                  <a:cubicBezTo>
                    <a:pt x="6812" y="21600"/>
                    <a:pt x="6267" y="20661"/>
                    <a:pt x="6267" y="19502"/>
                  </a:cubicBezTo>
                  <a:lnTo>
                    <a:pt x="6267" y="11109"/>
                  </a:lnTo>
                  <a:close/>
                </a:path>
              </a:pathLst>
            </a:custGeom>
            <a:solidFill>
              <a:srgbClr val="FFFFCC"/>
            </a:solidFill>
            <a:ln w="9525" cap="flat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</a:pPr>
            </a:p>
          </p:txBody>
        </p:sp>
        <p:sp>
          <p:nvSpPr>
            <p:cNvPr id="304" name="Freeform 81"/>
            <p:cNvSpPr/>
            <p:nvPr/>
          </p:nvSpPr>
          <p:spPr>
            <a:xfrm>
              <a:off x="1625553" y="1146172"/>
              <a:ext cx="1905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290" y="12343"/>
                  </a:lnTo>
                  <a:lnTo>
                    <a:pt x="2581" y="6171"/>
                  </a:lnTo>
                  <a:lnTo>
                    <a:pt x="5209" y="0"/>
                  </a:lnTo>
                  <a:lnTo>
                    <a:pt x="10704" y="0"/>
                  </a:lnTo>
                  <a:lnTo>
                    <a:pt x="16200" y="9257"/>
                  </a:lnTo>
                  <a:lnTo>
                    <a:pt x="18876" y="12343"/>
                  </a:lnTo>
                  <a:lnTo>
                    <a:pt x="21600" y="9257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05" name="Rectangle 82"/>
            <p:cNvSpPr/>
            <p:nvPr/>
          </p:nvSpPr>
          <p:spPr>
            <a:xfrm>
              <a:off x="1096916" y="974722"/>
              <a:ext cx="2249488" cy="900113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spcBef>
                  <a:spcPts val="0"/>
                </a:spcBef>
              </a:pPr>
            </a:p>
          </p:txBody>
        </p:sp>
        <p:sp>
          <p:nvSpPr>
            <p:cNvPr id="306" name="Line 83"/>
            <p:cNvSpPr/>
            <p:nvPr/>
          </p:nvSpPr>
          <p:spPr>
            <a:xfrm>
              <a:off x="1096916" y="1244597"/>
              <a:ext cx="224948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7" name="Line 84"/>
            <p:cNvSpPr/>
            <p:nvPr/>
          </p:nvSpPr>
          <p:spPr>
            <a:xfrm flipV="1">
              <a:off x="2625837" y="976151"/>
              <a:ext cx="1" cy="9001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8" name="Rectangle 85"/>
            <p:cNvSpPr txBox="1"/>
            <p:nvPr/>
          </p:nvSpPr>
          <p:spPr>
            <a:xfrm>
              <a:off x="1318796" y="974722"/>
              <a:ext cx="478577" cy="279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1026" tIns="41026" rIns="41026" bIns="41026" numCol="1" anchor="t">
              <a:spAutoFit/>
            </a:bodyPr>
            <a:lstStyle>
              <a:lvl1pPr defTabSz="844550">
                <a:spcBef>
                  <a:spcPts val="0"/>
                </a:spcBef>
                <a:defRPr sz="1400"/>
              </a:lvl1pPr>
            </a:lstStyle>
            <a:p>
              <a:pPr/>
              <a:r>
                <a:t>MAC</a:t>
              </a:r>
            </a:p>
          </p:txBody>
        </p:sp>
        <p:sp>
          <p:nvSpPr>
            <p:cNvPr id="309" name="Rectangle 86"/>
            <p:cNvSpPr txBox="1"/>
            <p:nvPr/>
          </p:nvSpPr>
          <p:spPr>
            <a:xfrm>
              <a:off x="2804696" y="974722"/>
              <a:ext cx="420837" cy="279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1026" tIns="41026" rIns="41026" bIns="41026" numCol="1" anchor="t">
              <a:spAutoFit/>
            </a:bodyPr>
            <a:lstStyle>
              <a:lvl1pPr defTabSz="844550">
                <a:spcBef>
                  <a:spcPts val="0"/>
                </a:spcBef>
                <a:defRPr sz="1400"/>
              </a:lvl1pPr>
            </a:lstStyle>
            <a:p>
              <a:pPr/>
              <a:r>
                <a:t>Port</a:t>
              </a:r>
            </a:p>
          </p:txBody>
        </p:sp>
        <p:sp>
          <p:nvSpPr>
            <p:cNvPr id="310" name="Rectangle 87"/>
            <p:cNvSpPr txBox="1"/>
            <p:nvPr/>
          </p:nvSpPr>
          <p:spPr>
            <a:xfrm>
              <a:off x="1098186" y="1198559"/>
              <a:ext cx="1424623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spcBef>
                  <a:spcPts val="0"/>
                </a:spcBef>
                <a:defRPr sz="1200"/>
              </a:lvl1pPr>
            </a:lstStyle>
            <a:p>
              <a:pPr/>
              <a:r>
                <a:t>00:13:02:39:e5:f7</a:t>
              </a:r>
            </a:p>
          </p:txBody>
        </p:sp>
        <p:sp>
          <p:nvSpPr>
            <p:cNvPr id="311" name="Line 88"/>
            <p:cNvSpPr/>
            <p:nvPr/>
          </p:nvSpPr>
          <p:spPr>
            <a:xfrm>
              <a:off x="1096916" y="1423984"/>
              <a:ext cx="2249488" cy="1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2" name="Line 89"/>
            <p:cNvSpPr/>
            <p:nvPr/>
          </p:nvSpPr>
          <p:spPr>
            <a:xfrm>
              <a:off x="1096916" y="1604959"/>
              <a:ext cx="2249488" cy="1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3" name="Rectangle 90"/>
            <p:cNvSpPr txBox="1"/>
            <p:nvPr/>
          </p:nvSpPr>
          <p:spPr>
            <a:xfrm>
              <a:off x="2846348" y="1198559"/>
              <a:ext cx="188898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spcBef>
                  <a:spcPts val="0"/>
                </a:spcBef>
                <a:defRPr sz="1200"/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314" name="Rectangle 91"/>
            <p:cNvSpPr txBox="1"/>
            <p:nvPr/>
          </p:nvSpPr>
          <p:spPr>
            <a:xfrm>
              <a:off x="1176571" y="1381122"/>
              <a:ext cx="1332940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spcBef>
                  <a:spcPts val="0"/>
                </a:spcBef>
                <a:defRPr sz="1200"/>
              </a:lvl1pPr>
            </a:lstStyle>
            <a:p>
              <a:pPr/>
              <a:r>
                <a:t>00:0a:95:d1:52:30</a:t>
              </a:r>
            </a:p>
          </p:txBody>
        </p:sp>
        <p:sp>
          <p:nvSpPr>
            <p:cNvPr id="315" name="Rectangle 92"/>
            <p:cNvSpPr txBox="1"/>
            <p:nvPr/>
          </p:nvSpPr>
          <p:spPr>
            <a:xfrm>
              <a:off x="2846348" y="1381122"/>
              <a:ext cx="188898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spcBef>
                  <a:spcPts val="0"/>
                </a:spcBef>
                <a:defRPr sz="1200"/>
              </a:lvl1pPr>
            </a:lstStyle>
            <a:p>
              <a:pPr/>
              <a:r>
                <a:t>3</a:t>
              </a:r>
            </a:p>
          </p:txBody>
        </p:sp>
      </p:grpSp>
      <p:sp>
        <p:nvSpPr>
          <p:cNvPr id="317" name="Rectangle 93"/>
          <p:cNvSpPr/>
          <p:nvPr/>
        </p:nvSpPr>
        <p:spPr>
          <a:xfrm rot="21347761">
            <a:off x="2571472" y="5110518"/>
            <a:ext cx="3000376" cy="354472"/>
          </a:xfrm>
          <a:prstGeom prst="rect">
            <a:avLst/>
          </a:prstGeom>
          <a:solidFill>
            <a:srgbClr val="006BB2"/>
          </a:soli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spcBef>
                <a:spcPts val="0"/>
              </a:spcBef>
              <a:defRPr b="1" i="1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Gelernte MAC Adresse</a:t>
            </a:r>
          </a:p>
        </p:txBody>
      </p:sp>
      <p:sp>
        <p:nvSpPr>
          <p:cNvPr id="318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4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6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6" grpId="2"/>
      <p:bldP build="whole" bldLvl="1" animBg="1" rev="0" advAuto="0" spid="317" grpId="6"/>
      <p:bldP build="whole" bldLvl="1" animBg="1" rev="0" advAuto="0" spid="316" grpId="5"/>
      <p:bldP build="whole" bldLvl="1" animBg="1" rev="0" advAuto="0" spid="297" grpId="4"/>
      <p:bldP build="whole" bldLvl="1" animBg="1" rev="0" advAuto="0" spid="295" grpId="3"/>
      <p:bldP build="whole" bldLvl="1" animBg="1" rev="0" advAuto="0" spid="30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322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Ethernet basierte Feldbusse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Vom Multiport-Repeater zum Ethernet-Switch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Ethernet-Switches: Funktionsweise und Leistungsmerkmale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Anforderungen im industriellen Einsatz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 für den industriellen Betrieb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Realisierungsbeispiele</a:t>
            </a:r>
          </a:p>
        </p:txBody>
      </p:sp>
      <p:sp>
        <p:nvSpPr>
          <p:cNvPr id="323" name="Foliennummernplatzhalter 3"/>
          <p:cNvSpPr txBox="1"/>
          <p:nvPr>
            <p:ph type="sldNum" sz="quarter" idx="2"/>
          </p:nvPr>
        </p:nvSpPr>
        <p:spPr>
          <a:xfrm>
            <a:off x="5214152" y="6395672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Leere Präsentation">
  <a:themeElements>
    <a:clrScheme name="Leere Prä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Leere Präsentatio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eere Prä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eere Präsentation">
  <a:themeElements>
    <a:clrScheme name="Leere Prä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Leere Präsentatio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eere Prä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