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Lst>
  <p:sldSz cx="9906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1pPr>
    <a:lvl2pPr marL="0" marR="0" indent="4572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2pPr>
    <a:lvl3pPr marL="0" marR="0" indent="9144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3pPr>
    <a:lvl4pPr marL="0" marR="0" indent="13716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4pPr>
    <a:lvl5pPr marL="0" marR="0" indent="18288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5pPr>
    <a:lvl6pPr marL="0" marR="0" indent="22860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6pPr>
    <a:lvl7pPr marL="0" marR="0" indent="27432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7pPr>
    <a:lvl8pPr marL="0" marR="0" indent="32004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8pPr>
    <a:lvl9pPr marL="0" marR="0" indent="36576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b="def" i="def"/>
      <a:tcStyle>
        <a:tcBdr/>
        <a:fill>
          <a:solidFill>
            <a:srgbClr val="F3F9FA"/>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b="def" i="def"/>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b="def" i="def"/>
      <a:tcStyle>
        <a:tcBdr/>
        <a:fill>
          <a:solidFill>
            <a:srgbClr val="E7E7ED"/>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chemeClr val="accent3">
              <a:lumOff val="44000"/>
            </a:schemeClr>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1" name="Shape 21"/>
          <p:cNvSpPr/>
          <p:nvPr>
            <p:ph type="sldImg"/>
          </p:nvPr>
        </p:nvSpPr>
        <p:spPr>
          <a:xfrm>
            <a:off x="1143000" y="685800"/>
            <a:ext cx="4572000" cy="3429000"/>
          </a:xfrm>
          <a:prstGeom prst="rect">
            <a:avLst/>
          </a:prstGeom>
        </p:spPr>
        <p:txBody>
          <a:bodyPr/>
          <a:lstStyle/>
          <a:p>
            <a:pPr/>
          </a:p>
        </p:txBody>
      </p:sp>
      <p:sp>
        <p:nvSpPr>
          <p:cNvPr id="22" name="Shape 2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Arial"/>
      </a:defRPr>
    </a:lvl1pPr>
    <a:lvl2pPr indent="228600" latinLnBrk="0">
      <a:defRPr sz="1200">
        <a:latin typeface="+mj-lt"/>
        <a:ea typeface="+mj-ea"/>
        <a:cs typeface="+mj-cs"/>
        <a:sym typeface="Arial"/>
      </a:defRPr>
    </a:lvl2pPr>
    <a:lvl3pPr indent="457200" latinLnBrk="0">
      <a:defRPr sz="1200">
        <a:latin typeface="+mj-lt"/>
        <a:ea typeface="+mj-ea"/>
        <a:cs typeface="+mj-cs"/>
        <a:sym typeface="Arial"/>
      </a:defRPr>
    </a:lvl3pPr>
    <a:lvl4pPr indent="685800" latinLnBrk="0">
      <a:defRPr sz="1200">
        <a:latin typeface="+mj-lt"/>
        <a:ea typeface="+mj-ea"/>
        <a:cs typeface="+mj-cs"/>
        <a:sym typeface="Arial"/>
      </a:defRPr>
    </a:lvl4pPr>
    <a:lvl5pPr indent="914400" latinLnBrk="0">
      <a:defRPr sz="1200">
        <a:latin typeface="+mj-lt"/>
        <a:ea typeface="+mj-ea"/>
        <a:cs typeface="+mj-cs"/>
        <a:sym typeface="Arial"/>
      </a:defRPr>
    </a:lvl5pPr>
    <a:lvl6pPr indent="1143000" latinLnBrk="0">
      <a:defRPr sz="1200">
        <a:latin typeface="+mj-lt"/>
        <a:ea typeface="+mj-ea"/>
        <a:cs typeface="+mj-cs"/>
        <a:sym typeface="Arial"/>
      </a:defRPr>
    </a:lvl6pPr>
    <a:lvl7pPr indent="1371600" latinLnBrk="0">
      <a:defRPr sz="1200">
        <a:latin typeface="+mj-lt"/>
        <a:ea typeface="+mj-ea"/>
        <a:cs typeface="+mj-cs"/>
        <a:sym typeface="Arial"/>
      </a:defRPr>
    </a:lvl7pPr>
    <a:lvl8pPr indent="1600200" latinLnBrk="0">
      <a:defRPr sz="1200">
        <a:latin typeface="+mj-lt"/>
        <a:ea typeface="+mj-ea"/>
        <a:cs typeface="+mj-cs"/>
        <a:sym typeface="Arial"/>
      </a:defRPr>
    </a:lvl8pPr>
    <a:lvl9pPr indent="1828800" latinLnBrk="0">
      <a:defRPr sz="1200">
        <a:latin typeface="+mj-lt"/>
        <a:ea typeface="+mj-ea"/>
        <a:cs typeface="+mj-cs"/>
        <a:sym typeface="Arial"/>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27.xml.rels><?xml version="1.0" encoding="UTF-8"?>
<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Relationships>

</file>

<file path=ppt/notesSlides/_rels/notesSlide28.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29.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30.xml.rels><?xml version="1.0" encoding="UTF-8"?>
<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Relationships>

</file>

<file path=ppt/notesSlides/_rels/notesSlide31.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Relationships>

</file>

<file path=ppt/notesSlides/_rels/notesSlide32.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Relationships>

</file>

<file path=ppt/notesSlides/_rels/notesSlide33.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Relationships>

</file>

<file path=ppt/notesSlides/_rels/notesSlide34.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Relationships>

</file>

<file path=ppt/notesSlides/_rels/notesSlide35.xml.rels><?xml version="1.0" encoding="UTF-8"?>
<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Relationships>

</file>

<file path=ppt/notesSlides/_rels/notesSlide36.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Relationships>

</file>

<file path=ppt/notesSlides/_rels/notesSlide37.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Relationships>

</file>

<file path=ppt/notesSlides/_rels/notesSlide38.xml.rels><?xml version="1.0" encoding="UTF-8"?>
<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Relationships>

</file>

<file path=ppt/notesSlides/_rels/notesSlide39.xml.rels><?xml version="1.0" encoding="UTF-8"?>
<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40.xml.rels><?xml version="1.0" encoding="UTF-8"?>
<Relationships xmlns="http://schemas.openxmlformats.org/package/2006/relationships"><Relationship Id="rId1" Type="http://schemas.openxmlformats.org/officeDocument/2006/relationships/slide" Target="../slides/slide44.xml"/><Relationship Id="rId2" Type="http://schemas.openxmlformats.org/officeDocument/2006/relationships/notesMaster" Target="../notesMasters/notesMaster1.xml"/></Relationships>

</file>

<file path=ppt/notesSlides/_rels/notesSlide41.xml.rels><?xml version="1.0" encoding="UTF-8"?>
<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Relationships>

</file>

<file path=ppt/notesSlides/_rels/notesSlide42.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Relationships>

</file>

<file path=ppt/notesSlides/_rels/notesSlide43.xml.rels><?xml version="1.0" encoding="UTF-8"?>
<Relationships xmlns="http://schemas.openxmlformats.org/package/2006/relationships"><Relationship Id="rId1" Type="http://schemas.openxmlformats.org/officeDocument/2006/relationships/slide" Target="../slides/slide47.xml"/><Relationship Id="rId2" Type="http://schemas.openxmlformats.org/officeDocument/2006/relationships/notesMaster" Target="../notesMasters/notesMaster1.xml"/></Relationships>

</file>

<file path=ppt/notesSlides/_rels/notesSlide44.xml.rels><?xml version="1.0" encoding="UTF-8"?>
<Relationships xmlns="http://schemas.openxmlformats.org/package/2006/relationships"><Relationship Id="rId1" Type="http://schemas.openxmlformats.org/officeDocument/2006/relationships/slide" Target="../slides/slide48.xml"/><Relationship Id="rId2" Type="http://schemas.openxmlformats.org/officeDocument/2006/relationships/notesMaster" Target="../notesMasters/notesMaster1.xml"/></Relationships>

</file>

<file path=ppt/notesSlides/_rels/notesSlide45.xml.rels><?xml version="1.0" encoding="UTF-8"?>
<Relationships xmlns="http://schemas.openxmlformats.org/package/2006/relationships"><Relationship Id="rId1" Type="http://schemas.openxmlformats.org/officeDocument/2006/relationships/slide" Target="../slides/slide49.xml"/><Relationship Id="rId2" Type="http://schemas.openxmlformats.org/officeDocument/2006/relationships/notesMaster" Target="../notesMasters/notesMaster1.xml"/></Relationships>

</file>

<file path=ppt/notesSlides/_rels/notesSlide46.xml.rels><?xml version="1.0" encoding="UTF-8"?>
<Relationships xmlns="http://schemas.openxmlformats.org/package/2006/relationships"><Relationship Id="rId1" Type="http://schemas.openxmlformats.org/officeDocument/2006/relationships/slide" Target="../slides/slide50.xml"/><Relationship Id="rId2" Type="http://schemas.openxmlformats.org/officeDocument/2006/relationships/notesMaster" Target="../notesMasters/notesMaster1.xml"/></Relationships>

</file>

<file path=ppt/notesSlides/_rels/notesSlide47.xml.rels><?xml version="1.0" encoding="UTF-8"?>
<Relationships xmlns="http://schemas.openxmlformats.org/package/2006/relationships"><Relationship Id="rId1" Type="http://schemas.openxmlformats.org/officeDocument/2006/relationships/slide" Target="../slides/slide51.xml"/><Relationship Id="rId2" Type="http://schemas.openxmlformats.org/officeDocument/2006/relationships/notesMaster" Target="../notesMasters/notesMaster1.xml"/></Relationships>

</file>

<file path=ppt/notesSlides/_rels/notesSlide48.xml.rels><?xml version="1.0" encoding="UTF-8"?>
<Relationships xmlns="http://schemas.openxmlformats.org/package/2006/relationships"><Relationship Id="rId1" Type="http://schemas.openxmlformats.org/officeDocument/2006/relationships/slide" Target="../slides/slide52.xml"/><Relationship Id="rId2" Type="http://schemas.openxmlformats.org/officeDocument/2006/relationships/notesMaster" Target="../notesMasters/notesMaster1.xml"/></Relationships>

</file>

<file path=ppt/notesSlides/_rels/notesSlide49.xml.rels><?xml version="1.0" encoding="UTF-8"?>
<Relationships xmlns="http://schemas.openxmlformats.org/package/2006/relationships"><Relationship Id="rId1" Type="http://schemas.openxmlformats.org/officeDocument/2006/relationships/slide" Target="../slides/slide53.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50.xml.rels><?xml version="1.0" encoding="UTF-8"?>
<Relationships xmlns="http://schemas.openxmlformats.org/package/2006/relationships"><Relationship Id="rId1" Type="http://schemas.openxmlformats.org/officeDocument/2006/relationships/slide" Target="../slides/slide54.xml"/><Relationship Id="rId2" Type="http://schemas.openxmlformats.org/officeDocument/2006/relationships/notesMaster" Target="../notesMasters/notesMaster1.xml"/></Relationships>

</file>

<file path=ppt/notesSlides/_rels/notesSlide51.xml.rels><?xml version="1.0" encoding="UTF-8"?>
<Relationships xmlns="http://schemas.openxmlformats.org/package/2006/relationships"><Relationship Id="rId1" Type="http://schemas.openxmlformats.org/officeDocument/2006/relationships/slide" Target="../slides/slide55.xml"/><Relationship Id="rId2" Type="http://schemas.openxmlformats.org/officeDocument/2006/relationships/notesMaster" Target="../notesMasters/notesMaster1.xml"/></Relationships>

</file>

<file path=ppt/notesSlides/_rels/notesSlide52.xml.rels><?xml version="1.0" encoding="UTF-8"?>
<Relationships xmlns="http://schemas.openxmlformats.org/package/2006/relationships"><Relationship Id="rId1" Type="http://schemas.openxmlformats.org/officeDocument/2006/relationships/slide" Target="../slides/slide57.xml"/><Relationship Id="rId2" Type="http://schemas.openxmlformats.org/officeDocument/2006/relationships/notesMaster" Target="../notesMasters/notesMaster1.xml"/></Relationships>

</file>

<file path=ppt/notesSlides/_rels/notesSlide53.xml.rels><?xml version="1.0" encoding="UTF-8"?>
<Relationships xmlns="http://schemas.openxmlformats.org/package/2006/relationships"><Relationship Id="rId1" Type="http://schemas.openxmlformats.org/officeDocument/2006/relationships/slide" Target="../slides/slide59.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 name="Shape 58"/>
          <p:cNvSpPr/>
          <p:nvPr>
            <p:ph type="sldImg"/>
          </p:nvPr>
        </p:nvSpPr>
        <p:spPr>
          <a:prstGeom prst="rect">
            <a:avLst/>
          </a:prstGeom>
        </p:spPr>
        <p:txBody>
          <a:bodyPr/>
          <a:lstStyle/>
          <a:p>
            <a:pPr/>
          </a:p>
        </p:txBody>
      </p:sp>
      <p:sp>
        <p:nvSpPr>
          <p:cNvPr id="59" name="Shape 59"/>
          <p:cNvSpPr/>
          <p:nvPr>
            <p:ph type="body" sz="quarter" idx="1"/>
          </p:nvPr>
        </p:nvSpPr>
        <p:spPr>
          <a:prstGeom prst="rect">
            <a:avLst/>
          </a:prstGeom>
        </p:spPr>
        <p:txBody>
          <a:bodyPr/>
          <a:lstStyle/>
          <a:p>
            <a:pPr/>
            <a:r>
              <a:t>Im Jahre 1961 begann </a:t>
            </a:r>
            <a:r>
              <a:rPr b="1"/>
              <a:t>Paul Baran</a:t>
            </a:r>
            <a:r>
              <a:t> von der Rand Corporation sich in ersten theoretischen Arbeiten mit dem Konzept einer Paket-Vermittlung auseinanderzusetzen als Alternative zur - aus der Telefon-Welt bekannten - Leitungsvermittlung. Es konnte gezeigt werden, dass die Paketvermittlung von Daten effizienter war, als die dauernde Bereitstellung eines reservierten Kanals, wie bei der Leitungs-vermittlung. Im Jahre 1962 wurde in Amerika eine Forschungsaktivität der „</a:t>
            </a:r>
            <a:r>
              <a:rPr b="1"/>
              <a:t>Defence Advanced Research Projects Agency</a:t>
            </a:r>
            <a:r>
              <a:t>“ (DARPA) gestartet, die 1966 dann zum Plan für ein Computernetz reiften, dem ARPANET.</a:t>
            </a:r>
          </a:p>
          <a:p>
            <a:pPr/>
            <a:r>
              <a:t>Das erste wirkliche „Netz“ wurde 1969 zusammen geschaltet: je ein Rechner der Universitäten von Los Angeles, Stanta Barbara, Utah sowie des Stanford Research Institute wurden verbunden. Schon in diesen frühen Tagen dessen, was wir heute Internet nennen, wurde parallel an der Weiterentwicklung der Technologie (Netzarchitektur und Protokolle) sowie an den Anwendungen gearbeitet - eine Tradition die heute noch gilt. Die erste auch für den menschlichen Benutzer wichtige Anwendung wurde 1972 eingeführt: der Austausch von Nachrichten, oder kurz: e-mail.</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0" name="Shape 790"/>
          <p:cNvSpPr/>
          <p:nvPr>
            <p:ph type="sldImg"/>
          </p:nvPr>
        </p:nvSpPr>
        <p:spPr>
          <a:prstGeom prst="rect">
            <a:avLst/>
          </a:prstGeom>
        </p:spPr>
        <p:txBody>
          <a:bodyPr/>
          <a:lstStyle/>
          <a:p>
            <a:pPr/>
          </a:p>
        </p:txBody>
      </p:sp>
      <p:sp>
        <p:nvSpPr>
          <p:cNvPr id="791" name="Shape 791"/>
          <p:cNvSpPr/>
          <p:nvPr>
            <p:ph type="body" sz="quarter" idx="1"/>
          </p:nvPr>
        </p:nvSpPr>
        <p:spPr>
          <a:prstGeom prst="rect">
            <a:avLst/>
          </a:prstGeom>
        </p:spPr>
        <p:txBody>
          <a:bodyPr/>
          <a:lstStyle/>
          <a:p>
            <a:pPr/>
            <a:r>
              <a:t>Das wichtigste Protokoll ist, wie vorher gesehen, das Internet Protocol (IP). Dazu gehören die begleitenden Protokolle zur Adreßumrechnung (ARP, RARP) und ein Protokoll für Steuer- und Überwachungszwecke (ICMP).</a:t>
            </a:r>
          </a:p>
          <a:p>
            <a:pPr/>
            <a:r>
              <a:t>Man beachte die Jahreszahlen - es ist die 1982 neu eingeführte Generation von Protokollen.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79" name="Shape 879"/>
          <p:cNvSpPr/>
          <p:nvPr>
            <p:ph type="sldImg"/>
          </p:nvPr>
        </p:nvSpPr>
        <p:spPr>
          <a:prstGeom prst="rect">
            <a:avLst/>
          </a:prstGeom>
        </p:spPr>
        <p:txBody>
          <a:bodyPr/>
          <a:lstStyle/>
          <a:p>
            <a:pPr/>
          </a:p>
        </p:txBody>
      </p:sp>
      <p:sp>
        <p:nvSpPr>
          <p:cNvPr id="880" name="Shape 880"/>
          <p:cNvSpPr/>
          <p:nvPr>
            <p:ph type="body" sz="quarter" idx="1"/>
          </p:nvPr>
        </p:nvSpPr>
        <p:spPr>
          <a:prstGeom prst="rect">
            <a:avLst/>
          </a:prstGeom>
        </p:spPr>
        <p:txBody>
          <a:bodyPr/>
          <a:lstStyle/>
          <a:p>
            <a:pPr marL="190500" indent="-190500">
              <a:spcBef>
                <a:spcPts val="1000"/>
              </a:spcBef>
            </a:pPr>
            <a:r>
              <a:t>Die Funktionen des Internet-Protokolls sind:</a:t>
            </a:r>
          </a:p>
          <a:p>
            <a:pPr marL="190500" indent="-190500">
              <a:spcBef>
                <a:spcPts val="1000"/>
              </a:spcBef>
              <a:buClr>
                <a:srgbClr val="000000"/>
              </a:buClr>
              <a:buSzPct val="50000"/>
              <a:buChar char=""/>
            </a:pPr>
            <a:r>
              <a:t>Bereitstellen eines verbindungsloser „Datagram“-Dienstes in verschiedenen Qualitäten.</a:t>
            </a:r>
          </a:p>
          <a:p>
            <a:pPr marL="190500" indent="-190500">
              <a:spcBef>
                <a:spcPts val="1000"/>
              </a:spcBef>
              <a:buClr>
                <a:srgbClr val="000000"/>
              </a:buClr>
              <a:buSzPct val="50000"/>
              <a:buChar char=""/>
            </a:pPr>
            <a:r>
              <a:t>Routen von Paketen durch das Netz aufgrund der IP-Adresse </a:t>
            </a:r>
            <a:br/>
            <a:r>
              <a:t>(IP-Adressen werden nicht geographisch zugeteilt).</a:t>
            </a:r>
          </a:p>
          <a:p>
            <a:pPr marL="190500" indent="-190500">
              <a:spcBef>
                <a:spcPts val="1000"/>
              </a:spcBef>
              <a:buClr>
                <a:srgbClr val="000000"/>
              </a:buClr>
              <a:buSzPct val="50000"/>
              <a:buChar char=""/>
            </a:pPr>
            <a:r>
              <a:t>Auflösen von Routing-Schleifen durch einen „Lifetime“-Zähler für jedes Paket.  </a:t>
            </a:r>
          </a:p>
          <a:p>
            <a:pPr marL="190500" indent="-190500">
              <a:spcBef>
                <a:spcPts val="1000"/>
              </a:spcBef>
              <a:buClr>
                <a:srgbClr val="000000"/>
              </a:buClr>
              <a:buSzPct val="50000"/>
              <a:buChar char=""/>
            </a:pPr>
            <a:r>
              <a:t>Aufteilen („Fragmentieren“) von Paketen entsprechend den Fähigkeiten der niedrigeren Protokollschichten.</a:t>
            </a:r>
          </a:p>
          <a:p>
            <a:pPr marL="190500" indent="-190500">
              <a:spcBef>
                <a:spcPts val="1000"/>
              </a:spcBef>
              <a:buClr>
                <a:srgbClr val="000000"/>
              </a:buClr>
              <a:buSzPct val="50000"/>
              <a:buChar char=""/>
            </a:pPr>
            <a:r>
              <a:t>Behandlung von Paketen variabler Länge.</a:t>
            </a:r>
          </a:p>
          <a:p>
            <a:pPr marL="190500" indent="-190500">
              <a:spcBef>
                <a:spcPts val="1000"/>
              </a:spcBef>
              <a:buClr>
                <a:srgbClr val="000000"/>
              </a:buClr>
              <a:buSzPct val="50000"/>
              <a:buChar char=""/>
            </a:pPr>
            <a:r>
              <a:t>Schutz des IP-Paketkopfes durch eine Prüfsumme (CRC).</a:t>
            </a:r>
          </a:p>
          <a:p>
            <a:pPr marL="190500" indent="-190500">
              <a:spcBef>
                <a:spcPts val="1000"/>
              </a:spcBef>
              <a:buClr>
                <a:srgbClr val="000000"/>
              </a:buClr>
              <a:buSzPct val="50000"/>
              <a:buChar char=""/>
            </a:pPr>
            <a:r>
              <a:t>Auswahl des richtigen Transport-Protokolls (=höhere Schicht).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88" name="Shape 888"/>
          <p:cNvSpPr/>
          <p:nvPr>
            <p:ph type="sldImg"/>
          </p:nvPr>
        </p:nvSpPr>
        <p:spPr>
          <a:prstGeom prst="rect">
            <a:avLst/>
          </a:prstGeom>
        </p:spPr>
        <p:txBody>
          <a:bodyPr/>
          <a:lstStyle/>
          <a:p>
            <a:pPr/>
          </a:p>
        </p:txBody>
      </p:sp>
      <p:sp>
        <p:nvSpPr>
          <p:cNvPr id="889" name="Shape 889"/>
          <p:cNvSpPr/>
          <p:nvPr>
            <p:ph type="body" sz="quarter" idx="1"/>
          </p:nvPr>
        </p:nvSpPr>
        <p:spPr>
          <a:prstGeom prst="rect">
            <a:avLst/>
          </a:prstGeom>
        </p:spPr>
        <p:txBody>
          <a:bodyPr/>
          <a:lstStyle/>
          <a:p>
            <a:pPr/>
            <a:r>
              <a:t>Im Jahre 1992 war abzusehen, dass das bestehende Internet Protokoll (Version 4) an seine Grenzen stoßen wird, vor allem bezüglich des Adressraumes. Deshalb wurde eine Arbeitsgruppe der IETF unter dem Begriff „</a:t>
            </a:r>
            <a:r>
              <a:rPr b="1"/>
              <a:t>IP next generation</a:t>
            </a:r>
            <a:r>
              <a:t>“ (IPng) gegründet, die Vorschläge für ein neues Protokoll erarbeitet hat - heute unter dem Namen IP Version 6 (IPv6) bekannt.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96" name="Shape 896"/>
          <p:cNvSpPr/>
          <p:nvPr>
            <p:ph type="sldImg"/>
          </p:nvPr>
        </p:nvSpPr>
        <p:spPr>
          <a:prstGeom prst="rect">
            <a:avLst/>
          </a:prstGeom>
        </p:spPr>
        <p:txBody>
          <a:bodyPr/>
          <a:lstStyle/>
          <a:p>
            <a:pPr/>
          </a:p>
        </p:txBody>
      </p:sp>
      <p:sp>
        <p:nvSpPr>
          <p:cNvPr id="897" name="Shape 897"/>
          <p:cNvSpPr/>
          <p:nvPr>
            <p:ph type="body" sz="quarter" idx="1"/>
          </p:nvPr>
        </p:nvSpPr>
        <p:spPr>
          <a:prstGeom prst="rect">
            <a:avLst/>
          </a:prstGeom>
        </p:spPr>
        <p:txBody>
          <a:bodyPr/>
          <a:lstStyle/>
          <a:p>
            <a:pPr/>
            <a:r>
              <a:t>IPv6 ist heute verfügbar - auch die entsprechenden Geräte - aber die Verbreitung ist noch gering.</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60" name="Shape 960"/>
          <p:cNvSpPr/>
          <p:nvPr>
            <p:ph type="sldImg"/>
          </p:nvPr>
        </p:nvSpPr>
        <p:spPr>
          <a:prstGeom prst="rect">
            <a:avLst/>
          </a:prstGeom>
        </p:spPr>
        <p:txBody>
          <a:bodyPr/>
          <a:lstStyle/>
          <a:p>
            <a:pPr/>
          </a:p>
        </p:txBody>
      </p:sp>
      <p:sp>
        <p:nvSpPr>
          <p:cNvPr id="961" name="Shape 961"/>
          <p:cNvSpPr/>
          <p:nvPr>
            <p:ph type="body" sz="quarter" idx="1"/>
          </p:nvPr>
        </p:nvSpPr>
        <p:spPr>
          <a:prstGeom prst="rect">
            <a:avLst/>
          </a:prstGeom>
        </p:spPr>
        <p:txBody>
          <a:bodyPr/>
          <a:lstStyle/>
          <a:p>
            <a:pPr/>
            <a:r>
              <a:t>Selbst dieser Basis-Paketkopf hat die doppelte Größe des Paketkopfes eines IPv4-Paketes </a:t>
            </a:r>
          </a:p>
          <a:p>
            <a:pPr lvl="1" indent="457200">
              <a:defRPr b="1"/>
            </a:pPr>
            <a:r>
              <a:t>40 Byte gegenüber 20 Byte</a:t>
            </a:r>
            <a:r>
              <a:rPr b="0"/>
              <a:t>.</a:t>
            </a:r>
            <a:endParaRPr b="0"/>
          </a:p>
          <a:p>
            <a:pPr/>
            <a:r>
              <a:t>Der Paketkopf wird dominiert von den beiden großen Adressfeldern </a:t>
            </a:r>
          </a:p>
          <a:p>
            <a:pPr lvl="1" indent="457200">
              <a:defRPr b="1"/>
            </a:pPr>
            <a:r>
              <a:t>je 16 Byte (=128 Bit) gegenüber je 4 Byte (=32 Bit).</a:t>
            </a:r>
          </a:p>
          <a:p>
            <a:pPr/>
            <a:r>
              <a:t>Die Anzahl der Felder im Paketkopf ist gegenüber Version 4 reduziert </a:t>
            </a:r>
          </a:p>
          <a:p>
            <a:pPr lvl="1" indent="457200">
              <a:defRPr b="1"/>
            </a:pPr>
            <a:r>
              <a:t>8 gegenüber 12.</a:t>
            </a:r>
          </a:p>
          <a:p>
            <a:pPr/>
            <a:r>
              <a:t>Es gibt keinen „Optionen“-Bereich mehr</a:t>
            </a:r>
            <a:r>
              <a:rPr b="1"/>
              <a:t>, damit auch keine Notwendigkeit für ein Feld „Länge des Kopfes“.</a:t>
            </a:r>
            <a:endParaRPr b="1"/>
          </a:p>
          <a:p>
            <a:pPr/>
            <a:r>
              <a:t>Als „Ersatz“ für die Optionen gibt es IPv6 Erweiterungsköpfe (Extension Headers).....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65" name="Shape 1065"/>
          <p:cNvSpPr/>
          <p:nvPr>
            <p:ph type="sldImg"/>
          </p:nvPr>
        </p:nvSpPr>
        <p:spPr>
          <a:prstGeom prst="rect">
            <a:avLst/>
          </a:prstGeom>
        </p:spPr>
        <p:txBody>
          <a:bodyPr/>
          <a:lstStyle/>
          <a:p>
            <a:pPr/>
          </a:p>
        </p:txBody>
      </p:sp>
      <p:sp>
        <p:nvSpPr>
          <p:cNvPr id="1066" name="Shape 1066"/>
          <p:cNvSpPr/>
          <p:nvPr>
            <p:ph type="body" sz="quarter" idx="1"/>
          </p:nvPr>
        </p:nvSpPr>
        <p:spPr>
          <a:prstGeom prst="rect">
            <a:avLst/>
          </a:prstGeom>
        </p:spPr>
        <p:txBody>
          <a:bodyPr/>
          <a:lstStyle/>
          <a:p>
            <a:pPr/>
            <a:r>
              <a:t>Aussagen: </a:t>
            </a:r>
          </a:p>
          <a:p>
            <a:pPr lvl="1" marL="457200" indent="0">
              <a:buSzPct val="100000"/>
              <a:buChar char="•"/>
              <a:defRPr i="1"/>
            </a:pPr>
            <a:r>
              <a:t>„Es wird nie eine reine IPv6-Welt geben!“</a:t>
            </a:r>
          </a:p>
          <a:p>
            <a:pPr lvl="1" marL="457200" indent="0">
              <a:buSzPct val="100000"/>
              <a:buChar char="•"/>
              <a:defRPr i="1"/>
            </a:pPr>
            <a:r>
              <a:t>„Es ist naiv zu denken, jedes Gerät wird eine feste Adresse haben wenn IPv6 eingeführt wird.“</a:t>
            </a:r>
          </a:p>
          <a:p>
            <a:pPr/>
            <a:r>
              <a:t>Daher sollte man weniger von „Migration“ als eher von „Interworking“ oder „Koexistenz“ reden.</a:t>
            </a:r>
          </a:p>
          <a:p>
            <a:pPr/>
            <a:r>
              <a:t>Die Fragen sind:</a:t>
            </a:r>
          </a:p>
          <a:p>
            <a:pPr lvl="1" indent="457200"/>
            <a:r>
              <a:t>Wie kann ein Client in einer Protokoll-Welt mit einem Server in einer anderen Protokoll-Welt kommunizieren?</a:t>
            </a:r>
          </a:p>
          <a:p>
            <a:pPr lvl="1" indent="457200"/>
            <a:r>
              <a:t>Wie können Hosts in der gleichen Protokoll-Welt miteinander kommunizieren, wenn ein Netz dazwischen die andere Protokoll-Welt benutzt?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73" name="Shape 1073"/>
          <p:cNvSpPr/>
          <p:nvPr>
            <p:ph type="sldImg"/>
          </p:nvPr>
        </p:nvSpPr>
        <p:spPr>
          <a:prstGeom prst="rect">
            <a:avLst/>
          </a:prstGeom>
        </p:spPr>
        <p:txBody>
          <a:bodyPr/>
          <a:lstStyle/>
          <a:p>
            <a:pPr/>
          </a:p>
        </p:txBody>
      </p:sp>
      <p:sp>
        <p:nvSpPr>
          <p:cNvPr id="1074" name="Shape 1074"/>
          <p:cNvSpPr/>
          <p:nvPr>
            <p:ph type="body" sz="quarter" idx="1"/>
          </p:nvPr>
        </p:nvSpPr>
        <p:spPr>
          <a:prstGeom prst="rect">
            <a:avLst/>
          </a:prstGeom>
        </p:spPr>
        <p:txBody>
          <a:bodyPr/>
          <a:lstStyle/>
          <a:p>
            <a:pPr/>
            <a:r>
              <a:t>Zusätzliche Protokolle:</a:t>
            </a:r>
          </a:p>
          <a:p>
            <a:pPr lvl="1" marL="384175" indent="-193675">
              <a:buSzPct val="100000"/>
              <a:buChar char="•"/>
            </a:pPr>
            <a:r>
              <a:t>ICMPv6 (Internet Control Message Protocol - RFC 2463),</a:t>
            </a:r>
          </a:p>
          <a:p>
            <a:pPr lvl="1" marL="384175" indent="-193675">
              <a:buSzPct val="100000"/>
              <a:buChar char="•"/>
            </a:pPr>
            <a:r>
              <a:t>DNS Extension (Domain Name Service - RFC 1886)</a:t>
            </a:r>
            <a:br/>
            <a:r>
              <a:rPr i="1"/>
              <a:t>Hier ist politischer und technischer Streit vorprogrammiert !</a:t>
            </a:r>
            <a:endParaRPr i="1"/>
          </a:p>
          <a:p>
            <a:pPr lvl="1" marL="384175" indent="-193675">
              <a:buSzPct val="100000"/>
              <a:buChar char="•"/>
            </a:pPr>
            <a:r>
              <a:t>DHCPv6 (Dynamic Host Configuration Protocol - RFC 3315),</a:t>
            </a:r>
          </a:p>
          <a:p>
            <a:pPr lvl="1" marL="384175" indent="-193675">
              <a:buSzPct val="100000"/>
              <a:buChar char="•"/>
            </a:pPr>
            <a:r>
              <a:t>RIPng for IPv6 (Routing Information Protocol - RFC 2080)</a:t>
            </a:r>
          </a:p>
          <a:p>
            <a:pPr lvl="1" marL="384175" indent="-193675">
              <a:buSzPct val="100000"/>
              <a:buChar char="•"/>
            </a:pPr>
            <a:r>
              <a:t>OSPF for IPv6 (Open Shortest Path First - RFC 2740)</a:t>
            </a:r>
          </a:p>
          <a:p>
            <a:pPr lvl="1" marL="384175" indent="-193675">
              <a:buSzPct val="100000"/>
              <a:buChar char="•"/>
            </a:pPr>
            <a:r>
              <a:t>Aber auch Applikationen, die IP-Adressen transportieren, müssen angepasst werden (z.B. FTP).</a:t>
            </a:r>
          </a:p>
          <a:p>
            <a:pPr/>
            <a:r>
              <a:t>Europa will aus politischen Gründen zu IPv6 - „wir sind fortschrittlich..:“</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50" name="Shape 1150"/>
          <p:cNvSpPr/>
          <p:nvPr>
            <p:ph type="sldImg"/>
          </p:nvPr>
        </p:nvSpPr>
        <p:spPr>
          <a:prstGeom prst="rect">
            <a:avLst/>
          </a:prstGeom>
        </p:spPr>
        <p:txBody>
          <a:bodyPr/>
          <a:lstStyle/>
          <a:p>
            <a:pPr/>
          </a:p>
        </p:txBody>
      </p:sp>
      <p:sp>
        <p:nvSpPr>
          <p:cNvPr id="1151" name="Shape 1151"/>
          <p:cNvSpPr/>
          <p:nvPr>
            <p:ph type="body" sz="quarter" idx="1"/>
          </p:nvPr>
        </p:nvSpPr>
        <p:spPr>
          <a:prstGeom prst="rect">
            <a:avLst/>
          </a:prstGeom>
        </p:spPr>
        <p:txBody>
          <a:bodyPr/>
          <a:lstStyle/>
          <a:p>
            <a:pPr/>
            <a:r>
              <a:t>Direkt im IP residieren drei Zusatzprotokolle, die dem Betrieb des Internet Protocols selbst dienen. Sie werden in normalen IP-Paketen transportiert, dann aber nicht an eine höhere Protokollschicht weitergeleitet. Es sind dies:</a:t>
            </a:r>
          </a:p>
          <a:p>
            <a:pPr>
              <a:buSzPct val="100000"/>
              <a:buChar char="•"/>
            </a:pPr>
            <a:r>
              <a:t>  Internet Control Message Protocol (ICMP),</a:t>
            </a:r>
          </a:p>
          <a:p>
            <a:pPr>
              <a:buSzPct val="100000"/>
              <a:buChar char="•"/>
            </a:pPr>
            <a:r>
              <a:t>  Address Resolution Protocol (ARP) und</a:t>
            </a:r>
          </a:p>
          <a:p>
            <a:pPr>
              <a:buSzPct val="100000"/>
              <a:buChar char="•"/>
            </a:pPr>
            <a:r>
              <a:t>  Reverse Address Resolution Protocol (RARP).</a:t>
            </a:r>
          </a:p>
          <a:p>
            <a:pPr/>
            <a:r>
              <a:t>Das ICMP ist ein Managementprotokoll, mit dem Fehlermeldungen ausgetauscht werden und Zustände abgefragt werden können.</a:t>
            </a:r>
          </a:p>
          <a:p>
            <a:pPr/>
            <a:r>
              <a:t>Die beiden Protokolle zur Adressumrechnung stellen die Abbildung der IP-Adressen auf Schicht-2-Adressen und umgekehrt her.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67" name="Shape 1167"/>
          <p:cNvSpPr/>
          <p:nvPr>
            <p:ph type="sldImg"/>
          </p:nvPr>
        </p:nvSpPr>
        <p:spPr>
          <a:prstGeom prst="rect">
            <a:avLst/>
          </a:prstGeom>
        </p:spPr>
        <p:txBody>
          <a:bodyPr/>
          <a:lstStyle/>
          <a:p>
            <a:pPr/>
          </a:p>
        </p:txBody>
      </p:sp>
      <p:sp>
        <p:nvSpPr>
          <p:cNvPr id="1168" name="Shape 1168"/>
          <p:cNvSpPr/>
          <p:nvPr>
            <p:ph type="body" sz="quarter" idx="1"/>
          </p:nvPr>
        </p:nvSpPr>
        <p:spPr>
          <a:prstGeom prst="rect">
            <a:avLst/>
          </a:prstGeom>
        </p:spPr>
        <p:txBody>
          <a:bodyPr/>
          <a:lstStyle/>
          <a:p>
            <a:pPr/>
            <a:r>
              <a:t>Mit „Type“ und „Code“ werden die Funktionen und Meldungen unterschieden. Das bekannte Programm „ping“, mit dem geprüft werden kann, ob ein Rechner am Netz ist, benutzt z.B. die ICMP-Funktionen „Echo Request“ und „Echo Reply“.</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77" name="Shape 1177"/>
          <p:cNvSpPr/>
          <p:nvPr>
            <p:ph type="sldImg"/>
          </p:nvPr>
        </p:nvSpPr>
        <p:spPr>
          <a:prstGeom prst="rect">
            <a:avLst/>
          </a:prstGeom>
        </p:spPr>
        <p:txBody>
          <a:bodyPr/>
          <a:lstStyle/>
          <a:p>
            <a:pPr/>
          </a:p>
        </p:txBody>
      </p:sp>
      <p:sp>
        <p:nvSpPr>
          <p:cNvPr id="1178" name="Shape 1178"/>
          <p:cNvSpPr/>
          <p:nvPr>
            <p:ph type="body" sz="quarter" idx="1"/>
          </p:nvPr>
        </p:nvSpPr>
        <p:spPr>
          <a:prstGeom prst="rect">
            <a:avLst/>
          </a:prstGeom>
        </p:spPr>
        <p:txBody>
          <a:bodyPr/>
          <a:lstStyle/>
          <a:p>
            <a:pPr/>
            <a:r>
              <a:t>Über der IP-Schicht gibt es hauptsächlich zwei Transport-Protokolle: das verbindungs-orientierte TCP (Transmission Control Protocol) und das verbindungslose UDP (User Datagram Protocol).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 name="Shape 214"/>
          <p:cNvSpPr/>
          <p:nvPr>
            <p:ph type="sldImg"/>
          </p:nvPr>
        </p:nvSpPr>
        <p:spPr>
          <a:prstGeom prst="rect">
            <a:avLst/>
          </a:prstGeom>
        </p:spPr>
        <p:txBody>
          <a:bodyPr/>
          <a:lstStyle/>
          <a:p>
            <a:pPr/>
          </a:p>
        </p:txBody>
      </p:sp>
      <p:sp>
        <p:nvSpPr>
          <p:cNvPr id="215" name="Shape 215"/>
          <p:cNvSpPr/>
          <p:nvPr>
            <p:ph type="body" sz="quarter" idx="1"/>
          </p:nvPr>
        </p:nvSpPr>
        <p:spPr>
          <a:prstGeom prst="rect">
            <a:avLst/>
          </a:prstGeom>
        </p:spPr>
        <p:txBody>
          <a:bodyPr/>
          <a:lstStyle/>
          <a:p>
            <a:pPr/>
            <a:r>
              <a:t>Die im ARPANET eingesetzten Protokolle konnten nicht alle Anforderungen erfüllen, so dass </a:t>
            </a:r>
            <a:r>
              <a:rPr b="1"/>
              <a:t>Robert Kahn</a:t>
            </a:r>
            <a:r>
              <a:t> ein neues Protokoll definierte, genannt </a:t>
            </a:r>
            <a:r>
              <a:rPr b="1"/>
              <a:t>TCP/IP</a:t>
            </a:r>
            <a:r>
              <a:t> für Transmission Control Protocol/Internet Protocol. Da es wichtig war, mit den Betriebssystemen zusammen-zuarbeiten, wurde der Betriebssystem-Experte </a:t>
            </a:r>
            <a:r>
              <a:rPr b="1"/>
              <a:t>Vinton Cerf</a:t>
            </a:r>
            <a:r>
              <a:t> aus Standford hinzugezogen. </a:t>
            </a:r>
          </a:p>
          <a:p>
            <a:pPr/>
            <a:r>
              <a:t>Kahn und Cerf spalteten später TCP/IP auf und entwickelten einen Satz von drei Protokollen: das Basisprotokoll IP, das verbindungs-orientierte Protokoll TCP und für den Datagramm-Dienst das verbindungslose UDP. Diese drei werden übrigens bis heute unverändert im Internet verwendet!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33" name="Shape 1233"/>
          <p:cNvSpPr/>
          <p:nvPr>
            <p:ph type="sldImg"/>
          </p:nvPr>
        </p:nvSpPr>
        <p:spPr>
          <a:prstGeom prst="rect">
            <a:avLst/>
          </a:prstGeom>
        </p:spPr>
        <p:txBody>
          <a:bodyPr/>
          <a:lstStyle/>
          <a:p>
            <a:pPr/>
          </a:p>
        </p:txBody>
      </p:sp>
      <p:sp>
        <p:nvSpPr>
          <p:cNvPr id="1234" name="Shape 1234"/>
          <p:cNvSpPr/>
          <p:nvPr>
            <p:ph type="body" sz="quarter" idx="1"/>
          </p:nvPr>
        </p:nvSpPr>
        <p:spPr>
          <a:prstGeom prst="rect">
            <a:avLst/>
          </a:prstGeom>
        </p:spPr>
        <p:txBody>
          <a:bodyPr/>
          <a:lstStyle/>
          <a:p>
            <a:pPr/>
            <a:r>
              <a:t>Beide haben ihrerseits wieder Protokollköpfe und stellen den Nutzinhalt des IP-Paketes dar.</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19" name="Shape 1319"/>
          <p:cNvSpPr/>
          <p:nvPr>
            <p:ph type="sldImg"/>
          </p:nvPr>
        </p:nvSpPr>
        <p:spPr>
          <a:prstGeom prst="rect">
            <a:avLst/>
          </a:prstGeom>
        </p:spPr>
        <p:txBody>
          <a:bodyPr/>
          <a:lstStyle/>
          <a:p>
            <a:pPr/>
          </a:p>
        </p:txBody>
      </p:sp>
      <p:sp>
        <p:nvSpPr>
          <p:cNvPr id="1320" name="Shape 1320"/>
          <p:cNvSpPr/>
          <p:nvPr>
            <p:ph type="body" sz="quarter" idx="1"/>
          </p:nvPr>
        </p:nvSpPr>
        <p:spPr>
          <a:prstGeom prst="rect">
            <a:avLst/>
          </a:prstGeom>
        </p:spPr>
        <p:txBody>
          <a:bodyPr/>
          <a:lstStyle/>
          <a:p>
            <a:pPr marL="190500" indent="-190500"/>
            <a:r>
              <a:t>Funktionen des TCP sind:</a:t>
            </a:r>
          </a:p>
          <a:p>
            <a:pPr marL="190500" indent="-190500">
              <a:buClr>
                <a:srgbClr val="000000"/>
              </a:buClr>
              <a:buSzPct val="50000"/>
              <a:buChar char=""/>
            </a:pPr>
            <a:r>
              <a:t>Behandeln der Verbindung</a:t>
            </a:r>
            <a:br/>
            <a:r>
              <a:t>(Verbindungsauf- und -abbau).</a:t>
            </a:r>
          </a:p>
          <a:p>
            <a:pPr marL="190500" indent="-190500">
              <a:buClr>
                <a:srgbClr val="000000"/>
              </a:buClr>
              <a:buSzPct val="50000"/>
              <a:buChar char=""/>
            </a:pPr>
            <a:r>
              <a:t>Flußkontrolle</a:t>
            </a:r>
          </a:p>
          <a:p>
            <a:pPr lvl="1" marL="571500" indent="-190500">
              <a:spcBef>
                <a:spcPts val="200"/>
              </a:spcBef>
              <a:buClr>
                <a:srgbClr val="000000"/>
              </a:buClr>
              <a:buSzPct val="25000"/>
              <a:buChar char=""/>
            </a:pPr>
            <a:r>
              <a:t>Wiederherstellen der Reihenfolge der Pakete </a:t>
            </a:r>
            <a:br/>
            <a:r>
              <a:t>(durch den verbindungslosen Betrieb des IP können die Pakete unterschiedliche Laufzeiten erfahren und nicht mehr in originaler Reihenfolge ankommen).</a:t>
            </a:r>
          </a:p>
          <a:p>
            <a:pPr lvl="1" marL="571500" indent="-190500">
              <a:spcBef>
                <a:spcPts val="200"/>
              </a:spcBef>
              <a:buClr>
                <a:srgbClr val="000000"/>
              </a:buClr>
              <a:buSzPct val="25000"/>
              <a:buChar char=""/>
            </a:pPr>
            <a:r>
              <a:t>Abwehr von Überlast </a:t>
            </a:r>
            <a:br/>
            <a:r>
              <a:t>(Drosselmechanismus auf Paketebene).</a:t>
            </a:r>
          </a:p>
          <a:p>
            <a:pPr lvl="1" marL="571500" indent="-190500">
              <a:spcBef>
                <a:spcPts val="200"/>
              </a:spcBef>
              <a:buClr>
                <a:srgbClr val="000000"/>
              </a:buClr>
              <a:buSzPct val="25000"/>
              <a:buChar char=""/>
            </a:pPr>
            <a:r>
              <a:t>Behandlung von Fehlerfällen.</a:t>
            </a:r>
          </a:p>
          <a:p>
            <a:pPr marL="190500" indent="-190500">
              <a:buClr>
                <a:srgbClr val="000000"/>
              </a:buClr>
              <a:buSzPct val="50000"/>
              <a:buChar char=""/>
            </a:pPr>
            <a:r>
              <a:t>Schutz des TCP-Protokollkopfes durch eine Prüfsumme (CRC).</a:t>
            </a:r>
          </a:p>
          <a:p>
            <a:pPr marL="190500" indent="-190500">
              <a:buClr>
                <a:srgbClr val="000000"/>
              </a:buClr>
              <a:buSzPct val="50000"/>
              <a:buChar char=""/>
            </a:pPr>
            <a:r>
              <a:t>Auswahl des richtigen Dienstes (=höhere Schichten) über einen sogenannten „Port“.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82" name="Shape 1382"/>
          <p:cNvSpPr/>
          <p:nvPr>
            <p:ph type="sldImg"/>
          </p:nvPr>
        </p:nvSpPr>
        <p:spPr>
          <a:prstGeom prst="rect">
            <a:avLst/>
          </a:prstGeom>
        </p:spPr>
        <p:txBody>
          <a:bodyPr/>
          <a:lstStyle/>
          <a:p>
            <a:pPr/>
          </a:p>
        </p:txBody>
      </p:sp>
      <p:sp>
        <p:nvSpPr>
          <p:cNvPr id="1383" name="Shape 1383"/>
          <p:cNvSpPr/>
          <p:nvPr>
            <p:ph type="body" sz="quarter" idx="1"/>
          </p:nvPr>
        </p:nvSpPr>
        <p:spPr>
          <a:prstGeom prst="rect">
            <a:avLst/>
          </a:prstGeom>
        </p:spPr>
        <p:txBody>
          <a:bodyPr/>
          <a:lstStyle/>
          <a:p>
            <a:pPr/>
            <a:r>
              <a:t>TCP ist also verbindungs-orientiert, allerdings nur auf der TCP-Ebene, also Ende-zu-Ende. Dazu wird eine Beziehung der beiden End-Systeme untereinander hergestellt. Dies geschieht durch den Austausch von Folgenummern (sequence number), die jeweils bestätigt werden.</a:t>
            </a:r>
          </a:p>
          <a:p>
            <a:pPr/>
            <a:r>
              <a:t>Mit den Folgenummern können eine Reihe von Problemfällen erkannt und durch Wiederholung repariert werden.</a:t>
            </a:r>
          </a:p>
          <a:p>
            <a:pPr/>
            <a:r>
              <a:t>Dazu gehören:</a:t>
            </a:r>
          </a:p>
          <a:p>
            <a:pPr>
              <a:buSzPct val="100000"/>
              <a:buChar char="•"/>
            </a:pPr>
            <a:r>
              <a:t>  das Paket kam nicht in erwarteter Zeit,</a:t>
            </a:r>
          </a:p>
          <a:p>
            <a:pPr>
              <a:buSzPct val="100000"/>
              <a:buChar char="•"/>
            </a:pPr>
            <a:r>
              <a:t>  die Paketreihenfolge wurde nicht eingehalten.</a:t>
            </a:r>
          </a:p>
          <a:p>
            <a:pPr/>
            <a:r>
              <a:t>Es ist wichtig hier darauf hinzuweisen, dass mit dieser Art Verbindung keine Reservierung von Ressourcen im Netz verbunden ist ! Es gibt also nur eine Einbahnstraße: Durch Überlast im Netz wird TCP zur Verminderung der Datenrate veranlasst, TCP kann aber kein Aktionen im Netz veranlassen.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17" name="Shape 1417"/>
          <p:cNvSpPr/>
          <p:nvPr>
            <p:ph type="sldImg"/>
          </p:nvPr>
        </p:nvSpPr>
        <p:spPr>
          <a:prstGeom prst="rect">
            <a:avLst/>
          </a:prstGeom>
        </p:spPr>
        <p:txBody>
          <a:bodyPr/>
          <a:lstStyle/>
          <a:p>
            <a:pPr/>
          </a:p>
        </p:txBody>
      </p:sp>
      <p:sp>
        <p:nvSpPr>
          <p:cNvPr id="1418" name="Shape 1418"/>
          <p:cNvSpPr/>
          <p:nvPr>
            <p:ph type="body" sz="quarter" idx="1"/>
          </p:nvPr>
        </p:nvSpPr>
        <p:spPr>
          <a:prstGeom prst="rect">
            <a:avLst/>
          </a:prstGeom>
        </p:spPr>
        <p:txBody>
          <a:bodyPr/>
          <a:lstStyle/>
          <a:p>
            <a:pPr/>
            <a:r>
              <a:t>Üblicherweise wird auf der Sendeseite eine Zeitüberwachung aktiviert, die überprüft, ob in einem gewissen Zeitfenster die Bestätigung für das gesendete Paket ankommt. Falls nicht, dann wird einfach das Paket nochmals gesendet.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54" name="Shape 1454"/>
          <p:cNvSpPr/>
          <p:nvPr>
            <p:ph type="sldImg"/>
          </p:nvPr>
        </p:nvSpPr>
        <p:spPr>
          <a:prstGeom prst="rect">
            <a:avLst/>
          </a:prstGeom>
        </p:spPr>
        <p:txBody>
          <a:bodyPr/>
          <a:lstStyle/>
          <a:p>
            <a:pPr/>
          </a:p>
        </p:txBody>
      </p:sp>
      <p:sp>
        <p:nvSpPr>
          <p:cNvPr id="1455" name="Shape 1455"/>
          <p:cNvSpPr/>
          <p:nvPr>
            <p:ph type="body" sz="quarter" idx="1"/>
          </p:nvPr>
        </p:nvSpPr>
        <p:spPr>
          <a:prstGeom prst="rect">
            <a:avLst/>
          </a:prstGeom>
        </p:spPr>
        <p:txBody>
          <a:bodyPr/>
          <a:lstStyle/>
          <a:p>
            <a:pPr/>
            <a:r>
              <a:t>Es ist nicht notwendig, dass jedes Paket einzeln bestätigt wird. Die Window-Size gibt an, wie groß der Empfangspuffer ist, also wie viele Oktetts der Empfänger zwischen speichern kann. Der Sender darf nur so viele Oktetts senden, bis dieser Puffer gefüllt ist, dann muss er auf eine Empfangsbestätigung warten. </a:t>
            </a:r>
          </a:p>
          <a:p>
            <a:pPr/>
            <a:r>
              <a:t>Der Empfänger kann in der Empfangsbestätigung auch gleich eine andere Fenstergröße mitteilen. Diese neue Fenstergröße kann größer oder kleiner sein, je nach Randbedingung auf der Empfangsseite. Sie kann auch auf „0“ gesetzt werden, wenn der Empfänger jetzt eine Verarbeitungszeit braucht. Er muß dann, nachdem er wieder bereit ist, eine neue Fenstergröße mitteilen. </a:t>
            </a:r>
          </a:p>
          <a:p>
            <a:pPr/>
            <a:r>
              <a:t>Um eine Blockierung zu vermeiden, wenn der Empfänger vergisst, eine neue Fenstergröße mitzuteilen, prüft der Sender in regelmäßigen, exponentiell sich vergrößernden, Abständen, ob der Empfänger wieder bereit ist. Übrigens hat dieser Prozess des sich verschiebenden und verändernden Fensters den Namen solcher Verfahren geprägt: „Sliding Window“.</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4" name="Shape 1574"/>
          <p:cNvSpPr/>
          <p:nvPr>
            <p:ph type="sldImg"/>
          </p:nvPr>
        </p:nvSpPr>
        <p:spPr>
          <a:prstGeom prst="rect">
            <a:avLst/>
          </a:prstGeom>
        </p:spPr>
        <p:txBody>
          <a:bodyPr/>
          <a:lstStyle/>
          <a:p>
            <a:pPr/>
          </a:p>
        </p:txBody>
      </p:sp>
      <p:sp>
        <p:nvSpPr>
          <p:cNvPr id="1575" name="Shape 1575"/>
          <p:cNvSpPr/>
          <p:nvPr>
            <p:ph type="body" sz="quarter" idx="1"/>
          </p:nvPr>
        </p:nvSpPr>
        <p:spPr>
          <a:prstGeom prst="rect">
            <a:avLst/>
          </a:prstGeom>
        </p:spPr>
        <p:txBody>
          <a:bodyPr/>
          <a:lstStyle/>
          <a:p>
            <a:pPr/>
            <a:r>
              <a:t>Natürlich müssen die Fenstergröße und die Zeitüberwachung in einem sinnvollen Zusammenhang stehen und an die physikalischen Verhältnisse der Übertragungsstrecke angepaßt werden. So muß bei einer Satellitenverbindung aufgrund ihre langen Laufzeit eine große Zeitüberwachung und ein großes Fenster eingestellt werden, sonst sinkt der Durchsatz erheblich. Heutzutage werden die Timer und die Window-Size dynamisch festgelegt. Dazu wird die Laufzeit bestimmt.</a:t>
            </a:r>
          </a:p>
          <a:p>
            <a:pPr/>
            <a:r>
              <a:t>TCP bietet vier Überlast-Mechanismen an:</a:t>
            </a:r>
          </a:p>
          <a:p>
            <a:pPr>
              <a:buSzPct val="100000"/>
              <a:buChar char="•"/>
            </a:pPr>
            <a:r>
              <a:t>  slow start,</a:t>
            </a:r>
          </a:p>
          <a:p>
            <a:pPr>
              <a:buSzPct val="100000"/>
              <a:buChar char="•"/>
            </a:pPr>
            <a:r>
              <a:t>  congestion avoidance,</a:t>
            </a:r>
          </a:p>
          <a:p>
            <a:pPr>
              <a:buSzPct val="100000"/>
              <a:buChar char="•"/>
            </a:pPr>
            <a:r>
              <a:t>  fast retransmit und</a:t>
            </a:r>
          </a:p>
          <a:p>
            <a:pPr>
              <a:buSzPct val="100000"/>
              <a:buChar char="•"/>
            </a:pPr>
            <a:r>
              <a:t>  fast recovery.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82" name="Shape 1582"/>
          <p:cNvSpPr/>
          <p:nvPr>
            <p:ph type="sldImg"/>
          </p:nvPr>
        </p:nvSpPr>
        <p:spPr>
          <a:prstGeom prst="rect">
            <a:avLst/>
          </a:prstGeom>
        </p:spPr>
        <p:txBody>
          <a:bodyPr/>
          <a:lstStyle/>
          <a:p>
            <a:pPr/>
          </a:p>
        </p:txBody>
      </p:sp>
      <p:sp>
        <p:nvSpPr>
          <p:cNvPr id="1583" name="Shape 1583"/>
          <p:cNvSpPr/>
          <p:nvPr>
            <p:ph type="body" sz="quarter" idx="1"/>
          </p:nvPr>
        </p:nvSpPr>
        <p:spPr>
          <a:prstGeom prst="rect">
            <a:avLst/>
          </a:prstGeom>
        </p:spPr>
        <p:txBody>
          <a:bodyPr/>
          <a:lstStyle/>
          <a:p>
            <a:pPr/>
            <a:r>
              <a:t>Einige Punkte sind nicht ideal in einer TCP-basierten Umgebung und machen TCP ungeeignet für bestimmte Dienste.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5" name="Shape 1625"/>
          <p:cNvSpPr/>
          <p:nvPr>
            <p:ph type="sldImg"/>
          </p:nvPr>
        </p:nvSpPr>
        <p:spPr>
          <a:prstGeom prst="rect">
            <a:avLst/>
          </a:prstGeom>
        </p:spPr>
        <p:txBody>
          <a:bodyPr/>
          <a:lstStyle/>
          <a:p>
            <a:pPr/>
          </a:p>
        </p:txBody>
      </p:sp>
      <p:sp>
        <p:nvSpPr>
          <p:cNvPr id="1626" name="Shape 1626"/>
          <p:cNvSpPr/>
          <p:nvPr>
            <p:ph type="body" sz="quarter" idx="1"/>
          </p:nvPr>
        </p:nvSpPr>
        <p:spPr>
          <a:prstGeom prst="rect">
            <a:avLst/>
          </a:prstGeom>
        </p:spPr>
        <p:txBody>
          <a:bodyPr/>
          <a:lstStyle/>
          <a:p>
            <a:pPr/>
            <a:r>
              <a:t>Das User Datagram Protocol (UDP) ist verbindungslos. Da IP selbst auch verbindungslos ist, stellt sich die Frage nach dem Sinn einer weiteren Schicht. </a:t>
            </a:r>
          </a:p>
          <a:p>
            <a:pPr/>
            <a:r>
              <a:t>Betrachtet man aber die Anwendungen, dann werden diese über einen „Port“ angesprochen. Damit liegt die Hauptaufgabe von UDP in der Bereitstellung der notwendigen Portnummern, vergleichbar zu TCP.</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4" name="Shape 1654"/>
          <p:cNvSpPr/>
          <p:nvPr>
            <p:ph type="sldImg"/>
          </p:nvPr>
        </p:nvSpPr>
        <p:spPr>
          <a:prstGeom prst="rect">
            <a:avLst/>
          </a:prstGeom>
        </p:spPr>
        <p:txBody>
          <a:bodyPr/>
          <a:lstStyle/>
          <a:p>
            <a:pPr/>
          </a:p>
        </p:txBody>
      </p:sp>
      <p:sp>
        <p:nvSpPr>
          <p:cNvPr id="1655" name="Shape 1655"/>
          <p:cNvSpPr/>
          <p:nvPr>
            <p:ph type="body" sz="quarter" idx="1"/>
          </p:nvPr>
        </p:nvSpPr>
        <p:spPr>
          <a:prstGeom prst="rect">
            <a:avLst/>
          </a:prstGeom>
        </p:spPr>
        <p:txBody>
          <a:bodyPr/>
          <a:lstStyle/>
          <a:p>
            <a:pPr/>
            <a:r>
              <a:t>Um eine bestimmte Anwendung auf einem bestimmen Rechner (Server, Host, ...) anzusprechen, werden Angaben über die IP-Adresse und die Port-Nummer benötigt. Für die Antwort wird ein vergleichbares Tupel benötigt. Dieses Tupel wird „Socket“ genannt.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00" name="Shape 1700"/>
          <p:cNvSpPr/>
          <p:nvPr>
            <p:ph type="sldImg"/>
          </p:nvPr>
        </p:nvSpPr>
        <p:spPr>
          <a:prstGeom prst="rect">
            <a:avLst/>
          </a:prstGeom>
        </p:spPr>
        <p:txBody>
          <a:bodyPr/>
          <a:lstStyle/>
          <a:p>
            <a:pPr/>
          </a:p>
        </p:txBody>
      </p:sp>
      <p:sp>
        <p:nvSpPr>
          <p:cNvPr id="1701" name="Shape 1701"/>
          <p:cNvSpPr/>
          <p:nvPr>
            <p:ph type="body" sz="quarter" idx="1"/>
          </p:nvPr>
        </p:nvSpPr>
        <p:spPr>
          <a:prstGeom prst="rect">
            <a:avLst/>
          </a:prstGeom>
        </p:spPr>
        <p:txBody>
          <a:bodyPr/>
          <a:lstStyle/>
          <a:p>
            <a:pPr/>
            <a:r>
              <a:t>Auf Windows-Rechnern findet man eine Datei namens „</a:t>
            </a:r>
            <a:r>
              <a:rPr b="1"/>
              <a:t>winsock</a:t>
            </a:r>
            <a:r>
              <a:t>“. Sie enthält die Implementierung von IP, TCP und UDP und stellt für die Anwendungen, z.B. einen Web-Browser, die Socket-Schnittstelle bereit.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6" name="Shape 406"/>
          <p:cNvSpPr/>
          <p:nvPr>
            <p:ph type="sldImg"/>
          </p:nvPr>
        </p:nvSpPr>
        <p:spPr>
          <a:prstGeom prst="rect">
            <a:avLst/>
          </a:prstGeom>
        </p:spPr>
        <p:txBody>
          <a:bodyPr/>
          <a:lstStyle/>
          <a:p>
            <a:pPr/>
          </a:p>
        </p:txBody>
      </p:sp>
      <p:sp>
        <p:nvSpPr>
          <p:cNvPr id="407" name="Shape 407"/>
          <p:cNvSpPr/>
          <p:nvPr>
            <p:ph type="body" sz="quarter" idx="1"/>
          </p:nvPr>
        </p:nvSpPr>
        <p:spPr>
          <a:prstGeom prst="rect">
            <a:avLst/>
          </a:prstGeom>
        </p:spPr>
        <p:txBody>
          <a:bodyPr/>
          <a:lstStyle/>
          <a:p>
            <a:pPr/>
            <a:r>
              <a:t>Dann begann eine Zeit rascherer Veränderungen. In vielen Ländern wurden staatliche Programme aufgelegt mit dem Ziel der Kommunikation zwischen den Universitäten. In den USA war es die </a:t>
            </a:r>
            <a:r>
              <a:rPr b="1"/>
              <a:t>National Science Foundation</a:t>
            </a:r>
            <a:r>
              <a:t> (NSF), die im Jahre 1986 aus Steuermitteln das NSFNET aufbaute, beginnend mit 5 vernetzten Großrechnern in USA. </a:t>
            </a:r>
          </a:p>
          <a:p>
            <a:pPr/>
            <a:r>
              <a:t>Das Internet Advisory Board (IAB, heute: Internet Architecture Board) nahm seine Arbeit auf und das Federal Networking Council (FNC) übernahm als Regierungs-Stelle die Aufsicht über die Finanzierung des Netzes und die Kontakte zu entsprechenden Netzen in anderen Ländern. </a:t>
            </a:r>
          </a:p>
          <a:p>
            <a:pPr/>
            <a:r>
              <a:t>Das Jahr 1995 kann als das Ende des staatlich geförderten Internets angesehen werden - das NSFNET wurde aufgelöst und kommerzielle Netzbetreiber haben die Rolle der Internet-Backbones übernommen.</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98" name="Shape 1898"/>
          <p:cNvSpPr/>
          <p:nvPr>
            <p:ph type="sldImg"/>
          </p:nvPr>
        </p:nvSpPr>
        <p:spPr>
          <a:prstGeom prst="rect">
            <a:avLst/>
          </a:prstGeom>
        </p:spPr>
        <p:txBody>
          <a:bodyPr/>
          <a:lstStyle/>
          <a:p>
            <a:pPr/>
          </a:p>
        </p:txBody>
      </p:sp>
      <p:sp>
        <p:nvSpPr>
          <p:cNvPr id="1899" name="Shape 1899"/>
          <p:cNvSpPr/>
          <p:nvPr>
            <p:ph type="body" sz="quarter" idx="1"/>
          </p:nvPr>
        </p:nvSpPr>
        <p:spPr>
          <a:prstGeom prst="rect">
            <a:avLst/>
          </a:prstGeom>
        </p:spPr>
        <p:txBody>
          <a:bodyPr/>
          <a:lstStyle/>
          <a:p>
            <a:pPr/>
            <a:r>
              <a:t>Nachdem sich für den lokalen Bereich das Ethernet und für den Weitverkehrsbereich Frame Relay, das auf HDC basiert, etabliert hatten, war lange Ruhe. Mit ATM kam in ein völlig neues Verfahren auf, zuerst nur für die Telekommunikatiosnwelt von Bedeutung, dann aber auch in der Datenwelt anerkannt. Aufgrund einiger Kritikpunkte hat sich aus ATM dann MPLS entwickelt.</a:t>
            </a:r>
          </a:p>
          <a:p>
            <a:pPr/>
            <a:r>
              <a:t>Dann ging es Schlag auf Schlag: Neue Verfahren wie GFP und RPR und dazwischen Varianten, die wieder auf HDLC basieren wie PPP und LAPS kamen dazu, und schließlich wurde auch auf der unteren Ebene mit OTH Neues entwickelt.</a:t>
            </a:r>
          </a:p>
          <a:p>
            <a:pPr/>
            <a:r>
              <a:t>Das Chaos tat sich allerdings dann auf, als der Protokollstack nicht nur linear von Oben nach Unten durchlaufen wurde, sondern viele Querbeziehungen und „inverse“ Schichtungen eingeführt wurden, viele nur um einen bestimmten Sonderfall abzudecken.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6" name="Shape 1906"/>
          <p:cNvSpPr/>
          <p:nvPr>
            <p:ph type="sldImg"/>
          </p:nvPr>
        </p:nvSpPr>
        <p:spPr>
          <a:prstGeom prst="rect">
            <a:avLst/>
          </a:prstGeom>
        </p:spPr>
        <p:txBody>
          <a:bodyPr/>
          <a:lstStyle/>
          <a:p>
            <a:pPr/>
          </a:p>
        </p:txBody>
      </p:sp>
      <p:sp>
        <p:nvSpPr>
          <p:cNvPr id="1907" name="Shape 1907"/>
          <p:cNvSpPr/>
          <p:nvPr>
            <p:ph type="body" sz="quarter" idx="1"/>
          </p:nvPr>
        </p:nvSpPr>
        <p:spPr>
          <a:prstGeom prst="rect">
            <a:avLst/>
          </a:prstGeom>
        </p:spPr>
        <p:txBody>
          <a:bodyPr/>
          <a:lstStyle/>
          <a:p>
            <a:pPr/>
            <a:r>
              <a:t>Die folgenden Ausführungen beziehen sich daher nur auf einen kleinen Ausschnitt dieser Vielfalt.  </a:t>
            </a:r>
          </a:p>
          <a:p>
            <a:pPr/>
            <a:r>
              <a:t>Hier interessiert auch besonders der Zusammenhang des Internet mit der Telekommunikationswelt.</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19" name="Shape 2019"/>
          <p:cNvSpPr/>
          <p:nvPr>
            <p:ph type="sldImg"/>
          </p:nvPr>
        </p:nvSpPr>
        <p:spPr>
          <a:prstGeom prst="rect">
            <a:avLst/>
          </a:prstGeom>
        </p:spPr>
        <p:txBody>
          <a:bodyPr/>
          <a:lstStyle/>
          <a:p>
            <a:pPr/>
          </a:p>
        </p:txBody>
      </p:sp>
      <p:sp>
        <p:nvSpPr>
          <p:cNvPr id="2020" name="Shape 2020"/>
          <p:cNvSpPr/>
          <p:nvPr>
            <p:ph type="body" sz="quarter" idx="1"/>
          </p:nvPr>
        </p:nvSpPr>
        <p:spPr>
          <a:prstGeom prst="rect">
            <a:avLst/>
          </a:prstGeom>
        </p:spPr>
        <p:txBody>
          <a:bodyPr/>
          <a:lstStyle/>
          <a:p>
            <a:pPr/>
            <a:r>
              <a:t>Den Markt der lokalen Netze teilen sich zwei Systeme, allerdings mit stark unterschiedlicher Gewichtung: Ethernet mit mehreren Varianten und Token Ring. </a:t>
            </a:r>
          </a:p>
          <a:p>
            <a:pPr/>
            <a:r>
              <a:t>Aufgrund der Dominanz des Ethernet-LANs wird nur dieses näher beschrieben.</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3" name="Shape 2073"/>
          <p:cNvSpPr/>
          <p:nvPr>
            <p:ph type="sldImg"/>
          </p:nvPr>
        </p:nvSpPr>
        <p:spPr>
          <a:prstGeom prst="rect">
            <a:avLst/>
          </a:prstGeom>
        </p:spPr>
        <p:txBody>
          <a:bodyPr/>
          <a:lstStyle/>
          <a:p>
            <a:pPr/>
          </a:p>
        </p:txBody>
      </p:sp>
      <p:sp>
        <p:nvSpPr>
          <p:cNvPr id="2074" name="Shape 2074"/>
          <p:cNvSpPr/>
          <p:nvPr>
            <p:ph type="body" sz="quarter" idx="1"/>
          </p:nvPr>
        </p:nvSpPr>
        <p:spPr>
          <a:prstGeom prst="rect">
            <a:avLst/>
          </a:prstGeom>
        </p:spPr>
        <p:txBody>
          <a:bodyPr/>
          <a:lstStyle/>
          <a:p>
            <a:pPr/>
            <a:r>
              <a:t>Die Sendeberechtigung selbst wird durch ein spezielles Verfahren namens „Carrier Sense Multiple Access / Collission Detect“ (CSMA/CD) geregelt.</a:t>
            </a:r>
          </a:p>
          <a:p>
            <a:pPr/>
            <a:r>
              <a:t>Die Station mit Sendewunsch hört zuerst auf dem Bus, ob er frei ist. Wenn ja, dann beginnt sie zu senden. Nun könnte aber eine andere Station im gleichen Moment beginnen zu senden. Deshalb hört jede Station bei ihrer eigenen Sendung mit und kann feststellen, wenn ihre Sendung durch die Sendung anderer Stationen verfälscht wird. In diesem Falle sendet sie ein sogenanntes „Jamming“-Signal, mit dem alle angeschlossenen Stationen auf den Konfliktfall aufmerksam gemacht werden. Darauf stellen alle Stationen ihre aktuelle Sendung ein. Damit es nun nicht wieder zu einer Kollision kommt wenn die Stationen erneut mit ihren Sendungen beginnen, wird eine Wartezeit eingefügt. Diese Wartezeit  wird in jeder Station eigenständig von einem Zufallsgenerator gesteuert, weshalb die Wahrscheinlichkeit, dass die Wartezeiten gleich sind und wieder eine Kollision eintritt, gering ist.</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4" name="Shape 2174"/>
          <p:cNvSpPr/>
          <p:nvPr>
            <p:ph type="sldImg"/>
          </p:nvPr>
        </p:nvSpPr>
        <p:spPr>
          <a:prstGeom prst="rect">
            <a:avLst/>
          </a:prstGeom>
        </p:spPr>
        <p:txBody>
          <a:bodyPr/>
          <a:lstStyle/>
          <a:p>
            <a:pPr/>
          </a:p>
        </p:txBody>
      </p:sp>
      <p:sp>
        <p:nvSpPr>
          <p:cNvPr id="2175" name="Shape 2175"/>
          <p:cNvSpPr/>
          <p:nvPr>
            <p:ph type="body" sz="quarter" idx="1"/>
          </p:nvPr>
        </p:nvSpPr>
        <p:spPr>
          <a:prstGeom prst="rect">
            <a:avLst/>
          </a:prstGeom>
        </p:spPr>
        <p:txBody>
          <a:bodyPr/>
          <a:lstStyle/>
          <a:p>
            <a:pPr/>
            <a:r>
              <a:t>Die gesendeten Datenpakete der zwei Versionen (klassisches Ethernet und IEEE 802.3) unterscheiden sich leicht. Bei der IEEE-Version kommt ein weiteres Protokoll-Element hinzukommt: der LLC/SNAP-Header (LLC = Logical Link Control, SNAP = Sub-Network Attachement Point).</a:t>
            </a:r>
          </a:p>
          <a:p>
            <a:pPr/>
            <a:r>
              <a:t>Der MAC-Teil stellt die untere Hälfte der Schicht 2 dar (manchmal als Schicht 2a bezeichnet), der LLC-Teil die oberer Hälfte (Schicht 2b). Unklar ist die Zuordnung von SNAP, das ebenfalls zu Schicht 2b, manchmal aber auch schon zu Schicht 3 gezählt wird.</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19" name="Shape 2319"/>
          <p:cNvSpPr/>
          <p:nvPr>
            <p:ph type="sldImg"/>
          </p:nvPr>
        </p:nvSpPr>
        <p:spPr>
          <a:prstGeom prst="rect">
            <a:avLst/>
          </a:prstGeom>
        </p:spPr>
        <p:txBody>
          <a:bodyPr/>
          <a:lstStyle/>
          <a:p>
            <a:pPr/>
          </a:p>
        </p:txBody>
      </p:sp>
      <p:sp>
        <p:nvSpPr>
          <p:cNvPr id="2320" name="Shape 2320"/>
          <p:cNvSpPr/>
          <p:nvPr>
            <p:ph type="body" sz="quarter" idx="1"/>
          </p:nvPr>
        </p:nvSpPr>
        <p:spPr>
          <a:prstGeom prst="rect">
            <a:avLst/>
          </a:prstGeom>
        </p:spPr>
        <p:txBody>
          <a:bodyPr/>
          <a:lstStyle/>
          <a:p>
            <a:pPr/>
            <a:r>
              <a:t>Das Serial Line Interface Protocol (SLIP) war das erste Protokoll, das es erlaubte Internet-Verkehr über serielle Leitungen zu transportieren. Vorher ging man immer von LANs (Ethernet, Token Ring, ...) oder Datennetzen (X.25,...) aus. Die Beschreibung, die sich selbst den Status eines „nicht-Standards“ gibt, stammt von 1988 - für Internet-Verhältnisse aus der Steinzeit. Sie basiert auf einer speziellen Implementierung aus den frühen 80er Jahren und bezog ihren Erfolg aus der Tatsache, dass sie im UNIX einfach vorhanden war.</a:t>
            </a:r>
          </a:p>
          <a:p>
            <a:pPr/>
            <a:r>
              <a:t>Verschiedene Probleme mit SLIP führten zur Entwicklung eines leistungsfähigen seriellen Protokolls, des Point-to-Point Protokolls (PPP). Das PPP ist eine Methode, um Paket-Daten über Punkt-zu-Punkt-Verbindungen zu übertragen. Dies können Modem-, ISDN-, Frame Relay-, X.25- oder SDH-Verbindungen sein; oder ganz allgemein: ein bidirektionaler asynchroner, Bit-synchroner oder Oktett-synchroner Link.</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27" name="Shape 2327"/>
          <p:cNvSpPr/>
          <p:nvPr>
            <p:ph type="sldImg"/>
          </p:nvPr>
        </p:nvSpPr>
        <p:spPr>
          <a:prstGeom prst="rect">
            <a:avLst/>
          </a:prstGeom>
        </p:spPr>
        <p:txBody>
          <a:bodyPr/>
          <a:lstStyle/>
          <a:p>
            <a:pPr/>
          </a:p>
        </p:txBody>
      </p:sp>
      <p:sp>
        <p:nvSpPr>
          <p:cNvPr id="2328" name="Shape 2328"/>
          <p:cNvSpPr/>
          <p:nvPr>
            <p:ph type="body" sz="quarter" idx="1"/>
          </p:nvPr>
        </p:nvSpPr>
        <p:spPr>
          <a:prstGeom prst="rect">
            <a:avLst/>
          </a:prstGeom>
        </p:spPr>
        <p:txBody>
          <a:bodyPr/>
          <a:lstStyle/>
          <a:p>
            <a:pPr/>
            <a:r>
              <a:t>Das PPP besteht aus drei Komponenten:</a:t>
            </a:r>
          </a:p>
          <a:p>
            <a:pPr>
              <a:buSzPct val="100000"/>
              <a:buChar char="•"/>
            </a:pPr>
            <a:r>
              <a:t>  Eine Methode um Paket-Daten entsprechend verpackt zu übertragen </a:t>
            </a:r>
            <a:br/>
            <a:r>
              <a:t>   (PPP-Encapsulation). </a:t>
            </a:r>
          </a:p>
          <a:p>
            <a:pPr>
              <a:buSzPct val="100000"/>
              <a:buChar char="•"/>
            </a:pPr>
            <a:r>
              <a:t>  Ein Protokoll, um die Übertragungsstrecke auf- und abzubauen, zu </a:t>
            </a:r>
            <a:br/>
            <a:r>
              <a:t>    konfigurieren und zu testen: das Link Control Protocol (LCP). </a:t>
            </a:r>
          </a:p>
          <a:p>
            <a:pPr>
              <a:buSzPct val="100000"/>
              <a:buChar char="•"/>
            </a:pPr>
            <a:r>
              <a:t>  Ein entsprechendes Steuerprotokoll, um verschiedene Schicht-3-</a:t>
            </a:r>
            <a:br/>
            <a:r>
              <a:t>   Protokolle auf- und abzubauen und zu konfigurieren: das Network </a:t>
            </a:r>
            <a:br/>
            <a:r>
              <a:t>   Control Protocol (NCP).</a:t>
            </a:r>
          </a:p>
          <a:p>
            <a:pPr/>
            <a:r>
              <a:t>PPP ist also nicht auf IP als Schicht 3 festgelegt, sondern kann auch andere Netzschichten behandeln. Ganz generell gilt, daß die Basis-Spezifikation zu PPP sehr allgemein gehalten ist und erst eine Reihe weiterer Spezifikationen dann die Detaillierung und Spezialisierung bringen.</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3" name="Shape 2383"/>
          <p:cNvSpPr/>
          <p:nvPr>
            <p:ph type="sldImg"/>
          </p:nvPr>
        </p:nvSpPr>
        <p:spPr>
          <a:prstGeom prst="rect">
            <a:avLst/>
          </a:prstGeom>
        </p:spPr>
        <p:txBody>
          <a:bodyPr/>
          <a:lstStyle/>
          <a:p>
            <a:pPr/>
          </a:p>
        </p:txBody>
      </p:sp>
      <p:sp>
        <p:nvSpPr>
          <p:cNvPr id="2384" name="Shape 2384"/>
          <p:cNvSpPr/>
          <p:nvPr>
            <p:ph type="body" sz="quarter" idx="1"/>
          </p:nvPr>
        </p:nvSpPr>
        <p:spPr>
          <a:prstGeom prst="rect">
            <a:avLst/>
          </a:prstGeom>
        </p:spPr>
        <p:txBody>
          <a:bodyPr/>
          <a:lstStyle/>
          <a:p>
            <a:pPr/>
            <a:r>
              <a:t>Bei der PPP-Encapsulation wird von einer bidirektionalen Vollduplex-Übertragung ausgegangen. </a:t>
            </a:r>
          </a:p>
          <a:p>
            <a:pPr/>
            <a:r>
              <a:t>Üblich ist hier die Benutzung der HDLC-Rahmenstruktur, aber auch andere sind im Einsatz wie z.B. AAL-5 für ATM.</a:t>
            </a:r>
          </a:p>
          <a:p>
            <a:pPr/>
            <a:r>
              <a:t>Im HDLC-Fall werden standardmäßige HDLC-Rahmen gebildet, die als Adresse die „all stations“-Adresse tragen - es ist ja ein Punkt-zu-Punkt-Protokoll, also keine Adressierung notwendig.</a:t>
            </a:r>
          </a:p>
          <a:p>
            <a:pPr/>
            <a:r>
              <a:t>Als  Rahmen-Typ wird „unnumbered Information“ (UI) verwendet, da auch keine Verbindungssteuerung benötigt wird.</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96" name="Shape 2396"/>
          <p:cNvSpPr/>
          <p:nvPr>
            <p:ph type="sldImg"/>
          </p:nvPr>
        </p:nvSpPr>
        <p:spPr>
          <a:prstGeom prst="rect">
            <a:avLst/>
          </a:prstGeom>
        </p:spPr>
        <p:txBody>
          <a:bodyPr/>
          <a:lstStyle/>
          <a:p>
            <a:pPr/>
          </a:p>
        </p:txBody>
      </p:sp>
      <p:sp>
        <p:nvSpPr>
          <p:cNvPr id="2397" name="Shape 2397"/>
          <p:cNvSpPr/>
          <p:nvPr>
            <p:ph type="body" sz="quarter" idx="1"/>
          </p:nvPr>
        </p:nvSpPr>
        <p:spPr>
          <a:prstGeom prst="rect">
            <a:avLst/>
          </a:prstGeom>
        </p:spPr>
        <p:txBody>
          <a:bodyPr/>
          <a:lstStyle/>
          <a:p>
            <a:pPr/>
            <a:r>
              <a:t>Typischerweise spezifiziert ein Benutzer eine </a:t>
            </a:r>
            <a:r>
              <a:rPr u="sng"/>
              <a:t>Ressource</a:t>
            </a:r>
            <a:r>
              <a:t> durch URL/URN/URI, diese Ressource befindet sich auf einem Host-System, das durch einen </a:t>
            </a:r>
            <a:r>
              <a:rPr u="sng"/>
              <a:t>Namen</a:t>
            </a:r>
            <a:r>
              <a:t> identifiziert wird. Der Name wird dann in eine </a:t>
            </a:r>
            <a:r>
              <a:rPr u="sng"/>
              <a:t>Adresse</a:t>
            </a:r>
            <a:r>
              <a:t> übersetzt, über die der Weg zu diesem System gefunden wird.</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21" name="Shape 2421"/>
          <p:cNvSpPr/>
          <p:nvPr>
            <p:ph type="sldImg"/>
          </p:nvPr>
        </p:nvSpPr>
        <p:spPr>
          <a:prstGeom prst="rect">
            <a:avLst/>
          </a:prstGeom>
        </p:spPr>
        <p:txBody>
          <a:bodyPr/>
          <a:lstStyle/>
          <a:p>
            <a:pPr/>
          </a:p>
        </p:txBody>
      </p:sp>
      <p:sp>
        <p:nvSpPr>
          <p:cNvPr id="2422" name="Shape 2422"/>
          <p:cNvSpPr/>
          <p:nvPr>
            <p:ph type="body" sz="quarter" idx="1"/>
          </p:nvPr>
        </p:nvSpPr>
        <p:spPr>
          <a:prstGeom prst="rect">
            <a:avLst/>
          </a:prstGeom>
        </p:spPr>
        <p:txBody>
          <a:bodyPr/>
          <a:lstStyle/>
          <a:p>
            <a:pPr/>
            <a:r>
              <a:t>Einer der wichtigsten Punkte im Internet-Protokoll ist die Adressierung.</a:t>
            </a:r>
          </a:p>
          <a:p>
            <a:pPr/>
            <a:r>
              <a:t>Die Adresse der derzeitigen Version von IP (v4) ist strukturiert und besteht aus 32 Bit. Da 2</a:t>
            </a:r>
            <a:r>
              <a:rPr baseline="30000"/>
              <a:t>32</a:t>
            </a:r>
            <a:r>
              <a:t> = 4 294 967 296 also fast 4,3 Milliarden Adressen entspricht, wäre der Adreßraum theoretisch noch lange nicht ausgeschöpft. </a:t>
            </a:r>
          </a:p>
          <a:p>
            <a:pPr/>
            <a:r>
              <a:t>Leider haben die frühen Erfinder des IP eine sehr starre Aufteilung der IP-Adresse in Netz-ID und Host-ID vorgesehen.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2" name="Shape 432"/>
          <p:cNvSpPr/>
          <p:nvPr>
            <p:ph type="sldImg"/>
          </p:nvPr>
        </p:nvSpPr>
        <p:spPr>
          <a:prstGeom prst="rect">
            <a:avLst/>
          </a:prstGeom>
        </p:spPr>
        <p:txBody>
          <a:bodyPr/>
          <a:lstStyle/>
          <a:p>
            <a:pPr/>
          </a:p>
        </p:txBody>
      </p:sp>
      <p:sp>
        <p:nvSpPr>
          <p:cNvPr id="433" name="Shape 433"/>
          <p:cNvSpPr/>
          <p:nvPr>
            <p:ph type="body" sz="quarter" idx="1"/>
          </p:nvPr>
        </p:nvSpPr>
        <p:spPr>
          <a:prstGeom prst="rect">
            <a:avLst/>
          </a:prstGeom>
        </p:spPr>
        <p:txBody>
          <a:bodyPr/>
          <a:lstStyle/>
          <a:p>
            <a:pPr/>
            <a:r>
              <a:t>Drei Aspekte aus verwandten Gebieten spielten für die Evolution des Internets eine wichtige Rolle.</a:t>
            </a:r>
          </a:p>
          <a:p>
            <a:pPr/>
            <a:r>
              <a:t>Der </a:t>
            </a:r>
            <a:r>
              <a:rPr b="1"/>
              <a:t>erste Aspekt </a:t>
            </a:r>
            <a:r>
              <a:t>betrifft die Maschinen (Rechner, Hosts) - sie wurden immer keiner und leichter, die Vernetzung untereinander wurde Standard. Und 1973 kam eine andere Erfindung dazu, die die Daten-Welt revolutionierte: das Ethernet. Damit veränderte sich die komplette Datenkommunikations-Struktur: das ursprüngliche Modell ging von wenigen Großrechnern aus, die zu verbinden waren, jetzt wurden daraus eine Vielzahl kleiner Netze mit Workstations und Personal Computers, letzterer begann schließlich 1980 seinen Siegeszug um die Welt.</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29" name="Shape 2529"/>
          <p:cNvSpPr/>
          <p:nvPr>
            <p:ph type="sldImg"/>
          </p:nvPr>
        </p:nvSpPr>
        <p:spPr>
          <a:prstGeom prst="rect">
            <a:avLst/>
          </a:prstGeom>
        </p:spPr>
        <p:txBody>
          <a:bodyPr/>
          <a:lstStyle/>
          <a:p>
            <a:pPr/>
          </a:p>
        </p:txBody>
      </p:sp>
      <p:sp>
        <p:nvSpPr>
          <p:cNvPr id="2530" name="Shape 2530"/>
          <p:cNvSpPr/>
          <p:nvPr>
            <p:ph type="body" sz="quarter" idx="1"/>
          </p:nvPr>
        </p:nvSpPr>
        <p:spPr>
          <a:prstGeom prst="rect">
            <a:avLst/>
          </a:prstGeom>
        </p:spPr>
        <p:txBody>
          <a:bodyPr/>
          <a:lstStyle/>
          <a:p>
            <a:pPr/>
            <a:r>
              <a:t>Mehrere Adressklassen unterscheiden sich durch die Lage der Grenze zwischen Netz-ID und Host-ID, gekennzeichnet durch die ersten Bits. </a:t>
            </a:r>
          </a:p>
          <a:p>
            <a:pPr/>
            <a:r>
              <a:t>Die Klassen A, B und C entsprechen:</a:t>
            </a:r>
          </a:p>
          <a:p>
            <a:pPr lvl="1" marL="384175" indent="-193675">
              <a:buSzPct val="100000"/>
              <a:buChar char="•"/>
            </a:pPr>
            <a:r>
              <a:t>große Netze: 128 Klasse A Netze, jedes mit bis zu 16,7 MIO. Hosts, </a:t>
            </a:r>
          </a:p>
          <a:p>
            <a:pPr lvl="1" marL="384175" indent="-193675">
              <a:buSzPct val="100000"/>
              <a:buChar char="•"/>
            </a:pPr>
            <a:r>
              <a:t>mittlere Netze: 16 000 Klasse B Netze, jedes mit bis zu 65 000 Hosts</a:t>
            </a:r>
          </a:p>
          <a:p>
            <a:pPr lvl="1" marL="384175" indent="-193675">
              <a:buSzPct val="100000"/>
              <a:buChar char="•"/>
            </a:pPr>
            <a:r>
              <a:t>kleine Netze: 2 MIO.  Klasse C Netze, jedes mit bis zu 256 Hosts. </a:t>
            </a:r>
          </a:p>
          <a:p>
            <a:pPr/>
            <a:r>
              <a:t>Die IPv4-Adresse hat keinen direkten Bezug zu Adressen der Schicht 2, z.B. einer MAC-Schicht oder der E.164-Nummer eines Telekommunikationsnetzes. Spezielle Mechanismen, z.B. Address Resolution Protokolle, stellen den Bezug her.</a:t>
            </a:r>
          </a:p>
          <a:p>
            <a:pPr/>
            <a:r>
              <a:t>Für Sonderfälle stehen weitere Klassen bereit, allerdings mit kleinerem Adreßraum.</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62" name="Shape 2562"/>
          <p:cNvSpPr/>
          <p:nvPr>
            <p:ph type="sldImg"/>
          </p:nvPr>
        </p:nvSpPr>
        <p:spPr>
          <a:prstGeom prst="rect">
            <a:avLst/>
          </a:prstGeom>
        </p:spPr>
        <p:txBody>
          <a:bodyPr/>
          <a:lstStyle/>
          <a:p>
            <a:pPr/>
          </a:p>
        </p:txBody>
      </p:sp>
      <p:sp>
        <p:nvSpPr>
          <p:cNvPr id="2563" name="Shape 2563"/>
          <p:cNvSpPr/>
          <p:nvPr>
            <p:ph type="body" sz="quarter" idx="1"/>
          </p:nvPr>
        </p:nvSpPr>
        <p:spPr>
          <a:prstGeom prst="rect">
            <a:avLst/>
          </a:prstGeom>
        </p:spPr>
        <p:txBody>
          <a:bodyPr/>
          <a:lstStyle/>
          <a:p>
            <a:pPr/>
            <a:r>
              <a:t>In realen Netzen brauchen Organisationen meist mehr als 256 Adressen für Hosts, allerdings kaum mehr als ein paar Tausend. Die ursprüngliche Aufteilung in Klasse B und C ist daher nicht optimal. Als die Klasse-B-Adressen nahezu aufgebraucht waren, wurde ein Verfahren eingeführt, um das Problem - zumindest kurzfristig - zu entschärfen. Dabei wird der Organisation anstatt einer Klasse-B-Adresse eine Anzahl zusammenhängender Klasse-C-Adressen zugewiesen, welche sich in der Routing-Tabelle eines Router gemeinsam behandeln lassen. Diese Technik wird „Classless Inter-Domain Routing“ (CIDR) genannt.</a:t>
            </a:r>
          </a:p>
          <a:p>
            <a:pPr/>
            <a:r>
              <a:t>Um den Routern anzuzeigen, welcher Teil der Adresse der Netz-ID ist, muß eine zusätzliche Information zu dieser Adresse gegeben werden: sie wird  „Maske“ genannt und in Form einer Adresse angegeben (also im Beispiel 255.255.248.0) oder hinter der Adresse wird nach einem Schrägstrich die Länge der Netz-ID angegeben (z.B.  149.204.242.62/21).</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13" name="Shape 2613"/>
          <p:cNvSpPr/>
          <p:nvPr>
            <p:ph type="sldImg"/>
          </p:nvPr>
        </p:nvSpPr>
        <p:spPr>
          <a:prstGeom prst="rect">
            <a:avLst/>
          </a:prstGeom>
        </p:spPr>
        <p:txBody>
          <a:bodyPr/>
          <a:lstStyle/>
          <a:p>
            <a:pPr/>
          </a:p>
        </p:txBody>
      </p:sp>
      <p:sp>
        <p:nvSpPr>
          <p:cNvPr id="2614" name="Shape 2614"/>
          <p:cNvSpPr/>
          <p:nvPr>
            <p:ph type="body" sz="quarter" idx="1"/>
          </p:nvPr>
        </p:nvSpPr>
        <p:spPr>
          <a:prstGeom prst="rect">
            <a:avLst/>
          </a:prstGeom>
        </p:spPr>
        <p:txBody>
          <a:bodyPr/>
          <a:lstStyle/>
          <a:p>
            <a:pPr/>
            <a:r>
              <a:t>Durch die Zunahme solcher Benutzer, die nicht ständig mit dem Internet verbunden sind, sondern sich bei Bedarf in das Netz einschalten (das kann durch Einwahl über eine Telefonleitung erfolgen, aber auch durch „login“ in ein Firmennetz), wurde ein Verfahren attraktiv, bei dem Adressen in einem Pool vorgehalten und nur bei Bedarf einem Nutzer zugewiesen werden. Da es unwahrscheinlich ist, daß alle Nutzer gleichzeitig aktiv sind (besonders bei einem Online-Dienst), kann der Vorrat im Pool kleiner sein als die Gesamtzahl aller möglichen Nutzer.</a:t>
            </a:r>
          </a:p>
          <a:p>
            <a:pPr/>
            <a:r>
              <a:t>Dieses Verfahren funktioniert natürlich nicht bei Nutzern, die „always on“ sind, also über AO/DI, oder auch über Cable Modem oder xDSL-Technik angeschlossen sind.</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41" name="Shape 2641"/>
          <p:cNvSpPr/>
          <p:nvPr>
            <p:ph type="sldImg"/>
          </p:nvPr>
        </p:nvSpPr>
        <p:spPr>
          <a:prstGeom prst="rect">
            <a:avLst/>
          </a:prstGeom>
        </p:spPr>
        <p:txBody>
          <a:bodyPr/>
          <a:lstStyle/>
          <a:p>
            <a:pPr/>
          </a:p>
        </p:txBody>
      </p:sp>
      <p:sp>
        <p:nvSpPr>
          <p:cNvPr id="2642" name="Shape 2642"/>
          <p:cNvSpPr/>
          <p:nvPr>
            <p:ph type="body" sz="quarter" idx="1"/>
          </p:nvPr>
        </p:nvSpPr>
        <p:spPr>
          <a:prstGeom prst="rect">
            <a:avLst/>
          </a:prstGeom>
        </p:spPr>
        <p:txBody>
          <a:bodyPr/>
          <a:lstStyle/>
          <a:p>
            <a:pPr/>
            <a:r>
              <a:t>Drei Adreßblöcke wurden für private Internets, sogenannte Intranets zugewiesen. Der erste Block ist eine einzige Klasse-A-Adresse, der zweite Block ein Satz von 16 zusammenhängenden Klasse-B-Adressen und schließlich ein dritter Block aus 256 zusammenhängenden Klasse-C-Adressen. Wer Adressen aus diesen Blöcken in seinem privaten Netz einsetzen will, muß dieses nicht mit der Registrierungs-Organisation koordinieren.</a:t>
            </a:r>
          </a:p>
          <a:p>
            <a:pPr/>
            <a:r>
              <a:t>Diese Adressen werden im „öffentlichen“ Internet nicht weitergeleitet. Daher ist am Rande des privaten Netzes eine „Übersetzung“ der internen (lokalen) IP-Adressen in öffentliche (globale) IP-Adressen vorzunehmen. Dazu dient ein „Network Address Translator“ (NAT).</a:t>
            </a:r>
          </a:p>
          <a:p>
            <a:pPr/>
            <a:r>
              <a:t>Dieser Mechanismus ist allerdings nur dann verwendbar, wenn mehr lokale als globale Adressen benötigt werden, also nicht jeder Host zu jeder Zeit eine Verbindung nach außen haben muß. Schließt man allerdings auch noch die Port-Nummer mit ein, dann können viele Nutzer über eine IP-Adresse (aber unterschiedliche Port-Nummern) auf das globale Netz zugreifen. Dazu dient ein „Network and Port Address Translator“ (NAPT).</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96" name="Shape 2696"/>
          <p:cNvSpPr/>
          <p:nvPr>
            <p:ph type="sldImg"/>
          </p:nvPr>
        </p:nvSpPr>
        <p:spPr>
          <a:prstGeom prst="rect">
            <a:avLst/>
          </a:prstGeom>
        </p:spPr>
        <p:txBody>
          <a:bodyPr/>
          <a:lstStyle/>
          <a:p>
            <a:pPr/>
          </a:p>
        </p:txBody>
      </p:sp>
      <p:sp>
        <p:nvSpPr>
          <p:cNvPr id="2697" name="Shape 2697"/>
          <p:cNvSpPr/>
          <p:nvPr>
            <p:ph type="body" sz="quarter" idx="1"/>
          </p:nvPr>
        </p:nvSpPr>
        <p:spPr>
          <a:prstGeom prst="rect">
            <a:avLst/>
          </a:prstGeom>
        </p:spPr>
        <p:txBody>
          <a:bodyPr/>
          <a:lstStyle/>
          <a:p>
            <a:pPr/>
            <a:r>
              <a:t>Wenn eine Organisation eine IP-Adresse erhalten hat, kann sie diese weiter strukturieren und Sub-Netze bilden. Eine Klasse-B-Adresse mit 16 000 Hosts dahinter ist für die Organisation üblicherweise nicht zu verwalten, sie will eine Struktur einführen, was meist direkt durch die Infrastruktur gegeben ist: normalerweise besteht so ein Netz aus Teilnetzen (z.B. Stockwerks-LANs), die über ein eigenes Backbone (z.B. ein FDDI-Ring) verbunden sind. </a:t>
            </a:r>
          </a:p>
          <a:p>
            <a:pPr/>
            <a:r>
              <a:t>Aus Adressierungs-Sicht wird eine Strukturierung der Host-ID in eine Subnet-ID und eine interne Host-ID durchgeführt. Die Grenze zwischen der Subnet-ID und der internen Host-ID muß festgelegt werden und den (internen) Routern bekannt sein. Daher wird eine, „Subnet-Mask“ eingeführt. Router außerhalb der Organisation sehen nur die jeweilige Adreß-Klasse (A,B, oder C), Router innerhalb der Organisation müssen den „Extended-Network Prefix“  berücksichtigen.</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07" name="Shape 2707"/>
          <p:cNvSpPr/>
          <p:nvPr>
            <p:ph type="sldImg"/>
          </p:nvPr>
        </p:nvSpPr>
        <p:spPr>
          <a:prstGeom prst="rect">
            <a:avLst/>
          </a:prstGeom>
        </p:spPr>
        <p:txBody>
          <a:bodyPr/>
          <a:lstStyle/>
          <a:p>
            <a:pPr/>
          </a:p>
        </p:txBody>
      </p:sp>
      <p:sp>
        <p:nvSpPr>
          <p:cNvPr id="2708" name="Shape 2708"/>
          <p:cNvSpPr/>
          <p:nvPr>
            <p:ph type="body" sz="quarter" idx="1"/>
          </p:nvPr>
        </p:nvSpPr>
        <p:spPr>
          <a:prstGeom prst="rect">
            <a:avLst/>
          </a:prstGeom>
        </p:spPr>
        <p:txBody>
          <a:bodyPr/>
          <a:lstStyle/>
          <a:p>
            <a:pPr/>
            <a:r>
              <a:t>Besonders aufgrund der Adreßknappheit aber auch wegen Nachteilen in der Protokollstruktur wurde die neue Version IPv6 entwickelt. Damit wurde auch ein neues Adreß-Schema notwendig. Die Adressen in IPv6 sind 128 Bit lang und ebenfalls strukturiert. Üblicherweise werden sie im sogenannten „colon“-Format geschrieben.</a:t>
            </a:r>
          </a:p>
          <a:p>
            <a:pPr/>
            <a:r>
              <a:t>Eine der wichtigsten neuen Eigenschaften ist die Möglichkeit, Adressen automatisch zuzuweisen. Durch dieses „Stateless Address Autoconfiguration“ genannte Verfahren wird der manuelle Verwaltungsaufwand erheblich reduziert und führt zu einem „plug &amp; play“-System. Autokonfiguration bezieht in der Regel die in den Schnittstellenkarten mitgelieferten Adressen ein, also z.B. die 48-Bit-MAC-Adressen. Deshalb kann Autokonfiguration in IPv4 nicht angewendet werden - die Adresse ist einfach zu klein.</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26" name="Shape 2726"/>
          <p:cNvSpPr/>
          <p:nvPr>
            <p:ph type="sldImg"/>
          </p:nvPr>
        </p:nvSpPr>
        <p:spPr>
          <a:prstGeom prst="rect">
            <a:avLst/>
          </a:prstGeom>
        </p:spPr>
        <p:txBody>
          <a:bodyPr/>
          <a:lstStyle/>
          <a:p>
            <a:pPr/>
          </a:p>
        </p:txBody>
      </p:sp>
      <p:sp>
        <p:nvSpPr>
          <p:cNvPr id="2727" name="Shape 2727"/>
          <p:cNvSpPr/>
          <p:nvPr>
            <p:ph type="body" sz="quarter" idx="1"/>
          </p:nvPr>
        </p:nvSpPr>
        <p:spPr>
          <a:prstGeom prst="rect">
            <a:avLst/>
          </a:prstGeom>
        </p:spPr>
        <p:txBody>
          <a:bodyPr/>
          <a:lstStyle/>
          <a:p>
            <a:pPr/>
            <a:r>
              <a:t>Da sich eine solche Zahlenkolonne, wie sie die IP-Adresse darstellt,  nur schwer merken lässt, wurde eine für den Menschen besser les- und merkbare Adressierung entwickelt, das Domain Name System. Hierbei werden Begriffe verwendet, die ebenfalls durch Punkte getrennt werden.</a:t>
            </a:r>
            <a:endParaRPr b="1"/>
          </a:p>
          <a:p>
            <a:pPr/>
            <a:r>
              <a:t>Aufgabe des Domain Name Systems (DNS) ist es daher, einen Host in einem „lesbaren“ Format anzusprechen. Dazu wurde ein hierarchisches System von Namen geschaffen. </a:t>
            </a:r>
          </a:p>
          <a:p>
            <a:pPr/>
            <a:r>
              <a:t>Die Wurzel der Hierarchie („root“) hat keinen Namen; darunter gruppiert sich ein Satz sogenannter „top-level domain“ (TLD) Namen, die in zwei Klassen eingeteilt werden können: </a:t>
            </a:r>
          </a:p>
          <a:p>
            <a:pPr>
              <a:buSzPct val="100000"/>
              <a:buChar char="•"/>
            </a:pPr>
            <a:r>
              <a:t>  „generic TLDs“ (gTLD) und </a:t>
            </a:r>
          </a:p>
          <a:p>
            <a:pPr>
              <a:buSzPct val="100000"/>
              <a:buChar char="•"/>
            </a:pPr>
            <a:r>
              <a:t>  „Country Code based TLDs“ (ccTLD).</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6" name="Shape 2746"/>
          <p:cNvSpPr/>
          <p:nvPr>
            <p:ph type="sldImg"/>
          </p:nvPr>
        </p:nvSpPr>
        <p:spPr>
          <a:prstGeom prst="rect">
            <a:avLst/>
          </a:prstGeom>
        </p:spPr>
        <p:txBody>
          <a:bodyPr/>
          <a:lstStyle/>
          <a:p>
            <a:pPr/>
          </a:p>
        </p:txBody>
      </p:sp>
      <p:sp>
        <p:nvSpPr>
          <p:cNvPr id="2747" name="Shape 2747"/>
          <p:cNvSpPr/>
          <p:nvPr>
            <p:ph type="body" sz="quarter" idx="1"/>
          </p:nvPr>
        </p:nvSpPr>
        <p:spPr>
          <a:prstGeom prst="rect">
            <a:avLst/>
          </a:prstGeom>
        </p:spPr>
        <p:txBody>
          <a:bodyPr/>
          <a:lstStyle/>
          <a:p>
            <a:pPr/>
            <a:r>
              <a:t>Der Prozess läuft so ab, dass ein Client, der einen Domain Name vom Nutzer erhalten hat, einen Domain Name Server anspricht und die Umwertung beantragt. Daher muss jeder Client mindestens einen Domain Name Server kennen. Da der Vorgang so wichtig für das Funktionieren des Internets ist, werden üblicherweise ein primärer und ein sekundärer Domain Name Server vorgehalten.</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80" name="Shape 2780"/>
          <p:cNvSpPr/>
          <p:nvPr>
            <p:ph type="sldImg"/>
          </p:nvPr>
        </p:nvSpPr>
        <p:spPr>
          <a:prstGeom prst="rect">
            <a:avLst/>
          </a:prstGeom>
        </p:spPr>
        <p:txBody>
          <a:bodyPr/>
          <a:lstStyle/>
          <a:p>
            <a:pPr/>
          </a:p>
        </p:txBody>
      </p:sp>
      <p:sp>
        <p:nvSpPr>
          <p:cNvPr id="2781" name="Shape 2781"/>
          <p:cNvSpPr/>
          <p:nvPr>
            <p:ph type="body" sz="quarter" idx="1"/>
          </p:nvPr>
        </p:nvSpPr>
        <p:spPr>
          <a:prstGeom prst="rect">
            <a:avLst/>
          </a:prstGeom>
        </p:spPr>
        <p:txBody>
          <a:bodyPr/>
          <a:lstStyle/>
          <a:p>
            <a:pPr/>
            <a:r>
              <a:t>Wenn der lokale Domain Name Server die Adresse nicht auflösen kann, dann startet ein Prozeß, bei dem solange die Hierarchie der DNS befragt wird, bis die Umrechnung möglich ist, oder eine Fehlermeldung generiert werden kann.</a:t>
            </a:r>
          </a:p>
          <a:p>
            <a:pPr/>
            <a:r>
              <a:t>Um ein korrektes Arbeiten zu gewährleisten, sind also im Internet eine Reihe von Domain Name Servern auf den unterschiedlichsten Ebenen notwendig. Daraus wird ersichtlich, daß die höchste Ebene, als „DNS Root Server System“ bezeichnet, auch die sensitivste ist. Ein Ausfall dieser Ebene würde das Internet in einzelne Inseln zerfallen lassen. Diese Server sind daher vervielfacht (derzeit 13 Stück) und über die Welt verteilt. Die Herausforderung liegt in der regelmäßigen Aktualisierung und der Erhalten der Konsistenz dieser Server.</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6" name="Shape 2806"/>
          <p:cNvSpPr/>
          <p:nvPr>
            <p:ph type="sldImg"/>
          </p:nvPr>
        </p:nvSpPr>
        <p:spPr>
          <a:prstGeom prst="rect">
            <a:avLst/>
          </a:prstGeom>
        </p:spPr>
        <p:txBody>
          <a:bodyPr/>
          <a:lstStyle/>
          <a:p>
            <a:pPr/>
          </a:p>
        </p:txBody>
      </p:sp>
      <p:sp>
        <p:nvSpPr>
          <p:cNvPr id="2807" name="Shape 2807"/>
          <p:cNvSpPr/>
          <p:nvPr>
            <p:ph type="body" sz="quarter" idx="1"/>
          </p:nvPr>
        </p:nvSpPr>
        <p:spPr>
          <a:prstGeom prst="rect">
            <a:avLst/>
          </a:prstGeom>
        </p:spPr>
        <p:txBody>
          <a:bodyPr/>
          <a:lstStyle/>
          <a:p>
            <a:pPr/>
            <a:r>
              <a:t>E-Mail-Adressen stellen eine Erweiterung des Domain Name Systems dar. Dazu wird ein persönlicher Name dem Namen des E-Mail-Servers vorangestellt, getrennt durch das at-sign (@). </a:t>
            </a:r>
          </a:p>
          <a:p>
            <a:pPr/>
            <a:r>
              <a:t>Das Domain Name System wertet den Host-Namen aus, der persönliche Name wird nur vom E-Mail-Server verwendet, der damit den Adressaten ausfindig macht - die e-mail Adresse ist also in Wirklichkeit ein Name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5" name="Shape 445"/>
          <p:cNvSpPr/>
          <p:nvPr>
            <p:ph type="sldImg"/>
          </p:nvPr>
        </p:nvSpPr>
        <p:spPr>
          <a:prstGeom prst="rect">
            <a:avLst/>
          </a:prstGeom>
        </p:spPr>
        <p:txBody>
          <a:bodyPr/>
          <a:lstStyle/>
          <a:p>
            <a:pPr/>
          </a:p>
        </p:txBody>
      </p:sp>
      <p:sp>
        <p:nvSpPr>
          <p:cNvPr id="446" name="Shape 446"/>
          <p:cNvSpPr/>
          <p:nvPr>
            <p:ph type="body" sz="quarter" idx="1"/>
          </p:nvPr>
        </p:nvSpPr>
        <p:spPr>
          <a:prstGeom prst="rect">
            <a:avLst/>
          </a:prstGeom>
        </p:spPr>
        <p:txBody>
          <a:bodyPr/>
          <a:lstStyle/>
          <a:p>
            <a:pPr/>
            <a:r>
              <a:t>Der </a:t>
            </a:r>
            <a:r>
              <a:rPr b="1"/>
              <a:t>zweite Aspekt </a:t>
            </a:r>
            <a:r>
              <a:t>betrifft die Bedienung der Rechner. Wer erinnert sich noch an den „Batch-Betrieb“ ? Das Programm und die Daten wurden in einen Lochkartenstapel gestanzt, beim Betreuer der Maschine abgegeben und irgendwann konnte man einen Stapel Papier abholen - das Ergebnis.</a:t>
            </a:r>
          </a:p>
          <a:p>
            <a:pPr/>
            <a:r>
              <a:t>Eine erste Erleichterung brachte der interaktive Betrieb, bei dem man direkt am Terminal mit dem Rechner arbeiten konnte.</a:t>
            </a:r>
          </a:p>
          <a:p>
            <a:pPr/>
            <a:r>
              <a:t>Und schließlich die letzte Vereinfachung, die es auch Ungeübten erlaubt, mit dem Rechner zu arbeiten: die Windows-Technik.</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14" name="Shape 2814"/>
          <p:cNvSpPr/>
          <p:nvPr>
            <p:ph type="sldImg"/>
          </p:nvPr>
        </p:nvSpPr>
        <p:spPr>
          <a:prstGeom prst="rect">
            <a:avLst/>
          </a:prstGeom>
        </p:spPr>
        <p:txBody>
          <a:bodyPr/>
          <a:lstStyle/>
          <a:p>
            <a:pPr/>
          </a:p>
        </p:txBody>
      </p:sp>
      <p:sp>
        <p:nvSpPr>
          <p:cNvPr id="2815" name="Shape 2815"/>
          <p:cNvSpPr/>
          <p:nvPr>
            <p:ph type="body" sz="quarter" idx="1"/>
          </p:nvPr>
        </p:nvSpPr>
        <p:spPr>
          <a:prstGeom prst="rect">
            <a:avLst/>
          </a:prstGeom>
        </p:spPr>
        <p:txBody>
          <a:bodyPr/>
          <a:lstStyle/>
          <a:p>
            <a:pPr/>
            <a:r>
              <a:t>Das Domain Name System bietet schon eine sehr viel benutzerfreundlichere Schnittstelle zum Internet. Allerdings erstreckt sich dieses nur bis zu dem Punkt, an dem der fremde Host, meist ein Server, angesprochen ist. Dann wird es wieder sehr maschinen-spezifisch - will man z.B. per </a:t>
            </a:r>
            <a:r>
              <a:rPr b="1"/>
              <a:t>telnet</a:t>
            </a:r>
            <a:r>
              <a:t> auf den fremden Host zugreifen, dann muß man dessen „Sprache“ verstehen, also sein Betriebssystem kennen. Deshalb wurde ein weiterer Schritt zur Vereinheitlichung gegangen, indem auch „Ressourcen“ im Internet einen Namen gemäß fester Regeln erhalten. Die Ressourcen können z.B. Dateien, Rechner, oder auch selbst wieder Adressen (z.B. E-Mail-Adressen) sein. Dazu wurde eine Reihe von Mechanismen erfunden, deren gebräuchlichste der „Uniform Resource Locator“ (URL) ist.</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62" name="Shape 2862"/>
          <p:cNvSpPr/>
          <p:nvPr>
            <p:ph type="sldImg"/>
          </p:nvPr>
        </p:nvSpPr>
        <p:spPr>
          <a:prstGeom prst="rect">
            <a:avLst/>
          </a:prstGeom>
        </p:spPr>
        <p:txBody>
          <a:bodyPr/>
          <a:lstStyle/>
          <a:p>
            <a:pPr/>
          </a:p>
        </p:txBody>
      </p:sp>
      <p:sp>
        <p:nvSpPr>
          <p:cNvPr id="2863" name="Shape 2863"/>
          <p:cNvSpPr/>
          <p:nvPr>
            <p:ph type="body" sz="quarter" idx="1"/>
          </p:nvPr>
        </p:nvSpPr>
        <p:spPr>
          <a:prstGeom prst="rect">
            <a:avLst/>
          </a:prstGeom>
        </p:spPr>
        <p:txBody>
          <a:bodyPr/>
          <a:lstStyle/>
          <a:p>
            <a:pPr/>
            <a:r>
              <a:t>Die Interpretation des „scheme-specific-part“ hängt vom „scheme“ selbst ab, genauer gesagt von dem Protokoll, das hinter dem Schema liegt. </a:t>
            </a:r>
          </a:p>
          <a:p>
            <a:pPr/>
            <a:r>
              <a:t>Wenn der „scheme-spezific-part“ Schrägstriche enthält, dann handelt es sich um eine Art Hierarchie, wobei Teile links vom Schrägstrich eine höhere Signifikanz haben als solche rechts vom Schrägstrich. Die Ähnlichkeit mit einer Directory-Struktur auf einem Datenträger ist zufällig, aber gewollt.</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08" name="Shape 3108"/>
          <p:cNvSpPr/>
          <p:nvPr>
            <p:ph type="sldImg"/>
          </p:nvPr>
        </p:nvSpPr>
        <p:spPr>
          <a:prstGeom prst="rect">
            <a:avLst/>
          </a:prstGeom>
        </p:spPr>
        <p:txBody>
          <a:bodyPr/>
          <a:lstStyle/>
          <a:p>
            <a:pPr/>
          </a:p>
        </p:txBody>
      </p:sp>
      <p:sp>
        <p:nvSpPr>
          <p:cNvPr id="3109" name="Shape 3109"/>
          <p:cNvSpPr/>
          <p:nvPr>
            <p:ph type="body" sz="quarter" idx="1"/>
          </p:nvPr>
        </p:nvSpPr>
        <p:spPr>
          <a:prstGeom prst="rect">
            <a:avLst/>
          </a:prstGeom>
        </p:spPr>
        <p:txBody>
          <a:bodyPr/>
          <a:lstStyle/>
          <a:p>
            <a:pPr/>
            <a:r>
              <a:t>Wie wird nun aus diesen Elementen, Teilnetzen und Routern ein weltumspannendes Netz ? Die Teilnetze werden von den unterschiedlichsten Organisationen betrieben, z. B. Telekom-Betreibern, unabhängigen „Internet Service Providern“ (ISP), Firmen, Wissenschaftseinrichtungen usw. Sie schließen ihre Netze zusammen, wobei es drei Möglichkeiten gibt:</a:t>
            </a:r>
          </a:p>
          <a:p>
            <a:pPr>
              <a:buSzPct val="100000"/>
              <a:buChar char="•"/>
            </a:pPr>
            <a:r>
              <a:t> direkte Verbindung der Teilnetze über ein Router-Paar (Peering),</a:t>
            </a:r>
          </a:p>
          <a:p>
            <a:pPr>
              <a:buSzPct val="100000"/>
              <a:buChar char="•"/>
            </a:pPr>
            <a:r>
              <a:t> Verbindung zwischen mehreren Teilnetzen über einen unabhängigen </a:t>
            </a:r>
            <a:br/>
            <a:r>
              <a:t>  Router, üblicherweise „Commercial Internet Exchange“ (CIX) </a:t>
            </a:r>
            <a:br/>
            <a:r>
              <a:t>  oder „Metropolitan Area Exchange“ (mae) genannt, oder</a:t>
            </a:r>
          </a:p>
          <a:p>
            <a:pPr>
              <a:buSzPct val="100000"/>
              <a:buChar char="•"/>
            </a:pPr>
            <a:r>
              <a:t> ein Teilnetz dient als Backbone, also nur zur Verbindung </a:t>
            </a:r>
            <a:br/>
            <a:r>
              <a:t>  anderer Netze ohne direkten Teilnehmeranschluss.</a:t>
            </a:r>
          </a:p>
          <a:p>
            <a:p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36" name="Shape 3236"/>
          <p:cNvSpPr/>
          <p:nvPr>
            <p:ph type="sldImg"/>
          </p:nvPr>
        </p:nvSpPr>
        <p:spPr>
          <a:prstGeom prst="rect">
            <a:avLst/>
          </a:prstGeom>
        </p:spPr>
        <p:txBody>
          <a:bodyPr/>
          <a:lstStyle/>
          <a:p>
            <a:pPr/>
          </a:p>
        </p:txBody>
      </p:sp>
      <p:sp>
        <p:nvSpPr>
          <p:cNvPr id="3237" name="Shape 3237"/>
          <p:cNvSpPr/>
          <p:nvPr>
            <p:ph type="body" sz="quarter" idx="1"/>
          </p:nvPr>
        </p:nvSpPr>
        <p:spPr>
          <a:prstGeom prst="rect">
            <a:avLst/>
          </a:prstGeom>
        </p:spPr>
        <p:txBody>
          <a:bodyPr/>
          <a:lstStyle/>
          <a:p>
            <a:pPr/>
            <a:r>
              <a:t>Die Entwicklung der RFCs über die Jahre zeigt sowohl die steigende Bedeutung des Internet, aber auch dass noch viele Fragen offen sind und entsprechender Standardisierungsarbeit bedürfen.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8" name="Shape 458"/>
          <p:cNvSpPr/>
          <p:nvPr>
            <p:ph type="sldImg"/>
          </p:nvPr>
        </p:nvSpPr>
        <p:spPr>
          <a:prstGeom prst="rect">
            <a:avLst/>
          </a:prstGeom>
        </p:spPr>
        <p:txBody>
          <a:bodyPr/>
          <a:lstStyle/>
          <a:p>
            <a:pPr/>
          </a:p>
        </p:txBody>
      </p:sp>
      <p:sp>
        <p:nvSpPr>
          <p:cNvPr id="459" name="Shape 459"/>
          <p:cNvSpPr/>
          <p:nvPr>
            <p:ph type="body" sz="quarter" idx="1"/>
          </p:nvPr>
        </p:nvSpPr>
        <p:spPr>
          <a:prstGeom prst="rect">
            <a:avLst/>
          </a:prstGeom>
        </p:spPr>
        <p:txBody>
          <a:bodyPr/>
          <a:lstStyle/>
          <a:p>
            <a:pPr/>
            <a:r>
              <a:t>Und der </a:t>
            </a:r>
            <a:r>
              <a:rPr b="1"/>
              <a:t>dritte Aspekt </a:t>
            </a:r>
            <a:r>
              <a:t>ist ein „menschlicher“: die ehemaligen „Freaks“ haben ihre Ausbildung an den Hochschulen abgeschlossen und sind jetzt oftmals in der Industrie und bei Netzbetreibern.</a:t>
            </a:r>
          </a:p>
          <a:p>
            <a:pPr/>
            <a:r>
              <a:t>Sie bringen die Ideen aus dem Internet, mit dem sie quasi groß geworden sind, in ihre neue Umgebung.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8" name="Shape 558"/>
          <p:cNvSpPr/>
          <p:nvPr>
            <p:ph type="sldImg"/>
          </p:nvPr>
        </p:nvSpPr>
        <p:spPr>
          <a:prstGeom prst="rect">
            <a:avLst/>
          </a:prstGeom>
        </p:spPr>
        <p:txBody>
          <a:bodyPr/>
          <a:lstStyle/>
          <a:p>
            <a:pPr/>
          </a:p>
        </p:txBody>
      </p:sp>
      <p:sp>
        <p:nvSpPr>
          <p:cNvPr id="559" name="Shape 559"/>
          <p:cNvSpPr/>
          <p:nvPr>
            <p:ph type="body" sz="quarter" idx="1"/>
          </p:nvPr>
        </p:nvSpPr>
        <p:spPr>
          <a:prstGeom prst="rect">
            <a:avLst/>
          </a:prstGeom>
        </p:spPr>
        <p:txBody>
          <a:bodyPr/>
          <a:lstStyle/>
          <a:p>
            <a:pPr/>
            <a:r>
              <a:t>Die Entwicklung der „Paket-Protokolle“ begann, wie vorher ausgeführt, in den 60er Jahren des 20. Jahrhunderts.  Dabei spalteten sich schnell zwei Linien auf: </a:t>
            </a:r>
          </a:p>
          <a:p>
            <a:pPr>
              <a:buSzPct val="100000"/>
              <a:buChar char="•"/>
            </a:pPr>
            <a:r>
              <a:t> die Richtung, die heute das Internet darstellt, und </a:t>
            </a:r>
          </a:p>
          <a:p>
            <a:pPr>
              <a:buSzPct val="100000"/>
              <a:buChar char="•"/>
            </a:pPr>
            <a:r>
              <a:t> die mehr Telekommunikations-getrieben Linie mit X.25, </a:t>
            </a:r>
            <a:br/>
            <a:r>
              <a:t>  die zu Frame Relay, ATM, MPLS usw. geführt hat.</a:t>
            </a:r>
          </a:p>
          <a:p>
            <a:pPr/>
            <a:r>
              <a:t>Die Ethernet-Schiene ist eigenständig und hat sich im Lauf der Jahre zu höheren Bandbreiten entwickelt.</a:t>
            </a:r>
          </a:p>
          <a:p>
            <a:pPr/>
            <a:r>
              <a:t>Um eine Relation mit anderen Techniken zu geben, werden noch 3 Eckdaten gegeben:</a:t>
            </a:r>
          </a:p>
          <a:p>
            <a:pPr>
              <a:buSzPct val="100000"/>
              <a:buChar char="•"/>
            </a:pPr>
            <a:r>
              <a:t>  1972: E-Mail </a:t>
            </a:r>
          </a:p>
          <a:p>
            <a:pPr>
              <a:buSzPct val="100000"/>
              <a:buChar char="•"/>
            </a:pPr>
            <a:r>
              <a:t>  1980: Personal Computer</a:t>
            </a:r>
          </a:p>
          <a:p>
            <a:pPr>
              <a:buSzPct val="100000"/>
              <a:buChar char="•"/>
            </a:pPr>
            <a:r>
              <a:t>  1993: der MOSAIC-Browser und damit Start des Siegeszugs des World Wide Webs.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3" name="Shape 613"/>
          <p:cNvSpPr/>
          <p:nvPr>
            <p:ph type="sldImg"/>
          </p:nvPr>
        </p:nvSpPr>
        <p:spPr>
          <a:prstGeom prst="rect">
            <a:avLst/>
          </a:prstGeom>
        </p:spPr>
        <p:txBody>
          <a:bodyPr/>
          <a:lstStyle/>
          <a:p>
            <a:pPr/>
          </a:p>
        </p:txBody>
      </p:sp>
      <p:sp>
        <p:nvSpPr>
          <p:cNvPr id="614" name="Shape 614"/>
          <p:cNvSpPr/>
          <p:nvPr>
            <p:ph type="body" sz="quarter" idx="1"/>
          </p:nvPr>
        </p:nvSpPr>
        <p:spPr>
          <a:prstGeom prst="rect">
            <a:avLst/>
          </a:prstGeom>
        </p:spPr>
        <p:txBody>
          <a:bodyPr/>
          <a:lstStyle/>
          <a:p>
            <a:pPr/>
            <a:r>
              <a:t>Die Kommunikationsprotokolle im Internet sind unter dem Synonym TCP/IP bekannt und heben damit zwei der wichtigsten Einzel-Protokolle heraus: das Internet Protokoll (IP) und das Transmission Control Protocol (TCP). </a:t>
            </a:r>
          </a:p>
          <a:p>
            <a:pPr/>
            <a:r>
              <a:t>Der Protokoll-Stack des Internet besteht aus mehreren Schichten, ähnlich dem ISO/OSI-Protokoll-Referenzmodell. Allerdings weichen die Schichten der beiden Modelle etwas voneinander ab. Gründe sind darin zu sehen, daß die Forschungsaktivitäten der DARPA (Defense Advanced Research Projects Agency) viel früher lagen als die bei OSI, zum anderen aber auch an einer offenen Rivalität der beiden Welten. Zwar sind die Funktionalitäten vergleichbar, die Schnitte wurden aber an anderen Stellen gewählt.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77" name="Shape 777"/>
          <p:cNvSpPr/>
          <p:nvPr>
            <p:ph type="sldImg"/>
          </p:nvPr>
        </p:nvSpPr>
        <p:spPr>
          <a:prstGeom prst="rect">
            <a:avLst/>
          </a:prstGeom>
        </p:spPr>
        <p:txBody>
          <a:bodyPr/>
          <a:lstStyle/>
          <a:p>
            <a:pPr/>
          </a:p>
        </p:txBody>
      </p:sp>
      <p:sp>
        <p:nvSpPr>
          <p:cNvPr id="778" name="Shape 778"/>
          <p:cNvSpPr/>
          <p:nvPr>
            <p:ph type="body" sz="quarter" idx="1"/>
          </p:nvPr>
        </p:nvSpPr>
        <p:spPr>
          <a:prstGeom prst="rect">
            <a:avLst/>
          </a:prstGeom>
        </p:spPr>
        <p:txBody>
          <a:bodyPr/>
          <a:lstStyle/>
          <a:p>
            <a:pPr/>
            <a:r>
              <a:t>Hier nochmal ausführlicher der Protokoll-Stack des Internets mit verschiedenen Optionen auf den verschiedenen Schichten.</a:t>
            </a:r>
          </a:p>
          <a:p>
            <a:pPr/>
            <a:r>
              <a:t>Hervorzuheben ist die homogene IP-Schicht, die über unter-schiedlichste Schicht-1 und Schicht-2-Protokolle übertragen werden.</a:t>
            </a:r>
          </a:p>
          <a:p>
            <a:pPr/>
            <a:r>
              <a:t>Auf der anderen Seite setzen verbindungslose und verbindungs-orientierte Dienste auf IP auf.</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el und Inhalt">
    <p:spTree>
      <p:nvGrpSpPr>
        <p:cNvPr id="1" name=""/>
        <p:cNvGrpSpPr/>
        <p:nvPr/>
      </p:nvGrpSpPr>
      <p:grpSpPr>
        <a:xfrm>
          <a:off x="0" y="0"/>
          <a:ext cx="0" cy="0"/>
          <a:chOff x="0" y="0"/>
          <a:chExt cx="0" cy="0"/>
        </a:xfrm>
      </p:grpSpPr>
      <p:sp>
        <p:nvSpPr>
          <p:cNvPr id="13" name="Titeltext"/>
          <p:cNvSpPr txBox="1"/>
          <p:nvPr>
            <p:ph type="title"/>
          </p:nvPr>
        </p:nvSpPr>
        <p:spPr>
          <a:prstGeom prst="rect">
            <a:avLst/>
          </a:prstGeom>
        </p:spPr>
        <p:txBody>
          <a:bodyPr/>
          <a:lstStyle/>
          <a:p>
            <a:pPr/>
            <a:r>
              <a:t>Titeltext</a:t>
            </a:r>
          </a:p>
        </p:txBody>
      </p:sp>
      <p:sp>
        <p:nvSpPr>
          <p:cNvPr id="14" name="Textebene 1…"/>
          <p:cNvSpPr txBox="1"/>
          <p:nvPr>
            <p:ph type="body" idx="1"/>
          </p:nvPr>
        </p:nvSpPr>
        <p:spPr>
          <a:prstGeom prst="rect">
            <a:avLst/>
          </a:prstGeom>
        </p:spPr>
        <p:txBody>
          <a:bodyPr/>
          <a:lstStyle/>
          <a:p>
            <a:pPr/>
            <a:r>
              <a:t>Textebene 1</a:t>
            </a:r>
          </a:p>
          <a:p>
            <a:pPr lvl="1"/>
            <a:r>
              <a:t>Textebene 2</a:t>
            </a:r>
          </a:p>
          <a:p>
            <a:pPr lvl="2"/>
            <a:r>
              <a:t>Textebene 3</a:t>
            </a:r>
          </a:p>
          <a:p>
            <a:pPr lvl="3"/>
            <a:r>
              <a:t>Textebene 4</a:t>
            </a:r>
          </a:p>
          <a:p>
            <a:pPr lvl="4"/>
            <a:r>
              <a:t>Textebene 5</a:t>
            </a:r>
          </a:p>
        </p:txBody>
      </p:sp>
      <p:sp>
        <p:nvSpPr>
          <p:cNvPr id="15" name="Foliennumm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chemeClr val="accent3">
            <a:lumOff val="44000"/>
          </a:schemeClr>
        </a:solidFill>
      </p:bgPr>
    </p:bg>
    <p:spTree>
      <p:nvGrpSpPr>
        <p:cNvPr id="1" name=""/>
        <p:cNvGrpSpPr/>
        <p:nvPr/>
      </p:nvGrpSpPr>
      <p:grpSpPr>
        <a:xfrm>
          <a:off x="0" y="0"/>
          <a:ext cx="0" cy="0"/>
          <a:chOff x="0" y="0"/>
          <a:chExt cx="0" cy="0"/>
        </a:xfrm>
      </p:grpSpPr>
      <p:sp>
        <p:nvSpPr>
          <p:cNvPr id="2" name="Rectangle 3"/>
          <p:cNvSpPr txBox="1"/>
          <p:nvPr/>
        </p:nvSpPr>
        <p:spPr>
          <a:xfrm>
            <a:off x="767534" y="6439689"/>
            <a:ext cx="2819402" cy="17281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indent="39687">
              <a:defRPr sz="1200"/>
            </a:lvl1pPr>
          </a:lstStyle>
          <a:p>
            <a:pPr/>
            <a:r>
              <a:t>Kommunikationssysteme, Teil 4, S. Rupp</a:t>
            </a:r>
          </a:p>
        </p:txBody>
      </p:sp>
      <p:sp>
        <p:nvSpPr>
          <p:cNvPr id="3" name="Rectangle 2"/>
          <p:cNvSpPr txBox="1"/>
          <p:nvPr/>
        </p:nvSpPr>
        <p:spPr>
          <a:xfrm>
            <a:off x="6528175" y="6439689"/>
            <a:ext cx="1871068" cy="17281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indent="39687">
              <a:defRPr sz="1200"/>
            </a:lvl1pPr>
          </a:lstStyle>
          <a:p>
            <a:pPr/>
            <a:r>
              <a:t>Master, T3M40404.1, 2022</a:t>
            </a:r>
          </a:p>
        </p:txBody>
      </p:sp>
      <p:sp>
        <p:nvSpPr>
          <p:cNvPr id="4" name="Titeltext"/>
          <p:cNvSpPr txBox="1"/>
          <p:nvPr>
            <p:ph type="title"/>
          </p:nvPr>
        </p:nvSpPr>
        <p:spPr>
          <a:xfrm>
            <a:off x="762000" y="330200"/>
            <a:ext cx="8534400" cy="469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Titeltext</a:t>
            </a:r>
          </a:p>
        </p:txBody>
      </p:sp>
      <p:sp>
        <p:nvSpPr>
          <p:cNvPr id="5" name="Textebene 1…"/>
          <p:cNvSpPr txBox="1"/>
          <p:nvPr>
            <p:ph type="body" idx="1"/>
          </p:nvPr>
        </p:nvSpPr>
        <p:spPr>
          <a:xfrm>
            <a:off x="762000" y="977900"/>
            <a:ext cx="8534400" cy="5410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Textebene 1</a:t>
            </a:r>
          </a:p>
          <a:p>
            <a:pPr lvl="1"/>
            <a:r>
              <a:t>Textebene 2</a:t>
            </a:r>
          </a:p>
          <a:p>
            <a:pPr lvl="2"/>
            <a:r>
              <a:t>Textebene 3</a:t>
            </a:r>
          </a:p>
          <a:p>
            <a:pPr lvl="3"/>
            <a:r>
              <a:t>Textebene 4</a:t>
            </a:r>
          </a:p>
          <a:p>
            <a:pPr lvl="4"/>
            <a:r>
              <a:t>Textebene 5</a:t>
            </a:r>
          </a:p>
        </p:txBody>
      </p:sp>
      <p:sp>
        <p:nvSpPr>
          <p:cNvPr id="6" name="Foliennummer"/>
          <p:cNvSpPr txBox="1"/>
          <p:nvPr>
            <p:ph type="sldNum" sz="quarter" idx="2"/>
          </p:nvPr>
        </p:nvSpPr>
        <p:spPr>
          <a:xfrm>
            <a:off x="5124141" y="6388100"/>
            <a:ext cx="273656" cy="264255"/>
          </a:xfrm>
          <a:prstGeom prst="rect">
            <a:avLst/>
          </a:prstGeom>
          <a:ln w="12700">
            <a:miter lim="400000"/>
          </a:ln>
        </p:spPr>
        <p:txBody>
          <a:bodyPr wrap="none" lIns="45719" rIns="45719">
            <a:spAutoFit/>
          </a:bodyPr>
          <a:lstStyle>
            <a:lvl1pPr algn="ctr">
              <a:spcBef>
                <a:spcPts val="0"/>
              </a:spcBef>
              <a:defRPr sz="12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Lst>
  <p:transition xmlns:p14="http://schemas.microsoft.com/office/powerpoint/2010/main" spd="med" advClick="1"/>
  <p:txStyles>
    <p:titleStyle>
      <a:lvl1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1pPr>
      <a:lvl2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2pPr>
      <a:lvl3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3pPr>
      <a:lvl4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4pPr>
      <a:lvl5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5pPr>
      <a:lvl6pPr marL="0" marR="0" indent="4968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6pPr>
      <a:lvl7pPr marL="0" marR="0" indent="9540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7pPr>
      <a:lvl8pPr marL="0" marR="0" indent="14112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8pPr>
      <a:lvl9pPr marL="0" marR="0" indent="1868488"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9pPr>
    </p:titleStyle>
    <p:bodyStyle>
      <a:lvl1pPr marL="306388" marR="0" indent="-304800"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1pPr>
      <a:lvl2pPr marL="730250" marR="0" indent="-284162"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2pPr>
      <a:lvl3pPr marL="1208617" marR="0" indent="-306917"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3pPr>
      <a:lvl4pPr marL="1627187" marR="0" indent="-304799"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4pPr>
      <a:lvl5pPr marL="21333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5pPr>
      <a:lvl6pPr marL="25905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6pPr>
      <a:lvl7pPr marL="30477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7pPr>
      <a:lvl8pPr marL="35049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8pPr>
      <a:lvl9pPr marL="39621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9pPr>
    </p:bodyStyle>
    <p:otherStyle>
      <a:lvl1pPr marL="0" marR="0" indent="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1pPr>
      <a:lvl2pPr marL="0" marR="0" indent="4572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2pPr>
      <a:lvl3pPr marL="0" marR="0" indent="9144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3pPr>
      <a:lvl4pPr marL="0" marR="0" indent="13716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4pPr>
      <a:lvl5pPr marL="0" marR="0" indent="18288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5pPr>
      <a:lvl6pPr marL="0" marR="0" indent="22860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6pPr>
      <a:lvl7pPr marL="0" marR="0" indent="27432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7pPr>
      <a:lvl8pPr marL="0" marR="0" indent="32004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8pPr>
      <a:lvl9pPr marL="0" marR="0" indent="36576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3.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3.png"/><Relationship Id="rId4" Type="http://schemas.openxmlformats.org/officeDocument/2006/relationships/image" Target="../media/image12.png"/><Relationship Id="rId5" Type="http://schemas.openxmlformats.org/officeDocument/2006/relationships/image" Target="../media/image13.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3.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3.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3.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3.png"/><Relationship Id="rId4" Type="http://schemas.openxmlformats.org/officeDocument/2006/relationships/image" Target="../media/image11.png"/><Relationship Id="rId5" Type="http://schemas.openxmlformats.org/officeDocument/2006/relationships/image" Target="../media/image12.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3.png"/></Relationships>

</file>

<file path=ppt/slides/_rels/slide3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3.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3.png"/><Relationship Id="rId4" Type="http://schemas.openxmlformats.org/officeDocument/2006/relationships/image" Target="../media/image12.png"/><Relationship Id="rId5" Type="http://schemas.openxmlformats.org/officeDocument/2006/relationships/image" Target="../media/image14.png"/><Relationship Id="rId6" Type="http://schemas.openxmlformats.org/officeDocument/2006/relationships/image" Target="../media/image15.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3.png"/></Relationships>

</file>

<file path=ppt/slides/_rels/slide4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3.png"/></Relationships>

</file>

<file path=ppt/slides/_rels/slide4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3.png"/></Relationships>

</file>

<file path=ppt/slides/_rels/slide4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3.png"/></Relationships>

</file>

<file path=ppt/slides/_rels/slide4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3.png"/></Relationships>

</file>

<file path=ppt/slides/_rels/slide4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3.png"/><Relationship Id="rId4" Type="http://schemas.openxmlformats.org/officeDocument/2006/relationships/image" Target="../media/image16.png"/><Relationship Id="rId5" Type="http://schemas.openxmlformats.org/officeDocument/2006/relationships/image" Target="../media/image12.png"/><Relationship Id="rId6" Type="http://schemas.openxmlformats.org/officeDocument/2006/relationships/image" Target="../media/image17.png"/></Relationships>

</file>

<file path=ppt/slides/_rels/slide4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3.png"/></Relationships>

</file>

<file path=ppt/slides/_rels/slide4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3.png"/></Relationships>

</file>

<file path=ppt/slides/_rels/slide4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3.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5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3.png"/></Relationships>

</file>

<file path=ppt/slides/_rels/slide5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3.png"/><Relationship Id="rId4" Type="http://schemas.openxmlformats.org/officeDocument/2006/relationships/image" Target="../media/image16.png"/></Relationships>

</file>

<file path=ppt/slides/_rels/slide5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3.png"/><Relationship Id="rId4" Type="http://schemas.openxmlformats.org/officeDocument/2006/relationships/image" Target="../media/image16.png"/><Relationship Id="rId5" Type="http://schemas.openxmlformats.org/officeDocument/2006/relationships/image" Target="../media/image12.png"/></Relationships>

</file>

<file path=ppt/slides/_rels/slide5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3.png"/><Relationship Id="rId4" Type="http://schemas.openxmlformats.org/officeDocument/2006/relationships/image" Target="../media/image18.png"/></Relationships>

</file>

<file path=ppt/slides/_rels/slide5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3.png"/></Relationships>

</file>

<file path=ppt/slides/_rels/slide5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3.png"/><Relationship Id="rId4" Type="http://schemas.openxmlformats.org/officeDocument/2006/relationships/image" Target="../media/image19.png"/></Relationships>

</file>

<file path=ppt/slides/_rels/slide5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3.png"/><Relationship Id="rId4" Type="http://schemas.openxmlformats.org/officeDocument/2006/relationships/image" Target="../media/image12.png"/><Relationship Id="rId5" Type="http://schemas.openxmlformats.org/officeDocument/2006/relationships/image" Target="../media/image11.png"/></Relationships>

</file>

<file path=ppt/slides/_rels/slide5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3.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s>

</file>

<file path=ppt/slides/_rels/slide6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5.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5.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 name="Rectangle 6"/>
          <p:cNvSpPr txBox="1"/>
          <p:nvPr>
            <p:ph type="title"/>
          </p:nvPr>
        </p:nvSpPr>
        <p:spPr>
          <a:xfrm>
            <a:off x="812539" y="1808820"/>
            <a:ext cx="8534401" cy="533516"/>
          </a:xfrm>
          <a:prstGeom prst="rect">
            <a:avLst/>
          </a:prstGeom>
        </p:spPr>
        <p:txBody>
          <a:bodyPr/>
          <a:lstStyle/>
          <a:p>
            <a:pPr indent="15875" defTabSz="365760">
              <a:defRPr sz="1280"/>
            </a:pPr>
            <a:r>
              <a:t>Kommunikationssysteme </a:t>
            </a:r>
            <a:br/>
            <a:r>
              <a:t>Teil 4 - Internet</a:t>
            </a:r>
            <a:br/>
            <a:br/>
          </a:p>
        </p:txBody>
      </p:sp>
      <p:sp>
        <p:nvSpPr>
          <p:cNvPr id="25" name="Rectangle 7"/>
          <p:cNvSpPr txBox="1"/>
          <p:nvPr>
            <p:ph type="body" sz="quarter" idx="1"/>
          </p:nvPr>
        </p:nvSpPr>
        <p:spPr>
          <a:xfrm>
            <a:off x="902550" y="3023954"/>
            <a:ext cx="8393850" cy="1125126"/>
          </a:xfrm>
          <a:prstGeom prst="rect">
            <a:avLst/>
          </a:prstGeom>
        </p:spPr>
        <p:txBody>
          <a:bodyPr/>
          <a:lstStyle/>
          <a:p>
            <a:pPr marL="0" indent="0">
              <a:buSzTx/>
              <a:buNone/>
            </a:pPr>
            <a:r>
              <a:t>Stephan Rupp</a:t>
            </a:r>
          </a:p>
          <a:p>
            <a:pPr marL="0" indent="0">
              <a:buSzTx/>
              <a:buNone/>
            </a:pPr>
            <a:r>
              <a:t>Masterstudium Informations- und Kommunikationstechnik</a:t>
            </a:r>
          </a:p>
        </p:txBody>
      </p:sp>
      <p:pic>
        <p:nvPicPr>
          <p:cNvPr id="26" name="Picture 1" descr="Picture 1"/>
          <p:cNvPicPr>
            <a:picLocks noChangeAspect="1"/>
          </p:cNvPicPr>
          <p:nvPr/>
        </p:nvPicPr>
        <p:blipFill>
          <a:blip r:embed="rId2">
            <a:extLst/>
          </a:blip>
          <a:stretch>
            <a:fillRect/>
          </a:stretch>
        </p:blipFill>
        <p:spPr>
          <a:xfrm>
            <a:off x="0" y="4800600"/>
            <a:ext cx="9906000" cy="1654175"/>
          </a:xfrm>
          <a:prstGeom prst="rect">
            <a:avLst/>
          </a:prstGeom>
          <a:ln w="12700">
            <a:miter lim="400000"/>
          </a:ln>
        </p:spPr>
      </p:pic>
      <p:sp>
        <p:nvSpPr>
          <p:cNvPr id="27" name="Rectangle 2"/>
          <p:cNvSpPr txBox="1"/>
          <p:nvPr/>
        </p:nvSpPr>
        <p:spPr>
          <a:xfrm>
            <a:off x="0" y="5434012"/>
            <a:ext cx="9889434" cy="35999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spAutoFit/>
          </a:bodyPr>
          <a:lstStyle>
            <a:lvl1pPr algn="ctr">
              <a:spcBef>
                <a:spcPts val="0"/>
              </a:spcBef>
              <a:defRPr b="1" sz="2000">
                <a:solidFill>
                  <a:schemeClr val="accent3">
                    <a:lumOff val="44000"/>
                  </a:schemeClr>
                </a:solidFill>
              </a:defRPr>
            </a:lvl1pPr>
          </a:lstStyle>
          <a:p>
            <a:pPr/>
            <a:r>
              <a:t>www.dhbw-stuttgart.de </a:t>
            </a:r>
          </a:p>
        </p:txBody>
      </p:sp>
      <p:pic>
        <p:nvPicPr>
          <p:cNvPr id="28" name="Picture 3" descr="Picture 3"/>
          <p:cNvPicPr>
            <a:picLocks noChangeAspect="1"/>
          </p:cNvPicPr>
          <p:nvPr/>
        </p:nvPicPr>
        <p:blipFill>
          <a:blip r:embed="rId3">
            <a:extLst/>
          </a:blip>
          <a:stretch>
            <a:fillRect/>
          </a:stretch>
        </p:blipFill>
        <p:spPr>
          <a:xfrm>
            <a:off x="632520" y="368660"/>
            <a:ext cx="4519613" cy="719138"/>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1"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62"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563" name="Rectangle 4"/>
          <p:cNvSpPr txBox="1"/>
          <p:nvPr>
            <p:ph type="title"/>
          </p:nvPr>
        </p:nvSpPr>
        <p:spPr>
          <a:xfrm>
            <a:off x="722530" y="278649"/>
            <a:ext cx="8573870" cy="521451"/>
          </a:xfrm>
          <a:prstGeom prst="rect">
            <a:avLst/>
          </a:prstGeom>
        </p:spPr>
        <p:txBody>
          <a:bodyPr/>
          <a:lstStyle/>
          <a:p>
            <a:pPr/>
            <a:r>
              <a:t>Inhalt</a:t>
            </a:r>
          </a:p>
        </p:txBody>
      </p:sp>
      <p:sp>
        <p:nvSpPr>
          <p:cNvPr id="564" name="Rectangle 5"/>
          <p:cNvSpPr txBox="1"/>
          <p:nvPr>
            <p:ph type="body" idx="1"/>
          </p:nvPr>
        </p:nvSpPr>
        <p:spPr>
          <a:prstGeom prst="rect">
            <a:avLst/>
          </a:prstGeom>
        </p:spPr>
        <p:txBody>
          <a:bodyPr/>
          <a:lstStyle/>
          <a:p>
            <a:pPr marL="609600" indent="-609600">
              <a:lnSpc>
                <a:spcPct val="150000"/>
              </a:lnSpc>
              <a:buSzTx/>
              <a:buNone/>
            </a:pPr>
            <a:r>
              <a:t>Internet - Das Netz der Netze</a:t>
            </a:r>
          </a:p>
          <a:p>
            <a:pPr marL="609600" indent="-609600">
              <a:lnSpc>
                <a:spcPct val="150000"/>
              </a:lnSpc>
              <a:buClr>
                <a:srgbClr val="0000CC"/>
              </a:buClr>
            </a:pPr>
            <a:r>
              <a:t>Historie</a:t>
            </a:r>
          </a:p>
          <a:p>
            <a:pPr marL="609600" indent="-609600">
              <a:lnSpc>
                <a:spcPct val="150000"/>
              </a:lnSpc>
              <a:buClr>
                <a:srgbClr val="0000CC"/>
              </a:buClr>
              <a:defRPr>
                <a:solidFill>
                  <a:srgbClr val="E2001A"/>
                </a:solidFill>
              </a:defRPr>
            </a:pPr>
            <a:r>
              <a:t>Protokolle: IPv4, IPv6, TCP, UDP, Schicht 2 Protokolle</a:t>
            </a:r>
          </a:p>
          <a:p>
            <a:pPr marL="609600" indent="-609600">
              <a:lnSpc>
                <a:spcPct val="150000"/>
              </a:lnSpc>
              <a:buClr>
                <a:srgbClr val="0000CC"/>
              </a:buClr>
            </a:pPr>
            <a:r>
              <a:t>Adressierung im Internet</a:t>
            </a:r>
          </a:p>
          <a:p>
            <a:pPr marL="609600" indent="-609600">
              <a:lnSpc>
                <a:spcPct val="150000"/>
              </a:lnSpc>
              <a:buClr>
                <a:srgbClr val="0000CC"/>
              </a:buClr>
            </a:pPr>
            <a:r>
              <a:t>IP-Netze</a:t>
            </a:r>
          </a:p>
          <a:p>
            <a:pPr marL="609600" indent="-609600">
              <a:lnSpc>
                <a:spcPct val="150000"/>
              </a:lnSpc>
              <a:buClr>
                <a:srgbClr val="0000CC"/>
              </a:buClr>
            </a:pPr>
            <a:r>
              <a:t>Standardisierung</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6" name="Foliennummernplatzhalter 3"/>
          <p:cNvSpPr txBox="1"/>
          <p:nvPr>
            <p:ph type="sldNum" sz="quarter" idx="2"/>
          </p:nvPr>
        </p:nvSpPr>
        <p:spPr>
          <a:xfrm>
            <a:off x="5129796" y="6388100"/>
            <a:ext cx="262345"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67"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568" name="Rectangle 4"/>
          <p:cNvSpPr txBox="1"/>
          <p:nvPr>
            <p:ph type="title"/>
          </p:nvPr>
        </p:nvSpPr>
        <p:spPr>
          <a:xfrm>
            <a:off x="722530" y="278649"/>
            <a:ext cx="8573870" cy="521451"/>
          </a:xfrm>
          <a:prstGeom prst="rect">
            <a:avLst/>
          </a:prstGeom>
        </p:spPr>
        <p:txBody>
          <a:bodyPr/>
          <a:lstStyle/>
          <a:p>
            <a:pPr/>
            <a:r>
              <a:t>Vergleich der Protocol-Stacks</a:t>
            </a:r>
          </a:p>
        </p:txBody>
      </p:sp>
      <p:sp>
        <p:nvSpPr>
          <p:cNvPr id="569"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570" name="Rectangle 2"/>
          <p:cNvSpPr/>
          <p:nvPr/>
        </p:nvSpPr>
        <p:spPr>
          <a:xfrm>
            <a:off x="5472333" y="2736242"/>
            <a:ext cx="773113" cy="588964"/>
          </a:xfrm>
          <a:prstGeom prst="rect">
            <a:avLst/>
          </a:prstGeom>
          <a:gradFill>
            <a:gsLst>
              <a:gs pos="0">
                <a:schemeClr val="accent3">
                  <a:lumOff val="44000"/>
                </a:schemeClr>
              </a:gs>
              <a:gs pos="50000">
                <a:srgbClr val="333333"/>
              </a:gs>
              <a:gs pos="100000">
                <a:schemeClr val="accent3">
                  <a:lumOff val="44000"/>
                </a:schemeClr>
              </a:gs>
            </a:gsLst>
            <a:lin ang="5400000"/>
          </a:gradFill>
          <a:ln w="12700">
            <a:miter lim="400000"/>
          </a:ln>
        </p:spPr>
        <p:txBody>
          <a:bodyPr lIns="45719" rIns="45719" anchor="ctr"/>
          <a:lstStyle/>
          <a:p>
            <a:pPr/>
          </a:p>
        </p:txBody>
      </p:sp>
      <p:sp>
        <p:nvSpPr>
          <p:cNvPr id="571" name="Rectangle 3"/>
          <p:cNvSpPr/>
          <p:nvPr/>
        </p:nvSpPr>
        <p:spPr>
          <a:xfrm>
            <a:off x="5472333" y="3874480"/>
            <a:ext cx="773113" cy="588963"/>
          </a:xfrm>
          <a:prstGeom prst="rect">
            <a:avLst/>
          </a:prstGeom>
          <a:gradFill>
            <a:gsLst>
              <a:gs pos="0">
                <a:schemeClr val="accent3">
                  <a:lumOff val="44000"/>
                </a:schemeClr>
              </a:gs>
              <a:gs pos="50000">
                <a:srgbClr val="333333"/>
              </a:gs>
              <a:gs pos="100000">
                <a:schemeClr val="accent3">
                  <a:lumOff val="44000"/>
                </a:schemeClr>
              </a:gs>
            </a:gsLst>
            <a:lin ang="5400000"/>
          </a:gradFill>
          <a:ln w="12700">
            <a:miter lim="400000"/>
          </a:ln>
        </p:spPr>
        <p:txBody>
          <a:bodyPr lIns="45719" rIns="45719" anchor="ctr"/>
          <a:lstStyle/>
          <a:p>
            <a:pPr/>
          </a:p>
        </p:txBody>
      </p:sp>
      <p:sp>
        <p:nvSpPr>
          <p:cNvPr id="572" name="Rectangle 4"/>
          <p:cNvSpPr/>
          <p:nvPr/>
        </p:nvSpPr>
        <p:spPr>
          <a:xfrm>
            <a:off x="3102194" y="2736242"/>
            <a:ext cx="774701" cy="588964"/>
          </a:xfrm>
          <a:prstGeom prst="rect">
            <a:avLst/>
          </a:prstGeom>
          <a:gradFill>
            <a:gsLst>
              <a:gs pos="0">
                <a:schemeClr val="accent3">
                  <a:lumOff val="44000"/>
                </a:schemeClr>
              </a:gs>
              <a:gs pos="50000">
                <a:srgbClr val="333333"/>
              </a:gs>
              <a:gs pos="100000">
                <a:schemeClr val="accent3">
                  <a:lumOff val="44000"/>
                </a:schemeClr>
              </a:gs>
            </a:gsLst>
            <a:lin ang="5400000"/>
          </a:gradFill>
          <a:ln w="12700">
            <a:miter lim="400000"/>
          </a:ln>
        </p:spPr>
        <p:txBody>
          <a:bodyPr lIns="45719" rIns="45719" anchor="ctr"/>
          <a:lstStyle/>
          <a:p>
            <a:pPr/>
          </a:p>
        </p:txBody>
      </p:sp>
      <p:sp>
        <p:nvSpPr>
          <p:cNvPr id="573" name="Rectangle 5"/>
          <p:cNvSpPr/>
          <p:nvPr/>
        </p:nvSpPr>
        <p:spPr>
          <a:xfrm>
            <a:off x="3102194" y="3269641"/>
            <a:ext cx="774701" cy="588964"/>
          </a:xfrm>
          <a:prstGeom prst="rect">
            <a:avLst/>
          </a:prstGeom>
          <a:gradFill>
            <a:gsLst>
              <a:gs pos="0">
                <a:schemeClr val="accent3">
                  <a:lumOff val="44000"/>
                </a:schemeClr>
              </a:gs>
              <a:gs pos="50000">
                <a:srgbClr val="333333"/>
              </a:gs>
              <a:gs pos="100000">
                <a:schemeClr val="accent3">
                  <a:lumOff val="44000"/>
                </a:schemeClr>
              </a:gs>
            </a:gsLst>
            <a:lin ang="5400000"/>
          </a:gradFill>
          <a:ln w="12700">
            <a:miter lim="400000"/>
          </a:ln>
        </p:spPr>
        <p:txBody>
          <a:bodyPr lIns="45719" rIns="45719" anchor="ctr"/>
          <a:lstStyle/>
          <a:p>
            <a:pPr/>
          </a:p>
        </p:txBody>
      </p:sp>
      <p:sp>
        <p:nvSpPr>
          <p:cNvPr id="574" name="Rectangle 6"/>
          <p:cNvSpPr/>
          <p:nvPr/>
        </p:nvSpPr>
        <p:spPr>
          <a:xfrm>
            <a:off x="3102194" y="4490430"/>
            <a:ext cx="774701" cy="352426"/>
          </a:xfrm>
          <a:prstGeom prst="rect">
            <a:avLst/>
          </a:prstGeom>
          <a:gradFill>
            <a:gsLst>
              <a:gs pos="0">
                <a:schemeClr val="accent3">
                  <a:lumOff val="44000"/>
                </a:schemeClr>
              </a:gs>
              <a:gs pos="50000">
                <a:srgbClr val="333333"/>
              </a:gs>
              <a:gs pos="100000">
                <a:schemeClr val="accent3">
                  <a:lumOff val="44000"/>
                </a:schemeClr>
              </a:gs>
            </a:gsLst>
            <a:lin ang="5400000"/>
          </a:gradFill>
          <a:ln w="12700">
            <a:miter lim="400000"/>
          </a:ln>
        </p:spPr>
        <p:txBody>
          <a:bodyPr lIns="45719" rIns="45719" anchor="ctr"/>
          <a:lstStyle/>
          <a:p>
            <a:pPr/>
          </a:p>
        </p:txBody>
      </p:sp>
      <p:sp>
        <p:nvSpPr>
          <p:cNvPr id="575" name="Rectangle 7"/>
          <p:cNvSpPr/>
          <p:nvPr/>
        </p:nvSpPr>
        <p:spPr>
          <a:xfrm>
            <a:off x="3102194" y="5073041"/>
            <a:ext cx="774701" cy="219076"/>
          </a:xfrm>
          <a:prstGeom prst="rect">
            <a:avLst/>
          </a:prstGeom>
          <a:gradFill>
            <a:gsLst>
              <a:gs pos="0">
                <a:schemeClr val="accent3">
                  <a:lumOff val="44000"/>
                </a:schemeClr>
              </a:gs>
              <a:gs pos="50000">
                <a:srgbClr val="333333"/>
              </a:gs>
              <a:gs pos="100000">
                <a:schemeClr val="accent3">
                  <a:lumOff val="44000"/>
                </a:schemeClr>
              </a:gs>
            </a:gsLst>
            <a:lin ang="5400000"/>
          </a:gradFill>
          <a:ln w="12700">
            <a:miter lim="400000"/>
          </a:ln>
        </p:spPr>
        <p:txBody>
          <a:bodyPr lIns="45719" rIns="45719" anchor="ctr"/>
          <a:lstStyle/>
          <a:p>
            <a:pPr/>
          </a:p>
        </p:txBody>
      </p:sp>
      <p:sp>
        <p:nvSpPr>
          <p:cNvPr id="576" name="Rectangle 8"/>
          <p:cNvSpPr/>
          <p:nvPr/>
        </p:nvSpPr>
        <p:spPr>
          <a:xfrm>
            <a:off x="1444845" y="1448779"/>
            <a:ext cx="1725614" cy="4243389"/>
          </a:xfrm>
          <a:prstGeom prst="rect">
            <a:avLst/>
          </a:prstGeom>
          <a:solidFill>
            <a:srgbClr val="A2C1FE"/>
          </a:solidFill>
          <a:ln w="25400">
            <a:solidFill>
              <a:srgbClr val="000000"/>
            </a:solidFill>
            <a:miter/>
          </a:ln>
          <a:effectLst>
            <a:outerShdw sx="100000" sy="100000" kx="0" ky="0" algn="b" rotWithShape="0" blurRad="0" dist="35921" dir="2700000">
              <a:srgbClr val="000000"/>
            </a:outerShdw>
          </a:effectLst>
        </p:spPr>
        <p:txBody>
          <a:bodyPr lIns="45719" rIns="45719" anchor="ctr"/>
          <a:lstStyle/>
          <a:p>
            <a:pPr/>
          </a:p>
        </p:txBody>
      </p:sp>
      <p:sp>
        <p:nvSpPr>
          <p:cNvPr id="577" name="Line 9"/>
          <p:cNvSpPr/>
          <p:nvPr/>
        </p:nvSpPr>
        <p:spPr>
          <a:xfrm>
            <a:off x="1444845" y="5171466"/>
            <a:ext cx="1725614" cy="1"/>
          </a:xfrm>
          <a:prstGeom prst="line">
            <a:avLst/>
          </a:prstGeom>
          <a:ln w="25400">
            <a:solidFill>
              <a:srgbClr val="000000"/>
            </a:solidFill>
          </a:ln>
        </p:spPr>
        <p:txBody>
          <a:bodyPr lIns="45719" rIns="45719"/>
          <a:lstStyle/>
          <a:p>
            <a:pPr/>
          </a:p>
        </p:txBody>
      </p:sp>
      <p:sp>
        <p:nvSpPr>
          <p:cNvPr id="578" name="Line 10"/>
          <p:cNvSpPr/>
          <p:nvPr/>
        </p:nvSpPr>
        <p:spPr>
          <a:xfrm>
            <a:off x="1444845" y="4638066"/>
            <a:ext cx="1725614" cy="1"/>
          </a:xfrm>
          <a:prstGeom prst="line">
            <a:avLst/>
          </a:prstGeom>
          <a:ln w="25400">
            <a:solidFill>
              <a:srgbClr val="000000"/>
            </a:solidFill>
          </a:ln>
        </p:spPr>
        <p:txBody>
          <a:bodyPr lIns="45719" rIns="45719"/>
          <a:lstStyle/>
          <a:p>
            <a:pPr/>
          </a:p>
        </p:txBody>
      </p:sp>
      <p:sp>
        <p:nvSpPr>
          <p:cNvPr id="579" name="Line 11"/>
          <p:cNvSpPr/>
          <p:nvPr/>
        </p:nvSpPr>
        <p:spPr>
          <a:xfrm>
            <a:off x="1444845" y="3037867"/>
            <a:ext cx="1725614" cy="1"/>
          </a:xfrm>
          <a:prstGeom prst="line">
            <a:avLst/>
          </a:prstGeom>
          <a:ln w="25400">
            <a:solidFill>
              <a:srgbClr val="000000"/>
            </a:solidFill>
          </a:ln>
        </p:spPr>
        <p:txBody>
          <a:bodyPr lIns="45719" rIns="45719"/>
          <a:lstStyle/>
          <a:p>
            <a:pPr/>
          </a:p>
        </p:txBody>
      </p:sp>
      <p:sp>
        <p:nvSpPr>
          <p:cNvPr id="580" name="Line 12"/>
          <p:cNvSpPr/>
          <p:nvPr/>
        </p:nvSpPr>
        <p:spPr>
          <a:xfrm>
            <a:off x="1444845" y="3571266"/>
            <a:ext cx="1725614" cy="1"/>
          </a:xfrm>
          <a:prstGeom prst="line">
            <a:avLst/>
          </a:prstGeom>
          <a:ln w="25400">
            <a:solidFill>
              <a:srgbClr val="000000"/>
            </a:solidFill>
          </a:ln>
        </p:spPr>
        <p:txBody>
          <a:bodyPr lIns="45719" rIns="45719"/>
          <a:lstStyle/>
          <a:p>
            <a:pPr/>
          </a:p>
        </p:txBody>
      </p:sp>
      <p:sp>
        <p:nvSpPr>
          <p:cNvPr id="581" name="Line 13"/>
          <p:cNvSpPr/>
          <p:nvPr/>
        </p:nvSpPr>
        <p:spPr>
          <a:xfrm>
            <a:off x="1444845" y="2504467"/>
            <a:ext cx="1725614" cy="1"/>
          </a:xfrm>
          <a:prstGeom prst="line">
            <a:avLst/>
          </a:prstGeom>
          <a:ln w="25400">
            <a:solidFill>
              <a:srgbClr val="000000"/>
            </a:solidFill>
          </a:ln>
        </p:spPr>
        <p:txBody>
          <a:bodyPr lIns="45719" rIns="45719"/>
          <a:lstStyle/>
          <a:p>
            <a:pPr/>
          </a:p>
        </p:txBody>
      </p:sp>
      <p:sp>
        <p:nvSpPr>
          <p:cNvPr id="582" name="Rectangle 14"/>
          <p:cNvSpPr txBox="1"/>
          <p:nvPr/>
        </p:nvSpPr>
        <p:spPr>
          <a:xfrm>
            <a:off x="1487338" y="5304816"/>
            <a:ext cx="1580303"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Physical</a:t>
            </a:r>
          </a:p>
        </p:txBody>
      </p:sp>
      <p:sp>
        <p:nvSpPr>
          <p:cNvPr id="583" name="Rectangle 15"/>
          <p:cNvSpPr txBox="1"/>
          <p:nvPr/>
        </p:nvSpPr>
        <p:spPr>
          <a:xfrm>
            <a:off x="1571476" y="4771416"/>
            <a:ext cx="1496165"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Link</a:t>
            </a:r>
          </a:p>
        </p:txBody>
      </p:sp>
      <p:sp>
        <p:nvSpPr>
          <p:cNvPr id="584" name="Rectangle 16"/>
          <p:cNvSpPr txBox="1"/>
          <p:nvPr/>
        </p:nvSpPr>
        <p:spPr>
          <a:xfrm>
            <a:off x="1487338" y="3879241"/>
            <a:ext cx="1580303"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Network</a:t>
            </a:r>
          </a:p>
        </p:txBody>
      </p:sp>
      <p:sp>
        <p:nvSpPr>
          <p:cNvPr id="585" name="Rectangle 17"/>
          <p:cNvSpPr txBox="1"/>
          <p:nvPr/>
        </p:nvSpPr>
        <p:spPr>
          <a:xfrm>
            <a:off x="1487338" y="3117242"/>
            <a:ext cx="1580303"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Transport</a:t>
            </a:r>
          </a:p>
        </p:txBody>
      </p:sp>
      <p:sp>
        <p:nvSpPr>
          <p:cNvPr id="586" name="Rectangle 18"/>
          <p:cNvSpPr txBox="1"/>
          <p:nvPr/>
        </p:nvSpPr>
        <p:spPr>
          <a:xfrm>
            <a:off x="1571476" y="2583842"/>
            <a:ext cx="1496165"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Session</a:t>
            </a:r>
          </a:p>
        </p:txBody>
      </p:sp>
      <p:sp>
        <p:nvSpPr>
          <p:cNvPr id="587" name="Rectangle 19"/>
          <p:cNvSpPr txBox="1"/>
          <p:nvPr/>
        </p:nvSpPr>
        <p:spPr>
          <a:xfrm>
            <a:off x="1474638" y="2050442"/>
            <a:ext cx="1662853"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Presentation</a:t>
            </a:r>
          </a:p>
        </p:txBody>
      </p:sp>
      <p:sp>
        <p:nvSpPr>
          <p:cNvPr id="588" name="Rectangle 20"/>
          <p:cNvSpPr txBox="1"/>
          <p:nvPr/>
        </p:nvSpPr>
        <p:spPr>
          <a:xfrm>
            <a:off x="1474638" y="1517041"/>
            <a:ext cx="1662853"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Application</a:t>
            </a:r>
          </a:p>
        </p:txBody>
      </p:sp>
      <p:sp>
        <p:nvSpPr>
          <p:cNvPr id="589" name="Line 21"/>
          <p:cNvSpPr/>
          <p:nvPr/>
        </p:nvSpPr>
        <p:spPr>
          <a:xfrm>
            <a:off x="1444845" y="1971067"/>
            <a:ext cx="1725614" cy="1"/>
          </a:xfrm>
          <a:prstGeom prst="line">
            <a:avLst/>
          </a:prstGeom>
          <a:ln w="25400">
            <a:solidFill>
              <a:srgbClr val="000000"/>
            </a:solidFill>
          </a:ln>
        </p:spPr>
        <p:txBody>
          <a:bodyPr lIns="45719" rIns="45719"/>
          <a:lstStyle/>
          <a:p>
            <a:pPr/>
          </a:p>
        </p:txBody>
      </p:sp>
      <p:sp>
        <p:nvSpPr>
          <p:cNvPr id="590" name="Rectangle 22"/>
          <p:cNvSpPr/>
          <p:nvPr/>
        </p:nvSpPr>
        <p:spPr>
          <a:xfrm>
            <a:off x="3743545" y="1448779"/>
            <a:ext cx="1889126" cy="4243389"/>
          </a:xfrm>
          <a:prstGeom prst="rect">
            <a:avLst/>
          </a:prstGeom>
          <a:solidFill>
            <a:srgbClr val="FFFF00"/>
          </a:solidFill>
          <a:ln w="25400">
            <a:solidFill>
              <a:srgbClr val="000000"/>
            </a:solidFill>
            <a:miter/>
          </a:ln>
          <a:effectLst>
            <a:outerShdw sx="100000" sy="100000" kx="0" ky="0" algn="b" rotWithShape="0" blurRad="0" dist="35921" dir="2700000">
              <a:srgbClr val="000000"/>
            </a:outerShdw>
          </a:effectLst>
        </p:spPr>
        <p:txBody>
          <a:bodyPr lIns="45719" rIns="45719" anchor="ctr"/>
          <a:lstStyle/>
          <a:p>
            <a:pPr/>
          </a:p>
        </p:txBody>
      </p:sp>
      <p:sp>
        <p:nvSpPr>
          <p:cNvPr id="591" name="Line 23"/>
          <p:cNvSpPr/>
          <p:nvPr/>
        </p:nvSpPr>
        <p:spPr>
          <a:xfrm>
            <a:off x="3743545" y="5171466"/>
            <a:ext cx="1889126" cy="1"/>
          </a:xfrm>
          <a:prstGeom prst="line">
            <a:avLst/>
          </a:prstGeom>
          <a:ln w="25400">
            <a:solidFill>
              <a:srgbClr val="000000"/>
            </a:solidFill>
          </a:ln>
        </p:spPr>
        <p:txBody>
          <a:bodyPr lIns="45719" rIns="45719"/>
          <a:lstStyle/>
          <a:p>
            <a:pPr/>
          </a:p>
        </p:txBody>
      </p:sp>
      <p:sp>
        <p:nvSpPr>
          <p:cNvPr id="592" name="Line 24"/>
          <p:cNvSpPr/>
          <p:nvPr/>
        </p:nvSpPr>
        <p:spPr>
          <a:xfrm>
            <a:off x="3743545" y="4638066"/>
            <a:ext cx="1889126" cy="1"/>
          </a:xfrm>
          <a:prstGeom prst="line">
            <a:avLst/>
          </a:prstGeom>
          <a:ln w="25400">
            <a:solidFill>
              <a:srgbClr val="000000"/>
            </a:solidFill>
          </a:ln>
        </p:spPr>
        <p:txBody>
          <a:bodyPr lIns="45719" rIns="45719"/>
          <a:lstStyle/>
          <a:p>
            <a:pPr/>
          </a:p>
        </p:txBody>
      </p:sp>
      <p:sp>
        <p:nvSpPr>
          <p:cNvPr id="593" name="Line 25"/>
          <p:cNvSpPr/>
          <p:nvPr/>
        </p:nvSpPr>
        <p:spPr>
          <a:xfrm>
            <a:off x="3743545" y="4104666"/>
            <a:ext cx="1889126" cy="1"/>
          </a:xfrm>
          <a:prstGeom prst="line">
            <a:avLst/>
          </a:prstGeom>
          <a:ln w="25400">
            <a:solidFill>
              <a:srgbClr val="000000"/>
            </a:solidFill>
          </a:ln>
        </p:spPr>
        <p:txBody>
          <a:bodyPr lIns="45719" rIns="45719"/>
          <a:lstStyle/>
          <a:p>
            <a:pPr/>
          </a:p>
        </p:txBody>
      </p:sp>
      <p:sp>
        <p:nvSpPr>
          <p:cNvPr id="594" name="Line 26"/>
          <p:cNvSpPr/>
          <p:nvPr/>
        </p:nvSpPr>
        <p:spPr>
          <a:xfrm>
            <a:off x="3743545" y="3037867"/>
            <a:ext cx="1889126" cy="1"/>
          </a:xfrm>
          <a:prstGeom prst="line">
            <a:avLst/>
          </a:prstGeom>
          <a:ln w="25400">
            <a:solidFill>
              <a:srgbClr val="000000"/>
            </a:solidFill>
          </a:ln>
        </p:spPr>
        <p:txBody>
          <a:bodyPr lIns="45719" rIns="45719"/>
          <a:lstStyle/>
          <a:p>
            <a:pPr/>
          </a:p>
        </p:txBody>
      </p:sp>
      <p:sp>
        <p:nvSpPr>
          <p:cNvPr id="595" name="Line 27"/>
          <p:cNvSpPr/>
          <p:nvPr/>
        </p:nvSpPr>
        <p:spPr>
          <a:xfrm>
            <a:off x="3743545" y="3571266"/>
            <a:ext cx="1889126" cy="1"/>
          </a:xfrm>
          <a:prstGeom prst="line">
            <a:avLst/>
          </a:prstGeom>
          <a:ln w="25400">
            <a:solidFill>
              <a:srgbClr val="000000"/>
            </a:solidFill>
          </a:ln>
        </p:spPr>
        <p:txBody>
          <a:bodyPr lIns="45719" rIns="45719"/>
          <a:lstStyle/>
          <a:p>
            <a:pPr/>
          </a:p>
        </p:txBody>
      </p:sp>
      <p:sp>
        <p:nvSpPr>
          <p:cNvPr id="596" name="Rectangle 28"/>
          <p:cNvSpPr txBox="1"/>
          <p:nvPr/>
        </p:nvSpPr>
        <p:spPr>
          <a:xfrm>
            <a:off x="3781276" y="5304816"/>
            <a:ext cx="1737465"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Physical</a:t>
            </a:r>
          </a:p>
        </p:txBody>
      </p:sp>
      <p:sp>
        <p:nvSpPr>
          <p:cNvPr id="597" name="Rectangle 29"/>
          <p:cNvSpPr txBox="1"/>
          <p:nvPr/>
        </p:nvSpPr>
        <p:spPr>
          <a:xfrm>
            <a:off x="3859063" y="4771416"/>
            <a:ext cx="1645390"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Link</a:t>
            </a:r>
          </a:p>
        </p:txBody>
      </p:sp>
      <p:sp>
        <p:nvSpPr>
          <p:cNvPr id="598" name="Rectangle 30"/>
          <p:cNvSpPr txBox="1"/>
          <p:nvPr/>
        </p:nvSpPr>
        <p:spPr>
          <a:xfrm>
            <a:off x="3781276" y="4184041"/>
            <a:ext cx="1737465"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Network</a:t>
            </a:r>
          </a:p>
        </p:txBody>
      </p:sp>
      <p:sp>
        <p:nvSpPr>
          <p:cNvPr id="599" name="Rectangle 31"/>
          <p:cNvSpPr txBox="1"/>
          <p:nvPr/>
        </p:nvSpPr>
        <p:spPr>
          <a:xfrm>
            <a:off x="3781276" y="3117242"/>
            <a:ext cx="1737465"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Transport</a:t>
            </a:r>
          </a:p>
        </p:txBody>
      </p:sp>
      <p:sp>
        <p:nvSpPr>
          <p:cNvPr id="600" name="Rectangle 32"/>
          <p:cNvSpPr txBox="1"/>
          <p:nvPr/>
        </p:nvSpPr>
        <p:spPr>
          <a:xfrm>
            <a:off x="3773338" y="1810729"/>
            <a:ext cx="1829540" cy="10599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p>
            <a:pPr defTabSz="844550">
              <a:defRPr b="1" sz="1900">
                <a:latin typeface="FuturaA Bk BT"/>
                <a:ea typeface="FuturaA Bk BT"/>
                <a:cs typeface="FuturaA Bk BT"/>
                <a:sym typeface="FuturaA Bk BT"/>
              </a:defRPr>
            </a:pPr>
            <a:r>
              <a:t>Application</a:t>
            </a:r>
          </a:p>
          <a:p>
            <a:pPr defTabSz="844550">
              <a:defRPr b="1" sz="1900">
                <a:latin typeface="FuturaA Bk BT"/>
                <a:ea typeface="FuturaA Bk BT"/>
                <a:cs typeface="FuturaA Bk BT"/>
                <a:sym typeface="FuturaA Bk BT"/>
              </a:defRPr>
            </a:pPr>
            <a:r>
              <a:t>&amp;</a:t>
            </a:r>
          </a:p>
          <a:p>
            <a:pPr defTabSz="844550">
              <a:defRPr b="1" sz="1900">
                <a:latin typeface="FuturaA Bk BT"/>
                <a:ea typeface="FuturaA Bk BT"/>
                <a:cs typeface="FuturaA Bk BT"/>
                <a:sym typeface="FuturaA Bk BT"/>
              </a:defRPr>
            </a:pPr>
            <a:r>
              <a:t>Utility</a:t>
            </a:r>
          </a:p>
        </p:txBody>
      </p:sp>
      <p:sp>
        <p:nvSpPr>
          <p:cNvPr id="601" name="Rectangle 33"/>
          <p:cNvSpPr/>
          <p:nvPr/>
        </p:nvSpPr>
        <p:spPr>
          <a:xfrm>
            <a:off x="6258145" y="1448779"/>
            <a:ext cx="1862139" cy="4243389"/>
          </a:xfrm>
          <a:prstGeom prst="rect">
            <a:avLst/>
          </a:prstGeom>
          <a:solidFill>
            <a:srgbClr val="DADADA"/>
          </a:solidFill>
          <a:ln w="25400">
            <a:solidFill>
              <a:srgbClr val="000000"/>
            </a:solidFill>
            <a:miter/>
          </a:ln>
          <a:effectLst>
            <a:outerShdw sx="100000" sy="100000" kx="0" ky="0" algn="b" rotWithShape="0" blurRad="0" dist="35921" dir="2700000">
              <a:srgbClr val="000000"/>
            </a:outerShdw>
          </a:effectLst>
        </p:spPr>
        <p:txBody>
          <a:bodyPr lIns="45719" rIns="45719" anchor="ctr"/>
          <a:lstStyle/>
          <a:p>
            <a:pPr/>
          </a:p>
        </p:txBody>
      </p:sp>
      <p:sp>
        <p:nvSpPr>
          <p:cNvPr id="602" name="Line 34"/>
          <p:cNvSpPr/>
          <p:nvPr/>
        </p:nvSpPr>
        <p:spPr>
          <a:xfrm>
            <a:off x="6258145" y="4174516"/>
            <a:ext cx="1862139" cy="1589"/>
          </a:xfrm>
          <a:prstGeom prst="line">
            <a:avLst/>
          </a:prstGeom>
          <a:ln w="25400">
            <a:solidFill>
              <a:srgbClr val="000000"/>
            </a:solidFill>
          </a:ln>
        </p:spPr>
        <p:txBody>
          <a:bodyPr lIns="45719" rIns="45719"/>
          <a:lstStyle/>
          <a:p>
            <a:pPr/>
          </a:p>
        </p:txBody>
      </p:sp>
      <p:sp>
        <p:nvSpPr>
          <p:cNvPr id="603" name="Line 35"/>
          <p:cNvSpPr/>
          <p:nvPr/>
        </p:nvSpPr>
        <p:spPr>
          <a:xfrm>
            <a:off x="6258145" y="3037867"/>
            <a:ext cx="1862139" cy="1"/>
          </a:xfrm>
          <a:prstGeom prst="line">
            <a:avLst/>
          </a:prstGeom>
          <a:ln w="25400">
            <a:solidFill>
              <a:srgbClr val="000000"/>
            </a:solidFill>
          </a:ln>
        </p:spPr>
        <p:txBody>
          <a:bodyPr lIns="45719" rIns="45719"/>
          <a:lstStyle/>
          <a:p>
            <a:pPr/>
          </a:p>
        </p:txBody>
      </p:sp>
      <p:sp>
        <p:nvSpPr>
          <p:cNvPr id="604" name="Rectangle 36"/>
          <p:cNvSpPr txBox="1"/>
          <p:nvPr/>
        </p:nvSpPr>
        <p:spPr>
          <a:xfrm>
            <a:off x="6360963" y="4771416"/>
            <a:ext cx="1623165"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ETHERNET</a:t>
            </a:r>
          </a:p>
        </p:txBody>
      </p:sp>
      <p:sp>
        <p:nvSpPr>
          <p:cNvPr id="605" name="Rectangle 37"/>
          <p:cNvSpPr txBox="1"/>
          <p:nvPr/>
        </p:nvSpPr>
        <p:spPr>
          <a:xfrm>
            <a:off x="6289526" y="3487130"/>
            <a:ext cx="1715240"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TCP/IP</a:t>
            </a:r>
          </a:p>
        </p:txBody>
      </p:sp>
      <p:sp>
        <p:nvSpPr>
          <p:cNvPr id="606" name="Rectangle 38"/>
          <p:cNvSpPr txBox="1"/>
          <p:nvPr/>
        </p:nvSpPr>
        <p:spPr>
          <a:xfrm>
            <a:off x="6360963" y="1593242"/>
            <a:ext cx="1623165" cy="1250454"/>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p>
            <a:pPr defTabSz="844550">
              <a:lnSpc>
                <a:spcPct val="150000"/>
              </a:lnSpc>
              <a:spcBef>
                <a:spcPts val="3400"/>
              </a:spcBef>
              <a:defRPr b="1" sz="1900">
                <a:latin typeface="FuturaA Bk BT"/>
                <a:ea typeface="FuturaA Bk BT"/>
                <a:cs typeface="FuturaA Bk BT"/>
                <a:sym typeface="FuturaA Bk BT"/>
              </a:defRPr>
            </a:pPr>
            <a:r>
              <a:t>Application</a:t>
            </a:r>
            <a:br/>
            <a:r>
              <a:t> &amp; Utility</a:t>
            </a:r>
            <a:br/>
            <a:r>
              <a:t>Treiber</a:t>
            </a:r>
          </a:p>
        </p:txBody>
      </p:sp>
      <p:sp>
        <p:nvSpPr>
          <p:cNvPr id="607" name="Rectangle 39"/>
          <p:cNvSpPr txBox="1"/>
          <p:nvPr/>
        </p:nvSpPr>
        <p:spPr>
          <a:xfrm>
            <a:off x="1327001" y="1074129"/>
            <a:ext cx="1915295" cy="3868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2000">
                <a:latin typeface="FuturaA Bk BT"/>
                <a:ea typeface="FuturaA Bk BT"/>
                <a:cs typeface="FuturaA Bk BT"/>
                <a:sym typeface="FuturaA Bk BT"/>
              </a:defRPr>
            </a:lvl1pPr>
          </a:lstStyle>
          <a:p>
            <a:pPr/>
            <a:r>
              <a:t>ISO/OSI Modell</a:t>
            </a:r>
          </a:p>
        </p:txBody>
      </p:sp>
      <p:sp>
        <p:nvSpPr>
          <p:cNvPr id="608" name="Rectangle 40"/>
          <p:cNvSpPr txBox="1"/>
          <p:nvPr/>
        </p:nvSpPr>
        <p:spPr>
          <a:xfrm>
            <a:off x="3884463" y="1074129"/>
            <a:ext cx="1534047" cy="3868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2000">
                <a:latin typeface="FuturaA Bk BT"/>
                <a:ea typeface="FuturaA Bk BT"/>
                <a:cs typeface="FuturaA Bk BT"/>
                <a:sym typeface="FuturaA Bk BT"/>
              </a:defRPr>
            </a:lvl1pPr>
          </a:lstStyle>
          <a:p>
            <a:pPr/>
            <a:r>
              <a:t>DOD Modell</a:t>
            </a:r>
          </a:p>
        </p:txBody>
      </p:sp>
      <p:sp>
        <p:nvSpPr>
          <p:cNvPr id="609" name="Rectangle 41"/>
          <p:cNvSpPr txBox="1"/>
          <p:nvPr/>
        </p:nvSpPr>
        <p:spPr>
          <a:xfrm>
            <a:off x="6559400" y="1074129"/>
            <a:ext cx="1068835" cy="3868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2000">
                <a:latin typeface="FuturaA Bk BT"/>
                <a:ea typeface="FuturaA Bk BT"/>
                <a:cs typeface="FuturaA Bk BT"/>
                <a:sym typeface="FuturaA Bk BT"/>
              </a:defRPr>
            </a:lvl1pPr>
          </a:lstStyle>
          <a:p>
            <a:pPr/>
            <a:r>
              <a:t>Beispiel</a:t>
            </a:r>
          </a:p>
        </p:txBody>
      </p:sp>
      <p:sp>
        <p:nvSpPr>
          <p:cNvPr id="610" name="Rectangle 42"/>
          <p:cNvSpPr txBox="1"/>
          <p:nvPr/>
        </p:nvSpPr>
        <p:spPr>
          <a:xfrm>
            <a:off x="3773338" y="3650641"/>
            <a:ext cx="1829540" cy="3741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b="1" sz="1900">
                <a:latin typeface="FuturaA Bk BT"/>
                <a:ea typeface="FuturaA Bk BT"/>
                <a:cs typeface="FuturaA Bk BT"/>
                <a:sym typeface="FuturaA Bk BT"/>
              </a:defRPr>
            </a:lvl1pPr>
          </a:lstStyle>
          <a:p>
            <a:pPr/>
            <a:r>
              <a:t>Internetwork</a:t>
            </a:r>
          </a:p>
        </p:txBody>
      </p:sp>
      <p:sp>
        <p:nvSpPr>
          <p:cNvPr id="611" name="Line 43"/>
          <p:cNvSpPr/>
          <p:nvPr/>
        </p:nvSpPr>
        <p:spPr>
          <a:xfrm>
            <a:off x="876519" y="5704866"/>
            <a:ext cx="7754940" cy="1"/>
          </a:xfrm>
          <a:prstGeom prst="line">
            <a:avLst/>
          </a:prstGeom>
          <a:ln w="76200">
            <a:solidFill>
              <a:srgbClr val="000000"/>
            </a:solidFill>
          </a:ln>
        </p:spPr>
        <p:txBody>
          <a:bodyPr lIns="45719" rIns="45719"/>
          <a:lstStyle/>
          <a:p>
            <a:pPr/>
          </a:p>
        </p:txBody>
      </p:sp>
      <p:sp>
        <p:nvSpPr>
          <p:cNvPr id="612" name="Rectangle 45"/>
          <p:cNvSpPr txBox="1"/>
          <p:nvPr/>
        </p:nvSpPr>
        <p:spPr>
          <a:xfrm>
            <a:off x="3056367" y="5739122"/>
            <a:ext cx="5568288" cy="2852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sz="1300">
                <a:latin typeface="FuturaA Bk BT"/>
                <a:ea typeface="FuturaA Bk BT"/>
                <a:cs typeface="FuturaA Bk BT"/>
                <a:sym typeface="FuturaA Bk BT"/>
              </a:defRPr>
            </a:lvl1pPr>
          </a:lstStyle>
          <a:p>
            <a:pPr/>
            <a:r>
              <a:t>DOD = Department of Defence (Amerikanisches Verteidigungsministerium)</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6"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17"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618" name="Rectangle 4"/>
          <p:cNvSpPr txBox="1"/>
          <p:nvPr>
            <p:ph type="title"/>
          </p:nvPr>
        </p:nvSpPr>
        <p:spPr>
          <a:xfrm>
            <a:off x="722530" y="278649"/>
            <a:ext cx="8573870" cy="521451"/>
          </a:xfrm>
          <a:prstGeom prst="rect">
            <a:avLst/>
          </a:prstGeom>
        </p:spPr>
        <p:txBody>
          <a:bodyPr/>
          <a:lstStyle/>
          <a:p>
            <a:pPr/>
            <a:r>
              <a:t>TCP-IP Protocol Stack</a:t>
            </a:r>
          </a:p>
        </p:txBody>
      </p:sp>
      <p:sp>
        <p:nvSpPr>
          <p:cNvPr id="619"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626" name="Gruppieren 97"/>
          <p:cNvGrpSpPr/>
          <p:nvPr/>
        </p:nvGrpSpPr>
        <p:grpSpPr>
          <a:xfrm>
            <a:off x="761926" y="1088740"/>
            <a:ext cx="1763315" cy="4616751"/>
            <a:chOff x="0" y="0"/>
            <a:chExt cx="1763314" cy="4616750"/>
          </a:xfrm>
        </p:grpSpPr>
        <p:sp>
          <p:nvSpPr>
            <p:cNvPr id="620" name="Rectangle 4"/>
            <p:cNvSpPr txBox="1"/>
            <p:nvPr/>
          </p:nvSpPr>
          <p:spPr>
            <a:xfrm>
              <a:off x="3096" y="0"/>
              <a:ext cx="1686202" cy="114899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p>
              <a:pPr defTabSz="844550">
                <a:spcBef>
                  <a:spcPts val="1000"/>
                </a:spcBef>
                <a:defRPr b="1" i="1"/>
              </a:pPr>
              <a:r>
                <a:t>Application</a:t>
              </a:r>
            </a:p>
            <a:p>
              <a:pPr defTabSz="844550">
                <a:spcBef>
                  <a:spcPts val="1000"/>
                </a:spcBef>
                <a:defRPr b="1" i="1"/>
              </a:pPr>
              <a:r>
                <a:t>&amp; </a:t>
              </a:r>
            </a:p>
            <a:p>
              <a:pPr defTabSz="844550">
                <a:spcBef>
                  <a:spcPts val="1000"/>
                </a:spcBef>
                <a:defRPr b="1" i="1"/>
              </a:pPr>
              <a:r>
                <a:t>Utility</a:t>
              </a:r>
            </a:p>
          </p:txBody>
        </p:sp>
        <p:sp>
          <p:nvSpPr>
            <p:cNvPr id="621" name="Rectangle 5"/>
            <p:cNvSpPr txBox="1"/>
            <p:nvPr/>
          </p:nvSpPr>
          <p:spPr>
            <a:xfrm>
              <a:off x="3096" y="1530170"/>
              <a:ext cx="1457938" cy="3412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i="1"/>
              </a:lvl1pPr>
            </a:lstStyle>
            <a:p>
              <a:pPr/>
              <a:r>
                <a:t>Transport</a:t>
              </a:r>
            </a:p>
          </p:txBody>
        </p:sp>
        <p:sp>
          <p:nvSpPr>
            <p:cNvPr id="622" name="Rectangle 6"/>
            <p:cNvSpPr txBox="1"/>
            <p:nvPr/>
          </p:nvSpPr>
          <p:spPr>
            <a:xfrm>
              <a:off x="0" y="2176540"/>
              <a:ext cx="1763315" cy="3412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i="1"/>
              </a:lvl1pPr>
            </a:lstStyle>
            <a:p>
              <a:pPr/>
              <a:r>
                <a:t>Internetwork</a:t>
              </a:r>
            </a:p>
          </p:txBody>
        </p:sp>
        <p:sp>
          <p:nvSpPr>
            <p:cNvPr id="623" name="Rectangle 7"/>
            <p:cNvSpPr txBox="1"/>
            <p:nvPr/>
          </p:nvSpPr>
          <p:spPr>
            <a:xfrm>
              <a:off x="3096" y="2835315"/>
              <a:ext cx="1255965" cy="3412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i="1"/>
              </a:lvl1pPr>
            </a:lstStyle>
            <a:p>
              <a:pPr/>
              <a:r>
                <a:t>Network</a:t>
              </a:r>
            </a:p>
          </p:txBody>
        </p:sp>
        <p:sp>
          <p:nvSpPr>
            <p:cNvPr id="624" name="Rectangle 8"/>
            <p:cNvSpPr txBox="1"/>
            <p:nvPr/>
          </p:nvSpPr>
          <p:spPr>
            <a:xfrm>
              <a:off x="48101" y="3555395"/>
              <a:ext cx="714184" cy="3412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i="1"/>
              </a:lvl1pPr>
            </a:lstStyle>
            <a:p>
              <a:pPr/>
              <a:r>
                <a:t>Link</a:t>
              </a:r>
            </a:p>
          </p:txBody>
        </p:sp>
        <p:sp>
          <p:nvSpPr>
            <p:cNvPr id="625" name="Rectangle 9"/>
            <p:cNvSpPr txBox="1"/>
            <p:nvPr/>
          </p:nvSpPr>
          <p:spPr>
            <a:xfrm>
              <a:off x="48101" y="4275475"/>
              <a:ext cx="1287834" cy="3412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i="1"/>
              </a:lvl1pPr>
            </a:lstStyle>
            <a:p>
              <a:pPr/>
              <a:r>
                <a:t>Physical</a:t>
              </a:r>
            </a:p>
          </p:txBody>
        </p:sp>
      </p:grpSp>
      <p:grpSp>
        <p:nvGrpSpPr>
          <p:cNvPr id="776" name="Gruppieren 96"/>
          <p:cNvGrpSpPr/>
          <p:nvPr/>
        </p:nvGrpSpPr>
        <p:grpSpPr>
          <a:xfrm>
            <a:off x="2429057" y="1043735"/>
            <a:ext cx="6564242" cy="4713288"/>
            <a:chOff x="0" y="0"/>
            <a:chExt cx="6564241" cy="4713288"/>
          </a:xfrm>
        </p:grpSpPr>
        <p:sp>
          <p:nvSpPr>
            <p:cNvPr id="627" name="Rectangle 2"/>
            <p:cNvSpPr/>
            <p:nvPr/>
          </p:nvSpPr>
          <p:spPr>
            <a:xfrm>
              <a:off x="3394075" y="2901950"/>
              <a:ext cx="974726" cy="892176"/>
            </a:xfrm>
            <a:prstGeom prst="rect">
              <a:avLst/>
            </a:prstGeom>
            <a:gradFill flip="none" rotWithShape="1">
              <a:gsLst>
                <a:gs pos="0">
                  <a:srgbClr val="714400"/>
                </a:gs>
                <a:gs pos="100000">
                  <a:srgbClr val="E3DACC"/>
                </a:gs>
              </a:gsLst>
              <a:lin ang="0" scaled="0"/>
            </a:gradFill>
            <a:ln w="12700" cap="flat">
              <a:solidFill>
                <a:srgbClr val="000000"/>
              </a:solidFill>
              <a:prstDash val="dash"/>
              <a:miter lim="800000"/>
            </a:ln>
            <a:effectLst>
              <a:outerShdw sx="100000" sy="100000" kx="0" ky="0" algn="b" rotWithShape="0" blurRad="0" dist="38100" dir="5400000">
                <a:srgbClr val="919191"/>
              </a:outerShdw>
            </a:effectLst>
          </p:spPr>
          <p:txBody>
            <a:bodyPr wrap="square" lIns="45719" tIns="45719" rIns="45719" bIns="45719" numCol="1" anchor="ctr">
              <a:noAutofit/>
            </a:bodyPr>
            <a:lstStyle/>
            <a:p>
              <a:pPr>
                <a:defRPr sz="1600"/>
              </a:pPr>
            </a:p>
          </p:txBody>
        </p:sp>
        <p:sp>
          <p:nvSpPr>
            <p:cNvPr id="628" name="Rectangle 3"/>
            <p:cNvSpPr/>
            <p:nvPr/>
          </p:nvSpPr>
          <p:spPr>
            <a:xfrm>
              <a:off x="668338" y="2901950"/>
              <a:ext cx="727076" cy="914401"/>
            </a:xfrm>
            <a:prstGeom prst="rect">
              <a:avLst/>
            </a:prstGeom>
            <a:gradFill flip="none" rotWithShape="1">
              <a:gsLst>
                <a:gs pos="0">
                  <a:srgbClr val="E3DACC"/>
                </a:gs>
                <a:gs pos="100000">
                  <a:srgbClr val="714400"/>
                </a:gs>
              </a:gsLst>
              <a:lin ang="0" scaled="0"/>
            </a:gradFill>
            <a:ln w="12700" cap="flat">
              <a:solidFill>
                <a:srgbClr val="000000"/>
              </a:solidFill>
              <a:prstDash val="dash"/>
              <a:miter lim="800000"/>
            </a:ln>
            <a:effectLst>
              <a:outerShdw sx="100000" sy="100000" kx="0" ky="0" algn="b" rotWithShape="0" blurRad="0" dist="53882" dir="2700000">
                <a:srgbClr val="919191"/>
              </a:outerShdw>
            </a:effectLst>
          </p:spPr>
          <p:txBody>
            <a:bodyPr wrap="square" lIns="45719" tIns="45719" rIns="45719" bIns="45719" numCol="1" anchor="ctr">
              <a:noAutofit/>
            </a:bodyPr>
            <a:lstStyle/>
            <a:p>
              <a:pPr>
                <a:defRPr sz="1600"/>
              </a:pPr>
            </a:p>
          </p:txBody>
        </p:sp>
        <p:grpSp>
          <p:nvGrpSpPr>
            <p:cNvPr id="631" name="Rectangle 10"/>
            <p:cNvGrpSpPr/>
            <p:nvPr/>
          </p:nvGrpSpPr>
          <p:grpSpPr>
            <a:xfrm>
              <a:off x="914400" y="0"/>
              <a:ext cx="809951" cy="750888"/>
              <a:chOff x="0" y="0"/>
              <a:chExt cx="809950" cy="750887"/>
            </a:xfrm>
          </p:grpSpPr>
          <p:sp>
            <p:nvSpPr>
              <p:cNvPr id="629" name="Rechteck"/>
              <p:cNvSpPr/>
              <p:nvPr/>
            </p:nvSpPr>
            <p:spPr>
              <a:xfrm>
                <a:off x="0" y="0"/>
                <a:ext cx="762000" cy="750888"/>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90000"/>
                  </a:lnSpc>
                </a:pPr>
              </a:p>
            </p:txBody>
          </p:sp>
          <p:sp>
            <p:nvSpPr>
              <p:cNvPr id="630" name="File…"/>
              <p:cNvSpPr txBox="1"/>
              <p:nvPr/>
            </p:nvSpPr>
            <p:spPr>
              <a:xfrm>
                <a:off x="48843" y="79781"/>
                <a:ext cx="761108" cy="59132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90000"/>
                  </a:lnSpc>
                  <a:defRPr b="1" sz="1600">
                    <a:latin typeface="FuturaA Bk BT"/>
                    <a:ea typeface="FuturaA Bk BT"/>
                    <a:cs typeface="FuturaA Bk BT"/>
                    <a:sym typeface="FuturaA Bk BT"/>
                  </a:defRPr>
                </a:pPr>
                <a:r>
                  <a:t>File</a:t>
                </a:r>
              </a:p>
              <a:p>
                <a:pPr defTabSz="844550">
                  <a:lnSpc>
                    <a:spcPct val="90000"/>
                  </a:lnSpc>
                  <a:defRPr b="1" sz="1600">
                    <a:latin typeface="FuturaA Bk BT"/>
                    <a:ea typeface="FuturaA Bk BT"/>
                    <a:cs typeface="FuturaA Bk BT"/>
                    <a:sym typeface="FuturaA Bk BT"/>
                  </a:defRPr>
                </a:pPr>
                <a:r>
                  <a:t>Transf.</a:t>
                </a:r>
              </a:p>
            </p:txBody>
          </p:sp>
        </p:grpSp>
        <p:grpSp>
          <p:nvGrpSpPr>
            <p:cNvPr id="634" name="Rectangle 11"/>
            <p:cNvGrpSpPr/>
            <p:nvPr/>
          </p:nvGrpSpPr>
          <p:grpSpPr>
            <a:xfrm>
              <a:off x="-1" y="0"/>
              <a:ext cx="888831" cy="750888"/>
              <a:chOff x="0" y="0"/>
              <a:chExt cx="888829" cy="750887"/>
            </a:xfrm>
          </p:grpSpPr>
          <p:sp>
            <p:nvSpPr>
              <p:cNvPr id="632" name="Rechteck"/>
              <p:cNvSpPr/>
              <p:nvPr/>
            </p:nvSpPr>
            <p:spPr>
              <a:xfrm>
                <a:off x="0" y="0"/>
                <a:ext cx="831850" cy="750888"/>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90000"/>
                  </a:lnSpc>
                </a:pPr>
              </a:p>
            </p:txBody>
          </p:sp>
          <p:sp>
            <p:nvSpPr>
              <p:cNvPr id="633" name="Remote…"/>
              <p:cNvSpPr txBox="1"/>
              <p:nvPr/>
            </p:nvSpPr>
            <p:spPr>
              <a:xfrm>
                <a:off x="48843" y="79781"/>
                <a:ext cx="839987" cy="59132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90000"/>
                  </a:lnSpc>
                  <a:defRPr b="1" sz="1600">
                    <a:latin typeface="FuturaA Bk BT"/>
                    <a:ea typeface="FuturaA Bk BT"/>
                    <a:cs typeface="FuturaA Bk BT"/>
                    <a:sym typeface="FuturaA Bk BT"/>
                  </a:defRPr>
                </a:pPr>
                <a:r>
                  <a:t>Remote</a:t>
                </a:r>
              </a:p>
              <a:p>
                <a:pPr defTabSz="844550">
                  <a:lnSpc>
                    <a:spcPct val="90000"/>
                  </a:lnSpc>
                  <a:defRPr b="1" sz="1600">
                    <a:latin typeface="FuturaA Bk BT"/>
                    <a:ea typeface="FuturaA Bk BT"/>
                    <a:cs typeface="FuturaA Bk BT"/>
                    <a:sym typeface="FuturaA Bk BT"/>
                  </a:defRPr>
                </a:pPr>
                <a:r>
                  <a:t>Login</a:t>
                </a:r>
              </a:p>
            </p:txBody>
          </p:sp>
        </p:grpSp>
        <p:grpSp>
          <p:nvGrpSpPr>
            <p:cNvPr id="637" name="Rectangle 12"/>
            <p:cNvGrpSpPr/>
            <p:nvPr/>
          </p:nvGrpSpPr>
          <p:grpSpPr>
            <a:xfrm>
              <a:off x="2601913" y="0"/>
              <a:ext cx="762001" cy="750888"/>
              <a:chOff x="0" y="0"/>
              <a:chExt cx="762000" cy="750887"/>
            </a:xfrm>
          </p:grpSpPr>
          <p:sp>
            <p:nvSpPr>
              <p:cNvPr id="635" name="Rechteck"/>
              <p:cNvSpPr/>
              <p:nvPr/>
            </p:nvSpPr>
            <p:spPr>
              <a:xfrm>
                <a:off x="0" y="0"/>
                <a:ext cx="762000" cy="750888"/>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36" name="E-Mail"/>
              <p:cNvSpPr txBox="1"/>
              <p:nvPr/>
            </p:nvSpPr>
            <p:spPr>
              <a:xfrm>
                <a:off x="48843" y="213767"/>
                <a:ext cx="693143"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E-Mail</a:t>
                </a:r>
              </a:p>
            </p:txBody>
          </p:sp>
        </p:grpSp>
        <p:grpSp>
          <p:nvGrpSpPr>
            <p:cNvPr id="640" name="Rectangle 13"/>
            <p:cNvGrpSpPr/>
            <p:nvPr/>
          </p:nvGrpSpPr>
          <p:grpSpPr>
            <a:xfrm>
              <a:off x="914400" y="914399"/>
              <a:ext cx="762001" cy="369889"/>
              <a:chOff x="0" y="0"/>
              <a:chExt cx="762000" cy="369888"/>
            </a:xfrm>
          </p:grpSpPr>
          <p:sp>
            <p:nvSpPr>
              <p:cNvPr id="638" name="Rechteck"/>
              <p:cNvSpPr/>
              <p:nvPr/>
            </p:nvSpPr>
            <p:spPr>
              <a:xfrm>
                <a:off x="0" y="-1"/>
                <a:ext cx="762000" cy="36989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39" name="FTP"/>
              <p:cNvSpPr txBox="1"/>
              <p:nvPr/>
            </p:nvSpPr>
            <p:spPr>
              <a:xfrm>
                <a:off x="48843" y="23267"/>
                <a:ext cx="478533"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FTP</a:t>
                </a:r>
              </a:p>
            </p:txBody>
          </p:sp>
        </p:grpSp>
        <p:grpSp>
          <p:nvGrpSpPr>
            <p:cNvPr id="643" name="Rectangle 14"/>
            <p:cNvGrpSpPr/>
            <p:nvPr/>
          </p:nvGrpSpPr>
          <p:grpSpPr>
            <a:xfrm>
              <a:off x="-1" y="914399"/>
              <a:ext cx="933777" cy="369889"/>
              <a:chOff x="0" y="0"/>
              <a:chExt cx="933775" cy="369888"/>
            </a:xfrm>
          </p:grpSpPr>
          <p:sp>
            <p:nvSpPr>
              <p:cNvPr id="641" name="Rechteck"/>
              <p:cNvSpPr/>
              <p:nvPr/>
            </p:nvSpPr>
            <p:spPr>
              <a:xfrm>
                <a:off x="0" y="0"/>
                <a:ext cx="831850" cy="369889"/>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42" name="TELNET"/>
              <p:cNvSpPr txBox="1"/>
              <p:nvPr/>
            </p:nvSpPr>
            <p:spPr>
              <a:xfrm>
                <a:off x="48843" y="23267"/>
                <a:ext cx="884933"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TELNET</a:t>
                </a:r>
              </a:p>
            </p:txBody>
          </p:sp>
        </p:grpSp>
        <p:grpSp>
          <p:nvGrpSpPr>
            <p:cNvPr id="646" name="Rectangle 15"/>
            <p:cNvGrpSpPr/>
            <p:nvPr/>
          </p:nvGrpSpPr>
          <p:grpSpPr>
            <a:xfrm>
              <a:off x="2601913" y="914399"/>
              <a:ext cx="762001" cy="369889"/>
              <a:chOff x="0" y="0"/>
              <a:chExt cx="762000" cy="369888"/>
            </a:xfrm>
          </p:grpSpPr>
          <p:sp>
            <p:nvSpPr>
              <p:cNvPr id="644" name="Rechteck"/>
              <p:cNvSpPr/>
              <p:nvPr/>
            </p:nvSpPr>
            <p:spPr>
              <a:xfrm>
                <a:off x="0" y="-1"/>
                <a:ext cx="762000" cy="36989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45" name="SMTP"/>
              <p:cNvSpPr txBox="1"/>
              <p:nvPr/>
            </p:nvSpPr>
            <p:spPr>
              <a:xfrm>
                <a:off x="48843" y="23267"/>
                <a:ext cx="659210"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SMTP</a:t>
                </a:r>
              </a:p>
            </p:txBody>
          </p:sp>
        </p:grpSp>
        <p:grpSp>
          <p:nvGrpSpPr>
            <p:cNvPr id="649" name="Rectangle 16"/>
            <p:cNvGrpSpPr/>
            <p:nvPr/>
          </p:nvGrpSpPr>
          <p:grpSpPr>
            <a:xfrm>
              <a:off x="0" y="1524000"/>
              <a:ext cx="3363914" cy="446089"/>
              <a:chOff x="0" y="0"/>
              <a:chExt cx="3363912" cy="446087"/>
            </a:xfrm>
          </p:grpSpPr>
          <p:sp>
            <p:nvSpPr>
              <p:cNvPr id="647" name="Rechteck"/>
              <p:cNvSpPr/>
              <p:nvPr/>
            </p:nvSpPr>
            <p:spPr>
              <a:xfrm>
                <a:off x="0" y="0"/>
                <a:ext cx="3363913" cy="446088"/>
              </a:xfrm>
              <a:prstGeom prst="rect">
                <a:avLst/>
              </a:prstGeom>
              <a:solidFill>
                <a:srgbClr val="4E4F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48" name="TCP"/>
              <p:cNvSpPr txBox="1"/>
              <p:nvPr/>
            </p:nvSpPr>
            <p:spPr>
              <a:xfrm>
                <a:off x="48843" y="61366"/>
                <a:ext cx="501155"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solidFill>
                      <a:schemeClr val="accent3">
                        <a:lumOff val="44000"/>
                      </a:schemeClr>
                    </a:solidFill>
                    <a:latin typeface="FuturaA Bk BT"/>
                    <a:ea typeface="FuturaA Bk BT"/>
                    <a:cs typeface="FuturaA Bk BT"/>
                    <a:sym typeface="FuturaA Bk BT"/>
                  </a:defRPr>
                </a:lvl1pPr>
              </a:lstStyle>
              <a:p>
                <a:pPr/>
                <a:r>
                  <a:t>TCP</a:t>
                </a:r>
              </a:p>
            </p:txBody>
          </p:sp>
        </p:grpSp>
        <p:grpSp>
          <p:nvGrpSpPr>
            <p:cNvPr id="652" name="Rectangle 17"/>
            <p:cNvGrpSpPr/>
            <p:nvPr/>
          </p:nvGrpSpPr>
          <p:grpSpPr>
            <a:xfrm>
              <a:off x="0" y="2209800"/>
              <a:ext cx="6529388" cy="446089"/>
              <a:chOff x="0" y="0"/>
              <a:chExt cx="6529387" cy="446087"/>
            </a:xfrm>
          </p:grpSpPr>
          <p:sp>
            <p:nvSpPr>
              <p:cNvPr id="650" name="Rechteck"/>
              <p:cNvSpPr/>
              <p:nvPr/>
            </p:nvSpPr>
            <p:spPr>
              <a:xfrm>
                <a:off x="0" y="0"/>
                <a:ext cx="6529388" cy="446088"/>
              </a:xfrm>
              <a:prstGeom prst="rect">
                <a:avLst/>
              </a:prstGeom>
              <a:solidFill>
                <a:srgbClr val="FF00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51" name="IP"/>
              <p:cNvSpPr txBox="1"/>
              <p:nvPr/>
            </p:nvSpPr>
            <p:spPr>
              <a:xfrm>
                <a:off x="48843" y="61366"/>
                <a:ext cx="286743"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solidFill>
                      <a:schemeClr val="accent3">
                        <a:lumOff val="44000"/>
                      </a:schemeClr>
                    </a:solidFill>
                    <a:latin typeface="FuturaA Bk BT"/>
                    <a:ea typeface="FuturaA Bk BT"/>
                    <a:cs typeface="FuturaA Bk BT"/>
                    <a:sym typeface="FuturaA Bk BT"/>
                  </a:defRPr>
                </a:lvl1pPr>
              </a:lstStyle>
              <a:p>
                <a:pPr/>
                <a:r>
                  <a:t>IP</a:t>
                </a:r>
              </a:p>
            </p:txBody>
          </p:sp>
        </p:grpSp>
        <p:grpSp>
          <p:nvGrpSpPr>
            <p:cNvPr id="655" name="Rectangle 18"/>
            <p:cNvGrpSpPr/>
            <p:nvPr/>
          </p:nvGrpSpPr>
          <p:grpSpPr>
            <a:xfrm>
              <a:off x="1347787" y="2895600"/>
              <a:ext cx="2039939" cy="927101"/>
              <a:chOff x="0" y="0"/>
              <a:chExt cx="2039937" cy="927100"/>
            </a:xfrm>
          </p:grpSpPr>
          <p:sp>
            <p:nvSpPr>
              <p:cNvPr id="653" name="Rechteck"/>
              <p:cNvSpPr/>
              <p:nvPr/>
            </p:nvSpPr>
            <p:spPr>
              <a:xfrm>
                <a:off x="-1" y="0"/>
                <a:ext cx="2039939" cy="927100"/>
              </a:xfrm>
              <a:prstGeom prst="rect">
                <a:avLst/>
              </a:prstGeom>
              <a:solidFill>
                <a:srgbClr val="714400"/>
              </a:solidFill>
              <a:ln w="12700" cap="flat">
                <a:noFill/>
                <a:miter lim="400000"/>
              </a:ln>
              <a:effectLst>
                <a:outerShdw sx="100000" sy="100000" kx="0" ky="0" algn="b" rotWithShape="0" blurRad="0" dist="38100" dir="5400000">
                  <a:srgbClr val="919191"/>
                </a:outerShdw>
              </a:effectLst>
            </p:spPr>
            <p:txBody>
              <a:bodyPr wrap="square" lIns="45719" tIns="45719" rIns="45719" bIns="45719" numCol="1" anchor="ctr">
                <a:noAutofit/>
              </a:bodyPr>
              <a:lstStyle/>
              <a:p>
                <a:pPr defTabSz="844550"/>
              </a:p>
            </p:txBody>
          </p:sp>
          <p:sp>
            <p:nvSpPr>
              <p:cNvPr id="654" name="PPP"/>
              <p:cNvSpPr txBox="1"/>
              <p:nvPr/>
            </p:nvSpPr>
            <p:spPr>
              <a:xfrm>
                <a:off x="42492" y="301873"/>
                <a:ext cx="501354" cy="3233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solidFill>
                      <a:schemeClr val="accent3">
                        <a:lumOff val="44000"/>
                      </a:schemeClr>
                    </a:solidFill>
                    <a:latin typeface="FuturaA Bk BT"/>
                    <a:ea typeface="FuturaA Bk BT"/>
                    <a:cs typeface="FuturaA Bk BT"/>
                    <a:sym typeface="FuturaA Bk BT"/>
                  </a:defRPr>
                </a:lvl1pPr>
              </a:lstStyle>
              <a:p>
                <a:pPr/>
                <a:r>
                  <a:t>PPP</a:t>
                </a:r>
              </a:p>
            </p:txBody>
          </p:sp>
        </p:grpSp>
        <p:grpSp>
          <p:nvGrpSpPr>
            <p:cNvPr id="658" name="Rectangle 19"/>
            <p:cNvGrpSpPr/>
            <p:nvPr/>
          </p:nvGrpSpPr>
          <p:grpSpPr>
            <a:xfrm>
              <a:off x="3162300" y="2895600"/>
              <a:ext cx="782638" cy="446089"/>
              <a:chOff x="0" y="0"/>
              <a:chExt cx="782637" cy="446087"/>
            </a:xfrm>
          </p:grpSpPr>
          <p:sp>
            <p:nvSpPr>
              <p:cNvPr id="656" name="Rechteck"/>
              <p:cNvSpPr/>
              <p:nvPr/>
            </p:nvSpPr>
            <p:spPr>
              <a:xfrm>
                <a:off x="0" y="0"/>
                <a:ext cx="782638" cy="446088"/>
              </a:xfrm>
              <a:prstGeom prst="rect">
                <a:avLst/>
              </a:prstGeom>
              <a:solidFill>
                <a:srgbClr val="AD69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57" name="X.25"/>
              <p:cNvSpPr txBox="1"/>
              <p:nvPr/>
            </p:nvSpPr>
            <p:spPr>
              <a:xfrm>
                <a:off x="48843" y="61366"/>
                <a:ext cx="512763"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solidFill>
                      <a:schemeClr val="accent3">
                        <a:lumOff val="44000"/>
                      </a:schemeClr>
                    </a:solidFill>
                    <a:latin typeface="FuturaA Bk BT"/>
                    <a:ea typeface="FuturaA Bk BT"/>
                    <a:cs typeface="FuturaA Bk BT"/>
                    <a:sym typeface="FuturaA Bk BT"/>
                  </a:defRPr>
                </a:lvl1pPr>
              </a:lstStyle>
              <a:p>
                <a:pPr/>
                <a:r>
                  <a:t>X.25</a:t>
                </a:r>
              </a:p>
            </p:txBody>
          </p:sp>
        </p:grpSp>
        <p:grpSp>
          <p:nvGrpSpPr>
            <p:cNvPr id="661" name="Rectangle 20"/>
            <p:cNvGrpSpPr/>
            <p:nvPr/>
          </p:nvGrpSpPr>
          <p:grpSpPr>
            <a:xfrm>
              <a:off x="-1" y="2895600"/>
              <a:ext cx="1159599" cy="446089"/>
              <a:chOff x="0" y="0"/>
              <a:chExt cx="1159597" cy="446087"/>
            </a:xfrm>
          </p:grpSpPr>
          <p:sp>
            <p:nvSpPr>
              <p:cNvPr id="659" name="Rechteck"/>
              <p:cNvSpPr/>
              <p:nvPr/>
            </p:nvSpPr>
            <p:spPr>
              <a:xfrm>
                <a:off x="0" y="0"/>
                <a:ext cx="1020763" cy="446088"/>
              </a:xfrm>
              <a:prstGeom prst="rect">
                <a:avLst/>
              </a:prstGeom>
              <a:solidFill>
                <a:srgbClr val="7144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60" name="LLC/SNAP"/>
              <p:cNvSpPr txBox="1"/>
              <p:nvPr/>
            </p:nvSpPr>
            <p:spPr>
              <a:xfrm>
                <a:off x="48843" y="61366"/>
                <a:ext cx="1110754"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solidFill>
                      <a:schemeClr val="accent3">
                        <a:lumOff val="44000"/>
                      </a:schemeClr>
                    </a:solidFill>
                    <a:latin typeface="FuturaA Bk BT"/>
                    <a:ea typeface="FuturaA Bk BT"/>
                    <a:cs typeface="FuturaA Bk BT"/>
                    <a:sym typeface="FuturaA Bk BT"/>
                  </a:defRPr>
                </a:lvl1pPr>
              </a:lstStyle>
              <a:p>
                <a:pPr/>
                <a:r>
                  <a:t>LLC/SNAP</a:t>
                </a:r>
              </a:p>
            </p:txBody>
          </p:sp>
        </p:grpSp>
        <p:grpSp>
          <p:nvGrpSpPr>
            <p:cNvPr id="664" name="Rectangle 21"/>
            <p:cNvGrpSpPr/>
            <p:nvPr/>
          </p:nvGrpSpPr>
          <p:grpSpPr>
            <a:xfrm>
              <a:off x="6038850" y="2895600"/>
              <a:ext cx="490539" cy="446089"/>
              <a:chOff x="0" y="0"/>
              <a:chExt cx="490537" cy="446087"/>
            </a:xfrm>
          </p:grpSpPr>
          <p:sp>
            <p:nvSpPr>
              <p:cNvPr id="662" name="Rechteck"/>
              <p:cNvSpPr/>
              <p:nvPr/>
            </p:nvSpPr>
            <p:spPr>
              <a:xfrm>
                <a:off x="0" y="0"/>
                <a:ext cx="490538" cy="446088"/>
              </a:xfrm>
              <a:prstGeom prst="rect">
                <a:avLst/>
              </a:prstGeom>
              <a:solidFill>
                <a:srgbClr val="7144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63" name="...."/>
              <p:cNvSpPr txBox="1"/>
              <p:nvPr/>
            </p:nvSpPr>
            <p:spPr>
              <a:xfrm>
                <a:off x="48843" y="61366"/>
                <a:ext cx="320576"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solidFill>
                      <a:schemeClr val="accent3">
                        <a:lumOff val="44000"/>
                      </a:schemeClr>
                    </a:solidFill>
                    <a:latin typeface="FuturaA Bk BT"/>
                    <a:ea typeface="FuturaA Bk BT"/>
                    <a:cs typeface="FuturaA Bk BT"/>
                    <a:sym typeface="FuturaA Bk BT"/>
                  </a:defRPr>
                </a:lvl1pPr>
              </a:lstStyle>
              <a:p>
                <a:pPr/>
                <a:r>
                  <a:t>....</a:t>
                </a:r>
              </a:p>
            </p:txBody>
          </p:sp>
        </p:grpSp>
        <p:grpSp>
          <p:nvGrpSpPr>
            <p:cNvPr id="667" name="Rectangle 22"/>
            <p:cNvGrpSpPr/>
            <p:nvPr/>
          </p:nvGrpSpPr>
          <p:grpSpPr>
            <a:xfrm>
              <a:off x="3446463" y="1519238"/>
              <a:ext cx="481013" cy="450851"/>
              <a:chOff x="0" y="0"/>
              <a:chExt cx="481012" cy="450850"/>
            </a:xfrm>
          </p:grpSpPr>
          <p:sp>
            <p:nvSpPr>
              <p:cNvPr id="665" name="Rechteck"/>
              <p:cNvSpPr/>
              <p:nvPr/>
            </p:nvSpPr>
            <p:spPr>
              <a:xfrm>
                <a:off x="-1" y="0"/>
                <a:ext cx="481014" cy="450850"/>
              </a:xfrm>
              <a:prstGeom prst="rect">
                <a:avLst/>
              </a:prstGeom>
              <a:solidFill>
                <a:srgbClr val="4E4F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80000"/>
                  </a:lnSpc>
                </a:pPr>
              </a:p>
            </p:txBody>
          </p:sp>
          <p:sp>
            <p:nvSpPr>
              <p:cNvPr id="666" name="..."/>
              <p:cNvSpPr txBox="1"/>
              <p:nvPr/>
            </p:nvSpPr>
            <p:spPr>
              <a:xfrm>
                <a:off x="48842" y="63748"/>
                <a:ext cx="264122"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0000"/>
                  </a:lnSpc>
                  <a:defRPr b="1" sz="1600">
                    <a:solidFill>
                      <a:schemeClr val="accent3">
                        <a:lumOff val="44000"/>
                      </a:schemeClr>
                    </a:solidFill>
                    <a:latin typeface="FuturaA Bk BT"/>
                    <a:ea typeface="FuturaA Bk BT"/>
                    <a:cs typeface="FuturaA Bk BT"/>
                    <a:sym typeface="FuturaA Bk BT"/>
                  </a:defRPr>
                </a:lvl1pPr>
              </a:lstStyle>
              <a:p>
                <a:pPr/>
                <a:r>
                  <a:t>...</a:t>
                </a:r>
              </a:p>
            </p:txBody>
          </p:sp>
        </p:grpSp>
        <p:grpSp>
          <p:nvGrpSpPr>
            <p:cNvPr id="670" name="Rectangle 23"/>
            <p:cNvGrpSpPr/>
            <p:nvPr/>
          </p:nvGrpSpPr>
          <p:grpSpPr>
            <a:xfrm>
              <a:off x="4010024" y="1524000"/>
              <a:ext cx="2519365" cy="446089"/>
              <a:chOff x="0" y="0"/>
              <a:chExt cx="2519363" cy="446087"/>
            </a:xfrm>
          </p:grpSpPr>
          <p:sp>
            <p:nvSpPr>
              <p:cNvPr id="668" name="Rechteck"/>
              <p:cNvSpPr/>
              <p:nvPr/>
            </p:nvSpPr>
            <p:spPr>
              <a:xfrm>
                <a:off x="-1" y="0"/>
                <a:ext cx="2519365" cy="446088"/>
              </a:xfrm>
              <a:prstGeom prst="rect">
                <a:avLst/>
              </a:prstGeom>
              <a:solidFill>
                <a:srgbClr val="4E4F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69" name="UDP"/>
              <p:cNvSpPr txBox="1"/>
              <p:nvPr/>
            </p:nvSpPr>
            <p:spPr>
              <a:xfrm>
                <a:off x="48842" y="61366"/>
                <a:ext cx="523777"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solidFill>
                      <a:schemeClr val="accent3">
                        <a:lumOff val="44000"/>
                      </a:schemeClr>
                    </a:solidFill>
                    <a:latin typeface="FuturaA Bk BT"/>
                    <a:ea typeface="FuturaA Bk BT"/>
                    <a:cs typeface="FuturaA Bk BT"/>
                    <a:sym typeface="FuturaA Bk BT"/>
                  </a:defRPr>
                </a:lvl1pPr>
              </a:lstStyle>
              <a:p>
                <a:pPr/>
                <a:r>
                  <a:t>UDP</a:t>
                </a:r>
              </a:p>
            </p:txBody>
          </p:sp>
        </p:grpSp>
        <p:grpSp>
          <p:nvGrpSpPr>
            <p:cNvPr id="673" name="Rectangle 24"/>
            <p:cNvGrpSpPr/>
            <p:nvPr/>
          </p:nvGrpSpPr>
          <p:grpSpPr>
            <a:xfrm>
              <a:off x="4924425" y="914399"/>
              <a:ext cx="690564" cy="369889"/>
              <a:chOff x="0" y="0"/>
              <a:chExt cx="690562" cy="369888"/>
            </a:xfrm>
          </p:grpSpPr>
          <p:sp>
            <p:nvSpPr>
              <p:cNvPr id="671" name="Rechteck"/>
              <p:cNvSpPr/>
              <p:nvPr/>
            </p:nvSpPr>
            <p:spPr>
              <a:xfrm>
                <a:off x="0" y="-1"/>
                <a:ext cx="690563" cy="36989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72" name="TFTP"/>
              <p:cNvSpPr txBox="1"/>
              <p:nvPr/>
            </p:nvSpPr>
            <p:spPr>
              <a:xfrm>
                <a:off x="48843" y="23267"/>
                <a:ext cx="602655"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TFTP</a:t>
                </a:r>
              </a:p>
            </p:txBody>
          </p:sp>
        </p:grpSp>
        <p:grpSp>
          <p:nvGrpSpPr>
            <p:cNvPr id="676" name="Rectangle 25"/>
            <p:cNvGrpSpPr/>
            <p:nvPr/>
          </p:nvGrpSpPr>
          <p:grpSpPr>
            <a:xfrm>
              <a:off x="5697538" y="914399"/>
              <a:ext cx="831851" cy="369889"/>
              <a:chOff x="0" y="0"/>
              <a:chExt cx="831850" cy="369888"/>
            </a:xfrm>
          </p:grpSpPr>
          <p:sp>
            <p:nvSpPr>
              <p:cNvPr id="674" name="Rechteck"/>
              <p:cNvSpPr/>
              <p:nvPr/>
            </p:nvSpPr>
            <p:spPr>
              <a:xfrm>
                <a:off x="0" y="-1"/>
                <a:ext cx="831850" cy="36989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75" name="DNS"/>
              <p:cNvSpPr txBox="1"/>
              <p:nvPr/>
            </p:nvSpPr>
            <p:spPr>
              <a:xfrm>
                <a:off x="48843" y="23267"/>
                <a:ext cx="523776"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DNS</a:t>
                </a:r>
              </a:p>
            </p:txBody>
          </p:sp>
        </p:grpSp>
        <p:grpSp>
          <p:nvGrpSpPr>
            <p:cNvPr id="679" name="Rectangle 26"/>
            <p:cNvGrpSpPr/>
            <p:nvPr/>
          </p:nvGrpSpPr>
          <p:grpSpPr>
            <a:xfrm>
              <a:off x="4924425" y="0"/>
              <a:ext cx="690564" cy="750888"/>
              <a:chOff x="0" y="0"/>
              <a:chExt cx="690562" cy="750887"/>
            </a:xfrm>
          </p:grpSpPr>
          <p:sp>
            <p:nvSpPr>
              <p:cNvPr id="677" name="Rechteck"/>
              <p:cNvSpPr/>
              <p:nvPr/>
            </p:nvSpPr>
            <p:spPr>
              <a:xfrm>
                <a:off x="0" y="0"/>
                <a:ext cx="690563" cy="750888"/>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78" name="...."/>
              <p:cNvSpPr txBox="1"/>
              <p:nvPr/>
            </p:nvSpPr>
            <p:spPr>
              <a:xfrm>
                <a:off x="48843" y="213767"/>
                <a:ext cx="320576"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a:t>
                </a:r>
              </a:p>
            </p:txBody>
          </p:sp>
        </p:grpSp>
        <p:grpSp>
          <p:nvGrpSpPr>
            <p:cNvPr id="682" name="Rectangle 27"/>
            <p:cNvGrpSpPr/>
            <p:nvPr/>
          </p:nvGrpSpPr>
          <p:grpSpPr>
            <a:xfrm>
              <a:off x="5697538" y="0"/>
              <a:ext cx="866704" cy="750888"/>
              <a:chOff x="0" y="0"/>
              <a:chExt cx="866703" cy="750887"/>
            </a:xfrm>
          </p:grpSpPr>
          <p:sp>
            <p:nvSpPr>
              <p:cNvPr id="680" name="Rechteck"/>
              <p:cNvSpPr/>
              <p:nvPr/>
            </p:nvSpPr>
            <p:spPr>
              <a:xfrm>
                <a:off x="0" y="0"/>
                <a:ext cx="831850" cy="750888"/>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90000"/>
                  </a:lnSpc>
                </a:pPr>
              </a:p>
            </p:txBody>
          </p:sp>
          <p:sp>
            <p:nvSpPr>
              <p:cNvPr id="681" name="Name…"/>
              <p:cNvSpPr txBox="1"/>
              <p:nvPr/>
            </p:nvSpPr>
            <p:spPr>
              <a:xfrm>
                <a:off x="48843" y="79781"/>
                <a:ext cx="817861" cy="59132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90000"/>
                  </a:lnSpc>
                  <a:defRPr b="1" sz="1600">
                    <a:latin typeface="FuturaA Bk BT"/>
                    <a:ea typeface="FuturaA Bk BT"/>
                    <a:cs typeface="FuturaA Bk BT"/>
                    <a:sym typeface="FuturaA Bk BT"/>
                  </a:defRPr>
                </a:pPr>
                <a:r>
                  <a:t>Name</a:t>
                </a:r>
              </a:p>
              <a:p>
                <a:pPr defTabSz="844550">
                  <a:lnSpc>
                    <a:spcPct val="90000"/>
                  </a:lnSpc>
                  <a:defRPr b="1" sz="1600">
                    <a:latin typeface="FuturaA Bk BT"/>
                    <a:ea typeface="FuturaA Bk BT"/>
                    <a:cs typeface="FuturaA Bk BT"/>
                    <a:sym typeface="FuturaA Bk BT"/>
                  </a:defRPr>
                </a:pPr>
                <a:r>
                  <a:t>Service</a:t>
                </a:r>
              </a:p>
            </p:txBody>
          </p:sp>
        </p:grpSp>
        <p:grpSp>
          <p:nvGrpSpPr>
            <p:cNvPr id="685" name="Rectangle 28"/>
            <p:cNvGrpSpPr/>
            <p:nvPr/>
          </p:nvGrpSpPr>
          <p:grpSpPr>
            <a:xfrm>
              <a:off x="6038850" y="3581400"/>
              <a:ext cx="490539" cy="446089"/>
              <a:chOff x="0" y="0"/>
              <a:chExt cx="490537" cy="446087"/>
            </a:xfrm>
          </p:grpSpPr>
          <p:sp>
            <p:nvSpPr>
              <p:cNvPr id="683" name="Rechteck"/>
              <p:cNvSpPr/>
              <p:nvPr/>
            </p:nvSpPr>
            <p:spPr>
              <a:xfrm>
                <a:off x="0" y="0"/>
                <a:ext cx="490538" cy="446088"/>
              </a:xfrm>
              <a:prstGeom prst="rect">
                <a:avLst/>
              </a:prstGeom>
              <a:solidFill>
                <a:srgbClr val="EF91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84" name="...."/>
              <p:cNvSpPr txBox="1"/>
              <p:nvPr/>
            </p:nvSpPr>
            <p:spPr>
              <a:xfrm>
                <a:off x="48843" y="61366"/>
                <a:ext cx="320576"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a:t>
                </a:r>
              </a:p>
            </p:txBody>
          </p:sp>
        </p:grpSp>
        <p:grpSp>
          <p:nvGrpSpPr>
            <p:cNvPr id="688" name="Rectangle 29"/>
            <p:cNvGrpSpPr/>
            <p:nvPr/>
          </p:nvGrpSpPr>
          <p:grpSpPr>
            <a:xfrm>
              <a:off x="6038850" y="4267200"/>
              <a:ext cx="490539" cy="446089"/>
              <a:chOff x="0" y="0"/>
              <a:chExt cx="490537" cy="446087"/>
            </a:xfrm>
          </p:grpSpPr>
          <p:sp>
            <p:nvSpPr>
              <p:cNvPr id="686" name="Rechteck"/>
              <p:cNvSpPr/>
              <p:nvPr/>
            </p:nvSpPr>
            <p:spPr>
              <a:xfrm>
                <a:off x="0" y="0"/>
                <a:ext cx="490538" cy="446088"/>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687" name="...."/>
              <p:cNvSpPr txBox="1"/>
              <p:nvPr/>
            </p:nvSpPr>
            <p:spPr>
              <a:xfrm>
                <a:off x="48843" y="61366"/>
                <a:ext cx="320576"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a:t>
                </a:r>
              </a:p>
            </p:txBody>
          </p:sp>
        </p:grpSp>
        <p:sp>
          <p:nvSpPr>
            <p:cNvPr id="689" name="Line 30"/>
            <p:cNvSpPr/>
            <p:nvPr/>
          </p:nvSpPr>
          <p:spPr>
            <a:xfrm>
              <a:off x="1330325" y="761999"/>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0" name="Line 31"/>
            <p:cNvSpPr/>
            <p:nvPr/>
          </p:nvSpPr>
          <p:spPr>
            <a:xfrm>
              <a:off x="415925" y="761999"/>
              <a:ext cx="0"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1" name="Line 32"/>
            <p:cNvSpPr/>
            <p:nvPr/>
          </p:nvSpPr>
          <p:spPr>
            <a:xfrm>
              <a:off x="3019425" y="761999"/>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2" name="Line 33"/>
            <p:cNvSpPr/>
            <p:nvPr/>
          </p:nvSpPr>
          <p:spPr>
            <a:xfrm>
              <a:off x="5268913" y="761999"/>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3" name="Line 34"/>
            <p:cNvSpPr/>
            <p:nvPr/>
          </p:nvSpPr>
          <p:spPr>
            <a:xfrm>
              <a:off x="6113463" y="761999"/>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4" name="Line 35"/>
            <p:cNvSpPr/>
            <p:nvPr/>
          </p:nvSpPr>
          <p:spPr>
            <a:xfrm>
              <a:off x="6113463" y="13033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5" name="Line 36"/>
            <p:cNvSpPr/>
            <p:nvPr/>
          </p:nvSpPr>
          <p:spPr>
            <a:xfrm>
              <a:off x="5268913" y="13033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6" name="Line 37"/>
            <p:cNvSpPr/>
            <p:nvPr/>
          </p:nvSpPr>
          <p:spPr>
            <a:xfrm>
              <a:off x="1330325" y="13033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7" name="Line 38"/>
            <p:cNvSpPr/>
            <p:nvPr/>
          </p:nvSpPr>
          <p:spPr>
            <a:xfrm>
              <a:off x="415925" y="1303338"/>
              <a:ext cx="0"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8" name="Line 39"/>
            <p:cNvSpPr/>
            <p:nvPr/>
          </p:nvSpPr>
          <p:spPr>
            <a:xfrm>
              <a:off x="3019425" y="13033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699" name="Line 40"/>
            <p:cNvSpPr/>
            <p:nvPr/>
          </p:nvSpPr>
          <p:spPr>
            <a:xfrm>
              <a:off x="1682750" y="19891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0" name="Line 41"/>
            <p:cNvSpPr/>
            <p:nvPr/>
          </p:nvSpPr>
          <p:spPr>
            <a:xfrm>
              <a:off x="3651250" y="19891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1" name="Line 42"/>
            <p:cNvSpPr/>
            <p:nvPr/>
          </p:nvSpPr>
          <p:spPr>
            <a:xfrm>
              <a:off x="5268913" y="19891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2" name="Line 43"/>
            <p:cNvSpPr/>
            <p:nvPr/>
          </p:nvSpPr>
          <p:spPr>
            <a:xfrm>
              <a:off x="2030413" y="26749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3" name="Line 44"/>
            <p:cNvSpPr/>
            <p:nvPr/>
          </p:nvSpPr>
          <p:spPr>
            <a:xfrm>
              <a:off x="3578225" y="26749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4" name="Line 45"/>
            <p:cNvSpPr/>
            <p:nvPr/>
          </p:nvSpPr>
          <p:spPr>
            <a:xfrm>
              <a:off x="557213" y="26749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5" name="Line 46"/>
            <p:cNvSpPr/>
            <p:nvPr/>
          </p:nvSpPr>
          <p:spPr>
            <a:xfrm>
              <a:off x="6294438" y="2674938"/>
              <a:ext cx="1588"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6" name="Line 47"/>
            <p:cNvSpPr/>
            <p:nvPr/>
          </p:nvSpPr>
          <p:spPr>
            <a:xfrm>
              <a:off x="1558925" y="4014788"/>
              <a:ext cx="1" cy="2698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7" name="Line 48"/>
            <p:cNvSpPr/>
            <p:nvPr/>
          </p:nvSpPr>
          <p:spPr>
            <a:xfrm>
              <a:off x="2312988" y="40465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8" name="Line 49"/>
            <p:cNvSpPr/>
            <p:nvPr/>
          </p:nvSpPr>
          <p:spPr>
            <a:xfrm>
              <a:off x="2944813" y="40465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09" name="Line 50"/>
            <p:cNvSpPr/>
            <p:nvPr/>
          </p:nvSpPr>
          <p:spPr>
            <a:xfrm>
              <a:off x="3648075" y="40465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10" name="Line 51"/>
            <p:cNvSpPr/>
            <p:nvPr/>
          </p:nvSpPr>
          <p:spPr>
            <a:xfrm>
              <a:off x="3578225" y="33607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11" name="Line 52"/>
            <p:cNvSpPr/>
            <p:nvPr/>
          </p:nvSpPr>
          <p:spPr>
            <a:xfrm>
              <a:off x="6294438" y="3360738"/>
              <a:ext cx="1588"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12" name="Line 53"/>
            <p:cNvSpPr/>
            <p:nvPr/>
          </p:nvSpPr>
          <p:spPr>
            <a:xfrm>
              <a:off x="6294438" y="4046538"/>
              <a:ext cx="1588"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715" name="Rectangle 54"/>
            <p:cNvGrpSpPr/>
            <p:nvPr/>
          </p:nvGrpSpPr>
          <p:grpSpPr>
            <a:xfrm>
              <a:off x="1758950" y="0"/>
              <a:ext cx="762001" cy="750888"/>
              <a:chOff x="0" y="0"/>
              <a:chExt cx="762000" cy="750887"/>
            </a:xfrm>
          </p:grpSpPr>
          <p:sp>
            <p:nvSpPr>
              <p:cNvPr id="713" name="Rechteck"/>
              <p:cNvSpPr/>
              <p:nvPr/>
            </p:nvSpPr>
            <p:spPr>
              <a:xfrm>
                <a:off x="0" y="0"/>
                <a:ext cx="762000" cy="750888"/>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tabLst>
                    <a:tab pos="165100" algn="l"/>
                  </a:tabLst>
                </a:pPr>
              </a:p>
            </p:txBody>
          </p:sp>
          <p:sp>
            <p:nvSpPr>
              <p:cNvPr id="714" name="WWW"/>
              <p:cNvSpPr txBox="1"/>
              <p:nvPr/>
            </p:nvSpPr>
            <p:spPr>
              <a:xfrm>
                <a:off x="48843" y="213767"/>
                <a:ext cx="670124"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spcBef>
                    <a:spcPts val="300"/>
                  </a:spcBef>
                  <a:tabLst>
                    <a:tab pos="165100" algn="l"/>
                  </a:tabLst>
                  <a:defRPr b="1" sz="1600">
                    <a:latin typeface="FuturaA Bk BT"/>
                    <a:ea typeface="FuturaA Bk BT"/>
                    <a:cs typeface="FuturaA Bk BT"/>
                    <a:sym typeface="FuturaA Bk BT"/>
                  </a:defRPr>
                </a:lvl1pPr>
              </a:lstStyle>
              <a:p>
                <a:pPr/>
                <a:r>
                  <a:t>WWW</a:t>
                </a:r>
              </a:p>
            </p:txBody>
          </p:sp>
        </p:grpSp>
        <p:grpSp>
          <p:nvGrpSpPr>
            <p:cNvPr id="718" name="Rectangle 55"/>
            <p:cNvGrpSpPr/>
            <p:nvPr/>
          </p:nvGrpSpPr>
          <p:grpSpPr>
            <a:xfrm>
              <a:off x="1758950" y="914399"/>
              <a:ext cx="762001" cy="369889"/>
              <a:chOff x="0" y="0"/>
              <a:chExt cx="762000" cy="369888"/>
            </a:xfrm>
          </p:grpSpPr>
          <p:sp>
            <p:nvSpPr>
              <p:cNvPr id="716" name="Rechteck"/>
              <p:cNvSpPr/>
              <p:nvPr/>
            </p:nvSpPr>
            <p:spPr>
              <a:xfrm>
                <a:off x="0" y="-1"/>
                <a:ext cx="762000" cy="36989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17" name="HTTP"/>
              <p:cNvSpPr txBox="1"/>
              <p:nvPr/>
            </p:nvSpPr>
            <p:spPr>
              <a:xfrm>
                <a:off x="48843" y="23267"/>
                <a:ext cx="625277"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HTTP</a:t>
                </a:r>
              </a:p>
            </p:txBody>
          </p:sp>
        </p:grpSp>
        <p:sp>
          <p:nvSpPr>
            <p:cNvPr id="719" name="Line 56"/>
            <p:cNvSpPr/>
            <p:nvPr/>
          </p:nvSpPr>
          <p:spPr>
            <a:xfrm>
              <a:off x="2174875" y="761999"/>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722" name="Rectangle 57"/>
            <p:cNvGrpSpPr/>
            <p:nvPr/>
          </p:nvGrpSpPr>
          <p:grpSpPr>
            <a:xfrm>
              <a:off x="2670175" y="4267200"/>
              <a:ext cx="571501" cy="446089"/>
              <a:chOff x="0" y="0"/>
              <a:chExt cx="571500" cy="446087"/>
            </a:xfrm>
          </p:grpSpPr>
          <p:sp>
            <p:nvSpPr>
              <p:cNvPr id="720" name="Rechteck"/>
              <p:cNvSpPr/>
              <p:nvPr/>
            </p:nvSpPr>
            <p:spPr>
              <a:xfrm>
                <a:off x="0" y="0"/>
                <a:ext cx="571500" cy="446088"/>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21" name="V.24"/>
              <p:cNvSpPr txBox="1"/>
              <p:nvPr/>
            </p:nvSpPr>
            <p:spPr>
              <a:xfrm>
                <a:off x="48843" y="61366"/>
                <a:ext cx="494110"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V.24</a:t>
                </a:r>
              </a:p>
            </p:txBody>
          </p:sp>
        </p:grpSp>
        <p:grpSp>
          <p:nvGrpSpPr>
            <p:cNvPr id="725" name="Rectangle 58"/>
            <p:cNvGrpSpPr/>
            <p:nvPr/>
          </p:nvGrpSpPr>
          <p:grpSpPr>
            <a:xfrm>
              <a:off x="3373438" y="4267200"/>
              <a:ext cx="571501" cy="446089"/>
              <a:chOff x="0" y="0"/>
              <a:chExt cx="571500" cy="446087"/>
            </a:xfrm>
          </p:grpSpPr>
          <p:sp>
            <p:nvSpPr>
              <p:cNvPr id="723" name="Rechteck"/>
              <p:cNvSpPr/>
              <p:nvPr/>
            </p:nvSpPr>
            <p:spPr>
              <a:xfrm>
                <a:off x="0" y="0"/>
                <a:ext cx="571500" cy="446088"/>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24" name="V.35"/>
              <p:cNvSpPr txBox="1"/>
              <p:nvPr/>
            </p:nvSpPr>
            <p:spPr>
              <a:xfrm>
                <a:off x="48843" y="61366"/>
                <a:ext cx="494110"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V.35</a:t>
                </a:r>
              </a:p>
            </p:txBody>
          </p:sp>
        </p:grpSp>
        <p:grpSp>
          <p:nvGrpSpPr>
            <p:cNvPr id="728" name="Rectangle 59"/>
            <p:cNvGrpSpPr/>
            <p:nvPr/>
          </p:nvGrpSpPr>
          <p:grpSpPr>
            <a:xfrm>
              <a:off x="1966913" y="4267200"/>
              <a:ext cx="629075" cy="446089"/>
              <a:chOff x="0" y="0"/>
              <a:chExt cx="629074" cy="446087"/>
            </a:xfrm>
          </p:grpSpPr>
          <p:sp>
            <p:nvSpPr>
              <p:cNvPr id="726" name="Rechteck"/>
              <p:cNvSpPr/>
              <p:nvPr/>
            </p:nvSpPr>
            <p:spPr>
              <a:xfrm>
                <a:off x="0" y="0"/>
                <a:ext cx="571500" cy="446088"/>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27" name="ISDN"/>
              <p:cNvSpPr txBox="1"/>
              <p:nvPr/>
            </p:nvSpPr>
            <p:spPr>
              <a:xfrm>
                <a:off x="48843" y="61366"/>
                <a:ext cx="580232"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ISDN</a:t>
                </a:r>
              </a:p>
            </p:txBody>
          </p:sp>
        </p:grpSp>
        <p:grpSp>
          <p:nvGrpSpPr>
            <p:cNvPr id="731" name="Rectangle 60"/>
            <p:cNvGrpSpPr/>
            <p:nvPr/>
          </p:nvGrpSpPr>
          <p:grpSpPr>
            <a:xfrm>
              <a:off x="1208088" y="4267200"/>
              <a:ext cx="635001" cy="446089"/>
              <a:chOff x="0" y="0"/>
              <a:chExt cx="635000" cy="446087"/>
            </a:xfrm>
          </p:grpSpPr>
          <p:sp>
            <p:nvSpPr>
              <p:cNvPr id="729" name="Rechteck"/>
              <p:cNvSpPr/>
              <p:nvPr/>
            </p:nvSpPr>
            <p:spPr>
              <a:xfrm>
                <a:off x="0" y="0"/>
                <a:ext cx="635000" cy="446088"/>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30" name="SDH"/>
              <p:cNvSpPr txBox="1"/>
              <p:nvPr/>
            </p:nvSpPr>
            <p:spPr>
              <a:xfrm>
                <a:off x="48843" y="61366"/>
                <a:ext cx="523776"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SDH</a:t>
                </a:r>
              </a:p>
            </p:txBody>
          </p:sp>
        </p:grpSp>
        <p:grpSp>
          <p:nvGrpSpPr>
            <p:cNvPr id="734" name="Rectangle 61"/>
            <p:cNvGrpSpPr/>
            <p:nvPr/>
          </p:nvGrpSpPr>
          <p:grpSpPr>
            <a:xfrm>
              <a:off x="0" y="3581400"/>
              <a:ext cx="1020764" cy="446089"/>
              <a:chOff x="0" y="0"/>
              <a:chExt cx="1020762" cy="446087"/>
            </a:xfrm>
          </p:grpSpPr>
          <p:sp>
            <p:nvSpPr>
              <p:cNvPr id="732" name="Rechteck"/>
              <p:cNvSpPr/>
              <p:nvPr/>
            </p:nvSpPr>
            <p:spPr>
              <a:xfrm>
                <a:off x="0" y="0"/>
                <a:ext cx="1020763" cy="446088"/>
              </a:xfrm>
              <a:prstGeom prst="rect">
                <a:avLst/>
              </a:prstGeom>
              <a:solidFill>
                <a:srgbClr val="EF91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33" name="MAC"/>
              <p:cNvSpPr txBox="1"/>
              <p:nvPr/>
            </p:nvSpPr>
            <p:spPr>
              <a:xfrm>
                <a:off x="48843" y="61366"/>
                <a:ext cx="557511"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MAC</a:t>
                </a:r>
              </a:p>
            </p:txBody>
          </p:sp>
        </p:grpSp>
        <p:grpSp>
          <p:nvGrpSpPr>
            <p:cNvPr id="737" name="Rectangle 62"/>
            <p:cNvGrpSpPr/>
            <p:nvPr/>
          </p:nvGrpSpPr>
          <p:grpSpPr>
            <a:xfrm>
              <a:off x="-1" y="4267200"/>
              <a:ext cx="1046688" cy="446089"/>
              <a:chOff x="0" y="0"/>
              <a:chExt cx="1046686" cy="446087"/>
            </a:xfrm>
          </p:grpSpPr>
          <p:sp>
            <p:nvSpPr>
              <p:cNvPr id="735" name="Rechteck"/>
              <p:cNvSpPr/>
              <p:nvPr/>
            </p:nvSpPr>
            <p:spPr>
              <a:xfrm>
                <a:off x="0" y="0"/>
                <a:ext cx="1020763" cy="446088"/>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36" name="LAN-PHY"/>
              <p:cNvSpPr txBox="1"/>
              <p:nvPr/>
            </p:nvSpPr>
            <p:spPr>
              <a:xfrm>
                <a:off x="48843" y="61366"/>
                <a:ext cx="997844"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LAN-PHY</a:t>
                </a:r>
              </a:p>
            </p:txBody>
          </p:sp>
        </p:grpSp>
        <p:sp>
          <p:nvSpPr>
            <p:cNvPr id="738" name="Line 63"/>
            <p:cNvSpPr/>
            <p:nvPr/>
          </p:nvSpPr>
          <p:spPr>
            <a:xfrm>
              <a:off x="557213" y="33607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39" name="Line 64"/>
            <p:cNvSpPr/>
            <p:nvPr/>
          </p:nvSpPr>
          <p:spPr>
            <a:xfrm>
              <a:off x="557213" y="40465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40" name="Line 65"/>
            <p:cNvSpPr/>
            <p:nvPr/>
          </p:nvSpPr>
          <p:spPr>
            <a:xfrm>
              <a:off x="2174875" y="13033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743" name="Rectangle 66"/>
            <p:cNvGrpSpPr/>
            <p:nvPr/>
          </p:nvGrpSpPr>
          <p:grpSpPr>
            <a:xfrm>
              <a:off x="4186238" y="2894013"/>
              <a:ext cx="741887" cy="446088"/>
              <a:chOff x="0" y="0"/>
              <a:chExt cx="741886" cy="446087"/>
            </a:xfrm>
          </p:grpSpPr>
          <p:sp>
            <p:nvSpPr>
              <p:cNvPr id="741" name="Rechteck"/>
              <p:cNvSpPr/>
              <p:nvPr/>
            </p:nvSpPr>
            <p:spPr>
              <a:xfrm>
                <a:off x="0" y="0"/>
                <a:ext cx="709613" cy="446088"/>
              </a:xfrm>
              <a:prstGeom prst="rect">
                <a:avLst/>
              </a:prstGeom>
              <a:solidFill>
                <a:srgbClr val="7144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42" name="AAL-5"/>
              <p:cNvSpPr txBox="1"/>
              <p:nvPr/>
            </p:nvSpPr>
            <p:spPr>
              <a:xfrm>
                <a:off x="48843" y="61366"/>
                <a:ext cx="693044"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solidFill>
                      <a:schemeClr val="accent3">
                        <a:lumOff val="44000"/>
                      </a:schemeClr>
                    </a:solidFill>
                    <a:latin typeface="FuturaA Bk BT"/>
                    <a:ea typeface="FuturaA Bk BT"/>
                    <a:cs typeface="FuturaA Bk BT"/>
                    <a:sym typeface="FuturaA Bk BT"/>
                  </a:defRPr>
                </a:lvl1pPr>
              </a:lstStyle>
              <a:p>
                <a:pPr/>
                <a:r>
                  <a:t>AAL-5</a:t>
                </a:r>
              </a:p>
            </p:txBody>
          </p:sp>
        </p:grpSp>
        <p:grpSp>
          <p:nvGrpSpPr>
            <p:cNvPr id="746" name="Rectangle 67"/>
            <p:cNvGrpSpPr/>
            <p:nvPr/>
          </p:nvGrpSpPr>
          <p:grpSpPr>
            <a:xfrm>
              <a:off x="4186238" y="3579813"/>
              <a:ext cx="709613" cy="446088"/>
              <a:chOff x="0" y="0"/>
              <a:chExt cx="709612" cy="446087"/>
            </a:xfrm>
          </p:grpSpPr>
          <p:sp>
            <p:nvSpPr>
              <p:cNvPr id="744" name="Rechteck"/>
              <p:cNvSpPr/>
              <p:nvPr/>
            </p:nvSpPr>
            <p:spPr>
              <a:xfrm>
                <a:off x="-1" y="-1"/>
                <a:ext cx="709614" cy="446089"/>
              </a:xfrm>
              <a:prstGeom prst="rect">
                <a:avLst/>
              </a:prstGeom>
              <a:solidFill>
                <a:srgbClr val="EF91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45" name="ATM"/>
              <p:cNvSpPr txBox="1"/>
              <p:nvPr/>
            </p:nvSpPr>
            <p:spPr>
              <a:xfrm>
                <a:off x="48842" y="61366"/>
                <a:ext cx="519908"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ATM</a:t>
                </a:r>
              </a:p>
            </p:txBody>
          </p:sp>
        </p:grpSp>
        <p:grpSp>
          <p:nvGrpSpPr>
            <p:cNvPr id="749" name="Rectangle 68"/>
            <p:cNvGrpSpPr/>
            <p:nvPr/>
          </p:nvGrpSpPr>
          <p:grpSpPr>
            <a:xfrm>
              <a:off x="4186238" y="4265613"/>
              <a:ext cx="709613" cy="446088"/>
              <a:chOff x="0" y="0"/>
              <a:chExt cx="709612" cy="446087"/>
            </a:xfrm>
          </p:grpSpPr>
          <p:sp>
            <p:nvSpPr>
              <p:cNvPr id="747" name="Rechteck"/>
              <p:cNvSpPr/>
              <p:nvPr/>
            </p:nvSpPr>
            <p:spPr>
              <a:xfrm>
                <a:off x="-1" y="-1"/>
                <a:ext cx="709614" cy="446089"/>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48" name="Phy"/>
              <p:cNvSpPr txBox="1"/>
              <p:nvPr/>
            </p:nvSpPr>
            <p:spPr>
              <a:xfrm>
                <a:off x="48842" y="61366"/>
                <a:ext cx="467421"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Phy</a:t>
                </a:r>
              </a:p>
            </p:txBody>
          </p:sp>
        </p:grpSp>
        <p:sp>
          <p:nvSpPr>
            <p:cNvPr id="750" name="Line 69"/>
            <p:cNvSpPr/>
            <p:nvPr/>
          </p:nvSpPr>
          <p:spPr>
            <a:xfrm>
              <a:off x="4567238" y="2673350"/>
              <a:ext cx="1" cy="2032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51" name="Line 70"/>
            <p:cNvSpPr/>
            <p:nvPr/>
          </p:nvSpPr>
          <p:spPr>
            <a:xfrm>
              <a:off x="4567238" y="3359150"/>
              <a:ext cx="1588" cy="2032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52" name="Line 71"/>
            <p:cNvSpPr/>
            <p:nvPr/>
          </p:nvSpPr>
          <p:spPr>
            <a:xfrm>
              <a:off x="4567238" y="4044950"/>
              <a:ext cx="1588" cy="2032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755" name="Rectangle 72"/>
            <p:cNvGrpSpPr/>
            <p:nvPr/>
          </p:nvGrpSpPr>
          <p:grpSpPr>
            <a:xfrm>
              <a:off x="4010025" y="0"/>
              <a:ext cx="831851" cy="750888"/>
              <a:chOff x="0" y="0"/>
              <a:chExt cx="831850" cy="750887"/>
            </a:xfrm>
          </p:grpSpPr>
          <p:sp>
            <p:nvSpPr>
              <p:cNvPr id="753" name="Rechteck"/>
              <p:cNvSpPr/>
              <p:nvPr/>
            </p:nvSpPr>
            <p:spPr>
              <a:xfrm>
                <a:off x="0" y="0"/>
                <a:ext cx="831850" cy="750888"/>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54" name="Voice"/>
              <p:cNvSpPr txBox="1"/>
              <p:nvPr/>
            </p:nvSpPr>
            <p:spPr>
              <a:xfrm>
                <a:off x="48843" y="213767"/>
                <a:ext cx="621904"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Voice</a:t>
                </a:r>
              </a:p>
            </p:txBody>
          </p:sp>
        </p:grpSp>
        <p:grpSp>
          <p:nvGrpSpPr>
            <p:cNvPr id="758" name="Rectangle 73"/>
            <p:cNvGrpSpPr/>
            <p:nvPr/>
          </p:nvGrpSpPr>
          <p:grpSpPr>
            <a:xfrm>
              <a:off x="4010025" y="914399"/>
              <a:ext cx="831851" cy="369889"/>
              <a:chOff x="0" y="0"/>
              <a:chExt cx="831850" cy="369888"/>
            </a:xfrm>
          </p:grpSpPr>
          <p:sp>
            <p:nvSpPr>
              <p:cNvPr id="756" name="Rechteck"/>
              <p:cNvSpPr/>
              <p:nvPr/>
            </p:nvSpPr>
            <p:spPr>
              <a:xfrm>
                <a:off x="0" y="-1"/>
                <a:ext cx="831850" cy="36989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57" name="RTP"/>
              <p:cNvSpPr txBox="1"/>
              <p:nvPr/>
            </p:nvSpPr>
            <p:spPr>
              <a:xfrm>
                <a:off x="48843" y="23267"/>
                <a:ext cx="501154"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RTP</a:t>
                </a:r>
              </a:p>
            </p:txBody>
          </p:sp>
        </p:grpSp>
        <p:sp>
          <p:nvSpPr>
            <p:cNvPr id="759" name="Line 74"/>
            <p:cNvSpPr/>
            <p:nvPr/>
          </p:nvSpPr>
          <p:spPr>
            <a:xfrm>
              <a:off x="4425950" y="761999"/>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60" name="Line 75"/>
            <p:cNvSpPr/>
            <p:nvPr/>
          </p:nvSpPr>
          <p:spPr>
            <a:xfrm>
              <a:off x="4425950" y="1303338"/>
              <a:ext cx="1" cy="2047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763" name="Rectangle 77"/>
            <p:cNvGrpSpPr/>
            <p:nvPr/>
          </p:nvGrpSpPr>
          <p:grpSpPr>
            <a:xfrm>
              <a:off x="1354138" y="3581400"/>
              <a:ext cx="2520951" cy="446089"/>
              <a:chOff x="0" y="0"/>
              <a:chExt cx="2520950" cy="446087"/>
            </a:xfrm>
          </p:grpSpPr>
          <p:sp>
            <p:nvSpPr>
              <p:cNvPr id="761" name="Rechteck"/>
              <p:cNvSpPr/>
              <p:nvPr/>
            </p:nvSpPr>
            <p:spPr>
              <a:xfrm>
                <a:off x="0" y="0"/>
                <a:ext cx="2520950" cy="446088"/>
              </a:xfrm>
              <a:prstGeom prst="rect">
                <a:avLst/>
              </a:prstGeom>
              <a:solidFill>
                <a:srgbClr val="EF91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62" name="HDLC"/>
              <p:cNvSpPr txBox="1"/>
              <p:nvPr/>
            </p:nvSpPr>
            <p:spPr>
              <a:xfrm>
                <a:off x="48843" y="61366"/>
                <a:ext cx="659111"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HDLC</a:t>
                </a:r>
              </a:p>
            </p:txBody>
          </p:sp>
        </p:grpSp>
        <p:grpSp>
          <p:nvGrpSpPr>
            <p:cNvPr id="766" name="Rectangle 78"/>
            <p:cNvGrpSpPr/>
            <p:nvPr/>
          </p:nvGrpSpPr>
          <p:grpSpPr>
            <a:xfrm>
              <a:off x="5114925" y="2890838"/>
              <a:ext cx="708026" cy="446088"/>
              <a:chOff x="0" y="0"/>
              <a:chExt cx="708025" cy="446087"/>
            </a:xfrm>
          </p:grpSpPr>
          <p:sp>
            <p:nvSpPr>
              <p:cNvPr id="764" name="Rechteck"/>
              <p:cNvSpPr/>
              <p:nvPr/>
            </p:nvSpPr>
            <p:spPr>
              <a:xfrm>
                <a:off x="0" y="-1"/>
                <a:ext cx="708025" cy="446089"/>
              </a:xfrm>
              <a:prstGeom prst="rect">
                <a:avLst/>
              </a:prstGeom>
              <a:solidFill>
                <a:srgbClr val="7144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65" name="..."/>
              <p:cNvSpPr txBox="1"/>
              <p:nvPr/>
            </p:nvSpPr>
            <p:spPr>
              <a:xfrm>
                <a:off x="48843" y="61366"/>
                <a:ext cx="264121"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solidFill>
                      <a:schemeClr val="accent3">
                        <a:lumOff val="44000"/>
                      </a:schemeClr>
                    </a:solidFill>
                    <a:latin typeface="FuturaA Bk BT"/>
                    <a:ea typeface="FuturaA Bk BT"/>
                    <a:cs typeface="FuturaA Bk BT"/>
                    <a:sym typeface="FuturaA Bk BT"/>
                  </a:defRPr>
                </a:lvl1pPr>
              </a:lstStyle>
              <a:p>
                <a:pPr/>
                <a:r>
                  <a:t>...</a:t>
                </a:r>
              </a:p>
            </p:txBody>
          </p:sp>
        </p:grpSp>
        <p:grpSp>
          <p:nvGrpSpPr>
            <p:cNvPr id="769" name="Rectangle 79"/>
            <p:cNvGrpSpPr/>
            <p:nvPr/>
          </p:nvGrpSpPr>
          <p:grpSpPr>
            <a:xfrm>
              <a:off x="5114925" y="3576638"/>
              <a:ext cx="708026" cy="446088"/>
              <a:chOff x="0" y="0"/>
              <a:chExt cx="708025" cy="446087"/>
            </a:xfrm>
          </p:grpSpPr>
          <p:sp>
            <p:nvSpPr>
              <p:cNvPr id="767" name="Rechteck"/>
              <p:cNvSpPr/>
              <p:nvPr/>
            </p:nvSpPr>
            <p:spPr>
              <a:xfrm>
                <a:off x="0" y="-1"/>
                <a:ext cx="708025" cy="446089"/>
              </a:xfrm>
              <a:prstGeom prst="rect">
                <a:avLst/>
              </a:prstGeom>
              <a:solidFill>
                <a:srgbClr val="EF91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68" name="GFP"/>
              <p:cNvSpPr txBox="1"/>
              <p:nvPr/>
            </p:nvSpPr>
            <p:spPr>
              <a:xfrm>
                <a:off x="48843" y="61366"/>
                <a:ext cx="512465"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GFP</a:t>
                </a:r>
              </a:p>
            </p:txBody>
          </p:sp>
        </p:grpSp>
        <p:grpSp>
          <p:nvGrpSpPr>
            <p:cNvPr id="772" name="Rectangle 80"/>
            <p:cNvGrpSpPr/>
            <p:nvPr/>
          </p:nvGrpSpPr>
          <p:grpSpPr>
            <a:xfrm>
              <a:off x="5114925" y="4262438"/>
              <a:ext cx="708026" cy="446088"/>
              <a:chOff x="0" y="0"/>
              <a:chExt cx="708025" cy="446087"/>
            </a:xfrm>
          </p:grpSpPr>
          <p:sp>
            <p:nvSpPr>
              <p:cNvPr id="770" name="Rechteck"/>
              <p:cNvSpPr/>
              <p:nvPr/>
            </p:nvSpPr>
            <p:spPr>
              <a:xfrm>
                <a:off x="0" y="-1"/>
                <a:ext cx="708025" cy="446089"/>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771" name="Phy"/>
              <p:cNvSpPr txBox="1"/>
              <p:nvPr/>
            </p:nvSpPr>
            <p:spPr>
              <a:xfrm>
                <a:off x="48843" y="61366"/>
                <a:ext cx="467420" cy="3233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atin typeface="FuturaA Bk BT"/>
                    <a:ea typeface="FuturaA Bk BT"/>
                    <a:cs typeface="FuturaA Bk BT"/>
                    <a:sym typeface="FuturaA Bk BT"/>
                  </a:defRPr>
                </a:lvl1pPr>
              </a:lstStyle>
              <a:p>
                <a:pPr/>
                <a:r>
                  <a:t>Phy</a:t>
                </a:r>
              </a:p>
            </p:txBody>
          </p:sp>
        </p:grpSp>
        <p:sp>
          <p:nvSpPr>
            <p:cNvPr id="773" name="Line 81"/>
            <p:cNvSpPr/>
            <p:nvPr/>
          </p:nvSpPr>
          <p:spPr>
            <a:xfrm>
              <a:off x="5495925" y="2670175"/>
              <a:ext cx="1" cy="2032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74" name="Line 82"/>
            <p:cNvSpPr/>
            <p:nvPr/>
          </p:nvSpPr>
          <p:spPr>
            <a:xfrm>
              <a:off x="5495925" y="3355975"/>
              <a:ext cx="1" cy="2032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775" name="Line 83"/>
            <p:cNvSpPr/>
            <p:nvPr/>
          </p:nvSpPr>
          <p:spPr>
            <a:xfrm>
              <a:off x="5495925" y="4041775"/>
              <a:ext cx="1" cy="2032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80"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81"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782" name="Rectangle 4"/>
          <p:cNvSpPr txBox="1"/>
          <p:nvPr>
            <p:ph type="title"/>
          </p:nvPr>
        </p:nvSpPr>
        <p:spPr>
          <a:xfrm>
            <a:off x="722530" y="278649"/>
            <a:ext cx="8573870" cy="521451"/>
          </a:xfrm>
          <a:prstGeom prst="rect">
            <a:avLst/>
          </a:prstGeom>
        </p:spPr>
        <p:txBody>
          <a:bodyPr/>
          <a:lstStyle/>
          <a:p>
            <a:pPr/>
            <a:r>
              <a:t>Internet Protocol</a:t>
            </a:r>
          </a:p>
        </p:txBody>
      </p:sp>
      <p:grpSp>
        <p:nvGrpSpPr>
          <p:cNvPr id="788" name="Gruppieren 10"/>
          <p:cNvGrpSpPr/>
          <p:nvPr/>
        </p:nvGrpSpPr>
        <p:grpSpPr>
          <a:xfrm>
            <a:off x="812540" y="1043735"/>
            <a:ext cx="8204569" cy="4864366"/>
            <a:chOff x="0" y="0"/>
            <a:chExt cx="8204568" cy="4864365"/>
          </a:xfrm>
        </p:grpSpPr>
        <p:sp>
          <p:nvSpPr>
            <p:cNvPr id="783" name="Rectangle 2"/>
            <p:cNvSpPr/>
            <p:nvPr/>
          </p:nvSpPr>
          <p:spPr>
            <a:xfrm>
              <a:off x="0" y="1930399"/>
              <a:ext cx="6470650" cy="422276"/>
            </a:xfrm>
            <a:prstGeom prst="rect">
              <a:avLst/>
            </a:prstGeom>
            <a:solidFill>
              <a:srgbClr val="FFFF99"/>
            </a:solidFill>
            <a:ln w="12700" cap="flat">
              <a:noFill/>
              <a:miter lim="400000"/>
            </a:ln>
            <a:effectLst/>
          </p:spPr>
          <p:txBody>
            <a:bodyPr wrap="square" lIns="45719" tIns="45719" rIns="45719" bIns="45719" numCol="1" anchor="ctr">
              <a:noAutofit/>
            </a:bodyPr>
            <a:lstStyle/>
            <a:p>
              <a:pPr/>
            </a:p>
          </p:txBody>
        </p:sp>
        <p:sp>
          <p:nvSpPr>
            <p:cNvPr id="784" name="Rectangle 3"/>
            <p:cNvSpPr/>
            <p:nvPr/>
          </p:nvSpPr>
          <p:spPr>
            <a:xfrm>
              <a:off x="0" y="2705100"/>
              <a:ext cx="6470650" cy="420689"/>
            </a:xfrm>
            <a:prstGeom prst="rect">
              <a:avLst/>
            </a:prstGeom>
            <a:solidFill>
              <a:srgbClr val="FFFF99"/>
            </a:solidFill>
            <a:ln w="12700" cap="flat">
              <a:noFill/>
              <a:miter lim="400000"/>
            </a:ln>
            <a:effectLst/>
          </p:spPr>
          <p:txBody>
            <a:bodyPr wrap="square" lIns="45719" tIns="45719" rIns="45719" bIns="45719" numCol="1" anchor="ctr">
              <a:noAutofit/>
            </a:bodyPr>
            <a:lstStyle/>
            <a:p>
              <a:pPr/>
            </a:p>
          </p:txBody>
        </p:sp>
        <p:sp>
          <p:nvSpPr>
            <p:cNvPr id="785" name="Rectangle 4"/>
            <p:cNvSpPr/>
            <p:nvPr/>
          </p:nvSpPr>
          <p:spPr>
            <a:xfrm>
              <a:off x="0" y="3900488"/>
              <a:ext cx="6470650" cy="422276"/>
            </a:xfrm>
            <a:prstGeom prst="rect">
              <a:avLst/>
            </a:prstGeom>
            <a:solidFill>
              <a:srgbClr val="FFFF99"/>
            </a:solidFill>
            <a:ln w="12700" cap="flat">
              <a:noFill/>
              <a:miter lim="400000"/>
            </a:ln>
            <a:effectLst/>
          </p:spPr>
          <p:txBody>
            <a:bodyPr wrap="square" lIns="45719" tIns="45719" rIns="45719" bIns="45719" numCol="1" anchor="ctr">
              <a:noAutofit/>
            </a:bodyPr>
            <a:lstStyle/>
            <a:p>
              <a:pPr/>
            </a:p>
          </p:txBody>
        </p:sp>
        <p:sp>
          <p:nvSpPr>
            <p:cNvPr id="786" name="Rectangle 5"/>
            <p:cNvSpPr/>
            <p:nvPr/>
          </p:nvSpPr>
          <p:spPr>
            <a:xfrm>
              <a:off x="0" y="458787"/>
              <a:ext cx="4213225" cy="493713"/>
            </a:xfrm>
            <a:prstGeom prst="rect">
              <a:avLst/>
            </a:prstGeom>
            <a:solidFill>
              <a:srgbClr val="FFFF00"/>
            </a:solidFill>
            <a:ln w="12700" cap="flat">
              <a:noFill/>
              <a:miter lim="400000"/>
            </a:ln>
            <a:effectLst/>
          </p:spPr>
          <p:txBody>
            <a:bodyPr wrap="square" lIns="45719" tIns="45719" rIns="45719" bIns="45719" numCol="1" anchor="ctr">
              <a:noAutofit/>
            </a:bodyPr>
            <a:lstStyle/>
            <a:p>
              <a:pPr/>
            </a:p>
          </p:txBody>
        </p:sp>
        <p:sp>
          <p:nvSpPr>
            <p:cNvPr id="787" name="Rectangle 7"/>
            <p:cNvSpPr txBox="1"/>
            <p:nvPr/>
          </p:nvSpPr>
          <p:spPr>
            <a:xfrm>
              <a:off x="91705" y="0"/>
              <a:ext cx="8112864" cy="48643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p>
              <a:pPr defTabSz="844550">
                <a:spcBef>
                  <a:spcPts val="700"/>
                </a:spcBef>
                <a:tabLst>
                  <a:tab pos="1054100" algn="l"/>
                </a:tabLst>
                <a:defRPr b="1" sz="2000">
                  <a:latin typeface="FuturaA Bk BT"/>
                  <a:ea typeface="FuturaA Bk BT"/>
                  <a:cs typeface="FuturaA Bk BT"/>
                  <a:sym typeface="FuturaA Bk BT"/>
                </a:defRPr>
              </a:pPr>
              <a:r>
                <a:t>Das wichtigste Protokoll ist das</a:t>
              </a:r>
            </a:p>
            <a:p>
              <a:pPr defTabSz="844550">
                <a:spcBef>
                  <a:spcPts val="1000"/>
                </a:spcBef>
                <a:tabLst>
                  <a:tab pos="1054100" algn="l"/>
                </a:tabLst>
                <a:defRPr b="1" sz="3000">
                  <a:latin typeface="FuturaA Bk BT"/>
                  <a:ea typeface="FuturaA Bk BT"/>
                  <a:cs typeface="FuturaA Bk BT"/>
                  <a:sym typeface="FuturaA Bk BT"/>
                </a:defRPr>
              </a:pPr>
              <a:r>
                <a:t>Internet Protocol (IP)</a:t>
              </a:r>
            </a:p>
            <a:p>
              <a:pPr defTabSz="844550">
                <a:spcBef>
                  <a:spcPts val="700"/>
                </a:spcBef>
                <a:tabLst>
                  <a:tab pos="1054100" algn="l"/>
                </a:tabLst>
                <a:defRPr b="1" i="1" sz="1500">
                  <a:latin typeface="FuturaA Bk BT"/>
                  <a:ea typeface="FuturaA Bk BT"/>
                  <a:cs typeface="FuturaA Bk BT"/>
                  <a:sym typeface="FuturaA Bk BT"/>
                </a:defRPr>
              </a:pPr>
              <a:r>
                <a:t>RFC 791	Internet Protocol, DARPA Internet Program Protocol Specification</a:t>
              </a:r>
              <a:br/>
              <a:r>
                <a:t>	</a:t>
              </a:r>
              <a:r>
                <a:rPr b="0"/>
                <a:t>J.Postel, September 1981</a:t>
              </a:r>
              <a:endParaRPr b="0"/>
            </a:p>
            <a:p>
              <a:pPr defTabSz="844550">
                <a:spcBef>
                  <a:spcPts val="700"/>
                </a:spcBef>
                <a:tabLst>
                  <a:tab pos="1054100" algn="l"/>
                </a:tabLst>
                <a:defRPr b="1" sz="2000">
                  <a:latin typeface="FuturaA Bk BT"/>
                  <a:ea typeface="FuturaA Bk BT"/>
                  <a:cs typeface="FuturaA Bk BT"/>
                  <a:sym typeface="FuturaA Bk BT"/>
                </a:defRPr>
              </a:pPr>
              <a:r>
                <a:t>als gemeinsame Schicht mit den Zusatzprotokollen:</a:t>
              </a:r>
            </a:p>
            <a:p>
              <a:pPr defTabSz="844550">
                <a:spcBef>
                  <a:spcPts val="700"/>
                </a:spcBef>
                <a:tabLst>
                  <a:tab pos="1054100" algn="l"/>
                </a:tabLst>
                <a:defRPr b="1" sz="2200">
                  <a:latin typeface="FuturaA Bk BT"/>
                  <a:ea typeface="FuturaA Bk BT"/>
                  <a:cs typeface="FuturaA Bk BT"/>
                  <a:sym typeface="FuturaA Bk BT"/>
                </a:defRPr>
              </a:pPr>
              <a:r>
                <a:t>Internet Control Message Protocol (ICMP),</a:t>
              </a:r>
            </a:p>
            <a:p>
              <a:pPr defTabSz="844550">
                <a:spcBef>
                  <a:spcPts val="700"/>
                </a:spcBef>
                <a:tabLst>
                  <a:tab pos="1054100" algn="l"/>
                </a:tabLst>
                <a:defRPr b="1" i="1" sz="1500">
                  <a:latin typeface="FuturaA Bk BT"/>
                  <a:ea typeface="FuturaA Bk BT"/>
                  <a:cs typeface="FuturaA Bk BT"/>
                  <a:sym typeface="FuturaA Bk BT"/>
                </a:defRPr>
              </a:pPr>
              <a:r>
                <a:t>RFC 792	Internet Control Message Protocol</a:t>
              </a:r>
              <a:r>
                <a:rPr b="0"/>
                <a:t>  (J.Postel, September 1981)</a:t>
              </a:r>
              <a:endParaRPr b="0"/>
            </a:p>
            <a:p>
              <a:pPr defTabSz="844550">
                <a:spcBef>
                  <a:spcPts val="700"/>
                </a:spcBef>
                <a:tabLst>
                  <a:tab pos="1054100" algn="l"/>
                </a:tabLst>
                <a:defRPr b="1" sz="2200">
                  <a:latin typeface="FuturaA Bk BT"/>
                  <a:ea typeface="FuturaA Bk BT"/>
                  <a:cs typeface="FuturaA Bk BT"/>
                  <a:sym typeface="FuturaA Bk BT"/>
                </a:defRPr>
              </a:pPr>
              <a:r>
                <a:t>Address Resolution Protocol (ARP), </a:t>
              </a:r>
            </a:p>
            <a:p>
              <a:pPr defTabSz="844550">
                <a:spcBef>
                  <a:spcPts val="700"/>
                </a:spcBef>
                <a:tabLst>
                  <a:tab pos="1054100" algn="l"/>
                </a:tabLst>
                <a:defRPr b="1" i="1" sz="1500">
                  <a:latin typeface="FuturaA Bk BT"/>
                  <a:ea typeface="FuturaA Bk BT"/>
                  <a:cs typeface="FuturaA Bk BT"/>
                  <a:sym typeface="FuturaA Bk BT"/>
                </a:defRPr>
              </a:pPr>
              <a:r>
                <a:t>RFC 826	Ethernet Address Resolution Protocol: Or converting network protocol </a:t>
              </a:r>
              <a:br/>
              <a:r>
                <a:t>	addresses to 48.bit Ethernet address for transmission on Ethernet </a:t>
              </a:r>
              <a:br/>
              <a:r>
                <a:t>	hardware     (</a:t>
              </a:r>
              <a:r>
                <a:rPr b="0"/>
                <a:t>D.C.Plummer, November 1982)</a:t>
              </a:r>
              <a:endParaRPr b="0"/>
            </a:p>
            <a:p>
              <a:pPr defTabSz="844550">
                <a:spcBef>
                  <a:spcPts val="700"/>
                </a:spcBef>
                <a:tabLst>
                  <a:tab pos="1054100" algn="l"/>
                </a:tabLst>
                <a:defRPr b="1" sz="2200">
                  <a:latin typeface="FuturaA Bk BT"/>
                  <a:ea typeface="FuturaA Bk BT"/>
                  <a:cs typeface="FuturaA Bk BT"/>
                  <a:sym typeface="FuturaA Bk BT"/>
                </a:defRPr>
              </a:pPr>
              <a:r>
                <a:t>Reverse Address Resolution Protocol (RARP)</a:t>
              </a:r>
            </a:p>
            <a:p>
              <a:pPr defTabSz="844550">
                <a:spcBef>
                  <a:spcPts val="700"/>
                </a:spcBef>
                <a:tabLst>
                  <a:tab pos="1054100" algn="l"/>
                </a:tabLst>
                <a:defRPr b="1" i="1" sz="1500">
                  <a:latin typeface="FuturaA Bk BT"/>
                  <a:ea typeface="FuturaA Bk BT"/>
                  <a:cs typeface="FuturaA Bk BT"/>
                  <a:sym typeface="FuturaA Bk BT"/>
                </a:defRPr>
              </a:pPr>
              <a:r>
                <a:t>RFC 903	Reverse Address Resolution Protocol</a:t>
              </a:r>
              <a:br/>
              <a:r>
                <a:t>	(</a:t>
              </a:r>
              <a:r>
                <a:rPr b="0"/>
                <a:t>R. Finlayson, T. Mann, J.C. Mogul, M. Theimer, Juni 1984)</a:t>
              </a:r>
            </a:p>
          </p:txBody>
        </p:sp>
      </p:grpSp>
      <p:sp>
        <p:nvSpPr>
          <p:cNvPr id="789"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3"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94"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795" name="Rectangle 4"/>
          <p:cNvSpPr txBox="1"/>
          <p:nvPr>
            <p:ph type="title"/>
          </p:nvPr>
        </p:nvSpPr>
        <p:spPr>
          <a:xfrm>
            <a:off x="722530" y="278649"/>
            <a:ext cx="8573870" cy="521451"/>
          </a:xfrm>
          <a:prstGeom prst="rect">
            <a:avLst/>
          </a:prstGeom>
        </p:spPr>
        <p:txBody>
          <a:bodyPr/>
          <a:lstStyle/>
          <a:p>
            <a:pPr/>
            <a:r>
              <a:t>Protokollkopf des Internet Protocols</a:t>
            </a:r>
          </a:p>
        </p:txBody>
      </p:sp>
      <p:sp>
        <p:nvSpPr>
          <p:cNvPr id="796"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878" name="Gruppieren 12"/>
          <p:cNvGrpSpPr/>
          <p:nvPr/>
        </p:nvGrpSpPr>
        <p:grpSpPr>
          <a:xfrm>
            <a:off x="810027" y="1088740"/>
            <a:ext cx="7937872" cy="4822329"/>
            <a:chOff x="0" y="0"/>
            <a:chExt cx="7937870" cy="4822329"/>
          </a:xfrm>
        </p:grpSpPr>
        <p:sp>
          <p:nvSpPr>
            <p:cNvPr id="797" name="Rectangle 2"/>
            <p:cNvSpPr/>
            <p:nvPr/>
          </p:nvSpPr>
          <p:spPr>
            <a:xfrm>
              <a:off x="71807" y="946150"/>
              <a:ext cx="7854951" cy="3328989"/>
            </a:xfrm>
            <a:prstGeom prst="rect">
              <a:avLst/>
            </a:prstGeom>
            <a:solidFill>
              <a:schemeClr val="accent3">
                <a:lumOff val="44000"/>
              </a:schemeClr>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798" name="Line 3"/>
            <p:cNvSpPr/>
            <p:nvPr/>
          </p:nvSpPr>
          <p:spPr>
            <a:xfrm flipH="1">
              <a:off x="60695" y="711199"/>
              <a:ext cx="1" cy="141289"/>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799" name="Line 4"/>
            <p:cNvSpPr/>
            <p:nvPr/>
          </p:nvSpPr>
          <p:spPr>
            <a:xfrm>
              <a:off x="1044945" y="711199"/>
              <a:ext cx="1" cy="141289"/>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800" name="Line 5"/>
            <p:cNvSpPr/>
            <p:nvPr/>
          </p:nvSpPr>
          <p:spPr>
            <a:xfrm>
              <a:off x="2029195" y="711199"/>
              <a:ext cx="1" cy="141289"/>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801" name="Line 6"/>
            <p:cNvSpPr/>
            <p:nvPr/>
          </p:nvSpPr>
          <p:spPr>
            <a:xfrm>
              <a:off x="3015032" y="711199"/>
              <a:ext cx="1" cy="141289"/>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802" name="Line 7"/>
            <p:cNvSpPr/>
            <p:nvPr/>
          </p:nvSpPr>
          <p:spPr>
            <a:xfrm>
              <a:off x="3999282" y="711199"/>
              <a:ext cx="1" cy="141289"/>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803" name="Line 8"/>
            <p:cNvSpPr/>
            <p:nvPr/>
          </p:nvSpPr>
          <p:spPr>
            <a:xfrm>
              <a:off x="4983532" y="711199"/>
              <a:ext cx="1" cy="141289"/>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804" name="Line 9"/>
            <p:cNvSpPr/>
            <p:nvPr/>
          </p:nvSpPr>
          <p:spPr>
            <a:xfrm>
              <a:off x="5969370" y="711199"/>
              <a:ext cx="1" cy="141289"/>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805" name="Line 10"/>
            <p:cNvSpPr/>
            <p:nvPr/>
          </p:nvSpPr>
          <p:spPr>
            <a:xfrm>
              <a:off x="6953620" y="711199"/>
              <a:ext cx="1" cy="141289"/>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806" name="Line 11"/>
            <p:cNvSpPr/>
            <p:nvPr/>
          </p:nvSpPr>
          <p:spPr>
            <a:xfrm>
              <a:off x="7937870" y="52387"/>
              <a:ext cx="1" cy="80010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grpSp>
          <p:nvGrpSpPr>
            <p:cNvPr id="809" name="Rectangle 12"/>
            <p:cNvGrpSpPr/>
            <p:nvPr/>
          </p:nvGrpSpPr>
          <p:grpSpPr>
            <a:xfrm>
              <a:off x="65457" y="939800"/>
              <a:ext cx="973139" cy="598488"/>
              <a:chOff x="0" y="0"/>
              <a:chExt cx="973137" cy="598487"/>
            </a:xfrm>
          </p:grpSpPr>
          <p:sp>
            <p:nvSpPr>
              <p:cNvPr id="807" name="Rechteck"/>
              <p:cNvSpPr/>
              <p:nvPr/>
            </p:nvSpPr>
            <p:spPr>
              <a:xfrm>
                <a:off x="0" y="0"/>
                <a:ext cx="973138" cy="598488"/>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08" name="Version"/>
              <p:cNvSpPr txBox="1"/>
              <p:nvPr/>
            </p:nvSpPr>
            <p:spPr>
              <a:xfrm>
                <a:off x="48843" y="118517"/>
                <a:ext cx="920751"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solidFill>
                      <a:schemeClr val="accent3">
                        <a:lumOff val="44000"/>
                      </a:schemeClr>
                    </a:solidFill>
                    <a:latin typeface="FuturaA Bk BT"/>
                    <a:ea typeface="FuturaA Bk BT"/>
                    <a:cs typeface="FuturaA Bk BT"/>
                    <a:sym typeface="FuturaA Bk BT"/>
                  </a:defRPr>
                </a:lvl1pPr>
              </a:lstStyle>
              <a:p>
                <a:pPr/>
                <a:r>
                  <a:t>Version</a:t>
                </a:r>
              </a:p>
            </p:txBody>
          </p:sp>
        </p:grpSp>
        <p:grpSp>
          <p:nvGrpSpPr>
            <p:cNvPr id="812" name="Rectangle 13"/>
            <p:cNvGrpSpPr/>
            <p:nvPr/>
          </p:nvGrpSpPr>
          <p:grpSpPr>
            <a:xfrm>
              <a:off x="1051295" y="937666"/>
              <a:ext cx="973138" cy="602755"/>
              <a:chOff x="0" y="0"/>
              <a:chExt cx="973137" cy="602754"/>
            </a:xfrm>
          </p:grpSpPr>
          <p:sp>
            <p:nvSpPr>
              <p:cNvPr id="810" name="Rechteck"/>
              <p:cNvSpPr/>
              <p:nvPr/>
            </p:nvSpPr>
            <p:spPr>
              <a:xfrm>
                <a:off x="0" y="2133"/>
                <a:ext cx="973138" cy="598488"/>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811" name="Header…"/>
              <p:cNvSpPr txBox="1"/>
              <p:nvPr/>
            </p:nvSpPr>
            <p:spPr>
              <a:xfrm>
                <a:off x="48843" y="0"/>
                <a:ext cx="826790" cy="6027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85000"/>
                  </a:lnSpc>
                  <a:defRPr b="1" sz="1700">
                    <a:solidFill>
                      <a:schemeClr val="accent3">
                        <a:lumOff val="44000"/>
                      </a:schemeClr>
                    </a:solidFill>
                    <a:latin typeface="FuturaA Bk BT"/>
                    <a:ea typeface="FuturaA Bk BT"/>
                    <a:cs typeface="FuturaA Bk BT"/>
                    <a:sym typeface="FuturaA Bk BT"/>
                  </a:defRPr>
                </a:pPr>
                <a:r>
                  <a:t>Header</a:t>
                </a:r>
              </a:p>
              <a:p>
                <a:pPr defTabSz="844550">
                  <a:lnSpc>
                    <a:spcPct val="85000"/>
                  </a:lnSpc>
                  <a:defRPr b="1" sz="1700">
                    <a:solidFill>
                      <a:schemeClr val="accent3">
                        <a:lumOff val="44000"/>
                      </a:schemeClr>
                    </a:solidFill>
                    <a:latin typeface="FuturaA Bk BT"/>
                    <a:ea typeface="FuturaA Bk BT"/>
                    <a:cs typeface="FuturaA Bk BT"/>
                    <a:sym typeface="FuturaA Bk BT"/>
                  </a:defRPr>
                </a:pPr>
                <a:r>
                  <a:t>Length</a:t>
                </a:r>
              </a:p>
            </p:txBody>
          </p:sp>
        </p:grpSp>
        <p:grpSp>
          <p:nvGrpSpPr>
            <p:cNvPr id="815" name="Rectangle 14"/>
            <p:cNvGrpSpPr/>
            <p:nvPr/>
          </p:nvGrpSpPr>
          <p:grpSpPr>
            <a:xfrm>
              <a:off x="2035544" y="939800"/>
              <a:ext cx="1957389" cy="598488"/>
              <a:chOff x="0" y="0"/>
              <a:chExt cx="1957387" cy="598487"/>
            </a:xfrm>
          </p:grpSpPr>
          <p:sp>
            <p:nvSpPr>
              <p:cNvPr id="813" name="Rechteck"/>
              <p:cNvSpPr/>
              <p:nvPr/>
            </p:nvSpPr>
            <p:spPr>
              <a:xfrm>
                <a:off x="-1" y="0"/>
                <a:ext cx="1957389" cy="598488"/>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14" name="Type of Service"/>
              <p:cNvSpPr txBox="1"/>
              <p:nvPr/>
            </p:nvSpPr>
            <p:spPr>
              <a:xfrm>
                <a:off x="48842" y="118517"/>
                <a:ext cx="1767732"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solidFill>
                      <a:schemeClr val="accent3">
                        <a:lumOff val="44000"/>
                      </a:schemeClr>
                    </a:solidFill>
                    <a:latin typeface="FuturaA Bk BT"/>
                    <a:ea typeface="FuturaA Bk BT"/>
                    <a:cs typeface="FuturaA Bk BT"/>
                    <a:sym typeface="FuturaA Bk BT"/>
                  </a:defRPr>
                </a:lvl1pPr>
              </a:lstStyle>
              <a:p>
                <a:pPr/>
                <a:r>
                  <a:t>Type of Service</a:t>
                </a:r>
              </a:p>
            </p:txBody>
          </p:sp>
        </p:grpSp>
        <p:grpSp>
          <p:nvGrpSpPr>
            <p:cNvPr id="818" name="Rectangle 15"/>
            <p:cNvGrpSpPr/>
            <p:nvPr/>
          </p:nvGrpSpPr>
          <p:grpSpPr>
            <a:xfrm>
              <a:off x="4005632" y="939800"/>
              <a:ext cx="3927476" cy="598488"/>
              <a:chOff x="0" y="0"/>
              <a:chExt cx="3927475" cy="598487"/>
            </a:xfrm>
          </p:grpSpPr>
          <p:sp>
            <p:nvSpPr>
              <p:cNvPr id="816" name="Rechteck"/>
              <p:cNvSpPr/>
              <p:nvPr/>
            </p:nvSpPr>
            <p:spPr>
              <a:xfrm>
                <a:off x="0" y="0"/>
                <a:ext cx="3927475" cy="598488"/>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17" name="Packet Length"/>
              <p:cNvSpPr txBox="1"/>
              <p:nvPr/>
            </p:nvSpPr>
            <p:spPr>
              <a:xfrm>
                <a:off x="48843" y="118517"/>
                <a:ext cx="1657227"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solidFill>
                      <a:schemeClr val="accent3">
                        <a:lumOff val="44000"/>
                      </a:schemeClr>
                    </a:solidFill>
                    <a:latin typeface="FuturaA Bk BT"/>
                    <a:ea typeface="FuturaA Bk BT"/>
                    <a:cs typeface="FuturaA Bk BT"/>
                    <a:sym typeface="FuturaA Bk BT"/>
                  </a:defRPr>
                </a:lvl1pPr>
              </a:lstStyle>
              <a:p>
                <a:pPr/>
                <a:r>
                  <a:t>Packet Length</a:t>
                </a:r>
              </a:p>
            </p:txBody>
          </p:sp>
        </p:grpSp>
        <p:grpSp>
          <p:nvGrpSpPr>
            <p:cNvPr id="821" name="Rectangle 16"/>
            <p:cNvGrpSpPr/>
            <p:nvPr/>
          </p:nvGrpSpPr>
          <p:grpSpPr>
            <a:xfrm>
              <a:off x="65457" y="1549400"/>
              <a:ext cx="3927476" cy="598488"/>
              <a:chOff x="0" y="0"/>
              <a:chExt cx="3927475" cy="598487"/>
            </a:xfrm>
          </p:grpSpPr>
          <p:sp>
            <p:nvSpPr>
              <p:cNvPr id="819" name="Rechteck"/>
              <p:cNvSpPr/>
              <p:nvPr/>
            </p:nvSpPr>
            <p:spPr>
              <a:xfrm>
                <a:off x="0" y="0"/>
                <a:ext cx="3927475" cy="598488"/>
              </a:xfrm>
              <a:prstGeom prst="rect">
                <a:avLst/>
              </a:prstGeom>
              <a:solidFill>
                <a:srgbClr val="00FF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20" name="Identification"/>
              <p:cNvSpPr txBox="1"/>
              <p:nvPr/>
            </p:nvSpPr>
            <p:spPr>
              <a:xfrm>
                <a:off x="48843" y="118517"/>
                <a:ext cx="1517142"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Identification</a:t>
                </a:r>
              </a:p>
            </p:txBody>
          </p:sp>
        </p:grpSp>
        <p:grpSp>
          <p:nvGrpSpPr>
            <p:cNvPr id="824" name="Rectangle 17"/>
            <p:cNvGrpSpPr/>
            <p:nvPr/>
          </p:nvGrpSpPr>
          <p:grpSpPr>
            <a:xfrm>
              <a:off x="4005632" y="1549400"/>
              <a:ext cx="270734" cy="598488"/>
              <a:chOff x="0" y="0"/>
              <a:chExt cx="270733" cy="598487"/>
            </a:xfrm>
          </p:grpSpPr>
          <p:sp>
            <p:nvSpPr>
              <p:cNvPr id="822" name="Rechteck"/>
              <p:cNvSpPr/>
              <p:nvPr/>
            </p:nvSpPr>
            <p:spPr>
              <a:xfrm>
                <a:off x="0" y="0"/>
                <a:ext cx="269875" cy="598488"/>
              </a:xfrm>
              <a:prstGeom prst="rect">
                <a:avLst/>
              </a:prstGeom>
              <a:solidFill>
                <a:srgbClr val="00FF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23" name="0"/>
              <p:cNvSpPr txBox="1"/>
              <p:nvPr/>
            </p:nvSpPr>
            <p:spPr>
              <a:xfrm>
                <a:off x="48843" y="118516"/>
                <a:ext cx="221891"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0</a:t>
                </a:r>
              </a:p>
            </p:txBody>
          </p:sp>
        </p:grpSp>
        <p:grpSp>
          <p:nvGrpSpPr>
            <p:cNvPr id="827" name="Rectangle 18"/>
            <p:cNvGrpSpPr/>
            <p:nvPr/>
          </p:nvGrpSpPr>
          <p:grpSpPr>
            <a:xfrm>
              <a:off x="4286620" y="1523771"/>
              <a:ext cx="308685" cy="649745"/>
              <a:chOff x="0" y="0"/>
              <a:chExt cx="308684" cy="649744"/>
            </a:xfrm>
          </p:grpSpPr>
          <p:sp>
            <p:nvSpPr>
              <p:cNvPr id="825" name="Rechteck"/>
              <p:cNvSpPr/>
              <p:nvPr/>
            </p:nvSpPr>
            <p:spPr>
              <a:xfrm>
                <a:off x="0" y="25628"/>
                <a:ext cx="269875" cy="598488"/>
              </a:xfrm>
              <a:prstGeom prst="rect">
                <a:avLst/>
              </a:prstGeom>
              <a:solidFill>
                <a:srgbClr val="00FF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826" name="D…"/>
              <p:cNvSpPr txBox="1"/>
              <p:nvPr/>
            </p:nvSpPr>
            <p:spPr>
              <a:xfrm>
                <a:off x="48843" y="0"/>
                <a:ext cx="259842" cy="6497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85000"/>
                  </a:lnSpc>
                  <a:defRPr b="1">
                    <a:latin typeface="FuturaA Bk BT"/>
                    <a:ea typeface="FuturaA Bk BT"/>
                    <a:cs typeface="FuturaA Bk BT"/>
                    <a:sym typeface="FuturaA Bk BT"/>
                  </a:defRPr>
                </a:pPr>
                <a:r>
                  <a:t>D</a:t>
                </a:r>
              </a:p>
              <a:p>
                <a:pPr defTabSz="844550">
                  <a:lnSpc>
                    <a:spcPct val="85000"/>
                  </a:lnSpc>
                  <a:defRPr b="1">
                    <a:latin typeface="FuturaA Bk BT"/>
                    <a:ea typeface="FuturaA Bk BT"/>
                    <a:cs typeface="FuturaA Bk BT"/>
                    <a:sym typeface="FuturaA Bk BT"/>
                  </a:defRPr>
                </a:pPr>
                <a:r>
                  <a:t>F</a:t>
                </a:r>
              </a:p>
            </p:txBody>
          </p:sp>
        </p:grpSp>
        <p:grpSp>
          <p:nvGrpSpPr>
            <p:cNvPr id="830" name="Rectangle 19"/>
            <p:cNvGrpSpPr/>
            <p:nvPr/>
          </p:nvGrpSpPr>
          <p:grpSpPr>
            <a:xfrm>
              <a:off x="4567607" y="1523771"/>
              <a:ext cx="334023" cy="649745"/>
              <a:chOff x="0" y="0"/>
              <a:chExt cx="334022" cy="649744"/>
            </a:xfrm>
          </p:grpSpPr>
          <p:sp>
            <p:nvSpPr>
              <p:cNvPr id="828" name="Rechteck"/>
              <p:cNvSpPr/>
              <p:nvPr/>
            </p:nvSpPr>
            <p:spPr>
              <a:xfrm>
                <a:off x="0" y="25628"/>
                <a:ext cx="269875" cy="598488"/>
              </a:xfrm>
              <a:prstGeom prst="rect">
                <a:avLst/>
              </a:prstGeom>
              <a:solidFill>
                <a:srgbClr val="00FF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829" name="M…"/>
              <p:cNvSpPr txBox="1"/>
              <p:nvPr/>
            </p:nvSpPr>
            <p:spPr>
              <a:xfrm>
                <a:off x="48843" y="0"/>
                <a:ext cx="285180" cy="6497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85000"/>
                  </a:lnSpc>
                  <a:defRPr b="1">
                    <a:latin typeface="FuturaA Bk BT"/>
                    <a:ea typeface="FuturaA Bk BT"/>
                    <a:cs typeface="FuturaA Bk BT"/>
                    <a:sym typeface="FuturaA Bk BT"/>
                  </a:defRPr>
                </a:pPr>
                <a:r>
                  <a:t>M</a:t>
                </a:r>
              </a:p>
              <a:p>
                <a:pPr defTabSz="844550">
                  <a:lnSpc>
                    <a:spcPct val="85000"/>
                  </a:lnSpc>
                  <a:defRPr b="1">
                    <a:latin typeface="FuturaA Bk BT"/>
                    <a:ea typeface="FuturaA Bk BT"/>
                    <a:cs typeface="FuturaA Bk BT"/>
                    <a:sym typeface="FuturaA Bk BT"/>
                  </a:defRPr>
                </a:pPr>
                <a:r>
                  <a:t>F</a:t>
                </a:r>
              </a:p>
            </p:txBody>
          </p:sp>
        </p:grpSp>
        <p:grpSp>
          <p:nvGrpSpPr>
            <p:cNvPr id="833" name="Rectangle 20"/>
            <p:cNvGrpSpPr/>
            <p:nvPr/>
          </p:nvGrpSpPr>
          <p:grpSpPr>
            <a:xfrm>
              <a:off x="4848595" y="1549400"/>
              <a:ext cx="3084513" cy="598488"/>
              <a:chOff x="0" y="0"/>
              <a:chExt cx="3084512" cy="598487"/>
            </a:xfrm>
          </p:grpSpPr>
          <p:sp>
            <p:nvSpPr>
              <p:cNvPr id="831" name="Rechteck"/>
              <p:cNvSpPr/>
              <p:nvPr/>
            </p:nvSpPr>
            <p:spPr>
              <a:xfrm>
                <a:off x="-1" y="0"/>
                <a:ext cx="3084514" cy="598488"/>
              </a:xfrm>
              <a:prstGeom prst="rect">
                <a:avLst/>
              </a:prstGeom>
              <a:solidFill>
                <a:srgbClr val="00FF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32" name="Fragment Offset"/>
              <p:cNvSpPr txBox="1"/>
              <p:nvPr/>
            </p:nvSpPr>
            <p:spPr>
              <a:xfrm>
                <a:off x="48842" y="118517"/>
                <a:ext cx="1860266"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Fragment Offset</a:t>
                </a:r>
              </a:p>
            </p:txBody>
          </p:sp>
        </p:grpSp>
        <p:grpSp>
          <p:nvGrpSpPr>
            <p:cNvPr id="836" name="Rectangle 21"/>
            <p:cNvGrpSpPr/>
            <p:nvPr/>
          </p:nvGrpSpPr>
          <p:grpSpPr>
            <a:xfrm>
              <a:off x="65457" y="2692400"/>
              <a:ext cx="7867651" cy="522289"/>
              <a:chOff x="0" y="0"/>
              <a:chExt cx="7867650" cy="522287"/>
            </a:xfrm>
          </p:grpSpPr>
          <p:sp>
            <p:nvSpPr>
              <p:cNvPr id="834" name="Rechteck"/>
              <p:cNvSpPr/>
              <p:nvPr/>
            </p:nvSpPr>
            <p:spPr>
              <a:xfrm>
                <a:off x="0" y="0"/>
                <a:ext cx="7867650" cy="522288"/>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35" name="Source Address"/>
              <p:cNvSpPr txBox="1"/>
              <p:nvPr/>
            </p:nvSpPr>
            <p:spPr>
              <a:xfrm>
                <a:off x="48843" y="80417"/>
                <a:ext cx="1839615" cy="361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solidFill>
                      <a:schemeClr val="accent3">
                        <a:lumOff val="44000"/>
                      </a:schemeClr>
                    </a:solidFill>
                    <a:latin typeface="FuturaA Bk BT"/>
                    <a:ea typeface="FuturaA Bk BT"/>
                    <a:cs typeface="FuturaA Bk BT"/>
                    <a:sym typeface="FuturaA Bk BT"/>
                  </a:defRPr>
                </a:lvl1pPr>
              </a:lstStyle>
              <a:p>
                <a:pPr/>
                <a:r>
                  <a:t>Source Address</a:t>
                </a:r>
              </a:p>
            </p:txBody>
          </p:sp>
        </p:grpSp>
        <p:grpSp>
          <p:nvGrpSpPr>
            <p:cNvPr id="839" name="Rectangle 22"/>
            <p:cNvGrpSpPr/>
            <p:nvPr/>
          </p:nvGrpSpPr>
          <p:grpSpPr>
            <a:xfrm>
              <a:off x="65457" y="3225800"/>
              <a:ext cx="7867651" cy="522289"/>
              <a:chOff x="0" y="0"/>
              <a:chExt cx="7867650" cy="522287"/>
            </a:xfrm>
          </p:grpSpPr>
          <p:sp>
            <p:nvSpPr>
              <p:cNvPr id="837" name="Rechteck"/>
              <p:cNvSpPr/>
              <p:nvPr/>
            </p:nvSpPr>
            <p:spPr>
              <a:xfrm>
                <a:off x="0" y="0"/>
                <a:ext cx="7867650" cy="522288"/>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38" name="Destination Address"/>
              <p:cNvSpPr txBox="1"/>
              <p:nvPr/>
            </p:nvSpPr>
            <p:spPr>
              <a:xfrm>
                <a:off x="48843" y="80417"/>
                <a:ext cx="2309317" cy="361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solidFill>
                      <a:schemeClr val="accent3">
                        <a:lumOff val="44000"/>
                      </a:schemeClr>
                    </a:solidFill>
                    <a:latin typeface="FuturaA Bk BT"/>
                    <a:ea typeface="FuturaA Bk BT"/>
                    <a:cs typeface="FuturaA Bk BT"/>
                    <a:sym typeface="FuturaA Bk BT"/>
                  </a:defRPr>
                </a:lvl1pPr>
              </a:lstStyle>
              <a:p>
                <a:pPr/>
                <a:r>
                  <a:t>Destination Address</a:t>
                </a:r>
              </a:p>
            </p:txBody>
          </p:sp>
        </p:grpSp>
        <p:grpSp>
          <p:nvGrpSpPr>
            <p:cNvPr id="842" name="Rectangle 23"/>
            <p:cNvGrpSpPr/>
            <p:nvPr/>
          </p:nvGrpSpPr>
          <p:grpSpPr>
            <a:xfrm>
              <a:off x="65457" y="3759200"/>
              <a:ext cx="5264151" cy="522289"/>
              <a:chOff x="0" y="0"/>
              <a:chExt cx="5264150" cy="522287"/>
            </a:xfrm>
          </p:grpSpPr>
          <p:sp>
            <p:nvSpPr>
              <p:cNvPr id="840" name="Rechteck"/>
              <p:cNvSpPr/>
              <p:nvPr/>
            </p:nvSpPr>
            <p:spPr>
              <a:xfrm>
                <a:off x="0" y="0"/>
                <a:ext cx="5264150" cy="522288"/>
              </a:xfrm>
              <a:prstGeom prst="rect">
                <a:avLst/>
              </a:prstGeom>
              <a:solidFill>
                <a:srgbClr val="DADADA"/>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41" name="Options"/>
              <p:cNvSpPr txBox="1"/>
              <p:nvPr/>
            </p:nvSpPr>
            <p:spPr>
              <a:xfrm>
                <a:off x="48843" y="80417"/>
                <a:ext cx="958255" cy="361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Options</a:t>
                </a:r>
              </a:p>
            </p:txBody>
          </p:sp>
        </p:grpSp>
        <p:grpSp>
          <p:nvGrpSpPr>
            <p:cNvPr id="845" name="Rectangle 24"/>
            <p:cNvGrpSpPr/>
            <p:nvPr/>
          </p:nvGrpSpPr>
          <p:grpSpPr>
            <a:xfrm>
              <a:off x="5342307" y="3759200"/>
              <a:ext cx="2590801" cy="522289"/>
              <a:chOff x="0" y="0"/>
              <a:chExt cx="2590800" cy="522287"/>
            </a:xfrm>
          </p:grpSpPr>
          <p:sp>
            <p:nvSpPr>
              <p:cNvPr id="843" name="Rechteck"/>
              <p:cNvSpPr/>
              <p:nvPr/>
            </p:nvSpPr>
            <p:spPr>
              <a:xfrm>
                <a:off x="0" y="0"/>
                <a:ext cx="2590800" cy="522288"/>
              </a:xfrm>
              <a:prstGeom prst="rect">
                <a:avLst/>
              </a:prstGeom>
              <a:solidFill>
                <a:srgbClr val="DADADA"/>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44" name="Padding"/>
              <p:cNvSpPr txBox="1"/>
              <p:nvPr/>
            </p:nvSpPr>
            <p:spPr>
              <a:xfrm>
                <a:off x="48843" y="80417"/>
                <a:ext cx="996430" cy="361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Padding</a:t>
                </a:r>
              </a:p>
            </p:txBody>
          </p:sp>
        </p:grpSp>
        <p:sp>
          <p:nvSpPr>
            <p:cNvPr id="846" name="Rectangle 25"/>
            <p:cNvSpPr txBox="1"/>
            <p:nvPr/>
          </p:nvSpPr>
          <p:spPr>
            <a:xfrm>
              <a:off x="88900" y="571499"/>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0</a:t>
              </a:r>
            </a:p>
          </p:txBody>
        </p:sp>
        <p:sp>
          <p:nvSpPr>
            <p:cNvPr id="847" name="Rectangle 26"/>
            <p:cNvSpPr txBox="1"/>
            <p:nvPr/>
          </p:nvSpPr>
          <p:spPr>
            <a:xfrm>
              <a:off x="1074738" y="571499"/>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4</a:t>
              </a:r>
            </a:p>
          </p:txBody>
        </p:sp>
        <p:sp>
          <p:nvSpPr>
            <p:cNvPr id="848" name="Rectangle 27"/>
            <p:cNvSpPr txBox="1"/>
            <p:nvPr/>
          </p:nvSpPr>
          <p:spPr>
            <a:xfrm>
              <a:off x="2058988" y="571499"/>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8</a:t>
              </a:r>
            </a:p>
          </p:txBody>
        </p:sp>
        <p:sp>
          <p:nvSpPr>
            <p:cNvPr id="849" name="Rectangle 28"/>
            <p:cNvSpPr txBox="1"/>
            <p:nvPr/>
          </p:nvSpPr>
          <p:spPr>
            <a:xfrm>
              <a:off x="3043238" y="5714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12</a:t>
              </a:r>
            </a:p>
          </p:txBody>
        </p:sp>
        <p:sp>
          <p:nvSpPr>
            <p:cNvPr id="850" name="Rectangle 29"/>
            <p:cNvSpPr txBox="1"/>
            <p:nvPr/>
          </p:nvSpPr>
          <p:spPr>
            <a:xfrm>
              <a:off x="4029075" y="5714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16</a:t>
              </a:r>
            </a:p>
          </p:txBody>
        </p:sp>
        <p:sp>
          <p:nvSpPr>
            <p:cNvPr id="851" name="Rectangle 30"/>
            <p:cNvSpPr txBox="1"/>
            <p:nvPr/>
          </p:nvSpPr>
          <p:spPr>
            <a:xfrm>
              <a:off x="5013325" y="5714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20</a:t>
              </a:r>
            </a:p>
          </p:txBody>
        </p:sp>
        <p:sp>
          <p:nvSpPr>
            <p:cNvPr id="852" name="Rectangle 31"/>
            <p:cNvSpPr txBox="1"/>
            <p:nvPr/>
          </p:nvSpPr>
          <p:spPr>
            <a:xfrm>
              <a:off x="5997575" y="5714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24</a:t>
              </a:r>
            </a:p>
          </p:txBody>
        </p:sp>
        <p:sp>
          <p:nvSpPr>
            <p:cNvPr id="853" name="Rectangle 32"/>
            <p:cNvSpPr txBox="1"/>
            <p:nvPr/>
          </p:nvSpPr>
          <p:spPr>
            <a:xfrm>
              <a:off x="6983413" y="5714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28</a:t>
              </a:r>
            </a:p>
          </p:txBody>
        </p:sp>
        <p:sp>
          <p:nvSpPr>
            <p:cNvPr id="854" name="Rectangle 33"/>
            <p:cNvSpPr txBox="1"/>
            <p:nvPr/>
          </p:nvSpPr>
          <p:spPr>
            <a:xfrm>
              <a:off x="7615238" y="5714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31</a:t>
              </a:r>
            </a:p>
          </p:txBody>
        </p:sp>
        <p:grpSp>
          <p:nvGrpSpPr>
            <p:cNvPr id="857" name="Rectangle 34"/>
            <p:cNvGrpSpPr/>
            <p:nvPr/>
          </p:nvGrpSpPr>
          <p:grpSpPr>
            <a:xfrm>
              <a:off x="65457" y="2159000"/>
              <a:ext cx="1958976" cy="522289"/>
              <a:chOff x="0" y="0"/>
              <a:chExt cx="1958975" cy="522287"/>
            </a:xfrm>
          </p:grpSpPr>
          <p:sp>
            <p:nvSpPr>
              <p:cNvPr id="855" name="Rechteck"/>
              <p:cNvSpPr/>
              <p:nvPr/>
            </p:nvSpPr>
            <p:spPr>
              <a:xfrm>
                <a:off x="0" y="0"/>
                <a:ext cx="1958975" cy="522288"/>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56" name="Time to Live"/>
              <p:cNvSpPr txBox="1"/>
              <p:nvPr/>
            </p:nvSpPr>
            <p:spPr>
              <a:xfrm>
                <a:off x="48843" y="80417"/>
                <a:ext cx="1424497" cy="361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solidFill>
                      <a:schemeClr val="accent3">
                        <a:lumOff val="44000"/>
                      </a:schemeClr>
                    </a:solidFill>
                    <a:latin typeface="FuturaA Bk BT"/>
                    <a:ea typeface="FuturaA Bk BT"/>
                    <a:cs typeface="FuturaA Bk BT"/>
                    <a:sym typeface="FuturaA Bk BT"/>
                  </a:defRPr>
                </a:lvl1pPr>
              </a:lstStyle>
              <a:p>
                <a:pPr/>
                <a:r>
                  <a:t>Time to Live</a:t>
                </a:r>
              </a:p>
            </p:txBody>
          </p:sp>
        </p:grpSp>
        <p:grpSp>
          <p:nvGrpSpPr>
            <p:cNvPr id="860" name="Rectangle 35"/>
            <p:cNvGrpSpPr/>
            <p:nvPr/>
          </p:nvGrpSpPr>
          <p:grpSpPr>
            <a:xfrm>
              <a:off x="2035544" y="2159000"/>
              <a:ext cx="1957389" cy="522289"/>
              <a:chOff x="0" y="0"/>
              <a:chExt cx="1957387" cy="522287"/>
            </a:xfrm>
          </p:grpSpPr>
          <p:sp>
            <p:nvSpPr>
              <p:cNvPr id="858" name="Rechteck"/>
              <p:cNvSpPr/>
              <p:nvPr/>
            </p:nvSpPr>
            <p:spPr>
              <a:xfrm>
                <a:off x="-1" y="0"/>
                <a:ext cx="1957389" cy="522288"/>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59" name="Protocol"/>
              <p:cNvSpPr txBox="1"/>
              <p:nvPr/>
            </p:nvSpPr>
            <p:spPr>
              <a:xfrm>
                <a:off x="48842" y="80417"/>
                <a:ext cx="1021880" cy="361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Protocol</a:t>
                </a:r>
              </a:p>
            </p:txBody>
          </p:sp>
        </p:grpSp>
        <p:grpSp>
          <p:nvGrpSpPr>
            <p:cNvPr id="863" name="Rectangle 36"/>
            <p:cNvGrpSpPr/>
            <p:nvPr/>
          </p:nvGrpSpPr>
          <p:grpSpPr>
            <a:xfrm>
              <a:off x="4005632" y="2159000"/>
              <a:ext cx="3927476" cy="522289"/>
              <a:chOff x="0" y="0"/>
              <a:chExt cx="3927475" cy="522287"/>
            </a:xfrm>
          </p:grpSpPr>
          <p:sp>
            <p:nvSpPr>
              <p:cNvPr id="861" name="Rechteck"/>
              <p:cNvSpPr/>
              <p:nvPr/>
            </p:nvSpPr>
            <p:spPr>
              <a:xfrm>
                <a:off x="0" y="0"/>
                <a:ext cx="3927475" cy="522288"/>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862" name="Header Checksum"/>
              <p:cNvSpPr txBox="1"/>
              <p:nvPr/>
            </p:nvSpPr>
            <p:spPr>
              <a:xfrm>
                <a:off x="48843" y="80417"/>
                <a:ext cx="2089535" cy="361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solidFill>
                      <a:schemeClr val="accent3">
                        <a:lumOff val="44000"/>
                      </a:schemeClr>
                    </a:solidFill>
                    <a:latin typeface="FuturaA Bk BT"/>
                    <a:ea typeface="FuturaA Bk BT"/>
                    <a:cs typeface="FuturaA Bk BT"/>
                    <a:sym typeface="FuturaA Bk BT"/>
                  </a:defRPr>
                </a:lvl1pPr>
              </a:lstStyle>
              <a:p>
                <a:pPr/>
                <a:r>
                  <a:t>Header Checksum</a:t>
                </a:r>
              </a:p>
            </p:txBody>
          </p:sp>
        </p:grpSp>
        <p:sp>
          <p:nvSpPr>
            <p:cNvPr id="864" name="Rectangle 37"/>
            <p:cNvSpPr/>
            <p:nvPr/>
          </p:nvSpPr>
          <p:spPr>
            <a:xfrm>
              <a:off x="71807" y="946150"/>
              <a:ext cx="7854951" cy="3328989"/>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865" name="Line 38"/>
            <p:cNvSpPr/>
            <p:nvPr/>
          </p:nvSpPr>
          <p:spPr>
            <a:xfrm>
              <a:off x="65457" y="2681288"/>
              <a:ext cx="1958976" cy="1"/>
            </a:xfrm>
            <a:prstGeom prst="line">
              <a:avLst/>
            </a:prstGeom>
            <a:noFill/>
            <a:ln w="12700" cap="flat">
              <a:solidFill>
                <a:schemeClr val="accent3">
                  <a:lumOff val="44000"/>
                </a:schemeClr>
              </a:solidFill>
              <a:prstDash val="solid"/>
              <a:round/>
            </a:ln>
            <a:effectLst/>
          </p:spPr>
          <p:txBody>
            <a:bodyPr wrap="square" lIns="45719" tIns="45719" rIns="45719" bIns="45719" numCol="1" anchor="t">
              <a:noAutofit/>
            </a:bodyPr>
            <a:lstStyle/>
            <a:p>
              <a:pPr/>
            </a:p>
          </p:txBody>
        </p:sp>
        <p:sp>
          <p:nvSpPr>
            <p:cNvPr id="866" name="Line 39"/>
            <p:cNvSpPr/>
            <p:nvPr/>
          </p:nvSpPr>
          <p:spPr>
            <a:xfrm>
              <a:off x="65457" y="3221038"/>
              <a:ext cx="7854951" cy="1"/>
            </a:xfrm>
            <a:prstGeom prst="line">
              <a:avLst/>
            </a:prstGeom>
            <a:noFill/>
            <a:ln w="12700" cap="flat">
              <a:solidFill>
                <a:schemeClr val="accent3">
                  <a:lumOff val="44000"/>
                </a:schemeClr>
              </a:solidFill>
              <a:prstDash val="solid"/>
              <a:round/>
            </a:ln>
            <a:effectLst/>
          </p:spPr>
          <p:txBody>
            <a:bodyPr wrap="square" lIns="45719" tIns="45719" rIns="45719" bIns="45719" numCol="1" anchor="t">
              <a:noAutofit/>
            </a:bodyPr>
            <a:lstStyle/>
            <a:p>
              <a:pPr/>
            </a:p>
          </p:txBody>
        </p:sp>
        <p:sp>
          <p:nvSpPr>
            <p:cNvPr id="867" name="Rectangle 40"/>
            <p:cNvSpPr txBox="1"/>
            <p:nvPr/>
          </p:nvSpPr>
          <p:spPr>
            <a:xfrm>
              <a:off x="3905250" y="163512"/>
              <a:ext cx="1738146"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700">
                  <a:latin typeface="FuturaA Bk BT"/>
                  <a:ea typeface="FuturaA Bk BT"/>
                  <a:cs typeface="FuturaA Bk BT"/>
                  <a:sym typeface="FuturaA Bk BT"/>
                </a:defRPr>
              </a:lvl1pPr>
            </a:lstStyle>
            <a:p>
              <a:pPr/>
              <a:r>
                <a:t>Fragmentierung</a:t>
              </a:r>
            </a:p>
          </p:txBody>
        </p:sp>
        <p:sp>
          <p:nvSpPr>
            <p:cNvPr id="868" name="Rectangle 41"/>
            <p:cNvSpPr txBox="1"/>
            <p:nvPr/>
          </p:nvSpPr>
          <p:spPr>
            <a:xfrm>
              <a:off x="4681538" y="4429125"/>
              <a:ext cx="910072"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700">
                  <a:latin typeface="FuturaA Bk BT"/>
                  <a:ea typeface="FuturaA Bk BT"/>
                  <a:cs typeface="FuturaA Bk BT"/>
                  <a:sym typeface="FuturaA Bk BT"/>
                </a:defRPr>
              </a:lvl1pPr>
            </a:lstStyle>
            <a:p>
              <a:pPr/>
              <a:r>
                <a:t>Routing</a:t>
              </a:r>
            </a:p>
          </p:txBody>
        </p:sp>
        <p:sp>
          <p:nvSpPr>
            <p:cNvPr id="869" name="Line 42"/>
            <p:cNvSpPr/>
            <p:nvPr/>
          </p:nvSpPr>
          <p:spPr>
            <a:xfrm flipH="1" flipV="1">
              <a:off x="3954832" y="3630613"/>
              <a:ext cx="600076" cy="912813"/>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870" name="Line 43"/>
            <p:cNvSpPr/>
            <p:nvPr/>
          </p:nvSpPr>
          <p:spPr>
            <a:xfrm>
              <a:off x="4785095" y="465137"/>
              <a:ext cx="444501" cy="1350964"/>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871" name="Rectangle 44"/>
            <p:cNvSpPr txBox="1"/>
            <p:nvPr/>
          </p:nvSpPr>
          <p:spPr>
            <a:xfrm>
              <a:off x="6423156" y="0"/>
              <a:ext cx="1486509" cy="6408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algn="r" defTabSz="844550">
                <a:defRPr sz="1700">
                  <a:latin typeface="FuturaA Bk BT"/>
                  <a:ea typeface="FuturaA Bk BT"/>
                  <a:cs typeface="FuturaA Bk BT"/>
                  <a:sym typeface="FuturaA Bk BT"/>
                </a:defRPr>
              </a:pPr>
              <a:r>
                <a:t>immer in einer</a:t>
              </a:r>
            </a:p>
            <a:p>
              <a:pPr algn="r" defTabSz="844550">
                <a:defRPr sz="1700">
                  <a:latin typeface="FuturaA Bk BT"/>
                  <a:ea typeface="FuturaA Bk BT"/>
                  <a:cs typeface="FuturaA Bk BT"/>
                  <a:sym typeface="FuturaA Bk BT"/>
                </a:defRPr>
              </a:pPr>
              <a:r>
                <a:t>32-Bit-Struktur</a:t>
              </a:r>
            </a:p>
          </p:txBody>
        </p:sp>
        <p:sp>
          <p:nvSpPr>
            <p:cNvPr id="872" name="Line 45"/>
            <p:cNvSpPr/>
            <p:nvPr/>
          </p:nvSpPr>
          <p:spPr>
            <a:xfrm>
              <a:off x="1678357" y="539750"/>
              <a:ext cx="692151" cy="1943101"/>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873" name="Rectangle 46"/>
            <p:cNvSpPr txBox="1"/>
            <p:nvPr/>
          </p:nvSpPr>
          <p:spPr>
            <a:xfrm>
              <a:off x="0" y="57149"/>
              <a:ext cx="1786217" cy="564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lnSpc>
                  <a:spcPct val="90000"/>
                </a:lnSpc>
                <a:defRPr b="1" sz="1700">
                  <a:latin typeface="FuturaA Bk BT"/>
                  <a:ea typeface="FuturaA Bk BT"/>
                  <a:cs typeface="FuturaA Bk BT"/>
                  <a:sym typeface="FuturaA Bk BT"/>
                </a:defRPr>
              </a:pPr>
              <a:r>
                <a:t>Protokoll der </a:t>
              </a:r>
              <a:br/>
              <a:r>
                <a:t>höheren Schicht</a:t>
              </a:r>
            </a:p>
          </p:txBody>
        </p:sp>
        <p:sp>
          <p:nvSpPr>
            <p:cNvPr id="874" name="Rectangle 47"/>
            <p:cNvSpPr txBox="1"/>
            <p:nvPr/>
          </p:nvSpPr>
          <p:spPr>
            <a:xfrm>
              <a:off x="222250" y="4486275"/>
              <a:ext cx="2861415"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lnSpc>
                  <a:spcPct val="90000"/>
                </a:lnSpc>
                <a:defRPr b="1" sz="1700">
                  <a:latin typeface="FuturaA Bk BT"/>
                  <a:ea typeface="FuturaA Bk BT"/>
                  <a:cs typeface="FuturaA Bk BT"/>
                  <a:sym typeface="FuturaA Bk BT"/>
                </a:defRPr>
              </a:lvl1pPr>
            </a:lstStyle>
            <a:p>
              <a:pPr/>
              <a:r>
                <a:t>Auflösen von Schleifen</a:t>
              </a:r>
            </a:p>
          </p:txBody>
        </p:sp>
        <p:sp>
          <p:nvSpPr>
            <p:cNvPr id="875" name="Line 48"/>
            <p:cNvSpPr/>
            <p:nvPr/>
          </p:nvSpPr>
          <p:spPr>
            <a:xfrm flipV="1">
              <a:off x="635370" y="2552700"/>
              <a:ext cx="257176" cy="1922464"/>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876" name="Line 49"/>
            <p:cNvSpPr/>
            <p:nvPr/>
          </p:nvSpPr>
          <p:spPr>
            <a:xfrm flipH="1">
              <a:off x="2602282" y="354012"/>
              <a:ext cx="104776" cy="758827"/>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877" name="Rectangle 50"/>
            <p:cNvSpPr txBox="1"/>
            <p:nvPr/>
          </p:nvSpPr>
          <p:spPr>
            <a:xfrm>
              <a:off x="2349500" y="63499"/>
              <a:ext cx="898476"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700">
                  <a:latin typeface="FuturaA Bk BT"/>
                  <a:ea typeface="FuturaA Bk BT"/>
                  <a:cs typeface="FuturaA Bk BT"/>
                  <a:sym typeface="FuturaA Bk BT"/>
                </a:defRPr>
              </a:lvl1pPr>
            </a:lstStyle>
            <a:p>
              <a:pPr/>
              <a:r>
                <a:t>Qualität</a:t>
              </a:r>
            </a:p>
          </p:txBody>
        </p:sp>
      </p:gr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82"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83"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884" name="Rectangle 4"/>
          <p:cNvSpPr txBox="1"/>
          <p:nvPr>
            <p:ph type="title"/>
          </p:nvPr>
        </p:nvSpPr>
        <p:spPr>
          <a:xfrm>
            <a:off x="722530" y="278649"/>
            <a:ext cx="8573870" cy="521451"/>
          </a:xfrm>
          <a:prstGeom prst="rect">
            <a:avLst/>
          </a:prstGeom>
        </p:spPr>
        <p:txBody>
          <a:bodyPr/>
          <a:lstStyle/>
          <a:p>
            <a:pPr/>
            <a:r>
              <a:t>IPv6 - Die Ideen für ein neues Protokoll</a:t>
            </a:r>
          </a:p>
        </p:txBody>
      </p:sp>
      <p:sp>
        <p:nvSpPr>
          <p:cNvPr id="885"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886" name="Rectangle 5"/>
          <p:cNvSpPr txBox="1"/>
          <p:nvPr/>
        </p:nvSpPr>
        <p:spPr>
          <a:xfrm>
            <a:off x="762000" y="977900"/>
            <a:ext cx="8453121" cy="42699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buClr>
                <a:srgbClr val="0000CC"/>
              </a:buClr>
              <a:buSzPct val="100000"/>
              <a:buFont typeface="Arial"/>
              <a:buChar char="•"/>
              <a:defRPr sz="2400">
                <a:solidFill>
                  <a:srgbClr val="5C6971"/>
                </a:solidFill>
              </a:defRPr>
            </a:pPr>
            <a:r>
              <a:t>Das gegenwärtige Internet Protokoll - Version 4 - wurde 1981 entwickelt. Seit dieser Zeit läuft es gut im Internet, war aber nie für ein so großes Netz wie es das heutige Internet darstellt, gedacht.</a:t>
            </a:r>
          </a:p>
          <a:p>
            <a:pPr marL="609600" indent="-609600">
              <a:spcBef>
                <a:spcPts val="700"/>
              </a:spcBef>
              <a:buClr>
                <a:srgbClr val="0000CC"/>
              </a:buClr>
              <a:buSzPct val="100000"/>
              <a:buFont typeface="Arial"/>
              <a:buChar char="•"/>
              <a:defRPr sz="2400">
                <a:solidFill>
                  <a:srgbClr val="5C6971"/>
                </a:solidFill>
              </a:defRPr>
            </a:pPr>
            <a:r>
              <a:t>Es gibt einige Defizite im Protokoll die z.B. Sicherheit, Mobilität und Qualität betreffen. Sie werden heute über Zusatzprotokolle abgewickelt (Mobile-IP, IPsec,...).</a:t>
            </a:r>
          </a:p>
          <a:p>
            <a:pPr marL="609600" indent="-609600">
              <a:spcBef>
                <a:spcPts val="700"/>
              </a:spcBef>
              <a:buClr>
                <a:srgbClr val="0000CC"/>
              </a:buClr>
              <a:buSzPct val="100000"/>
              <a:buFont typeface="Arial"/>
              <a:buChar char="•"/>
              <a:defRPr sz="2400">
                <a:solidFill>
                  <a:srgbClr val="5C6971"/>
                </a:solidFill>
              </a:defRPr>
            </a:pPr>
            <a:r>
              <a:t>1991 wurde mit den Arbeiten zu einer neuen Version - Version 6 - begonnen, die alle neuen Ideen beinhalten und die Version 4 ersetzen sollte.</a:t>
            </a:r>
          </a:p>
        </p:txBody>
      </p:sp>
      <p:sp>
        <p:nvSpPr>
          <p:cNvPr id="887" name="Text Box 4"/>
          <p:cNvSpPr txBox="1"/>
          <p:nvPr/>
        </p:nvSpPr>
        <p:spPr>
          <a:xfrm>
            <a:off x="858255" y="5634244"/>
            <a:ext cx="6282035" cy="332729"/>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spAutoFit/>
          </a:bodyPr>
          <a:lstStyle/>
          <a:p>
            <a:pPr>
              <a:defRPr sz="1200">
                <a:latin typeface="FuturaA Bk BT"/>
                <a:ea typeface="FuturaA Bk BT"/>
                <a:cs typeface="FuturaA Bk BT"/>
                <a:sym typeface="FuturaA Bk BT"/>
              </a:defRPr>
            </a:pPr>
            <a:r>
              <a:t>(IP </a:t>
            </a:r>
            <a:r>
              <a:t>Version 5 war für das „Stream Protocol“ (ST) reserviert, das keine Bedeutung erlangte.)</a:t>
            </a:r>
            <a:r>
              <a:rPr sz="1600"/>
              <a:t> </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91"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92"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893" name="Rectangle 4"/>
          <p:cNvSpPr txBox="1"/>
          <p:nvPr>
            <p:ph type="title"/>
          </p:nvPr>
        </p:nvSpPr>
        <p:spPr>
          <a:xfrm>
            <a:off x="722530" y="278649"/>
            <a:ext cx="8573870" cy="521451"/>
          </a:xfrm>
          <a:prstGeom prst="rect">
            <a:avLst/>
          </a:prstGeom>
        </p:spPr>
        <p:txBody>
          <a:bodyPr/>
          <a:lstStyle/>
          <a:p>
            <a:pPr/>
            <a:r>
              <a:t>IPv6 - Zeitlicher Ablauf</a:t>
            </a:r>
          </a:p>
        </p:txBody>
      </p:sp>
      <p:sp>
        <p:nvSpPr>
          <p:cNvPr id="894"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895" name="Rectangle 5"/>
          <p:cNvSpPr txBox="1"/>
          <p:nvPr/>
        </p:nvSpPr>
        <p:spPr>
          <a:xfrm>
            <a:off x="762000" y="977900"/>
            <a:ext cx="8453121" cy="50700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buClr>
                <a:srgbClr val="0000CC"/>
              </a:buClr>
              <a:buSzPct val="100000"/>
              <a:buFont typeface="Arial"/>
              <a:buChar char="•"/>
              <a:defRPr b="1" sz="2400">
                <a:solidFill>
                  <a:srgbClr val="5C6971"/>
                </a:solidFill>
              </a:defRPr>
            </a:pPr>
            <a:r>
              <a:t>1991: </a:t>
            </a:r>
            <a:r>
              <a:rPr b="0"/>
              <a:t>Das IAB (Internet Activities Board, heute: Internet Architecture Board) beginnt mit Studien zum Wachstum des Internet.</a:t>
            </a:r>
            <a:endParaRPr b="0"/>
          </a:p>
          <a:p>
            <a:pPr marL="609600" indent="-609600">
              <a:spcBef>
                <a:spcPts val="700"/>
              </a:spcBef>
              <a:buClr>
                <a:srgbClr val="0000CC"/>
              </a:buClr>
              <a:buSzPct val="100000"/>
              <a:buFont typeface="Arial"/>
              <a:buChar char="•"/>
              <a:defRPr b="1" sz="2400">
                <a:solidFill>
                  <a:srgbClr val="5C6971"/>
                </a:solidFill>
              </a:defRPr>
            </a:pPr>
            <a:r>
              <a:t>1994: </a:t>
            </a:r>
            <a:r>
              <a:rPr b="0"/>
              <a:t>Eine Arbeitsgruppe in der IETF veröffentlicht </a:t>
            </a:r>
            <a:br>
              <a:rPr b="0"/>
            </a:br>
            <a:r>
              <a:rPr b="0"/>
              <a:t>den RFC 1752: The Recommendation for the IP Next Generation Protocol</a:t>
            </a:r>
            <a:endParaRPr b="0"/>
          </a:p>
          <a:p>
            <a:pPr marL="609600" indent="-609600">
              <a:spcBef>
                <a:spcPts val="700"/>
              </a:spcBef>
              <a:buClr>
                <a:srgbClr val="0000CC"/>
              </a:buClr>
              <a:buSzPct val="100000"/>
              <a:buFont typeface="Arial"/>
              <a:buChar char="•"/>
              <a:defRPr b="1" sz="2400">
                <a:solidFill>
                  <a:srgbClr val="5C6971"/>
                </a:solidFill>
              </a:defRPr>
            </a:pPr>
            <a:r>
              <a:t>1996:</a:t>
            </a:r>
            <a:r>
              <a:rPr b="0"/>
              <a:t> In 5 RFCs werden die Details von IPv6 nieder gelegt. (RFC 1883, 1884, 1885, 1886, 1933)</a:t>
            </a:r>
            <a:endParaRPr b="0"/>
          </a:p>
          <a:p>
            <a:pPr marL="609600" indent="-609600">
              <a:spcBef>
                <a:spcPts val="700"/>
              </a:spcBef>
              <a:buClr>
                <a:srgbClr val="0000CC"/>
              </a:buClr>
              <a:buSzPct val="100000"/>
              <a:buFont typeface="Arial"/>
              <a:buChar char="•"/>
              <a:defRPr b="1" sz="2400">
                <a:solidFill>
                  <a:srgbClr val="5C6971"/>
                </a:solidFill>
              </a:defRPr>
            </a:pPr>
            <a:r>
              <a:t>1998: </a:t>
            </a:r>
            <a:r>
              <a:rPr b="0"/>
              <a:t>Ein  neuer Satz von RFCs wurde veröffentlicht, </a:t>
            </a:r>
            <a:br>
              <a:rPr b="0"/>
            </a:br>
            <a:r>
              <a:rPr b="0"/>
              <a:t>4 der Ursprungs-RFCs wurden ersetzt und die Struktur des Paketkopfes sowie die Adressierung geändert. (Am wichtigsten ist RFC 2460: IPv6 Specification</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99"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00"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901" name="Rectangle 4"/>
          <p:cNvSpPr txBox="1"/>
          <p:nvPr>
            <p:ph type="title"/>
          </p:nvPr>
        </p:nvSpPr>
        <p:spPr>
          <a:xfrm>
            <a:off x="722530" y="278649"/>
            <a:ext cx="8573870" cy="521451"/>
          </a:xfrm>
          <a:prstGeom prst="rect">
            <a:avLst/>
          </a:prstGeom>
        </p:spPr>
        <p:txBody>
          <a:bodyPr/>
          <a:lstStyle/>
          <a:p>
            <a:pPr/>
            <a:r>
              <a:t>IPv6 Grundlagen - Paketkopf - Struktur</a:t>
            </a:r>
          </a:p>
        </p:txBody>
      </p:sp>
      <p:sp>
        <p:nvSpPr>
          <p:cNvPr id="902"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959" name="Gruppieren 7"/>
          <p:cNvGrpSpPr/>
          <p:nvPr/>
        </p:nvGrpSpPr>
        <p:grpSpPr>
          <a:xfrm>
            <a:off x="1127574" y="908720"/>
            <a:ext cx="7393914" cy="5040560"/>
            <a:chOff x="0" y="0"/>
            <a:chExt cx="7393911" cy="5040559"/>
          </a:xfrm>
        </p:grpSpPr>
        <p:sp>
          <p:nvSpPr>
            <p:cNvPr id="903" name="Line 2"/>
            <p:cNvSpPr/>
            <p:nvPr/>
          </p:nvSpPr>
          <p:spPr>
            <a:xfrm flipH="1">
              <a:off x="22202" y="146018"/>
              <a:ext cx="1" cy="128497"/>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04" name="Line 3"/>
            <p:cNvSpPr/>
            <p:nvPr/>
          </p:nvSpPr>
          <p:spPr>
            <a:xfrm>
              <a:off x="939884" y="146018"/>
              <a:ext cx="1" cy="128497"/>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05" name="Line 4"/>
            <p:cNvSpPr/>
            <p:nvPr/>
          </p:nvSpPr>
          <p:spPr>
            <a:xfrm>
              <a:off x="1857566" y="146018"/>
              <a:ext cx="1" cy="128497"/>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06" name="Line 5"/>
            <p:cNvSpPr/>
            <p:nvPr/>
          </p:nvSpPr>
          <p:spPr>
            <a:xfrm>
              <a:off x="2776728" y="146018"/>
              <a:ext cx="1" cy="128497"/>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07" name="Line 6"/>
            <p:cNvSpPr/>
            <p:nvPr/>
          </p:nvSpPr>
          <p:spPr>
            <a:xfrm>
              <a:off x="3694410" y="146018"/>
              <a:ext cx="1" cy="128497"/>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08" name="Line 7"/>
            <p:cNvSpPr/>
            <p:nvPr/>
          </p:nvSpPr>
          <p:spPr>
            <a:xfrm>
              <a:off x="4612092" y="146018"/>
              <a:ext cx="1" cy="128497"/>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09" name="Line 8"/>
            <p:cNvSpPr/>
            <p:nvPr/>
          </p:nvSpPr>
          <p:spPr>
            <a:xfrm>
              <a:off x="5531255" y="146018"/>
              <a:ext cx="1" cy="128497"/>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10" name="Line 9"/>
            <p:cNvSpPr/>
            <p:nvPr/>
          </p:nvSpPr>
          <p:spPr>
            <a:xfrm>
              <a:off x="6448937" y="146018"/>
              <a:ext cx="1" cy="128497"/>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11" name="Line 10"/>
            <p:cNvSpPr/>
            <p:nvPr/>
          </p:nvSpPr>
          <p:spPr>
            <a:xfrm>
              <a:off x="7366619" y="146018"/>
              <a:ext cx="1" cy="128497"/>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12" name="Rectangle 11"/>
            <p:cNvSpPr txBox="1"/>
            <p:nvPr/>
          </p:nvSpPr>
          <p:spPr>
            <a:xfrm>
              <a:off x="48993" y="0"/>
              <a:ext cx="214601" cy="330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t">
              <a:spAutoFit/>
            </a:bodyPr>
            <a:lstStyle>
              <a:lvl1pPr>
                <a:defRPr b="1" sz="1600">
                  <a:latin typeface="FuturaA Bk BT"/>
                  <a:ea typeface="FuturaA Bk BT"/>
                  <a:cs typeface="FuturaA Bk BT"/>
                  <a:sym typeface="FuturaA Bk BT"/>
                </a:defRPr>
              </a:lvl1pPr>
            </a:lstStyle>
            <a:p>
              <a:pPr/>
              <a:r>
                <a:t>0</a:t>
              </a:r>
            </a:p>
          </p:txBody>
        </p:sp>
        <p:sp>
          <p:nvSpPr>
            <p:cNvPr id="913" name="Rectangle 12"/>
            <p:cNvSpPr txBox="1"/>
            <p:nvPr/>
          </p:nvSpPr>
          <p:spPr>
            <a:xfrm>
              <a:off x="966675" y="0"/>
              <a:ext cx="214601" cy="330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t">
              <a:spAutoFit/>
            </a:bodyPr>
            <a:lstStyle>
              <a:lvl1pPr>
                <a:defRPr b="1" sz="1600">
                  <a:latin typeface="FuturaA Bk BT"/>
                  <a:ea typeface="FuturaA Bk BT"/>
                  <a:cs typeface="FuturaA Bk BT"/>
                  <a:sym typeface="FuturaA Bk BT"/>
                </a:defRPr>
              </a:lvl1pPr>
            </a:lstStyle>
            <a:p>
              <a:pPr/>
              <a:r>
                <a:t>4</a:t>
              </a:r>
            </a:p>
          </p:txBody>
        </p:sp>
        <p:sp>
          <p:nvSpPr>
            <p:cNvPr id="914" name="Rectangle 13"/>
            <p:cNvSpPr txBox="1"/>
            <p:nvPr/>
          </p:nvSpPr>
          <p:spPr>
            <a:xfrm>
              <a:off x="1885838" y="0"/>
              <a:ext cx="214601" cy="330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t">
              <a:spAutoFit/>
            </a:bodyPr>
            <a:lstStyle>
              <a:lvl1pPr>
                <a:defRPr b="1" sz="1600">
                  <a:latin typeface="FuturaA Bk BT"/>
                  <a:ea typeface="FuturaA Bk BT"/>
                  <a:cs typeface="FuturaA Bk BT"/>
                  <a:sym typeface="FuturaA Bk BT"/>
                </a:defRPr>
              </a:lvl1pPr>
            </a:lstStyle>
            <a:p>
              <a:pPr/>
              <a:r>
                <a:t>8</a:t>
              </a:r>
            </a:p>
          </p:txBody>
        </p:sp>
        <p:sp>
          <p:nvSpPr>
            <p:cNvPr id="915" name="Rectangle 14"/>
            <p:cNvSpPr txBox="1"/>
            <p:nvPr/>
          </p:nvSpPr>
          <p:spPr>
            <a:xfrm>
              <a:off x="2803520" y="0"/>
              <a:ext cx="327611" cy="330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t">
              <a:spAutoFit/>
            </a:bodyPr>
            <a:lstStyle>
              <a:lvl1pPr>
                <a:defRPr b="1" sz="1600">
                  <a:latin typeface="FuturaA Bk BT"/>
                  <a:ea typeface="FuturaA Bk BT"/>
                  <a:cs typeface="FuturaA Bk BT"/>
                  <a:sym typeface="FuturaA Bk BT"/>
                </a:defRPr>
              </a:lvl1pPr>
            </a:lstStyle>
            <a:p>
              <a:pPr/>
              <a:r>
                <a:t>12</a:t>
              </a:r>
            </a:p>
          </p:txBody>
        </p:sp>
        <p:sp>
          <p:nvSpPr>
            <p:cNvPr id="916" name="Rectangle 15"/>
            <p:cNvSpPr txBox="1"/>
            <p:nvPr/>
          </p:nvSpPr>
          <p:spPr>
            <a:xfrm>
              <a:off x="3721202" y="0"/>
              <a:ext cx="327611" cy="330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t">
              <a:spAutoFit/>
            </a:bodyPr>
            <a:lstStyle>
              <a:lvl1pPr>
                <a:defRPr b="1" sz="1600">
                  <a:latin typeface="FuturaA Bk BT"/>
                  <a:ea typeface="FuturaA Bk BT"/>
                  <a:cs typeface="FuturaA Bk BT"/>
                  <a:sym typeface="FuturaA Bk BT"/>
                </a:defRPr>
              </a:lvl1pPr>
            </a:lstStyle>
            <a:p>
              <a:pPr/>
              <a:r>
                <a:t>16</a:t>
              </a:r>
            </a:p>
          </p:txBody>
        </p:sp>
        <p:sp>
          <p:nvSpPr>
            <p:cNvPr id="917" name="Rectangle 16"/>
            <p:cNvSpPr txBox="1"/>
            <p:nvPr/>
          </p:nvSpPr>
          <p:spPr>
            <a:xfrm>
              <a:off x="4640364" y="0"/>
              <a:ext cx="327611" cy="330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t">
              <a:spAutoFit/>
            </a:bodyPr>
            <a:lstStyle>
              <a:lvl1pPr>
                <a:defRPr b="1" sz="1600">
                  <a:latin typeface="FuturaA Bk BT"/>
                  <a:ea typeface="FuturaA Bk BT"/>
                  <a:cs typeface="FuturaA Bk BT"/>
                  <a:sym typeface="FuturaA Bk BT"/>
                </a:defRPr>
              </a:lvl1pPr>
            </a:lstStyle>
            <a:p>
              <a:pPr/>
              <a:r>
                <a:t>20</a:t>
              </a:r>
            </a:p>
          </p:txBody>
        </p:sp>
        <p:sp>
          <p:nvSpPr>
            <p:cNvPr id="918" name="Rectangle 17"/>
            <p:cNvSpPr txBox="1"/>
            <p:nvPr/>
          </p:nvSpPr>
          <p:spPr>
            <a:xfrm>
              <a:off x="5558046" y="0"/>
              <a:ext cx="327611" cy="330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t">
              <a:spAutoFit/>
            </a:bodyPr>
            <a:lstStyle>
              <a:lvl1pPr>
                <a:defRPr b="1" sz="1600">
                  <a:latin typeface="FuturaA Bk BT"/>
                  <a:ea typeface="FuturaA Bk BT"/>
                  <a:cs typeface="FuturaA Bk BT"/>
                  <a:sym typeface="FuturaA Bk BT"/>
                </a:defRPr>
              </a:lvl1pPr>
            </a:lstStyle>
            <a:p>
              <a:pPr/>
              <a:r>
                <a:t>24</a:t>
              </a:r>
            </a:p>
          </p:txBody>
        </p:sp>
        <p:sp>
          <p:nvSpPr>
            <p:cNvPr id="919" name="Rectangle 18"/>
            <p:cNvSpPr txBox="1"/>
            <p:nvPr/>
          </p:nvSpPr>
          <p:spPr>
            <a:xfrm>
              <a:off x="6475728" y="0"/>
              <a:ext cx="327611" cy="330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t">
              <a:spAutoFit/>
            </a:bodyPr>
            <a:lstStyle>
              <a:lvl1pPr>
                <a:defRPr b="1" sz="1600">
                  <a:latin typeface="FuturaA Bk BT"/>
                  <a:ea typeface="FuturaA Bk BT"/>
                  <a:cs typeface="FuturaA Bk BT"/>
                  <a:sym typeface="FuturaA Bk BT"/>
                </a:defRPr>
              </a:lvl1pPr>
            </a:lstStyle>
            <a:p>
              <a:pPr/>
              <a:r>
                <a:t>28</a:t>
              </a:r>
            </a:p>
          </p:txBody>
        </p:sp>
        <p:sp>
          <p:nvSpPr>
            <p:cNvPr id="920" name="Rectangle 19"/>
            <p:cNvSpPr txBox="1"/>
            <p:nvPr/>
          </p:nvSpPr>
          <p:spPr>
            <a:xfrm>
              <a:off x="7066301" y="0"/>
              <a:ext cx="327612" cy="3301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t">
              <a:spAutoFit/>
            </a:bodyPr>
            <a:lstStyle>
              <a:lvl1pPr>
                <a:defRPr b="1" sz="1600">
                  <a:latin typeface="FuturaA Bk BT"/>
                  <a:ea typeface="FuturaA Bk BT"/>
                  <a:cs typeface="FuturaA Bk BT"/>
                  <a:sym typeface="FuturaA Bk BT"/>
                </a:defRPr>
              </a:lvl1pPr>
            </a:lstStyle>
            <a:p>
              <a:pPr/>
              <a:r>
                <a:t>31</a:t>
              </a:r>
            </a:p>
          </p:txBody>
        </p:sp>
        <p:sp>
          <p:nvSpPr>
            <p:cNvPr id="921" name="Rectangle 20"/>
            <p:cNvSpPr/>
            <p:nvPr/>
          </p:nvSpPr>
          <p:spPr>
            <a:xfrm>
              <a:off x="34043" y="292036"/>
              <a:ext cx="7320736" cy="4742684"/>
            </a:xfrm>
            <a:prstGeom prst="rect">
              <a:avLst/>
            </a:prstGeom>
            <a:solidFill>
              <a:schemeClr val="accent3">
                <a:lumOff val="44000"/>
              </a:schemeClr>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grpSp>
          <p:nvGrpSpPr>
            <p:cNvPr id="924" name="Rectangle 21"/>
            <p:cNvGrpSpPr/>
            <p:nvPr/>
          </p:nvGrpSpPr>
          <p:grpSpPr>
            <a:xfrm>
              <a:off x="28122" y="286196"/>
              <a:ext cx="1071748" cy="464339"/>
              <a:chOff x="0" y="0"/>
              <a:chExt cx="1071746" cy="464337"/>
            </a:xfrm>
          </p:grpSpPr>
          <p:sp>
            <p:nvSpPr>
              <p:cNvPr id="922" name="Rechteck"/>
              <p:cNvSpPr/>
              <p:nvPr/>
            </p:nvSpPr>
            <p:spPr>
              <a:xfrm>
                <a:off x="0" y="0"/>
                <a:ext cx="905842" cy="464338"/>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923" name="Version"/>
              <p:cNvSpPr txBox="1"/>
              <p:nvPr/>
            </p:nvSpPr>
            <p:spPr>
              <a:xfrm>
                <a:off x="52382" y="35323"/>
                <a:ext cx="1019365" cy="3936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ctr">
                <a:spAutoFit/>
              </a:bodyPr>
              <a:lstStyle>
                <a:lvl1pPr>
                  <a:defRPr b="1" sz="2000">
                    <a:solidFill>
                      <a:schemeClr val="accent3">
                        <a:lumOff val="44000"/>
                      </a:schemeClr>
                    </a:solidFill>
                    <a:latin typeface="FuturaA Bk BT"/>
                    <a:ea typeface="FuturaA Bk BT"/>
                    <a:cs typeface="FuturaA Bk BT"/>
                    <a:sym typeface="FuturaA Bk BT"/>
                  </a:defRPr>
                </a:lvl1pPr>
              </a:lstStyle>
              <a:p>
                <a:pPr/>
                <a:r>
                  <a:t>Version</a:t>
                </a:r>
              </a:p>
            </p:txBody>
          </p:sp>
        </p:grpSp>
        <p:grpSp>
          <p:nvGrpSpPr>
            <p:cNvPr id="927" name="Rectangle 22"/>
            <p:cNvGrpSpPr/>
            <p:nvPr/>
          </p:nvGrpSpPr>
          <p:grpSpPr>
            <a:xfrm>
              <a:off x="3700331" y="762216"/>
              <a:ext cx="1825004" cy="465799"/>
              <a:chOff x="0" y="0"/>
              <a:chExt cx="1825002" cy="465798"/>
            </a:xfrm>
          </p:grpSpPr>
          <p:sp>
            <p:nvSpPr>
              <p:cNvPr id="925" name="Rechteck"/>
              <p:cNvSpPr/>
              <p:nvPr/>
            </p:nvSpPr>
            <p:spPr>
              <a:xfrm>
                <a:off x="0" y="-1"/>
                <a:ext cx="1825003" cy="465800"/>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a:lnSpc>
                    <a:spcPct val="85000"/>
                  </a:lnSpc>
                </a:pPr>
              </a:p>
            </p:txBody>
          </p:sp>
          <p:sp>
            <p:nvSpPr>
              <p:cNvPr id="926" name="Next Header"/>
              <p:cNvSpPr txBox="1"/>
              <p:nvPr/>
            </p:nvSpPr>
            <p:spPr>
              <a:xfrm>
                <a:off x="52383" y="36053"/>
                <a:ext cx="1583919" cy="3936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ctr">
                <a:spAutoFit/>
              </a:bodyPr>
              <a:lstStyle>
                <a:lvl1pPr>
                  <a:lnSpc>
                    <a:spcPct val="85000"/>
                  </a:lnSpc>
                  <a:defRPr b="1" sz="2000">
                    <a:latin typeface="FuturaA Bk BT"/>
                    <a:ea typeface="FuturaA Bk BT"/>
                    <a:cs typeface="FuturaA Bk BT"/>
                    <a:sym typeface="FuturaA Bk BT"/>
                  </a:defRPr>
                </a:lvl1pPr>
              </a:lstStyle>
              <a:p>
                <a:pPr/>
                <a:r>
                  <a:t>Next Header</a:t>
                </a:r>
              </a:p>
            </p:txBody>
          </p:sp>
        </p:grpSp>
        <p:grpSp>
          <p:nvGrpSpPr>
            <p:cNvPr id="930" name="Rectangle 23"/>
            <p:cNvGrpSpPr/>
            <p:nvPr/>
          </p:nvGrpSpPr>
          <p:grpSpPr>
            <a:xfrm>
              <a:off x="945805" y="286196"/>
              <a:ext cx="1819083" cy="464339"/>
              <a:chOff x="0" y="0"/>
              <a:chExt cx="1819081" cy="464337"/>
            </a:xfrm>
          </p:grpSpPr>
          <p:sp>
            <p:nvSpPr>
              <p:cNvPr id="928" name="Rechteck"/>
              <p:cNvSpPr/>
              <p:nvPr/>
            </p:nvSpPr>
            <p:spPr>
              <a:xfrm>
                <a:off x="0" y="0"/>
                <a:ext cx="1819082" cy="464338"/>
              </a:xfrm>
              <a:prstGeom prst="rect">
                <a:avLst/>
              </a:prstGeom>
              <a:solidFill>
                <a:srgbClr val="3365FB"/>
              </a:solidFill>
              <a:ln w="12700" cap="flat">
                <a:solidFill>
                  <a:srgbClr val="474747"/>
                </a:solidFill>
                <a:prstDash val="solid"/>
                <a:miter lim="800000"/>
              </a:ln>
              <a:effectLst/>
            </p:spPr>
            <p:txBody>
              <a:bodyPr wrap="square" lIns="45719" tIns="45719" rIns="45719" bIns="45719" numCol="1" anchor="ctr">
                <a:noAutofit/>
              </a:bodyPr>
              <a:lstStyle/>
              <a:p>
                <a:pPr/>
              </a:p>
            </p:txBody>
          </p:sp>
          <p:sp>
            <p:nvSpPr>
              <p:cNvPr id="929" name="Traffic Class"/>
              <p:cNvSpPr txBox="1"/>
              <p:nvPr/>
            </p:nvSpPr>
            <p:spPr>
              <a:xfrm>
                <a:off x="52383" y="35324"/>
                <a:ext cx="1612320" cy="3936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ctr">
                <a:spAutoFit/>
              </a:bodyPr>
              <a:lstStyle>
                <a:lvl1pPr>
                  <a:defRPr b="1" sz="2000">
                    <a:solidFill>
                      <a:schemeClr val="accent3">
                        <a:lumOff val="44000"/>
                      </a:schemeClr>
                    </a:solidFill>
                    <a:latin typeface="FuturaA Bk BT"/>
                    <a:ea typeface="FuturaA Bk BT"/>
                    <a:cs typeface="FuturaA Bk BT"/>
                    <a:sym typeface="FuturaA Bk BT"/>
                  </a:defRPr>
                </a:lvl1pPr>
              </a:lstStyle>
              <a:p>
                <a:pPr/>
                <a:r>
                  <a:t>Traffic Class</a:t>
                </a:r>
              </a:p>
            </p:txBody>
          </p:sp>
        </p:grpSp>
        <p:grpSp>
          <p:nvGrpSpPr>
            <p:cNvPr id="933" name="Rectangle 24"/>
            <p:cNvGrpSpPr/>
            <p:nvPr/>
          </p:nvGrpSpPr>
          <p:grpSpPr>
            <a:xfrm>
              <a:off x="28122" y="762216"/>
              <a:ext cx="3660368" cy="465799"/>
              <a:chOff x="0" y="0"/>
              <a:chExt cx="3660366" cy="465798"/>
            </a:xfrm>
          </p:grpSpPr>
          <p:sp>
            <p:nvSpPr>
              <p:cNvPr id="931" name="Rechteck"/>
              <p:cNvSpPr/>
              <p:nvPr/>
            </p:nvSpPr>
            <p:spPr>
              <a:xfrm>
                <a:off x="0" y="-1"/>
                <a:ext cx="3660367" cy="465800"/>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932" name="Payload Length"/>
              <p:cNvSpPr txBox="1"/>
              <p:nvPr/>
            </p:nvSpPr>
            <p:spPr>
              <a:xfrm>
                <a:off x="52383" y="36053"/>
                <a:ext cx="1992700" cy="3936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ctr">
                <a:spAutoFit/>
              </a:bodyPr>
              <a:lstStyle>
                <a:lvl1pPr>
                  <a:defRPr b="1" sz="2000">
                    <a:solidFill>
                      <a:schemeClr val="accent3">
                        <a:lumOff val="44000"/>
                      </a:schemeClr>
                    </a:solidFill>
                    <a:latin typeface="FuturaA Bk BT"/>
                    <a:ea typeface="FuturaA Bk BT"/>
                    <a:cs typeface="FuturaA Bk BT"/>
                    <a:sym typeface="FuturaA Bk BT"/>
                  </a:defRPr>
                </a:lvl1pPr>
              </a:lstStyle>
              <a:p>
                <a:pPr/>
                <a:r>
                  <a:t>Payload Length</a:t>
                </a:r>
              </a:p>
            </p:txBody>
          </p:sp>
        </p:grpSp>
        <p:grpSp>
          <p:nvGrpSpPr>
            <p:cNvPr id="936" name="Rectangle 25"/>
            <p:cNvGrpSpPr/>
            <p:nvPr/>
          </p:nvGrpSpPr>
          <p:grpSpPr>
            <a:xfrm>
              <a:off x="28122" y="1239696"/>
              <a:ext cx="7332578" cy="1893862"/>
              <a:chOff x="0" y="0"/>
              <a:chExt cx="7332576" cy="1893860"/>
            </a:xfrm>
          </p:grpSpPr>
          <p:sp>
            <p:nvSpPr>
              <p:cNvPr id="934" name="Rechteck"/>
              <p:cNvSpPr/>
              <p:nvPr/>
            </p:nvSpPr>
            <p:spPr>
              <a:xfrm>
                <a:off x="-1" y="0"/>
                <a:ext cx="7332578" cy="1893861"/>
              </a:xfrm>
              <a:prstGeom prst="rect">
                <a:avLst/>
              </a:prstGeom>
              <a:solidFill>
                <a:schemeClr val="accent1"/>
              </a:solidFill>
              <a:ln w="12700" cap="flat">
                <a:solidFill>
                  <a:srgbClr val="000000"/>
                </a:solidFill>
                <a:prstDash val="solid"/>
                <a:miter lim="800000"/>
              </a:ln>
              <a:effectLst/>
            </p:spPr>
            <p:txBody>
              <a:bodyPr wrap="square" lIns="45719" tIns="45719" rIns="45719" bIns="45719" numCol="1" anchor="ctr">
                <a:noAutofit/>
              </a:bodyPr>
              <a:lstStyle/>
              <a:p>
                <a:pPr algn="ctr"/>
              </a:p>
            </p:txBody>
          </p:sp>
          <p:sp>
            <p:nvSpPr>
              <p:cNvPr id="935" name="Source Address"/>
              <p:cNvSpPr txBox="1"/>
              <p:nvPr/>
            </p:nvSpPr>
            <p:spPr>
              <a:xfrm>
                <a:off x="2646125" y="750085"/>
                <a:ext cx="2040326" cy="3936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ctr">
                <a:spAutoFit/>
              </a:bodyPr>
              <a:lstStyle>
                <a:lvl1pPr algn="ctr">
                  <a:defRPr b="1" sz="2000">
                    <a:latin typeface="FuturaA Bk BT"/>
                    <a:ea typeface="FuturaA Bk BT"/>
                    <a:cs typeface="FuturaA Bk BT"/>
                    <a:sym typeface="FuturaA Bk BT"/>
                  </a:defRPr>
                </a:lvl1pPr>
              </a:lstStyle>
              <a:p>
                <a:pPr/>
                <a:r>
                  <a:t>Source Address</a:t>
                </a:r>
              </a:p>
            </p:txBody>
          </p:sp>
        </p:grpSp>
        <p:grpSp>
          <p:nvGrpSpPr>
            <p:cNvPr id="939" name="Rectangle 26"/>
            <p:cNvGrpSpPr/>
            <p:nvPr/>
          </p:nvGrpSpPr>
          <p:grpSpPr>
            <a:xfrm>
              <a:off x="2776728" y="286196"/>
              <a:ext cx="4583971" cy="464339"/>
              <a:chOff x="0" y="0"/>
              <a:chExt cx="4583970" cy="464337"/>
            </a:xfrm>
          </p:grpSpPr>
          <p:sp>
            <p:nvSpPr>
              <p:cNvPr id="937" name="Rechteck"/>
              <p:cNvSpPr/>
              <p:nvPr/>
            </p:nvSpPr>
            <p:spPr>
              <a:xfrm>
                <a:off x="-1" y="0"/>
                <a:ext cx="4583972" cy="464338"/>
              </a:xfrm>
              <a:prstGeom prst="rect">
                <a:avLst/>
              </a:prstGeom>
              <a:solidFill>
                <a:srgbClr val="3365FB"/>
              </a:solidFill>
              <a:ln w="12700" cap="flat">
                <a:solidFill>
                  <a:srgbClr val="474747"/>
                </a:solidFill>
                <a:prstDash val="solid"/>
                <a:miter lim="800000"/>
              </a:ln>
              <a:effectLst/>
            </p:spPr>
            <p:txBody>
              <a:bodyPr wrap="square" lIns="45719" tIns="45719" rIns="45719" bIns="45719" numCol="1" anchor="ctr">
                <a:noAutofit/>
              </a:bodyPr>
              <a:lstStyle/>
              <a:p>
                <a:pPr/>
              </a:p>
            </p:txBody>
          </p:sp>
          <p:sp>
            <p:nvSpPr>
              <p:cNvPr id="938" name="Flow Label"/>
              <p:cNvSpPr txBox="1"/>
              <p:nvPr/>
            </p:nvSpPr>
            <p:spPr>
              <a:xfrm>
                <a:off x="52382" y="35324"/>
                <a:ext cx="1414007" cy="3936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ctr">
                <a:spAutoFit/>
              </a:bodyPr>
              <a:lstStyle>
                <a:lvl1pPr>
                  <a:defRPr b="1" sz="2000">
                    <a:solidFill>
                      <a:schemeClr val="accent3">
                        <a:lumOff val="44000"/>
                      </a:schemeClr>
                    </a:solidFill>
                    <a:latin typeface="FuturaA Bk BT"/>
                    <a:ea typeface="FuturaA Bk BT"/>
                    <a:cs typeface="FuturaA Bk BT"/>
                    <a:sym typeface="FuturaA Bk BT"/>
                  </a:defRPr>
                </a:lvl1pPr>
              </a:lstStyle>
              <a:p>
                <a:pPr/>
                <a:r>
                  <a:t>Flow Label</a:t>
                </a:r>
              </a:p>
            </p:txBody>
          </p:sp>
        </p:grpSp>
        <p:grpSp>
          <p:nvGrpSpPr>
            <p:cNvPr id="942" name="Rectangle 27"/>
            <p:cNvGrpSpPr/>
            <p:nvPr/>
          </p:nvGrpSpPr>
          <p:grpSpPr>
            <a:xfrm>
              <a:off x="28122" y="3145239"/>
              <a:ext cx="7332578" cy="1895321"/>
              <a:chOff x="0" y="0"/>
              <a:chExt cx="7332576" cy="1895319"/>
            </a:xfrm>
          </p:grpSpPr>
          <p:sp>
            <p:nvSpPr>
              <p:cNvPr id="940" name="Rechteck"/>
              <p:cNvSpPr/>
              <p:nvPr/>
            </p:nvSpPr>
            <p:spPr>
              <a:xfrm>
                <a:off x="-1" y="0"/>
                <a:ext cx="7332578" cy="1895320"/>
              </a:xfrm>
              <a:prstGeom prst="rect">
                <a:avLst/>
              </a:prstGeom>
              <a:solidFill>
                <a:schemeClr val="accent1"/>
              </a:solidFill>
              <a:ln w="12700" cap="flat">
                <a:solidFill>
                  <a:srgbClr val="000000"/>
                </a:solidFill>
                <a:prstDash val="solid"/>
                <a:miter lim="800000"/>
              </a:ln>
              <a:effectLst/>
            </p:spPr>
            <p:txBody>
              <a:bodyPr wrap="square" lIns="45719" tIns="45719" rIns="45719" bIns="45719" numCol="1" anchor="ctr">
                <a:noAutofit/>
              </a:bodyPr>
              <a:lstStyle/>
              <a:p>
                <a:pPr algn="ctr"/>
              </a:p>
            </p:txBody>
          </p:sp>
          <p:sp>
            <p:nvSpPr>
              <p:cNvPr id="941" name="Destination Address"/>
              <p:cNvSpPr txBox="1"/>
              <p:nvPr/>
            </p:nvSpPr>
            <p:spPr>
              <a:xfrm>
                <a:off x="2385180" y="750815"/>
                <a:ext cx="2562216" cy="3936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ctr">
                <a:spAutoFit/>
              </a:bodyPr>
              <a:lstStyle>
                <a:lvl1pPr algn="ctr">
                  <a:defRPr b="1" sz="2000">
                    <a:latin typeface="FuturaA Bk BT"/>
                    <a:ea typeface="FuturaA Bk BT"/>
                    <a:cs typeface="FuturaA Bk BT"/>
                    <a:sym typeface="FuturaA Bk BT"/>
                  </a:defRPr>
                </a:lvl1pPr>
              </a:lstStyle>
              <a:p>
                <a:pPr/>
                <a:r>
                  <a:t>Destination Address</a:t>
                </a:r>
              </a:p>
            </p:txBody>
          </p:sp>
        </p:grpSp>
        <p:sp>
          <p:nvSpPr>
            <p:cNvPr id="943" name="Line 28"/>
            <p:cNvSpPr/>
            <p:nvPr/>
          </p:nvSpPr>
          <p:spPr>
            <a:xfrm>
              <a:off x="28122" y="1709876"/>
              <a:ext cx="7332578"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44" name="Line 29"/>
            <p:cNvSpPr/>
            <p:nvPr/>
          </p:nvSpPr>
          <p:spPr>
            <a:xfrm>
              <a:off x="28122" y="3616878"/>
              <a:ext cx="7332578"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45" name="Line 30"/>
            <p:cNvSpPr/>
            <p:nvPr/>
          </p:nvSpPr>
          <p:spPr>
            <a:xfrm>
              <a:off x="28122" y="2663378"/>
              <a:ext cx="7332578"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46" name="Line 31"/>
            <p:cNvSpPr/>
            <p:nvPr/>
          </p:nvSpPr>
          <p:spPr>
            <a:xfrm>
              <a:off x="28122" y="2187357"/>
              <a:ext cx="2676080"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47" name="Line 32"/>
            <p:cNvSpPr/>
            <p:nvPr/>
          </p:nvSpPr>
          <p:spPr>
            <a:xfrm>
              <a:off x="28123" y="4092899"/>
              <a:ext cx="2414096"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48" name="Line 33"/>
            <p:cNvSpPr/>
            <p:nvPr/>
          </p:nvSpPr>
          <p:spPr>
            <a:xfrm>
              <a:off x="28122" y="4570380"/>
              <a:ext cx="7332578"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49" name="Line 34"/>
            <p:cNvSpPr/>
            <p:nvPr/>
          </p:nvSpPr>
          <p:spPr>
            <a:xfrm>
              <a:off x="28122" y="3139398"/>
              <a:ext cx="7332578"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950" name="Line 35"/>
            <p:cNvSpPr/>
            <p:nvPr/>
          </p:nvSpPr>
          <p:spPr>
            <a:xfrm>
              <a:off x="4684619" y="2187357"/>
              <a:ext cx="2676080"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51" name="Line 36"/>
            <p:cNvSpPr/>
            <p:nvPr/>
          </p:nvSpPr>
          <p:spPr>
            <a:xfrm>
              <a:off x="4946602" y="4092899"/>
              <a:ext cx="241409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952" name="Line 37"/>
            <p:cNvSpPr/>
            <p:nvPr/>
          </p:nvSpPr>
          <p:spPr>
            <a:xfrm>
              <a:off x="2781169" y="286196"/>
              <a:ext cx="1" cy="464339"/>
            </a:xfrm>
            <a:prstGeom prst="line">
              <a:avLst/>
            </a:prstGeom>
            <a:noFill/>
            <a:ln w="12700" cap="flat">
              <a:solidFill>
                <a:schemeClr val="accent3">
                  <a:lumOff val="44000"/>
                </a:schemeClr>
              </a:solidFill>
              <a:prstDash val="solid"/>
              <a:round/>
            </a:ln>
            <a:effectLst/>
          </p:spPr>
          <p:txBody>
            <a:bodyPr wrap="square" lIns="45719" tIns="45719" rIns="45719" bIns="45719" numCol="1" anchor="t">
              <a:noAutofit/>
            </a:bodyPr>
            <a:lstStyle/>
            <a:p>
              <a:pPr/>
            </a:p>
          </p:txBody>
        </p:sp>
        <p:sp>
          <p:nvSpPr>
            <p:cNvPr id="953" name="Rectangle 38"/>
            <p:cNvSpPr/>
            <p:nvPr/>
          </p:nvSpPr>
          <p:spPr>
            <a:xfrm>
              <a:off x="34043" y="292036"/>
              <a:ext cx="7320736" cy="4742684"/>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grpSp>
          <p:nvGrpSpPr>
            <p:cNvPr id="956" name="Rectangle 40"/>
            <p:cNvGrpSpPr/>
            <p:nvPr/>
          </p:nvGrpSpPr>
          <p:grpSpPr>
            <a:xfrm>
              <a:off x="5541616" y="770977"/>
              <a:ext cx="1807243" cy="465799"/>
              <a:chOff x="0" y="0"/>
              <a:chExt cx="1807242" cy="465798"/>
            </a:xfrm>
          </p:grpSpPr>
          <p:sp>
            <p:nvSpPr>
              <p:cNvPr id="954" name="Rechteck"/>
              <p:cNvSpPr/>
              <p:nvPr/>
            </p:nvSpPr>
            <p:spPr>
              <a:xfrm>
                <a:off x="-1" y="-1"/>
                <a:ext cx="1807244" cy="465800"/>
              </a:xfrm>
              <a:prstGeom prst="rect">
                <a:avLst/>
              </a:prstGeom>
              <a:solidFill>
                <a:srgbClr val="3365FB"/>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955" name="Hop Limit"/>
              <p:cNvSpPr txBox="1"/>
              <p:nvPr/>
            </p:nvSpPr>
            <p:spPr>
              <a:xfrm>
                <a:off x="52382" y="36053"/>
                <a:ext cx="1272621" cy="3936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45" tIns="44445" rIns="44445" bIns="44445" numCol="1" anchor="ctr">
                <a:spAutoFit/>
              </a:bodyPr>
              <a:lstStyle>
                <a:lvl1pPr>
                  <a:defRPr b="1" sz="2000">
                    <a:solidFill>
                      <a:schemeClr val="accent3">
                        <a:lumOff val="44000"/>
                      </a:schemeClr>
                    </a:solidFill>
                    <a:latin typeface="FuturaA Bk BT"/>
                    <a:ea typeface="FuturaA Bk BT"/>
                    <a:cs typeface="FuturaA Bk BT"/>
                    <a:sym typeface="FuturaA Bk BT"/>
                  </a:defRPr>
                </a:lvl1pPr>
              </a:lstStyle>
              <a:p>
                <a:pPr/>
                <a:r>
                  <a:t>Hop Limit</a:t>
                </a:r>
              </a:p>
            </p:txBody>
          </p:sp>
        </p:grpSp>
        <p:sp>
          <p:nvSpPr>
            <p:cNvPr id="957" name="Line 41"/>
            <p:cNvSpPr/>
            <p:nvPr/>
          </p:nvSpPr>
          <p:spPr>
            <a:xfrm>
              <a:off x="0" y="756376"/>
              <a:ext cx="7360700" cy="1"/>
            </a:xfrm>
            <a:prstGeom prst="line">
              <a:avLst/>
            </a:prstGeom>
            <a:noFill/>
            <a:ln w="12700" cap="flat">
              <a:solidFill>
                <a:schemeClr val="accent3">
                  <a:lumOff val="44000"/>
                </a:schemeClr>
              </a:solidFill>
              <a:prstDash val="solid"/>
              <a:round/>
            </a:ln>
            <a:effectLst/>
          </p:spPr>
          <p:txBody>
            <a:bodyPr wrap="square" lIns="45719" tIns="45719" rIns="45719" bIns="45719" numCol="1" anchor="t">
              <a:noAutofit/>
            </a:bodyPr>
            <a:lstStyle/>
            <a:p>
              <a:pPr/>
            </a:p>
          </p:txBody>
        </p:sp>
        <p:sp>
          <p:nvSpPr>
            <p:cNvPr id="958" name="Line 42"/>
            <p:cNvSpPr/>
            <p:nvPr/>
          </p:nvSpPr>
          <p:spPr>
            <a:xfrm>
              <a:off x="0" y="1233856"/>
              <a:ext cx="7360700"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63"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64"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965" name="Rectangle 4"/>
          <p:cNvSpPr txBox="1"/>
          <p:nvPr>
            <p:ph type="title"/>
          </p:nvPr>
        </p:nvSpPr>
        <p:spPr>
          <a:xfrm>
            <a:off x="722530" y="278649"/>
            <a:ext cx="8573870" cy="521451"/>
          </a:xfrm>
          <a:prstGeom prst="rect">
            <a:avLst/>
          </a:prstGeom>
        </p:spPr>
        <p:txBody>
          <a:bodyPr/>
          <a:lstStyle/>
          <a:p>
            <a:pPr/>
            <a:r>
              <a:t>IPv6 – Migration - Interworking-Fälle</a:t>
            </a:r>
          </a:p>
        </p:txBody>
      </p:sp>
      <p:sp>
        <p:nvSpPr>
          <p:cNvPr id="966"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064" name="Gruppieren 7"/>
          <p:cNvGrpSpPr/>
          <p:nvPr/>
        </p:nvGrpSpPr>
        <p:grpSpPr>
          <a:xfrm>
            <a:off x="1037565" y="998730"/>
            <a:ext cx="7899401" cy="4799013"/>
            <a:chOff x="0" y="0"/>
            <a:chExt cx="7899400" cy="4799012"/>
          </a:xfrm>
        </p:grpSpPr>
        <p:sp>
          <p:nvSpPr>
            <p:cNvPr id="967" name="Line 3"/>
            <p:cNvSpPr/>
            <p:nvPr/>
          </p:nvSpPr>
          <p:spPr>
            <a:xfrm>
              <a:off x="768350" y="874712"/>
              <a:ext cx="6557963" cy="1"/>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grpSp>
          <p:nvGrpSpPr>
            <p:cNvPr id="976" name="Group 4"/>
            <p:cNvGrpSpPr/>
            <p:nvPr/>
          </p:nvGrpSpPr>
          <p:grpSpPr>
            <a:xfrm>
              <a:off x="1422400" y="528637"/>
              <a:ext cx="2392364" cy="692151"/>
              <a:chOff x="0" y="0"/>
              <a:chExt cx="2392363" cy="692149"/>
            </a:xfrm>
          </p:grpSpPr>
          <p:sp>
            <p:nvSpPr>
              <p:cNvPr id="968" name="Oval 5"/>
              <p:cNvSpPr/>
              <p:nvPr/>
            </p:nvSpPr>
            <p:spPr>
              <a:xfrm>
                <a:off x="186170" y="51324"/>
                <a:ext cx="911797" cy="388603"/>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69" name="Oval 6"/>
              <p:cNvSpPr/>
              <p:nvPr/>
            </p:nvSpPr>
            <p:spPr>
              <a:xfrm>
                <a:off x="738818" y="0"/>
                <a:ext cx="914729" cy="391535"/>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70" name="Oval 7"/>
              <p:cNvSpPr/>
              <p:nvPr/>
            </p:nvSpPr>
            <p:spPr>
              <a:xfrm>
                <a:off x="1294397" y="0"/>
                <a:ext cx="911797" cy="391535"/>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71" name="Oval 8"/>
              <p:cNvSpPr/>
              <p:nvPr/>
            </p:nvSpPr>
            <p:spPr>
              <a:xfrm>
                <a:off x="1479101" y="197966"/>
                <a:ext cx="913263" cy="393001"/>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72" name="Oval 9"/>
              <p:cNvSpPr/>
              <p:nvPr/>
            </p:nvSpPr>
            <p:spPr>
              <a:xfrm>
                <a:off x="0" y="197966"/>
                <a:ext cx="913263" cy="393001"/>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73" name="Oval 10"/>
              <p:cNvSpPr/>
              <p:nvPr/>
            </p:nvSpPr>
            <p:spPr>
              <a:xfrm>
                <a:off x="555579" y="300616"/>
                <a:ext cx="911797" cy="391534"/>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74" name="Oval 11"/>
              <p:cNvSpPr/>
              <p:nvPr/>
            </p:nvSpPr>
            <p:spPr>
              <a:xfrm>
                <a:off x="1017340" y="300616"/>
                <a:ext cx="911797" cy="391534"/>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75" name="Freeform 12"/>
              <p:cNvSpPr/>
              <p:nvPr/>
            </p:nvSpPr>
            <p:spPr>
              <a:xfrm>
                <a:off x="272659" y="93850"/>
                <a:ext cx="1848511" cy="5029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 y="5416"/>
                    </a:moveTo>
                    <a:lnTo>
                      <a:pt x="6475" y="1826"/>
                    </a:lnTo>
                    <a:lnTo>
                      <a:pt x="14046" y="0"/>
                    </a:lnTo>
                    <a:lnTo>
                      <a:pt x="21600" y="5416"/>
                    </a:lnTo>
                    <a:lnTo>
                      <a:pt x="19442" y="18010"/>
                    </a:lnTo>
                    <a:lnTo>
                      <a:pt x="9712" y="21600"/>
                    </a:lnTo>
                    <a:lnTo>
                      <a:pt x="3237" y="18010"/>
                    </a:lnTo>
                    <a:lnTo>
                      <a:pt x="0" y="7179"/>
                    </a:lnTo>
                    <a:lnTo>
                      <a:pt x="1079" y="5416"/>
                    </a:lnTo>
                  </a:path>
                </a:pathLst>
              </a:custGeom>
              <a:solidFill>
                <a:srgbClr val="FFFF00"/>
              </a:solidFill>
              <a:ln w="12700" cap="flat">
                <a:noFill/>
                <a:miter lim="400000"/>
              </a:ln>
              <a:effectLst/>
            </p:spPr>
            <p:txBody>
              <a:bodyPr wrap="square" lIns="45719" tIns="45719" rIns="45719" bIns="45719" numCol="1" anchor="t">
                <a:noAutofit/>
              </a:bodyPr>
              <a:lstStyle/>
              <a:p>
                <a:pPr/>
              </a:p>
            </p:txBody>
          </p:sp>
        </p:grpSp>
        <p:grpSp>
          <p:nvGrpSpPr>
            <p:cNvPr id="985" name="Group 13"/>
            <p:cNvGrpSpPr/>
            <p:nvPr/>
          </p:nvGrpSpPr>
          <p:grpSpPr>
            <a:xfrm>
              <a:off x="5514975" y="528637"/>
              <a:ext cx="1416051" cy="692151"/>
              <a:chOff x="0" y="0"/>
              <a:chExt cx="1416050" cy="692149"/>
            </a:xfrm>
          </p:grpSpPr>
          <p:sp>
            <p:nvSpPr>
              <p:cNvPr id="977" name="Oval 14"/>
              <p:cNvSpPr/>
              <p:nvPr/>
            </p:nvSpPr>
            <p:spPr>
              <a:xfrm>
                <a:off x="109828" y="51324"/>
                <a:ext cx="535963" cy="388603"/>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78" name="Oval 15"/>
              <p:cNvSpPr/>
              <p:nvPr/>
            </p:nvSpPr>
            <p:spPr>
              <a:xfrm>
                <a:off x="439312" y="0"/>
                <a:ext cx="537427" cy="391535"/>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79" name="Oval 16"/>
              <p:cNvSpPr/>
              <p:nvPr/>
            </p:nvSpPr>
            <p:spPr>
              <a:xfrm>
                <a:off x="768796" y="0"/>
                <a:ext cx="537427" cy="391535"/>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80" name="Oval 17"/>
              <p:cNvSpPr/>
              <p:nvPr/>
            </p:nvSpPr>
            <p:spPr>
              <a:xfrm>
                <a:off x="878624" y="197966"/>
                <a:ext cx="537427" cy="393001"/>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81" name="Oval 18"/>
              <p:cNvSpPr/>
              <p:nvPr/>
            </p:nvSpPr>
            <p:spPr>
              <a:xfrm>
                <a:off x="-1" y="197966"/>
                <a:ext cx="537428" cy="393001"/>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82" name="Oval 19"/>
              <p:cNvSpPr/>
              <p:nvPr/>
            </p:nvSpPr>
            <p:spPr>
              <a:xfrm>
                <a:off x="329484" y="300616"/>
                <a:ext cx="537427" cy="391534"/>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83" name="Oval 20"/>
              <p:cNvSpPr/>
              <p:nvPr/>
            </p:nvSpPr>
            <p:spPr>
              <a:xfrm>
                <a:off x="603322" y="300616"/>
                <a:ext cx="537427" cy="391534"/>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84" name="Freeform 21"/>
              <p:cNvSpPr/>
              <p:nvPr/>
            </p:nvSpPr>
            <p:spPr>
              <a:xfrm>
                <a:off x="158152" y="93850"/>
                <a:ext cx="1098282" cy="5029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 y="5416"/>
                    </a:moveTo>
                    <a:lnTo>
                      <a:pt x="6480" y="1826"/>
                    </a:lnTo>
                    <a:lnTo>
                      <a:pt x="14054" y="0"/>
                    </a:lnTo>
                    <a:lnTo>
                      <a:pt x="21600" y="5416"/>
                    </a:lnTo>
                    <a:lnTo>
                      <a:pt x="19440" y="18010"/>
                    </a:lnTo>
                    <a:lnTo>
                      <a:pt x="9734" y="21600"/>
                    </a:lnTo>
                    <a:lnTo>
                      <a:pt x="3254" y="18010"/>
                    </a:lnTo>
                    <a:lnTo>
                      <a:pt x="0" y="7179"/>
                    </a:lnTo>
                    <a:lnTo>
                      <a:pt x="1094" y="5416"/>
                    </a:lnTo>
                  </a:path>
                </a:pathLst>
              </a:custGeom>
              <a:solidFill>
                <a:srgbClr val="A2C1FE"/>
              </a:solidFill>
              <a:ln w="12700" cap="flat">
                <a:noFill/>
                <a:miter lim="400000"/>
              </a:ln>
              <a:effectLst/>
            </p:spPr>
            <p:txBody>
              <a:bodyPr wrap="square" lIns="45719" tIns="45719" rIns="45719" bIns="45719" numCol="1" anchor="t">
                <a:noAutofit/>
              </a:bodyPr>
              <a:lstStyle/>
              <a:p>
                <a:pPr/>
              </a:p>
            </p:txBody>
          </p:sp>
        </p:grpSp>
        <p:sp>
          <p:nvSpPr>
            <p:cNvPr id="986" name="Rectangle 22"/>
            <p:cNvSpPr txBox="1"/>
            <p:nvPr/>
          </p:nvSpPr>
          <p:spPr>
            <a:xfrm>
              <a:off x="2359016" y="750887"/>
              <a:ext cx="535953" cy="33311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559" tIns="39559" rIns="39559" bIns="39559" numCol="1" anchor="t">
              <a:spAutoFit/>
            </a:bodyPr>
            <a:lstStyle>
              <a:lvl1pPr defTabSz="776287">
                <a:defRPr b="1" sz="1700">
                  <a:latin typeface="FuturaA Bk BT"/>
                  <a:ea typeface="FuturaA Bk BT"/>
                  <a:cs typeface="FuturaA Bk BT"/>
                  <a:sym typeface="FuturaA Bk BT"/>
                </a:defRPr>
              </a:lvl1pPr>
            </a:lstStyle>
            <a:p>
              <a:pPr/>
              <a:r>
                <a:t>IPv4</a:t>
              </a:r>
            </a:p>
          </p:txBody>
        </p:sp>
        <p:sp>
          <p:nvSpPr>
            <p:cNvPr id="987" name="Rectangle 23"/>
            <p:cNvSpPr txBox="1"/>
            <p:nvPr/>
          </p:nvSpPr>
          <p:spPr>
            <a:xfrm>
              <a:off x="5994391" y="736599"/>
              <a:ext cx="535953" cy="33311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559" tIns="39559" rIns="39559" bIns="39559" numCol="1" anchor="t">
              <a:spAutoFit/>
            </a:bodyPr>
            <a:lstStyle>
              <a:lvl1pPr defTabSz="776287">
                <a:defRPr b="1" sz="1700">
                  <a:latin typeface="FuturaA Bk BT"/>
                  <a:ea typeface="FuturaA Bk BT"/>
                  <a:cs typeface="FuturaA Bk BT"/>
                  <a:sym typeface="FuturaA Bk BT"/>
                </a:defRPr>
              </a:lvl1pPr>
            </a:lstStyle>
            <a:p>
              <a:pPr/>
              <a:r>
                <a:t>IPv6</a:t>
              </a:r>
            </a:p>
          </p:txBody>
        </p:sp>
        <p:sp>
          <p:nvSpPr>
            <p:cNvPr id="988" name="Rectangle 24"/>
            <p:cNvSpPr txBox="1"/>
            <p:nvPr/>
          </p:nvSpPr>
          <p:spPr>
            <a:xfrm>
              <a:off x="383800" y="0"/>
              <a:ext cx="7300936" cy="336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2" tIns="41022" rIns="41022" bIns="41022" numCol="1" anchor="t">
              <a:spAutoFit/>
            </a:bodyPr>
            <a:lstStyle>
              <a:lvl1pPr defTabSz="844550">
                <a:defRPr b="1" sz="1700">
                  <a:latin typeface="FuturaA Bk BT"/>
                  <a:ea typeface="FuturaA Bk BT"/>
                  <a:cs typeface="FuturaA Bk BT"/>
                  <a:sym typeface="FuturaA Bk BT"/>
                </a:defRPr>
              </a:lvl1pPr>
            </a:lstStyle>
            <a:p>
              <a:pPr/>
              <a:r>
                <a:t>1. Kommunikation zwischen Hosts in verschiedenen Protokoll-Welten.</a:t>
              </a:r>
            </a:p>
          </p:txBody>
        </p:sp>
        <p:sp>
          <p:nvSpPr>
            <p:cNvPr id="989" name="Line 25"/>
            <p:cNvSpPr/>
            <p:nvPr/>
          </p:nvSpPr>
          <p:spPr>
            <a:xfrm>
              <a:off x="833438" y="2484437"/>
              <a:ext cx="6623051" cy="1"/>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grpSp>
          <p:nvGrpSpPr>
            <p:cNvPr id="998" name="Group 26"/>
            <p:cNvGrpSpPr/>
            <p:nvPr/>
          </p:nvGrpSpPr>
          <p:grpSpPr>
            <a:xfrm>
              <a:off x="3436938" y="2079625"/>
              <a:ext cx="1416051" cy="890587"/>
              <a:chOff x="0" y="0"/>
              <a:chExt cx="1416050" cy="890586"/>
            </a:xfrm>
          </p:grpSpPr>
          <p:sp>
            <p:nvSpPr>
              <p:cNvPr id="990" name="Oval 27"/>
              <p:cNvSpPr/>
              <p:nvPr/>
            </p:nvSpPr>
            <p:spPr>
              <a:xfrm>
                <a:off x="111292" y="64556"/>
                <a:ext cx="535963" cy="504715"/>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91" name="Oval 28"/>
              <p:cNvSpPr/>
              <p:nvPr/>
            </p:nvSpPr>
            <p:spPr>
              <a:xfrm>
                <a:off x="439312" y="-1"/>
                <a:ext cx="537427" cy="504715"/>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92" name="Oval 29"/>
              <p:cNvSpPr/>
              <p:nvPr/>
            </p:nvSpPr>
            <p:spPr>
              <a:xfrm>
                <a:off x="767332" y="-1"/>
                <a:ext cx="537427" cy="504715"/>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93" name="Oval 30"/>
              <p:cNvSpPr/>
              <p:nvPr/>
            </p:nvSpPr>
            <p:spPr>
              <a:xfrm>
                <a:off x="877160" y="253824"/>
                <a:ext cx="538891" cy="509117"/>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94" name="Oval 31"/>
              <p:cNvSpPr/>
              <p:nvPr/>
            </p:nvSpPr>
            <p:spPr>
              <a:xfrm>
                <a:off x="-1" y="253824"/>
                <a:ext cx="538892" cy="509117"/>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95" name="Oval 32"/>
              <p:cNvSpPr/>
              <p:nvPr/>
            </p:nvSpPr>
            <p:spPr>
              <a:xfrm>
                <a:off x="329484" y="385872"/>
                <a:ext cx="535963" cy="504715"/>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96" name="Oval 33"/>
              <p:cNvSpPr/>
              <p:nvPr/>
            </p:nvSpPr>
            <p:spPr>
              <a:xfrm>
                <a:off x="603322" y="385872"/>
                <a:ext cx="537427" cy="504715"/>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997" name="Freeform 34"/>
              <p:cNvSpPr/>
              <p:nvPr/>
            </p:nvSpPr>
            <p:spPr>
              <a:xfrm>
                <a:off x="158152" y="121777"/>
                <a:ext cx="1099746" cy="647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3" y="5388"/>
                    </a:moveTo>
                    <a:lnTo>
                      <a:pt x="6471" y="1812"/>
                    </a:lnTo>
                    <a:lnTo>
                      <a:pt x="14036" y="0"/>
                    </a:lnTo>
                    <a:lnTo>
                      <a:pt x="21600" y="5388"/>
                    </a:lnTo>
                    <a:lnTo>
                      <a:pt x="19443" y="18024"/>
                    </a:lnTo>
                    <a:lnTo>
                      <a:pt x="9721" y="21600"/>
                    </a:lnTo>
                    <a:lnTo>
                      <a:pt x="3250" y="18024"/>
                    </a:lnTo>
                    <a:lnTo>
                      <a:pt x="0" y="7200"/>
                    </a:lnTo>
                    <a:lnTo>
                      <a:pt x="1093" y="5388"/>
                    </a:lnTo>
                  </a:path>
                </a:pathLst>
              </a:custGeom>
              <a:solidFill>
                <a:srgbClr val="FFFF00"/>
              </a:solidFill>
              <a:ln w="12700" cap="flat">
                <a:noFill/>
                <a:miter lim="400000"/>
              </a:ln>
              <a:effectLst/>
            </p:spPr>
            <p:txBody>
              <a:bodyPr wrap="square" lIns="45719" tIns="45719" rIns="45719" bIns="45719" numCol="1" anchor="t">
                <a:noAutofit/>
              </a:bodyPr>
              <a:lstStyle/>
              <a:p>
                <a:pPr/>
              </a:p>
            </p:txBody>
          </p:sp>
        </p:grpSp>
        <p:sp>
          <p:nvSpPr>
            <p:cNvPr id="999" name="Rectangle 35"/>
            <p:cNvSpPr txBox="1"/>
            <p:nvPr/>
          </p:nvSpPr>
          <p:spPr>
            <a:xfrm>
              <a:off x="3484554" y="2393950"/>
              <a:ext cx="1349394" cy="33311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9559" tIns="39559" rIns="39559" bIns="39559" numCol="1" anchor="t">
              <a:spAutoFit/>
            </a:bodyPr>
            <a:lstStyle>
              <a:lvl1pPr defTabSz="776287">
                <a:defRPr b="1" sz="1700">
                  <a:latin typeface="FuturaA Bk BT"/>
                  <a:ea typeface="FuturaA Bk BT"/>
                  <a:cs typeface="FuturaA Bk BT"/>
                  <a:sym typeface="FuturaA Bk BT"/>
                </a:defRPr>
              </a:lvl1pPr>
            </a:lstStyle>
            <a:p>
              <a:pPr/>
              <a:r>
                <a:t>IPv4</a:t>
              </a:r>
            </a:p>
          </p:txBody>
        </p:sp>
        <p:grpSp>
          <p:nvGrpSpPr>
            <p:cNvPr id="1008" name="Group 36"/>
            <p:cNvGrpSpPr/>
            <p:nvPr/>
          </p:nvGrpSpPr>
          <p:grpSpPr>
            <a:xfrm>
              <a:off x="5643563" y="2068512"/>
              <a:ext cx="1417638" cy="692151"/>
              <a:chOff x="0" y="0"/>
              <a:chExt cx="1417637" cy="692149"/>
            </a:xfrm>
          </p:grpSpPr>
          <p:sp>
            <p:nvSpPr>
              <p:cNvPr id="1000" name="Oval 37"/>
              <p:cNvSpPr/>
              <p:nvPr/>
            </p:nvSpPr>
            <p:spPr>
              <a:xfrm>
                <a:off x="109951" y="51324"/>
                <a:ext cx="538029" cy="390069"/>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01" name="Oval 38"/>
              <p:cNvSpPr/>
              <p:nvPr/>
            </p:nvSpPr>
            <p:spPr>
              <a:xfrm>
                <a:off x="439804" y="0"/>
                <a:ext cx="539495" cy="391535"/>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02" name="Oval 39"/>
              <p:cNvSpPr/>
              <p:nvPr/>
            </p:nvSpPr>
            <p:spPr>
              <a:xfrm>
                <a:off x="771124" y="0"/>
                <a:ext cx="536563" cy="391535"/>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03" name="Oval 40"/>
              <p:cNvSpPr/>
              <p:nvPr/>
            </p:nvSpPr>
            <p:spPr>
              <a:xfrm>
                <a:off x="879609" y="199433"/>
                <a:ext cx="538029" cy="393001"/>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04" name="Oval 41"/>
              <p:cNvSpPr/>
              <p:nvPr/>
            </p:nvSpPr>
            <p:spPr>
              <a:xfrm>
                <a:off x="-1" y="199433"/>
                <a:ext cx="538029" cy="393001"/>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05" name="Oval 42"/>
              <p:cNvSpPr/>
              <p:nvPr/>
            </p:nvSpPr>
            <p:spPr>
              <a:xfrm>
                <a:off x="331319" y="300616"/>
                <a:ext cx="536563" cy="391534"/>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06" name="Oval 43"/>
              <p:cNvSpPr/>
              <p:nvPr/>
            </p:nvSpPr>
            <p:spPr>
              <a:xfrm>
                <a:off x="605464" y="300616"/>
                <a:ext cx="538029" cy="391534"/>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07" name="Freeform 44"/>
              <p:cNvSpPr/>
              <p:nvPr/>
            </p:nvSpPr>
            <p:spPr>
              <a:xfrm>
                <a:off x="159795" y="95317"/>
                <a:ext cx="1099513" cy="5029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 y="5416"/>
                    </a:moveTo>
                    <a:lnTo>
                      <a:pt x="6480" y="1826"/>
                    </a:lnTo>
                    <a:lnTo>
                      <a:pt x="14054" y="0"/>
                    </a:lnTo>
                    <a:lnTo>
                      <a:pt x="21600" y="5416"/>
                    </a:lnTo>
                    <a:lnTo>
                      <a:pt x="19440" y="18010"/>
                    </a:lnTo>
                    <a:lnTo>
                      <a:pt x="9734" y="21600"/>
                    </a:lnTo>
                    <a:lnTo>
                      <a:pt x="3254" y="18010"/>
                    </a:lnTo>
                    <a:lnTo>
                      <a:pt x="0" y="7179"/>
                    </a:lnTo>
                    <a:lnTo>
                      <a:pt x="1094" y="5416"/>
                    </a:lnTo>
                  </a:path>
                </a:pathLst>
              </a:custGeom>
              <a:solidFill>
                <a:srgbClr val="A2C1FE"/>
              </a:solidFill>
              <a:ln w="12700" cap="flat">
                <a:noFill/>
                <a:miter lim="400000"/>
              </a:ln>
              <a:effectLst/>
            </p:spPr>
            <p:txBody>
              <a:bodyPr wrap="square" lIns="45719" tIns="45719" rIns="45719" bIns="45719" numCol="1" anchor="t">
                <a:noAutofit/>
              </a:bodyPr>
              <a:lstStyle/>
              <a:p>
                <a:pPr/>
              </a:p>
            </p:txBody>
          </p:sp>
        </p:grpSp>
        <p:sp>
          <p:nvSpPr>
            <p:cNvPr id="1009" name="Rectangle 45"/>
            <p:cNvSpPr txBox="1"/>
            <p:nvPr/>
          </p:nvSpPr>
          <p:spPr>
            <a:xfrm>
              <a:off x="6051541" y="2265362"/>
              <a:ext cx="535953" cy="33311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559" tIns="39559" rIns="39559" bIns="39559" numCol="1" anchor="t">
              <a:spAutoFit/>
            </a:bodyPr>
            <a:lstStyle>
              <a:lvl1pPr defTabSz="776287">
                <a:defRPr b="1" sz="1700">
                  <a:latin typeface="FuturaA Bk BT"/>
                  <a:ea typeface="FuturaA Bk BT"/>
                  <a:cs typeface="FuturaA Bk BT"/>
                  <a:sym typeface="FuturaA Bk BT"/>
                </a:defRPr>
              </a:lvl1pPr>
            </a:lstStyle>
            <a:p>
              <a:pPr/>
              <a:r>
                <a:t>IPv6</a:t>
              </a:r>
            </a:p>
          </p:txBody>
        </p:sp>
        <p:grpSp>
          <p:nvGrpSpPr>
            <p:cNvPr id="1018" name="Group 46"/>
            <p:cNvGrpSpPr/>
            <p:nvPr/>
          </p:nvGrpSpPr>
          <p:grpSpPr>
            <a:xfrm>
              <a:off x="1163638" y="2138362"/>
              <a:ext cx="1417638" cy="692151"/>
              <a:chOff x="0" y="0"/>
              <a:chExt cx="1417637" cy="692149"/>
            </a:xfrm>
          </p:grpSpPr>
          <p:sp>
            <p:nvSpPr>
              <p:cNvPr id="1010" name="Oval 47"/>
              <p:cNvSpPr/>
              <p:nvPr/>
            </p:nvSpPr>
            <p:spPr>
              <a:xfrm>
                <a:off x="109951" y="51324"/>
                <a:ext cx="538029" cy="390069"/>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11" name="Oval 48"/>
              <p:cNvSpPr/>
              <p:nvPr/>
            </p:nvSpPr>
            <p:spPr>
              <a:xfrm>
                <a:off x="439804" y="0"/>
                <a:ext cx="539495" cy="391535"/>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12" name="Oval 49"/>
              <p:cNvSpPr/>
              <p:nvPr/>
            </p:nvSpPr>
            <p:spPr>
              <a:xfrm>
                <a:off x="769658" y="0"/>
                <a:ext cx="538029" cy="391535"/>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13" name="Oval 50"/>
              <p:cNvSpPr/>
              <p:nvPr/>
            </p:nvSpPr>
            <p:spPr>
              <a:xfrm>
                <a:off x="879609" y="199433"/>
                <a:ext cx="538029" cy="393001"/>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14" name="Oval 51"/>
              <p:cNvSpPr/>
              <p:nvPr/>
            </p:nvSpPr>
            <p:spPr>
              <a:xfrm>
                <a:off x="-1" y="199433"/>
                <a:ext cx="538029" cy="393001"/>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15" name="Oval 52"/>
              <p:cNvSpPr/>
              <p:nvPr/>
            </p:nvSpPr>
            <p:spPr>
              <a:xfrm>
                <a:off x="329853" y="300616"/>
                <a:ext cx="538029" cy="391534"/>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16" name="Oval 53"/>
              <p:cNvSpPr/>
              <p:nvPr/>
            </p:nvSpPr>
            <p:spPr>
              <a:xfrm>
                <a:off x="605464" y="300616"/>
                <a:ext cx="538029" cy="391534"/>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17" name="Freeform 54"/>
              <p:cNvSpPr/>
              <p:nvPr/>
            </p:nvSpPr>
            <p:spPr>
              <a:xfrm>
                <a:off x="159795" y="95317"/>
                <a:ext cx="1098047" cy="5029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 y="5416"/>
                    </a:moveTo>
                    <a:lnTo>
                      <a:pt x="6489" y="1826"/>
                    </a:lnTo>
                    <a:lnTo>
                      <a:pt x="14044" y="0"/>
                    </a:lnTo>
                    <a:lnTo>
                      <a:pt x="21600" y="5416"/>
                    </a:lnTo>
                    <a:lnTo>
                      <a:pt x="19437" y="18010"/>
                    </a:lnTo>
                    <a:lnTo>
                      <a:pt x="9719" y="21600"/>
                    </a:lnTo>
                    <a:lnTo>
                      <a:pt x="3230" y="18010"/>
                    </a:lnTo>
                    <a:lnTo>
                      <a:pt x="0" y="7179"/>
                    </a:lnTo>
                    <a:lnTo>
                      <a:pt x="1067" y="5416"/>
                    </a:lnTo>
                  </a:path>
                </a:pathLst>
              </a:custGeom>
              <a:solidFill>
                <a:srgbClr val="A2C1FE"/>
              </a:solidFill>
              <a:ln w="12700" cap="flat">
                <a:noFill/>
                <a:miter lim="400000"/>
              </a:ln>
              <a:effectLst/>
            </p:spPr>
            <p:txBody>
              <a:bodyPr wrap="square" lIns="45719" tIns="45719" rIns="45719" bIns="45719" numCol="1" anchor="t">
                <a:noAutofit/>
              </a:bodyPr>
              <a:lstStyle/>
              <a:p>
                <a:pPr/>
              </a:p>
            </p:txBody>
          </p:sp>
        </p:grpSp>
        <p:sp>
          <p:nvSpPr>
            <p:cNvPr id="1019" name="Rectangle 55"/>
            <p:cNvSpPr txBox="1"/>
            <p:nvPr/>
          </p:nvSpPr>
          <p:spPr>
            <a:xfrm>
              <a:off x="1535104" y="2322512"/>
              <a:ext cx="535953" cy="33311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559" tIns="39559" rIns="39559" bIns="39559" numCol="1" anchor="t">
              <a:spAutoFit/>
            </a:bodyPr>
            <a:lstStyle>
              <a:lvl1pPr defTabSz="776287">
                <a:defRPr b="1" sz="1700">
                  <a:latin typeface="FuturaA Bk BT"/>
                  <a:ea typeface="FuturaA Bk BT"/>
                  <a:cs typeface="FuturaA Bk BT"/>
                  <a:sym typeface="FuturaA Bk BT"/>
                </a:defRPr>
              </a:lvl1pPr>
            </a:lstStyle>
            <a:p>
              <a:pPr/>
              <a:r>
                <a:t>IPv6</a:t>
              </a:r>
            </a:p>
          </p:txBody>
        </p:sp>
        <p:sp>
          <p:nvSpPr>
            <p:cNvPr id="1020" name="Line 56"/>
            <p:cNvSpPr/>
            <p:nvPr/>
          </p:nvSpPr>
          <p:spPr>
            <a:xfrm>
              <a:off x="833438" y="4306887"/>
              <a:ext cx="6623051" cy="1"/>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grpSp>
          <p:nvGrpSpPr>
            <p:cNvPr id="1029" name="Group 57"/>
            <p:cNvGrpSpPr/>
            <p:nvPr/>
          </p:nvGrpSpPr>
          <p:grpSpPr>
            <a:xfrm>
              <a:off x="1163638" y="3903662"/>
              <a:ext cx="1417638" cy="895351"/>
              <a:chOff x="0" y="0"/>
              <a:chExt cx="1417637" cy="895350"/>
            </a:xfrm>
          </p:grpSpPr>
          <p:sp>
            <p:nvSpPr>
              <p:cNvPr id="1021" name="Oval 58"/>
              <p:cNvSpPr/>
              <p:nvPr/>
            </p:nvSpPr>
            <p:spPr>
              <a:xfrm>
                <a:off x="111417" y="65834"/>
                <a:ext cx="538029" cy="504733"/>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22" name="Oval 59"/>
              <p:cNvSpPr/>
              <p:nvPr/>
            </p:nvSpPr>
            <p:spPr>
              <a:xfrm>
                <a:off x="439804" y="0"/>
                <a:ext cx="538029" cy="50765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23" name="Oval 60"/>
              <p:cNvSpPr/>
              <p:nvPr/>
            </p:nvSpPr>
            <p:spPr>
              <a:xfrm>
                <a:off x="768192" y="0"/>
                <a:ext cx="538029" cy="50765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24" name="Oval 61"/>
              <p:cNvSpPr/>
              <p:nvPr/>
            </p:nvSpPr>
            <p:spPr>
              <a:xfrm>
                <a:off x="878143" y="254560"/>
                <a:ext cx="539495" cy="512047"/>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25" name="Oval 62"/>
              <p:cNvSpPr/>
              <p:nvPr/>
            </p:nvSpPr>
            <p:spPr>
              <a:xfrm>
                <a:off x="-1" y="254560"/>
                <a:ext cx="539495" cy="512047"/>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26" name="Oval 63"/>
              <p:cNvSpPr/>
              <p:nvPr/>
            </p:nvSpPr>
            <p:spPr>
              <a:xfrm>
                <a:off x="329853" y="387692"/>
                <a:ext cx="536563" cy="50765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27" name="Oval 64"/>
              <p:cNvSpPr/>
              <p:nvPr/>
            </p:nvSpPr>
            <p:spPr>
              <a:xfrm>
                <a:off x="603998" y="387692"/>
                <a:ext cx="539495" cy="50765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28" name="Freeform 65"/>
              <p:cNvSpPr/>
              <p:nvPr/>
            </p:nvSpPr>
            <p:spPr>
              <a:xfrm>
                <a:off x="158329" y="121428"/>
                <a:ext cx="1100979" cy="651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3" y="5388"/>
                    </a:moveTo>
                    <a:lnTo>
                      <a:pt x="6471" y="1796"/>
                    </a:lnTo>
                    <a:lnTo>
                      <a:pt x="14036" y="0"/>
                    </a:lnTo>
                    <a:lnTo>
                      <a:pt x="21600" y="5388"/>
                    </a:lnTo>
                    <a:lnTo>
                      <a:pt x="19443" y="18008"/>
                    </a:lnTo>
                    <a:lnTo>
                      <a:pt x="9721" y="21600"/>
                    </a:lnTo>
                    <a:lnTo>
                      <a:pt x="3250" y="18008"/>
                    </a:lnTo>
                    <a:lnTo>
                      <a:pt x="0" y="7184"/>
                    </a:lnTo>
                    <a:lnTo>
                      <a:pt x="1093" y="5388"/>
                    </a:lnTo>
                  </a:path>
                </a:pathLst>
              </a:custGeom>
              <a:solidFill>
                <a:srgbClr val="FFFF00"/>
              </a:solidFill>
              <a:ln w="12700" cap="flat">
                <a:noFill/>
                <a:miter lim="400000"/>
              </a:ln>
              <a:effectLst/>
            </p:spPr>
            <p:txBody>
              <a:bodyPr wrap="square" lIns="45719" tIns="45719" rIns="45719" bIns="45719" numCol="1" anchor="t">
                <a:noAutofit/>
              </a:bodyPr>
              <a:lstStyle/>
              <a:p>
                <a:pPr/>
              </a:p>
            </p:txBody>
          </p:sp>
        </p:grpSp>
        <p:sp>
          <p:nvSpPr>
            <p:cNvPr id="1030" name="Rectangle 66"/>
            <p:cNvSpPr txBox="1"/>
            <p:nvPr/>
          </p:nvSpPr>
          <p:spPr>
            <a:xfrm>
              <a:off x="1131879" y="4214812"/>
              <a:ext cx="1414481" cy="33311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9559" tIns="39559" rIns="39559" bIns="39559" numCol="1" anchor="t">
              <a:spAutoFit/>
            </a:bodyPr>
            <a:lstStyle>
              <a:lvl1pPr defTabSz="776287">
                <a:defRPr b="1" sz="1700">
                  <a:latin typeface="FuturaA Bk BT"/>
                  <a:ea typeface="FuturaA Bk BT"/>
                  <a:cs typeface="FuturaA Bk BT"/>
                  <a:sym typeface="FuturaA Bk BT"/>
                </a:defRPr>
              </a:lvl1pPr>
            </a:lstStyle>
            <a:p>
              <a:pPr/>
              <a:r>
                <a:t>IPv4</a:t>
              </a:r>
            </a:p>
          </p:txBody>
        </p:sp>
        <p:grpSp>
          <p:nvGrpSpPr>
            <p:cNvPr id="1039" name="Group 67"/>
            <p:cNvGrpSpPr/>
            <p:nvPr/>
          </p:nvGrpSpPr>
          <p:grpSpPr>
            <a:xfrm>
              <a:off x="3436938" y="3960812"/>
              <a:ext cx="1416051" cy="692151"/>
              <a:chOff x="0" y="0"/>
              <a:chExt cx="1416050" cy="692149"/>
            </a:xfrm>
          </p:grpSpPr>
          <p:sp>
            <p:nvSpPr>
              <p:cNvPr id="1031" name="Oval 68"/>
              <p:cNvSpPr/>
              <p:nvPr/>
            </p:nvSpPr>
            <p:spPr>
              <a:xfrm>
                <a:off x="109828" y="51324"/>
                <a:ext cx="535963" cy="390069"/>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32" name="Oval 69"/>
              <p:cNvSpPr/>
              <p:nvPr/>
            </p:nvSpPr>
            <p:spPr>
              <a:xfrm>
                <a:off x="439312" y="0"/>
                <a:ext cx="538891" cy="391535"/>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33" name="Oval 70"/>
              <p:cNvSpPr/>
              <p:nvPr/>
            </p:nvSpPr>
            <p:spPr>
              <a:xfrm>
                <a:off x="768796" y="0"/>
                <a:ext cx="537427" cy="391535"/>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34" name="Oval 71"/>
              <p:cNvSpPr/>
              <p:nvPr/>
            </p:nvSpPr>
            <p:spPr>
              <a:xfrm>
                <a:off x="878624" y="199433"/>
                <a:ext cx="537427" cy="393001"/>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35" name="Oval 72"/>
              <p:cNvSpPr/>
              <p:nvPr/>
            </p:nvSpPr>
            <p:spPr>
              <a:xfrm>
                <a:off x="-1" y="199433"/>
                <a:ext cx="537428" cy="393001"/>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36" name="Oval 73"/>
              <p:cNvSpPr/>
              <p:nvPr/>
            </p:nvSpPr>
            <p:spPr>
              <a:xfrm>
                <a:off x="329484" y="300616"/>
                <a:ext cx="537427" cy="391534"/>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37" name="Oval 74"/>
              <p:cNvSpPr/>
              <p:nvPr/>
            </p:nvSpPr>
            <p:spPr>
              <a:xfrm>
                <a:off x="604786" y="300616"/>
                <a:ext cx="535963" cy="391534"/>
              </a:xfrm>
              <a:prstGeom prst="ellipse">
                <a:avLst/>
              </a:prstGeom>
              <a:solidFill>
                <a:srgbClr val="A2C1FE"/>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38" name="Freeform 75"/>
              <p:cNvSpPr/>
              <p:nvPr/>
            </p:nvSpPr>
            <p:spPr>
              <a:xfrm>
                <a:off x="159616" y="95317"/>
                <a:ext cx="1096818" cy="5029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 y="5416"/>
                    </a:moveTo>
                    <a:lnTo>
                      <a:pt x="6489" y="1826"/>
                    </a:lnTo>
                    <a:lnTo>
                      <a:pt x="14044" y="0"/>
                    </a:lnTo>
                    <a:lnTo>
                      <a:pt x="21600" y="5416"/>
                    </a:lnTo>
                    <a:lnTo>
                      <a:pt x="19437" y="18010"/>
                    </a:lnTo>
                    <a:lnTo>
                      <a:pt x="9719" y="21600"/>
                    </a:lnTo>
                    <a:lnTo>
                      <a:pt x="3230" y="18010"/>
                    </a:lnTo>
                    <a:lnTo>
                      <a:pt x="0" y="7179"/>
                    </a:lnTo>
                    <a:lnTo>
                      <a:pt x="1067" y="5416"/>
                    </a:lnTo>
                  </a:path>
                </a:pathLst>
              </a:custGeom>
              <a:solidFill>
                <a:srgbClr val="A2C1FE"/>
              </a:solidFill>
              <a:ln w="12700" cap="flat">
                <a:noFill/>
                <a:miter lim="400000"/>
              </a:ln>
              <a:effectLst/>
            </p:spPr>
            <p:txBody>
              <a:bodyPr wrap="square" lIns="45719" tIns="45719" rIns="45719" bIns="45719" numCol="1" anchor="t">
                <a:noAutofit/>
              </a:bodyPr>
              <a:lstStyle/>
              <a:p>
                <a:pPr/>
              </a:p>
            </p:txBody>
          </p:sp>
        </p:grpSp>
        <p:sp>
          <p:nvSpPr>
            <p:cNvPr id="1040" name="Rectangle 76"/>
            <p:cNvSpPr txBox="1"/>
            <p:nvPr/>
          </p:nvSpPr>
          <p:spPr>
            <a:xfrm>
              <a:off x="3835391" y="4170362"/>
              <a:ext cx="535953" cy="33311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559" tIns="39559" rIns="39559" bIns="39559" numCol="1" anchor="t">
              <a:spAutoFit/>
            </a:bodyPr>
            <a:lstStyle>
              <a:lvl1pPr defTabSz="776287">
                <a:defRPr b="1" sz="1700">
                  <a:latin typeface="FuturaA Bk BT"/>
                  <a:ea typeface="FuturaA Bk BT"/>
                  <a:cs typeface="FuturaA Bk BT"/>
                  <a:sym typeface="FuturaA Bk BT"/>
                </a:defRPr>
              </a:lvl1pPr>
            </a:lstStyle>
            <a:p>
              <a:pPr/>
              <a:r>
                <a:t>IPv6</a:t>
              </a:r>
            </a:p>
          </p:txBody>
        </p:sp>
        <p:grpSp>
          <p:nvGrpSpPr>
            <p:cNvPr id="1049" name="Group 77"/>
            <p:cNvGrpSpPr/>
            <p:nvPr/>
          </p:nvGrpSpPr>
          <p:grpSpPr>
            <a:xfrm>
              <a:off x="5643563" y="3903662"/>
              <a:ext cx="1417638" cy="895351"/>
              <a:chOff x="0" y="0"/>
              <a:chExt cx="1417637" cy="895350"/>
            </a:xfrm>
          </p:grpSpPr>
          <p:sp>
            <p:nvSpPr>
              <p:cNvPr id="1041" name="Oval 78"/>
              <p:cNvSpPr/>
              <p:nvPr/>
            </p:nvSpPr>
            <p:spPr>
              <a:xfrm>
                <a:off x="111417" y="65834"/>
                <a:ext cx="538029" cy="504733"/>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42" name="Oval 79"/>
              <p:cNvSpPr/>
              <p:nvPr/>
            </p:nvSpPr>
            <p:spPr>
              <a:xfrm>
                <a:off x="439804" y="0"/>
                <a:ext cx="538029" cy="50765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43" name="Oval 80"/>
              <p:cNvSpPr/>
              <p:nvPr/>
            </p:nvSpPr>
            <p:spPr>
              <a:xfrm>
                <a:off x="769658" y="0"/>
                <a:ext cx="536563" cy="50765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44" name="Oval 81"/>
              <p:cNvSpPr/>
              <p:nvPr/>
            </p:nvSpPr>
            <p:spPr>
              <a:xfrm>
                <a:off x="878143" y="254560"/>
                <a:ext cx="539495" cy="512047"/>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45" name="Oval 82"/>
              <p:cNvSpPr/>
              <p:nvPr/>
            </p:nvSpPr>
            <p:spPr>
              <a:xfrm>
                <a:off x="-1" y="254560"/>
                <a:ext cx="539495" cy="512047"/>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46" name="Oval 83"/>
              <p:cNvSpPr/>
              <p:nvPr/>
            </p:nvSpPr>
            <p:spPr>
              <a:xfrm>
                <a:off x="331319" y="387692"/>
                <a:ext cx="535097" cy="50765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47" name="Oval 84"/>
              <p:cNvSpPr/>
              <p:nvPr/>
            </p:nvSpPr>
            <p:spPr>
              <a:xfrm>
                <a:off x="603998" y="387692"/>
                <a:ext cx="539495" cy="50765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048" name="Freeform 85"/>
              <p:cNvSpPr/>
              <p:nvPr/>
            </p:nvSpPr>
            <p:spPr>
              <a:xfrm>
                <a:off x="158329" y="121428"/>
                <a:ext cx="1100979" cy="651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3" y="5388"/>
                    </a:moveTo>
                    <a:lnTo>
                      <a:pt x="6471" y="1796"/>
                    </a:lnTo>
                    <a:lnTo>
                      <a:pt x="14036" y="0"/>
                    </a:lnTo>
                    <a:lnTo>
                      <a:pt x="21600" y="5388"/>
                    </a:lnTo>
                    <a:lnTo>
                      <a:pt x="19443" y="18008"/>
                    </a:lnTo>
                    <a:lnTo>
                      <a:pt x="9721" y="21600"/>
                    </a:lnTo>
                    <a:lnTo>
                      <a:pt x="3250" y="18008"/>
                    </a:lnTo>
                    <a:lnTo>
                      <a:pt x="0" y="7184"/>
                    </a:lnTo>
                    <a:lnTo>
                      <a:pt x="1093" y="5388"/>
                    </a:lnTo>
                  </a:path>
                </a:pathLst>
              </a:custGeom>
              <a:solidFill>
                <a:srgbClr val="FFFF00"/>
              </a:solidFill>
              <a:ln w="12700" cap="flat">
                <a:noFill/>
                <a:miter lim="400000"/>
              </a:ln>
              <a:effectLst/>
            </p:spPr>
            <p:txBody>
              <a:bodyPr wrap="square" lIns="45719" tIns="45719" rIns="45719" bIns="45719" numCol="1" anchor="t">
                <a:noAutofit/>
              </a:bodyPr>
              <a:lstStyle/>
              <a:p>
                <a:pPr/>
              </a:p>
            </p:txBody>
          </p:sp>
        </p:grpSp>
        <p:sp>
          <p:nvSpPr>
            <p:cNvPr id="1050" name="Rectangle 86"/>
            <p:cNvSpPr txBox="1"/>
            <p:nvPr/>
          </p:nvSpPr>
          <p:spPr>
            <a:xfrm>
              <a:off x="5676891" y="4214812"/>
              <a:ext cx="1350982" cy="33311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9559" tIns="39559" rIns="39559" bIns="39559" numCol="1" anchor="t">
              <a:spAutoFit/>
            </a:bodyPr>
            <a:lstStyle>
              <a:lvl1pPr defTabSz="776287">
                <a:defRPr b="1" sz="1700">
                  <a:latin typeface="FuturaA Bk BT"/>
                  <a:ea typeface="FuturaA Bk BT"/>
                  <a:cs typeface="FuturaA Bk BT"/>
                  <a:sym typeface="FuturaA Bk BT"/>
                </a:defRPr>
              </a:lvl1pPr>
            </a:lstStyle>
            <a:p>
              <a:pPr/>
              <a:r>
                <a:t>IPv4</a:t>
              </a:r>
            </a:p>
          </p:txBody>
        </p:sp>
        <p:sp>
          <p:nvSpPr>
            <p:cNvPr id="1051" name="Rectangle 87"/>
            <p:cNvSpPr txBox="1"/>
            <p:nvPr/>
          </p:nvSpPr>
          <p:spPr>
            <a:xfrm>
              <a:off x="383800" y="3313112"/>
              <a:ext cx="7053094" cy="3360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2" tIns="41022" rIns="41022" bIns="41022" numCol="1" anchor="t">
              <a:spAutoFit/>
            </a:bodyPr>
            <a:lstStyle>
              <a:lvl1pPr defTabSz="844550">
                <a:defRPr b="1" sz="1700">
                  <a:latin typeface="FuturaA Bk BT"/>
                  <a:ea typeface="FuturaA Bk BT"/>
                  <a:cs typeface="FuturaA Bk BT"/>
                  <a:sym typeface="FuturaA Bk BT"/>
                </a:defRPr>
              </a:lvl1pPr>
            </a:lstStyle>
            <a:p>
              <a:pPr/>
              <a:r>
                <a:t>3. Kommunikation zwischen IPv4-Hosts über ein IPv6-Zwischennetz</a:t>
              </a:r>
            </a:p>
          </p:txBody>
        </p:sp>
        <p:sp>
          <p:nvSpPr>
            <p:cNvPr id="1052" name="Rectangle 88"/>
            <p:cNvSpPr txBox="1"/>
            <p:nvPr/>
          </p:nvSpPr>
          <p:spPr>
            <a:xfrm>
              <a:off x="383800" y="1512887"/>
              <a:ext cx="7053094" cy="3360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2" tIns="41022" rIns="41022" bIns="41022" numCol="1" anchor="t">
              <a:spAutoFit/>
            </a:bodyPr>
            <a:lstStyle>
              <a:lvl1pPr defTabSz="844550">
                <a:defRPr b="1" sz="1700">
                  <a:latin typeface="FuturaA Bk BT"/>
                  <a:ea typeface="FuturaA Bk BT"/>
                  <a:cs typeface="FuturaA Bk BT"/>
                  <a:sym typeface="FuturaA Bk BT"/>
                </a:defRPr>
              </a:lvl1pPr>
            </a:lstStyle>
            <a:p>
              <a:pPr/>
              <a:r>
                <a:t>2. Kommunikation zwischen IPv6-Hosts über ein IPv4-Zwischennetz</a:t>
              </a:r>
            </a:p>
          </p:txBody>
        </p:sp>
        <p:pic>
          <p:nvPicPr>
            <p:cNvPr id="1053" name="Picture 89" descr="Picture 89"/>
            <p:cNvPicPr>
              <a:picLocks noChangeAspect="1"/>
            </p:cNvPicPr>
            <p:nvPr/>
          </p:nvPicPr>
          <p:blipFill>
            <a:blip r:embed="rId4">
              <a:extLst/>
            </a:blip>
            <a:stretch>
              <a:fillRect/>
            </a:stretch>
          </p:blipFill>
          <p:spPr>
            <a:xfrm>
              <a:off x="4221163" y="722312"/>
              <a:ext cx="914401" cy="368301"/>
            </a:xfrm>
            <a:prstGeom prst="rect">
              <a:avLst/>
            </a:prstGeom>
            <a:ln w="12700" cap="flat">
              <a:noFill/>
              <a:miter lim="400000"/>
            </a:ln>
            <a:effectLst/>
          </p:spPr>
        </p:pic>
        <p:pic>
          <p:nvPicPr>
            <p:cNvPr id="1054" name="Picture 90" descr="Picture 90"/>
            <p:cNvPicPr>
              <a:picLocks noChangeAspect="1"/>
            </p:cNvPicPr>
            <p:nvPr/>
          </p:nvPicPr>
          <p:blipFill>
            <a:blip r:embed="rId4">
              <a:extLst/>
            </a:blip>
            <a:stretch>
              <a:fillRect/>
            </a:stretch>
          </p:blipFill>
          <p:spPr>
            <a:xfrm>
              <a:off x="4783138" y="4114800"/>
              <a:ext cx="914401" cy="368301"/>
            </a:xfrm>
            <a:prstGeom prst="rect">
              <a:avLst/>
            </a:prstGeom>
            <a:ln w="12700" cap="flat">
              <a:noFill/>
              <a:miter lim="400000"/>
            </a:ln>
            <a:effectLst/>
          </p:spPr>
        </p:pic>
        <p:pic>
          <p:nvPicPr>
            <p:cNvPr id="1055" name="Picture 91" descr="Picture 91"/>
            <p:cNvPicPr>
              <a:picLocks noChangeAspect="1"/>
            </p:cNvPicPr>
            <p:nvPr/>
          </p:nvPicPr>
          <p:blipFill>
            <a:blip r:embed="rId4">
              <a:extLst/>
            </a:blip>
            <a:stretch>
              <a:fillRect/>
            </a:stretch>
          </p:blipFill>
          <p:spPr>
            <a:xfrm>
              <a:off x="2532063" y="4114800"/>
              <a:ext cx="914401" cy="368301"/>
            </a:xfrm>
            <a:prstGeom prst="rect">
              <a:avLst/>
            </a:prstGeom>
            <a:ln w="12700" cap="flat">
              <a:noFill/>
              <a:miter lim="400000"/>
            </a:ln>
            <a:effectLst/>
          </p:spPr>
        </p:pic>
        <p:pic>
          <p:nvPicPr>
            <p:cNvPr id="1056" name="Picture 92" descr="Picture 92"/>
            <p:cNvPicPr>
              <a:picLocks noChangeAspect="1"/>
            </p:cNvPicPr>
            <p:nvPr/>
          </p:nvPicPr>
          <p:blipFill>
            <a:blip r:embed="rId4">
              <a:extLst/>
            </a:blip>
            <a:stretch>
              <a:fillRect/>
            </a:stretch>
          </p:blipFill>
          <p:spPr>
            <a:xfrm>
              <a:off x="4783138" y="2286000"/>
              <a:ext cx="914401" cy="368301"/>
            </a:xfrm>
            <a:prstGeom prst="rect">
              <a:avLst/>
            </a:prstGeom>
            <a:ln w="12700" cap="flat">
              <a:noFill/>
              <a:miter lim="400000"/>
            </a:ln>
            <a:effectLst/>
          </p:spPr>
        </p:pic>
        <p:pic>
          <p:nvPicPr>
            <p:cNvPr id="1057" name="Picture 93" descr="Picture 93"/>
            <p:cNvPicPr>
              <a:picLocks noChangeAspect="1"/>
            </p:cNvPicPr>
            <p:nvPr/>
          </p:nvPicPr>
          <p:blipFill>
            <a:blip r:embed="rId4">
              <a:extLst/>
            </a:blip>
            <a:stretch>
              <a:fillRect/>
            </a:stretch>
          </p:blipFill>
          <p:spPr>
            <a:xfrm>
              <a:off x="2603500" y="2286000"/>
              <a:ext cx="914401" cy="368301"/>
            </a:xfrm>
            <a:prstGeom prst="rect">
              <a:avLst/>
            </a:prstGeom>
            <a:ln w="12700" cap="flat">
              <a:noFill/>
              <a:miter lim="400000"/>
            </a:ln>
            <a:effectLst/>
          </p:spPr>
        </p:pic>
        <p:pic>
          <p:nvPicPr>
            <p:cNvPr id="1058" name="Picture 94" descr="Picture 94"/>
            <p:cNvPicPr>
              <a:picLocks noChangeAspect="1"/>
            </p:cNvPicPr>
            <p:nvPr/>
          </p:nvPicPr>
          <p:blipFill>
            <a:blip r:embed="rId5">
              <a:extLst/>
            </a:blip>
            <a:stretch>
              <a:fillRect/>
            </a:stretch>
          </p:blipFill>
          <p:spPr>
            <a:xfrm>
              <a:off x="69850" y="528636"/>
              <a:ext cx="898526" cy="658815"/>
            </a:xfrm>
            <a:prstGeom prst="rect">
              <a:avLst/>
            </a:prstGeom>
            <a:ln w="12700" cap="flat">
              <a:noFill/>
              <a:miter lim="400000"/>
            </a:ln>
            <a:effectLst/>
          </p:spPr>
        </p:pic>
        <p:pic>
          <p:nvPicPr>
            <p:cNvPr id="1059" name="Picture 95" descr="Picture 95"/>
            <p:cNvPicPr>
              <a:picLocks noChangeAspect="1"/>
            </p:cNvPicPr>
            <p:nvPr/>
          </p:nvPicPr>
          <p:blipFill>
            <a:blip r:embed="rId5">
              <a:extLst/>
            </a:blip>
            <a:stretch>
              <a:fillRect/>
            </a:stretch>
          </p:blipFill>
          <p:spPr>
            <a:xfrm>
              <a:off x="0" y="2146300"/>
              <a:ext cx="898525" cy="658813"/>
            </a:xfrm>
            <a:prstGeom prst="rect">
              <a:avLst/>
            </a:prstGeom>
            <a:ln w="12700" cap="flat">
              <a:noFill/>
              <a:miter lim="400000"/>
            </a:ln>
            <a:effectLst/>
          </p:spPr>
        </p:pic>
        <p:pic>
          <p:nvPicPr>
            <p:cNvPr id="1060" name="Picture 96" descr="Picture 96"/>
            <p:cNvPicPr>
              <a:picLocks noChangeAspect="1"/>
            </p:cNvPicPr>
            <p:nvPr/>
          </p:nvPicPr>
          <p:blipFill>
            <a:blip r:embed="rId5">
              <a:extLst/>
            </a:blip>
            <a:stretch>
              <a:fillRect/>
            </a:stretch>
          </p:blipFill>
          <p:spPr>
            <a:xfrm>
              <a:off x="69850" y="3948112"/>
              <a:ext cx="898526" cy="660401"/>
            </a:xfrm>
            <a:prstGeom prst="rect">
              <a:avLst/>
            </a:prstGeom>
            <a:ln w="12700" cap="flat">
              <a:noFill/>
              <a:miter lim="400000"/>
            </a:ln>
            <a:effectLst/>
          </p:spPr>
        </p:pic>
        <p:pic>
          <p:nvPicPr>
            <p:cNvPr id="1061" name="Picture 97" descr="Picture 97"/>
            <p:cNvPicPr>
              <a:picLocks noChangeAspect="1"/>
            </p:cNvPicPr>
            <p:nvPr/>
          </p:nvPicPr>
          <p:blipFill>
            <a:blip r:embed="rId6">
              <a:extLst/>
            </a:blip>
            <a:stretch>
              <a:fillRect/>
            </a:stretch>
          </p:blipFill>
          <p:spPr>
            <a:xfrm>
              <a:off x="7278688" y="387350"/>
              <a:ext cx="512763" cy="984251"/>
            </a:xfrm>
            <a:prstGeom prst="rect">
              <a:avLst/>
            </a:prstGeom>
            <a:ln w="12700" cap="flat">
              <a:noFill/>
              <a:miter lim="400000"/>
            </a:ln>
            <a:effectLst/>
          </p:spPr>
        </p:pic>
        <p:pic>
          <p:nvPicPr>
            <p:cNvPr id="1062" name="Picture 98" descr="Picture 98"/>
            <p:cNvPicPr>
              <a:picLocks noChangeAspect="1"/>
            </p:cNvPicPr>
            <p:nvPr/>
          </p:nvPicPr>
          <p:blipFill>
            <a:blip r:embed="rId6">
              <a:extLst/>
            </a:blip>
            <a:stretch>
              <a:fillRect/>
            </a:stretch>
          </p:blipFill>
          <p:spPr>
            <a:xfrm>
              <a:off x="7385050" y="1935162"/>
              <a:ext cx="514351" cy="984251"/>
            </a:xfrm>
            <a:prstGeom prst="rect">
              <a:avLst/>
            </a:prstGeom>
            <a:ln w="12700" cap="flat">
              <a:noFill/>
              <a:miter lim="400000"/>
            </a:ln>
            <a:effectLst/>
          </p:spPr>
        </p:pic>
        <p:pic>
          <p:nvPicPr>
            <p:cNvPr id="1063" name="Picture 99" descr="Picture 99"/>
            <p:cNvPicPr>
              <a:picLocks noChangeAspect="1"/>
            </p:cNvPicPr>
            <p:nvPr/>
          </p:nvPicPr>
          <p:blipFill>
            <a:blip r:embed="rId6">
              <a:extLst/>
            </a:blip>
            <a:stretch>
              <a:fillRect/>
            </a:stretch>
          </p:blipFill>
          <p:spPr>
            <a:xfrm>
              <a:off x="7385050" y="3763962"/>
              <a:ext cx="514351" cy="984251"/>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68"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069"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070" name="Rectangle 4"/>
          <p:cNvSpPr txBox="1"/>
          <p:nvPr>
            <p:ph type="title"/>
          </p:nvPr>
        </p:nvSpPr>
        <p:spPr>
          <a:xfrm>
            <a:off x="722530" y="278649"/>
            <a:ext cx="8573870" cy="521451"/>
          </a:xfrm>
          <a:prstGeom prst="rect">
            <a:avLst/>
          </a:prstGeom>
        </p:spPr>
        <p:txBody>
          <a:bodyPr/>
          <a:lstStyle/>
          <a:p>
            <a:pPr/>
            <a:r>
              <a:t>IPv6 - Zusammenfassung</a:t>
            </a:r>
          </a:p>
        </p:txBody>
      </p:sp>
      <p:sp>
        <p:nvSpPr>
          <p:cNvPr id="1071"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1072" name="Rectangle 5"/>
          <p:cNvSpPr txBox="1"/>
          <p:nvPr/>
        </p:nvSpPr>
        <p:spPr>
          <a:xfrm>
            <a:off x="762000" y="977900"/>
            <a:ext cx="8453121" cy="47287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buClr>
                <a:srgbClr val="0000CC"/>
              </a:buClr>
              <a:buSzPct val="100000"/>
              <a:buFont typeface="Arial"/>
              <a:buChar char="•"/>
              <a:defRPr sz="2400">
                <a:solidFill>
                  <a:srgbClr val="5C6971"/>
                </a:solidFill>
              </a:defRPr>
            </a:pPr>
            <a:r>
              <a:t>IPv6 ist nicht die beste Lösung für ein neues Protokoll.</a:t>
            </a:r>
          </a:p>
          <a:p>
            <a:pPr marL="609600" indent="-609600">
              <a:spcBef>
                <a:spcPts val="700"/>
              </a:spcBef>
              <a:buClr>
                <a:srgbClr val="0000CC"/>
              </a:buClr>
              <a:buSzPct val="100000"/>
              <a:buFont typeface="Arial"/>
              <a:buChar char="•"/>
              <a:defRPr sz="2400">
                <a:solidFill>
                  <a:srgbClr val="5C6971"/>
                </a:solidFill>
              </a:defRPr>
            </a:pPr>
            <a:r>
              <a:t>IPv6 alleine reicht nicht aus, es werden zusätzliche Protokolle in „Version 6“ benötigt.</a:t>
            </a:r>
          </a:p>
          <a:p>
            <a:pPr marL="609600" indent="-609600">
              <a:spcBef>
                <a:spcPts val="700"/>
              </a:spcBef>
              <a:buClr>
                <a:srgbClr val="0000CC"/>
              </a:buClr>
              <a:buSzPct val="100000"/>
              <a:buFont typeface="Arial"/>
              <a:buChar char="•"/>
              <a:defRPr sz="2400">
                <a:solidFill>
                  <a:srgbClr val="5C6971"/>
                </a:solidFill>
              </a:defRPr>
            </a:pPr>
            <a:r>
              <a:t>Es gibt Übergangszeit der „Migrations-Szenarien“ mit all ihren Nachteilen.</a:t>
            </a:r>
          </a:p>
          <a:p>
            <a:pPr marL="609600" indent="-609600">
              <a:spcBef>
                <a:spcPts val="700"/>
              </a:spcBef>
              <a:buClr>
                <a:srgbClr val="0000CC"/>
              </a:buClr>
              <a:buSzPct val="100000"/>
              <a:buFont typeface="Arial"/>
              <a:buChar char="•"/>
              <a:defRPr sz="2400">
                <a:solidFill>
                  <a:srgbClr val="5C6971"/>
                </a:solidFill>
              </a:defRPr>
            </a:pPr>
            <a:r>
              <a:t>Trotzdem: wegen der erwarteten Adressknappheit wird IPv6 eingeführt werden, Start 2012. </a:t>
            </a:r>
          </a:p>
          <a:p>
            <a:pPr marL="609600" indent="-609600">
              <a:spcBef>
                <a:spcPts val="700"/>
              </a:spcBef>
              <a:buClr>
                <a:srgbClr val="0000CC"/>
              </a:buClr>
              <a:buSzPct val="100000"/>
              <a:buFont typeface="Arial"/>
              <a:buChar char="•"/>
              <a:defRPr sz="2400">
                <a:solidFill>
                  <a:srgbClr val="5C6971"/>
                </a:solidFill>
              </a:defRPr>
            </a:pPr>
            <a:r>
              <a:t>Treiber für die Einführung  sind:</a:t>
            </a:r>
          </a:p>
          <a:p>
            <a:pPr lvl="1" marL="1066800" indent="-609600">
              <a:spcBef>
                <a:spcPts val="700"/>
              </a:spcBef>
              <a:buClr>
                <a:srgbClr val="0000CC"/>
              </a:buClr>
              <a:buSzPct val="100000"/>
              <a:buFont typeface="Arial"/>
              <a:buChar char="•"/>
              <a:defRPr sz="2000">
                <a:solidFill>
                  <a:srgbClr val="5C6971"/>
                </a:solidFill>
              </a:defRPr>
            </a:pPr>
            <a:r>
              <a:t>Mobilfunk (3G) wegen der „Always-On-Eigenschaft“.</a:t>
            </a:r>
          </a:p>
          <a:p>
            <a:pPr lvl="1" marL="1066800" indent="-609600">
              <a:spcBef>
                <a:spcPts val="700"/>
              </a:spcBef>
              <a:buClr>
                <a:srgbClr val="0000CC"/>
              </a:buClr>
              <a:buSzPct val="100000"/>
              <a:buFont typeface="Arial"/>
              <a:buChar char="•"/>
              <a:defRPr sz="2000">
                <a:solidFill>
                  <a:srgbClr val="5C6971"/>
                </a:solidFill>
              </a:defRPr>
            </a:pPr>
            <a:r>
              <a:t>Der Asiatisch-Pazifische-Raum wegen der wenigen IPv4-Adressen, die dort registriert sind</a:t>
            </a:r>
          </a:p>
          <a:p>
            <a:pPr lvl="1" marL="1066800" indent="-609600">
              <a:spcBef>
                <a:spcPts val="700"/>
              </a:spcBef>
              <a:buClr>
                <a:srgbClr val="0000CC"/>
              </a:buClr>
              <a:buSzPct val="100000"/>
              <a:buFont typeface="Arial"/>
              <a:buChar char="•"/>
              <a:defRPr sz="2000">
                <a:solidFill>
                  <a:srgbClr val="5C6971"/>
                </a:solidFill>
              </a:defRPr>
            </a:pPr>
            <a:r>
              <a:t>Europa, politisch motiviert für eine neue Generation Internet.</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 name="Foliennummernplatzhalter 3"/>
          <p:cNvSpPr txBox="1"/>
          <p:nvPr>
            <p:ph type="sldNum" sz="quarter" idx="2"/>
          </p:nvPr>
        </p:nvSpPr>
        <p:spPr>
          <a:xfrm>
            <a:off x="5166519" y="6388100"/>
            <a:ext cx="188899"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2" name="Rectangle 4"/>
          <p:cNvSpPr txBox="1"/>
          <p:nvPr>
            <p:ph type="title"/>
          </p:nvPr>
        </p:nvSpPr>
        <p:spPr>
          <a:xfrm>
            <a:off x="722530" y="278649"/>
            <a:ext cx="8573870" cy="521451"/>
          </a:xfrm>
          <a:prstGeom prst="rect">
            <a:avLst/>
          </a:prstGeom>
        </p:spPr>
        <p:txBody>
          <a:bodyPr/>
          <a:lstStyle/>
          <a:p>
            <a:pPr/>
            <a:r>
              <a:t>Inhalt</a:t>
            </a:r>
          </a:p>
        </p:txBody>
      </p:sp>
      <p:sp>
        <p:nvSpPr>
          <p:cNvPr id="33" name="Rectangle 5"/>
          <p:cNvSpPr txBox="1"/>
          <p:nvPr>
            <p:ph type="body" idx="1"/>
          </p:nvPr>
        </p:nvSpPr>
        <p:spPr>
          <a:prstGeom prst="rect">
            <a:avLst/>
          </a:prstGeom>
        </p:spPr>
        <p:txBody>
          <a:bodyPr/>
          <a:lstStyle/>
          <a:p>
            <a:pPr marL="609600" indent="-609600">
              <a:lnSpc>
                <a:spcPct val="150000"/>
              </a:lnSpc>
              <a:buSzTx/>
              <a:buNone/>
            </a:pPr>
            <a:r>
              <a:t>Internet - Das Netz der Netze</a:t>
            </a:r>
          </a:p>
          <a:p>
            <a:pPr marL="609600" indent="-609600">
              <a:lnSpc>
                <a:spcPct val="150000"/>
              </a:lnSpc>
              <a:buClr>
                <a:srgbClr val="0000CC"/>
              </a:buClr>
              <a:defRPr>
                <a:solidFill>
                  <a:srgbClr val="E2001A"/>
                </a:solidFill>
              </a:defRPr>
            </a:pPr>
            <a:r>
              <a:t>Historie</a:t>
            </a:r>
          </a:p>
          <a:p>
            <a:pPr marL="609600" indent="-609600">
              <a:lnSpc>
                <a:spcPct val="150000"/>
              </a:lnSpc>
              <a:buClr>
                <a:srgbClr val="0000CC"/>
              </a:buClr>
            </a:pPr>
            <a:r>
              <a:t>Protokolle</a:t>
            </a:r>
          </a:p>
          <a:p>
            <a:pPr marL="609600" indent="-609600">
              <a:lnSpc>
                <a:spcPct val="150000"/>
              </a:lnSpc>
              <a:buClr>
                <a:srgbClr val="0000CC"/>
              </a:buClr>
            </a:pPr>
            <a:r>
              <a:t>Adressierung im Internet</a:t>
            </a:r>
          </a:p>
          <a:p>
            <a:pPr marL="609600" indent="-609600">
              <a:lnSpc>
                <a:spcPct val="150000"/>
              </a:lnSpc>
              <a:buClr>
                <a:srgbClr val="0000CC"/>
              </a:buClr>
            </a:pPr>
            <a:r>
              <a:t>IP-Netze</a:t>
            </a:r>
          </a:p>
          <a:p>
            <a:pPr marL="609600" indent="-609600">
              <a:lnSpc>
                <a:spcPct val="150000"/>
              </a:lnSpc>
              <a:buClr>
                <a:srgbClr val="0000CC"/>
              </a:buClr>
            </a:pPr>
            <a:r>
              <a:t>Standardisierung</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76"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077"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078" name="Rectangle 4"/>
          <p:cNvSpPr txBox="1"/>
          <p:nvPr>
            <p:ph type="title"/>
          </p:nvPr>
        </p:nvSpPr>
        <p:spPr>
          <a:xfrm>
            <a:off x="722530" y="278649"/>
            <a:ext cx="8573870" cy="521451"/>
          </a:xfrm>
          <a:prstGeom prst="rect">
            <a:avLst/>
          </a:prstGeom>
        </p:spPr>
        <p:txBody>
          <a:bodyPr/>
          <a:lstStyle/>
          <a:p>
            <a:pPr/>
            <a:r>
              <a:t>Internet Control Message Protocol</a:t>
            </a:r>
          </a:p>
        </p:txBody>
      </p:sp>
      <p:sp>
        <p:nvSpPr>
          <p:cNvPr id="1079"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149" name="Gruppieren 7"/>
          <p:cNvGrpSpPr/>
          <p:nvPr/>
        </p:nvGrpSpPr>
        <p:grpSpPr>
          <a:xfrm>
            <a:off x="814423" y="998730"/>
            <a:ext cx="8127206" cy="4895851"/>
            <a:chOff x="0" y="0"/>
            <a:chExt cx="8127205" cy="4895850"/>
          </a:xfrm>
        </p:grpSpPr>
        <p:grpSp>
          <p:nvGrpSpPr>
            <p:cNvPr id="1082" name="Rectangle 2"/>
            <p:cNvGrpSpPr/>
            <p:nvPr/>
          </p:nvGrpSpPr>
          <p:grpSpPr>
            <a:xfrm>
              <a:off x="561124" y="869950"/>
              <a:ext cx="3071814" cy="1271589"/>
              <a:chOff x="0" y="0"/>
              <a:chExt cx="3071812" cy="1271587"/>
            </a:xfrm>
          </p:grpSpPr>
          <p:sp>
            <p:nvSpPr>
              <p:cNvPr id="1080" name="Rechteck"/>
              <p:cNvSpPr/>
              <p:nvPr/>
            </p:nvSpPr>
            <p:spPr>
              <a:xfrm>
                <a:off x="-1" y="0"/>
                <a:ext cx="3071814" cy="1271588"/>
              </a:xfrm>
              <a:prstGeom prst="rect">
                <a:avLst/>
              </a:prstGeom>
              <a:solidFill>
                <a:srgbClr val="0000FF"/>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081" name="IP-Header"/>
              <p:cNvSpPr txBox="1"/>
              <p:nvPr/>
            </p:nvSpPr>
            <p:spPr>
              <a:xfrm>
                <a:off x="59587" y="450671"/>
                <a:ext cx="1170757" cy="3702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solidFill>
                      <a:schemeClr val="accent3">
                        <a:lumOff val="44000"/>
                      </a:schemeClr>
                    </a:solidFill>
                    <a:latin typeface="FuturaA Bk BT"/>
                    <a:ea typeface="FuturaA Bk BT"/>
                    <a:cs typeface="FuturaA Bk BT"/>
                    <a:sym typeface="FuturaA Bk BT"/>
                  </a:defRPr>
                </a:lvl1pPr>
              </a:lstStyle>
              <a:p>
                <a:pPr/>
                <a:r>
                  <a:t>IP-Header</a:t>
                </a:r>
              </a:p>
            </p:txBody>
          </p:sp>
        </p:grpSp>
        <p:sp>
          <p:nvSpPr>
            <p:cNvPr id="1083" name="Rectangle 3"/>
            <p:cNvSpPr txBox="1"/>
            <p:nvPr/>
          </p:nvSpPr>
          <p:spPr>
            <a:xfrm>
              <a:off x="3879850" y="1317625"/>
              <a:ext cx="1031118" cy="3702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lnSpc>
                  <a:spcPct val="90000"/>
                </a:lnSpc>
                <a:defRPr>
                  <a:latin typeface="FuturaA Bk BT"/>
                  <a:ea typeface="FuturaA Bk BT"/>
                  <a:cs typeface="FuturaA Bk BT"/>
                  <a:sym typeface="FuturaA Bk BT"/>
                </a:defRPr>
              </a:lvl1pPr>
            </a:lstStyle>
            <a:p>
              <a:pPr/>
              <a:r>
                <a:t>20 Oktett</a:t>
              </a:r>
            </a:p>
          </p:txBody>
        </p:sp>
        <p:sp>
          <p:nvSpPr>
            <p:cNvPr id="1084" name="Rectangle 4"/>
            <p:cNvSpPr txBox="1"/>
            <p:nvPr/>
          </p:nvSpPr>
          <p:spPr>
            <a:xfrm>
              <a:off x="3951288" y="2384425"/>
              <a:ext cx="903981" cy="3702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lnSpc>
                  <a:spcPct val="90000"/>
                </a:lnSpc>
                <a:defRPr>
                  <a:latin typeface="FuturaA Bk BT"/>
                  <a:ea typeface="FuturaA Bk BT"/>
                  <a:cs typeface="FuturaA Bk BT"/>
                  <a:sym typeface="FuturaA Bk BT"/>
                </a:defRPr>
              </a:lvl1pPr>
            </a:lstStyle>
            <a:p>
              <a:pPr/>
              <a:r>
                <a:t>8 Oktett</a:t>
              </a:r>
            </a:p>
          </p:txBody>
        </p:sp>
        <p:sp>
          <p:nvSpPr>
            <p:cNvPr id="1085" name="Rectangle 5"/>
            <p:cNvSpPr txBox="1"/>
            <p:nvPr/>
          </p:nvSpPr>
          <p:spPr>
            <a:xfrm>
              <a:off x="0" y="0"/>
              <a:ext cx="3433328" cy="3956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b="1" sz="2000" u="sng">
                  <a:latin typeface="FuturaA Bk BT"/>
                  <a:ea typeface="FuturaA Bk BT"/>
                  <a:cs typeface="FuturaA Bk BT"/>
                  <a:sym typeface="FuturaA Bk BT"/>
                </a:defRPr>
              </a:lvl1pPr>
            </a:lstStyle>
            <a:p>
              <a:pPr/>
              <a:r>
                <a:t>ICMP-Anfrage und -Antwort</a:t>
              </a:r>
            </a:p>
          </p:txBody>
        </p:sp>
        <p:sp>
          <p:nvSpPr>
            <p:cNvPr id="1086" name="Rectangle 6"/>
            <p:cNvSpPr txBox="1"/>
            <p:nvPr/>
          </p:nvSpPr>
          <p:spPr>
            <a:xfrm>
              <a:off x="4887913" y="0"/>
              <a:ext cx="2643671" cy="3956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b="1" sz="2000" u="sng">
                  <a:latin typeface="FuturaA Bk BT"/>
                  <a:ea typeface="FuturaA Bk BT"/>
                  <a:cs typeface="FuturaA Bk BT"/>
                  <a:sym typeface="FuturaA Bk BT"/>
                </a:defRPr>
              </a:lvl1pPr>
            </a:lstStyle>
            <a:p>
              <a:pPr/>
              <a:r>
                <a:t>ICMP-Fehlermeldung</a:t>
              </a:r>
            </a:p>
          </p:txBody>
        </p:sp>
        <p:sp>
          <p:nvSpPr>
            <p:cNvPr id="1087" name="Rectangle 7"/>
            <p:cNvSpPr txBox="1"/>
            <p:nvPr/>
          </p:nvSpPr>
          <p:spPr>
            <a:xfrm>
              <a:off x="574674" y="501649"/>
              <a:ext cx="223621"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0</a:t>
              </a:r>
            </a:p>
          </p:txBody>
        </p:sp>
        <p:sp>
          <p:nvSpPr>
            <p:cNvPr id="1088" name="Rectangle 8"/>
            <p:cNvSpPr txBox="1"/>
            <p:nvPr/>
          </p:nvSpPr>
          <p:spPr>
            <a:xfrm>
              <a:off x="1136650" y="501649"/>
              <a:ext cx="463661"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7  8</a:t>
              </a:r>
            </a:p>
          </p:txBody>
        </p:sp>
        <p:sp>
          <p:nvSpPr>
            <p:cNvPr id="1089" name="Rectangle 9"/>
            <p:cNvSpPr txBox="1"/>
            <p:nvPr/>
          </p:nvSpPr>
          <p:spPr>
            <a:xfrm>
              <a:off x="1724025" y="501649"/>
              <a:ext cx="643824"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15 16</a:t>
              </a:r>
            </a:p>
          </p:txBody>
        </p:sp>
        <p:sp>
          <p:nvSpPr>
            <p:cNvPr id="1090" name="Rectangle 10"/>
            <p:cNvSpPr txBox="1"/>
            <p:nvPr/>
          </p:nvSpPr>
          <p:spPr>
            <a:xfrm>
              <a:off x="3352800" y="501649"/>
              <a:ext cx="343693"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31</a:t>
              </a:r>
            </a:p>
          </p:txBody>
        </p:sp>
        <p:sp>
          <p:nvSpPr>
            <p:cNvPr id="1091" name="Rectangle 11"/>
            <p:cNvSpPr txBox="1"/>
            <p:nvPr/>
          </p:nvSpPr>
          <p:spPr>
            <a:xfrm>
              <a:off x="2520950" y="501649"/>
              <a:ext cx="643824"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23 24</a:t>
              </a:r>
            </a:p>
          </p:txBody>
        </p:sp>
        <p:sp>
          <p:nvSpPr>
            <p:cNvPr id="1092" name="Line 12"/>
            <p:cNvSpPr/>
            <p:nvPr/>
          </p:nvSpPr>
          <p:spPr>
            <a:xfrm flipV="1">
              <a:off x="550011"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093" name="Line 13"/>
            <p:cNvSpPr/>
            <p:nvPr/>
          </p:nvSpPr>
          <p:spPr>
            <a:xfrm flipV="1">
              <a:off x="1323124"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094" name="Line 14"/>
            <p:cNvSpPr/>
            <p:nvPr/>
          </p:nvSpPr>
          <p:spPr>
            <a:xfrm flipV="1">
              <a:off x="2096237"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095" name="Line 15"/>
            <p:cNvSpPr/>
            <p:nvPr/>
          </p:nvSpPr>
          <p:spPr>
            <a:xfrm flipV="1">
              <a:off x="2870937"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096" name="Line 16"/>
            <p:cNvSpPr/>
            <p:nvPr/>
          </p:nvSpPr>
          <p:spPr>
            <a:xfrm flipV="1">
              <a:off x="3644050"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grpSp>
          <p:nvGrpSpPr>
            <p:cNvPr id="1099" name="Rectangle 17"/>
            <p:cNvGrpSpPr/>
            <p:nvPr/>
          </p:nvGrpSpPr>
          <p:grpSpPr>
            <a:xfrm>
              <a:off x="4991836" y="869950"/>
              <a:ext cx="3071815" cy="1271589"/>
              <a:chOff x="0" y="0"/>
              <a:chExt cx="3071813" cy="1271587"/>
            </a:xfrm>
          </p:grpSpPr>
          <p:sp>
            <p:nvSpPr>
              <p:cNvPr id="1097" name="Rechteck"/>
              <p:cNvSpPr/>
              <p:nvPr/>
            </p:nvSpPr>
            <p:spPr>
              <a:xfrm>
                <a:off x="-1" y="0"/>
                <a:ext cx="3071815" cy="1271588"/>
              </a:xfrm>
              <a:prstGeom prst="rect">
                <a:avLst/>
              </a:prstGeom>
              <a:solidFill>
                <a:srgbClr val="0000FF"/>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098" name="IP-Header"/>
              <p:cNvSpPr txBox="1"/>
              <p:nvPr/>
            </p:nvSpPr>
            <p:spPr>
              <a:xfrm>
                <a:off x="59587" y="450671"/>
                <a:ext cx="1170757" cy="3702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solidFill>
                      <a:schemeClr val="accent3">
                        <a:lumOff val="44000"/>
                      </a:schemeClr>
                    </a:solidFill>
                    <a:latin typeface="FuturaA Bk BT"/>
                    <a:ea typeface="FuturaA Bk BT"/>
                    <a:cs typeface="FuturaA Bk BT"/>
                    <a:sym typeface="FuturaA Bk BT"/>
                  </a:defRPr>
                </a:lvl1pPr>
              </a:lstStyle>
              <a:p>
                <a:pPr/>
                <a:r>
                  <a:t>IP-Header</a:t>
                </a:r>
              </a:p>
            </p:txBody>
          </p:sp>
        </p:grpSp>
        <p:sp>
          <p:nvSpPr>
            <p:cNvPr id="1100" name="Rectangle 18"/>
            <p:cNvSpPr txBox="1"/>
            <p:nvPr/>
          </p:nvSpPr>
          <p:spPr>
            <a:xfrm>
              <a:off x="5005388" y="501649"/>
              <a:ext cx="223620"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0</a:t>
              </a:r>
            </a:p>
          </p:txBody>
        </p:sp>
        <p:sp>
          <p:nvSpPr>
            <p:cNvPr id="1101" name="Rectangle 19"/>
            <p:cNvSpPr txBox="1"/>
            <p:nvPr/>
          </p:nvSpPr>
          <p:spPr>
            <a:xfrm>
              <a:off x="5545138" y="501649"/>
              <a:ext cx="463661"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7  8</a:t>
              </a:r>
            </a:p>
          </p:txBody>
        </p:sp>
        <p:sp>
          <p:nvSpPr>
            <p:cNvPr id="1102" name="Rectangle 20"/>
            <p:cNvSpPr txBox="1"/>
            <p:nvPr/>
          </p:nvSpPr>
          <p:spPr>
            <a:xfrm>
              <a:off x="6189663" y="501649"/>
              <a:ext cx="643824"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15 16</a:t>
              </a:r>
            </a:p>
          </p:txBody>
        </p:sp>
        <p:sp>
          <p:nvSpPr>
            <p:cNvPr id="1103" name="Rectangle 21"/>
            <p:cNvSpPr txBox="1"/>
            <p:nvPr/>
          </p:nvSpPr>
          <p:spPr>
            <a:xfrm>
              <a:off x="7783513" y="501649"/>
              <a:ext cx="343693"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31</a:t>
              </a:r>
            </a:p>
          </p:txBody>
        </p:sp>
        <p:sp>
          <p:nvSpPr>
            <p:cNvPr id="1104" name="Rectangle 22"/>
            <p:cNvSpPr txBox="1"/>
            <p:nvPr/>
          </p:nvSpPr>
          <p:spPr>
            <a:xfrm>
              <a:off x="6986588" y="501649"/>
              <a:ext cx="643824" cy="3448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sz="1700">
                  <a:latin typeface="FuturaA Bk BT"/>
                  <a:ea typeface="FuturaA Bk BT"/>
                  <a:cs typeface="FuturaA Bk BT"/>
                  <a:sym typeface="FuturaA Bk BT"/>
                </a:defRPr>
              </a:lvl1pPr>
            </a:lstStyle>
            <a:p>
              <a:pPr/>
              <a:r>
                <a:t>23 24</a:t>
              </a:r>
            </a:p>
          </p:txBody>
        </p:sp>
        <p:sp>
          <p:nvSpPr>
            <p:cNvPr id="1105" name="Line 23"/>
            <p:cNvSpPr/>
            <p:nvPr/>
          </p:nvSpPr>
          <p:spPr>
            <a:xfrm flipV="1">
              <a:off x="4980725"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106" name="Line 24"/>
            <p:cNvSpPr/>
            <p:nvPr/>
          </p:nvSpPr>
          <p:spPr>
            <a:xfrm flipV="1">
              <a:off x="5753837"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107" name="Line 25"/>
            <p:cNvSpPr/>
            <p:nvPr/>
          </p:nvSpPr>
          <p:spPr>
            <a:xfrm flipV="1">
              <a:off x="6528537"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108" name="Line 26"/>
            <p:cNvSpPr/>
            <p:nvPr/>
          </p:nvSpPr>
          <p:spPr>
            <a:xfrm flipV="1">
              <a:off x="7301650"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109" name="Line 27"/>
            <p:cNvSpPr/>
            <p:nvPr/>
          </p:nvSpPr>
          <p:spPr>
            <a:xfrm flipV="1">
              <a:off x="8076350" y="547687"/>
              <a:ext cx="1" cy="239714"/>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110" name="Rectangle 28"/>
            <p:cNvSpPr txBox="1"/>
            <p:nvPr/>
          </p:nvSpPr>
          <p:spPr>
            <a:xfrm>
              <a:off x="3879850" y="3451225"/>
              <a:ext cx="1031118" cy="3702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lnSpc>
                  <a:spcPct val="90000"/>
                </a:lnSpc>
                <a:defRPr>
                  <a:latin typeface="FuturaA Bk BT"/>
                  <a:ea typeface="FuturaA Bk BT"/>
                  <a:cs typeface="FuturaA Bk BT"/>
                  <a:sym typeface="FuturaA Bk BT"/>
                </a:defRPr>
              </a:lvl1pPr>
            </a:lstStyle>
            <a:p>
              <a:pPr/>
              <a:r>
                <a:t>20 Oktett</a:t>
              </a:r>
            </a:p>
          </p:txBody>
        </p:sp>
        <p:sp>
          <p:nvSpPr>
            <p:cNvPr id="1111" name="Rectangle 29"/>
            <p:cNvSpPr txBox="1"/>
            <p:nvPr/>
          </p:nvSpPr>
          <p:spPr>
            <a:xfrm>
              <a:off x="3951288" y="4441825"/>
              <a:ext cx="903981" cy="3702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lnSpc>
                  <a:spcPct val="90000"/>
                </a:lnSpc>
                <a:defRPr>
                  <a:latin typeface="FuturaA Bk BT"/>
                  <a:ea typeface="FuturaA Bk BT"/>
                  <a:cs typeface="FuturaA Bk BT"/>
                  <a:sym typeface="FuturaA Bk BT"/>
                </a:defRPr>
              </a:lvl1pPr>
            </a:lstStyle>
            <a:p>
              <a:pPr/>
              <a:r>
                <a:t>8 Oktett</a:t>
              </a:r>
            </a:p>
          </p:txBody>
        </p:sp>
        <p:grpSp>
          <p:nvGrpSpPr>
            <p:cNvPr id="1114" name="Rectangle 30"/>
            <p:cNvGrpSpPr/>
            <p:nvPr/>
          </p:nvGrpSpPr>
          <p:grpSpPr>
            <a:xfrm>
              <a:off x="4991836" y="2927350"/>
              <a:ext cx="3071815" cy="1271589"/>
              <a:chOff x="0" y="0"/>
              <a:chExt cx="3071813" cy="1271587"/>
            </a:xfrm>
          </p:grpSpPr>
          <p:sp>
            <p:nvSpPr>
              <p:cNvPr id="1112" name="Rechteck"/>
              <p:cNvSpPr/>
              <p:nvPr/>
            </p:nvSpPr>
            <p:spPr>
              <a:xfrm>
                <a:off x="-1" y="0"/>
                <a:ext cx="3071815" cy="1271588"/>
              </a:xfrm>
              <a:prstGeom prst="rect">
                <a:avLst/>
              </a:prstGeom>
              <a:solidFill>
                <a:srgbClr val="FF00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13" name="IP-Header"/>
              <p:cNvSpPr txBox="1"/>
              <p:nvPr/>
            </p:nvSpPr>
            <p:spPr>
              <a:xfrm>
                <a:off x="59587" y="450671"/>
                <a:ext cx="2631542" cy="3702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solidFill>
                      <a:schemeClr val="accent3">
                        <a:lumOff val="44000"/>
                      </a:schemeClr>
                    </a:solidFill>
                    <a:latin typeface="FuturaA Bk BT"/>
                    <a:ea typeface="FuturaA Bk BT"/>
                    <a:cs typeface="FuturaA Bk BT"/>
                    <a:sym typeface="FuturaA Bk BT"/>
                  </a:defRPr>
                </a:lvl1pPr>
              </a:lstStyle>
              <a:p>
                <a:pPr/>
                <a:r>
                  <a:t>IP-Header                       </a:t>
                </a:r>
              </a:p>
            </p:txBody>
          </p:sp>
        </p:grpSp>
        <p:grpSp>
          <p:nvGrpSpPr>
            <p:cNvPr id="1117" name="Rectangle 31"/>
            <p:cNvGrpSpPr/>
            <p:nvPr/>
          </p:nvGrpSpPr>
          <p:grpSpPr>
            <a:xfrm>
              <a:off x="4991836" y="4222750"/>
              <a:ext cx="3071815" cy="661989"/>
              <a:chOff x="0" y="0"/>
              <a:chExt cx="3071813" cy="661987"/>
            </a:xfrm>
          </p:grpSpPr>
          <p:sp>
            <p:nvSpPr>
              <p:cNvPr id="1115" name="Rechteck"/>
              <p:cNvSpPr/>
              <p:nvPr/>
            </p:nvSpPr>
            <p:spPr>
              <a:xfrm>
                <a:off x="-1" y="0"/>
                <a:ext cx="3071815" cy="661988"/>
              </a:xfrm>
              <a:prstGeom prst="rect">
                <a:avLst/>
              </a:prstGeom>
              <a:solidFill>
                <a:srgbClr val="FF00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16" name="Daten"/>
              <p:cNvSpPr txBox="1"/>
              <p:nvPr/>
            </p:nvSpPr>
            <p:spPr>
              <a:xfrm>
                <a:off x="59587" y="145870"/>
                <a:ext cx="2199457" cy="3702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solidFill>
                      <a:schemeClr val="accent3">
                        <a:lumOff val="44000"/>
                      </a:schemeClr>
                    </a:solidFill>
                    <a:latin typeface="FuturaA Bk BT"/>
                    <a:ea typeface="FuturaA Bk BT"/>
                    <a:cs typeface="FuturaA Bk BT"/>
                    <a:sym typeface="FuturaA Bk BT"/>
                  </a:defRPr>
                </a:lvl1pPr>
              </a:lstStyle>
              <a:p>
                <a:pPr/>
                <a:r>
                  <a:t>Daten                       </a:t>
                </a:r>
              </a:p>
            </p:txBody>
          </p:sp>
        </p:grpSp>
        <p:sp>
          <p:nvSpPr>
            <p:cNvPr id="1118" name="Line 32"/>
            <p:cNvSpPr/>
            <p:nvPr/>
          </p:nvSpPr>
          <p:spPr>
            <a:xfrm>
              <a:off x="3650400" y="857250"/>
              <a:ext cx="1254126"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119" name="Line 33"/>
            <p:cNvSpPr/>
            <p:nvPr/>
          </p:nvSpPr>
          <p:spPr>
            <a:xfrm>
              <a:off x="3721837" y="4210050"/>
              <a:ext cx="1252539"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120" name="Line 34"/>
            <p:cNvSpPr/>
            <p:nvPr/>
          </p:nvSpPr>
          <p:spPr>
            <a:xfrm>
              <a:off x="3721837" y="2914650"/>
              <a:ext cx="1252539"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121" name="Line 35"/>
            <p:cNvSpPr/>
            <p:nvPr/>
          </p:nvSpPr>
          <p:spPr>
            <a:xfrm>
              <a:off x="3721837" y="2152650"/>
              <a:ext cx="1252539"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122" name="Line 36"/>
            <p:cNvSpPr/>
            <p:nvPr/>
          </p:nvSpPr>
          <p:spPr>
            <a:xfrm>
              <a:off x="3721837" y="4895850"/>
              <a:ext cx="1252539"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grpSp>
          <p:nvGrpSpPr>
            <p:cNvPr id="1125" name="Rectangle 37"/>
            <p:cNvGrpSpPr/>
            <p:nvPr/>
          </p:nvGrpSpPr>
          <p:grpSpPr>
            <a:xfrm>
              <a:off x="561124" y="2158821"/>
              <a:ext cx="750888" cy="370247"/>
              <a:chOff x="0" y="0"/>
              <a:chExt cx="750887" cy="370246"/>
            </a:xfrm>
          </p:grpSpPr>
          <p:sp>
            <p:nvSpPr>
              <p:cNvPr id="1123" name="Rechteck"/>
              <p:cNvSpPr/>
              <p:nvPr/>
            </p:nvSpPr>
            <p:spPr>
              <a:xfrm>
                <a:off x="0" y="6529"/>
                <a:ext cx="750888" cy="357189"/>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24" name="Type"/>
              <p:cNvSpPr txBox="1"/>
              <p:nvPr/>
            </p:nvSpPr>
            <p:spPr>
              <a:xfrm>
                <a:off x="59588" y="0"/>
                <a:ext cx="620241" cy="370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latin typeface="FuturaA Bk BT"/>
                    <a:ea typeface="FuturaA Bk BT"/>
                    <a:cs typeface="FuturaA Bk BT"/>
                    <a:sym typeface="FuturaA Bk BT"/>
                  </a:defRPr>
                </a:lvl1pPr>
              </a:lstStyle>
              <a:p>
                <a:pPr/>
                <a:r>
                  <a:t>Type</a:t>
                </a:r>
              </a:p>
            </p:txBody>
          </p:sp>
        </p:grpSp>
        <p:grpSp>
          <p:nvGrpSpPr>
            <p:cNvPr id="1128" name="Rectangle 38"/>
            <p:cNvGrpSpPr/>
            <p:nvPr/>
          </p:nvGrpSpPr>
          <p:grpSpPr>
            <a:xfrm>
              <a:off x="1334237" y="2158821"/>
              <a:ext cx="750888" cy="370247"/>
              <a:chOff x="0" y="0"/>
              <a:chExt cx="750887" cy="370246"/>
            </a:xfrm>
          </p:grpSpPr>
          <p:sp>
            <p:nvSpPr>
              <p:cNvPr id="1126" name="Rechteck"/>
              <p:cNvSpPr/>
              <p:nvPr/>
            </p:nvSpPr>
            <p:spPr>
              <a:xfrm>
                <a:off x="0" y="6529"/>
                <a:ext cx="750888" cy="357189"/>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27" name="Code"/>
              <p:cNvSpPr txBox="1"/>
              <p:nvPr/>
            </p:nvSpPr>
            <p:spPr>
              <a:xfrm>
                <a:off x="59588" y="0"/>
                <a:ext cx="675047" cy="370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latin typeface="FuturaA Bk BT"/>
                    <a:ea typeface="FuturaA Bk BT"/>
                    <a:cs typeface="FuturaA Bk BT"/>
                    <a:sym typeface="FuturaA Bk BT"/>
                  </a:defRPr>
                </a:lvl1pPr>
              </a:lstStyle>
              <a:p>
                <a:pPr/>
                <a:r>
                  <a:t>Code</a:t>
                </a:r>
              </a:p>
            </p:txBody>
          </p:sp>
        </p:grpSp>
        <p:grpSp>
          <p:nvGrpSpPr>
            <p:cNvPr id="1131" name="Rectangle 39"/>
            <p:cNvGrpSpPr/>
            <p:nvPr/>
          </p:nvGrpSpPr>
          <p:grpSpPr>
            <a:xfrm>
              <a:off x="2108937" y="2158821"/>
              <a:ext cx="1524001" cy="370247"/>
              <a:chOff x="0" y="0"/>
              <a:chExt cx="1524000" cy="370246"/>
            </a:xfrm>
          </p:grpSpPr>
          <p:sp>
            <p:nvSpPr>
              <p:cNvPr id="1129" name="Rechteck"/>
              <p:cNvSpPr/>
              <p:nvPr/>
            </p:nvSpPr>
            <p:spPr>
              <a:xfrm>
                <a:off x="0" y="6529"/>
                <a:ext cx="1524000" cy="357189"/>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30" name="CRC"/>
              <p:cNvSpPr txBox="1"/>
              <p:nvPr/>
            </p:nvSpPr>
            <p:spPr>
              <a:xfrm>
                <a:off x="59588" y="0"/>
                <a:ext cx="598809" cy="370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latin typeface="FuturaA Bk BT"/>
                    <a:ea typeface="FuturaA Bk BT"/>
                    <a:cs typeface="FuturaA Bk BT"/>
                    <a:sym typeface="FuturaA Bk BT"/>
                  </a:defRPr>
                </a:lvl1pPr>
              </a:lstStyle>
              <a:p>
                <a:pPr/>
                <a:r>
                  <a:t>CRC</a:t>
                </a:r>
              </a:p>
            </p:txBody>
          </p:sp>
        </p:grpSp>
        <p:grpSp>
          <p:nvGrpSpPr>
            <p:cNvPr id="1134" name="Rectangle 40"/>
            <p:cNvGrpSpPr/>
            <p:nvPr/>
          </p:nvGrpSpPr>
          <p:grpSpPr>
            <a:xfrm>
              <a:off x="561124" y="2539821"/>
              <a:ext cx="3071814" cy="370247"/>
              <a:chOff x="0" y="0"/>
              <a:chExt cx="3071812" cy="370246"/>
            </a:xfrm>
          </p:grpSpPr>
          <p:sp>
            <p:nvSpPr>
              <p:cNvPr id="1132" name="Rechteck"/>
              <p:cNvSpPr/>
              <p:nvPr/>
            </p:nvSpPr>
            <p:spPr>
              <a:xfrm>
                <a:off x="0" y="6529"/>
                <a:ext cx="3071813" cy="357189"/>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33" name="Daten"/>
              <p:cNvSpPr txBox="1"/>
              <p:nvPr/>
            </p:nvSpPr>
            <p:spPr>
              <a:xfrm>
                <a:off x="59588" y="0"/>
                <a:ext cx="738671" cy="370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latin typeface="FuturaA Bk BT"/>
                    <a:ea typeface="FuturaA Bk BT"/>
                    <a:cs typeface="FuturaA Bk BT"/>
                    <a:sym typeface="FuturaA Bk BT"/>
                  </a:defRPr>
                </a:lvl1pPr>
              </a:lstStyle>
              <a:p>
                <a:pPr/>
                <a:r>
                  <a:t>Daten</a:t>
                </a:r>
              </a:p>
            </p:txBody>
          </p:sp>
        </p:grpSp>
        <p:grpSp>
          <p:nvGrpSpPr>
            <p:cNvPr id="1137" name="Rectangle 41"/>
            <p:cNvGrpSpPr/>
            <p:nvPr/>
          </p:nvGrpSpPr>
          <p:grpSpPr>
            <a:xfrm>
              <a:off x="4991837" y="2158821"/>
              <a:ext cx="750889" cy="370247"/>
              <a:chOff x="0" y="0"/>
              <a:chExt cx="750887" cy="370246"/>
            </a:xfrm>
          </p:grpSpPr>
          <p:sp>
            <p:nvSpPr>
              <p:cNvPr id="1135" name="Rechteck"/>
              <p:cNvSpPr/>
              <p:nvPr/>
            </p:nvSpPr>
            <p:spPr>
              <a:xfrm>
                <a:off x="0" y="6529"/>
                <a:ext cx="750888" cy="357189"/>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36" name="Type"/>
              <p:cNvSpPr txBox="1"/>
              <p:nvPr/>
            </p:nvSpPr>
            <p:spPr>
              <a:xfrm>
                <a:off x="59588" y="0"/>
                <a:ext cx="620241" cy="370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latin typeface="FuturaA Bk BT"/>
                    <a:ea typeface="FuturaA Bk BT"/>
                    <a:cs typeface="FuturaA Bk BT"/>
                    <a:sym typeface="FuturaA Bk BT"/>
                  </a:defRPr>
                </a:lvl1pPr>
              </a:lstStyle>
              <a:p>
                <a:pPr/>
                <a:r>
                  <a:t>Type</a:t>
                </a:r>
              </a:p>
            </p:txBody>
          </p:sp>
        </p:grpSp>
        <p:grpSp>
          <p:nvGrpSpPr>
            <p:cNvPr id="1140" name="Rectangle 42"/>
            <p:cNvGrpSpPr/>
            <p:nvPr/>
          </p:nvGrpSpPr>
          <p:grpSpPr>
            <a:xfrm>
              <a:off x="5766537" y="2158821"/>
              <a:ext cx="749301" cy="370247"/>
              <a:chOff x="0" y="0"/>
              <a:chExt cx="749300" cy="370246"/>
            </a:xfrm>
          </p:grpSpPr>
          <p:sp>
            <p:nvSpPr>
              <p:cNvPr id="1138" name="Rechteck"/>
              <p:cNvSpPr/>
              <p:nvPr/>
            </p:nvSpPr>
            <p:spPr>
              <a:xfrm>
                <a:off x="0" y="6529"/>
                <a:ext cx="749300" cy="357189"/>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39" name="Code"/>
              <p:cNvSpPr txBox="1"/>
              <p:nvPr/>
            </p:nvSpPr>
            <p:spPr>
              <a:xfrm>
                <a:off x="59588" y="0"/>
                <a:ext cx="675047" cy="370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latin typeface="FuturaA Bk BT"/>
                    <a:ea typeface="FuturaA Bk BT"/>
                    <a:cs typeface="FuturaA Bk BT"/>
                    <a:sym typeface="FuturaA Bk BT"/>
                  </a:defRPr>
                </a:lvl1pPr>
              </a:lstStyle>
              <a:p>
                <a:pPr/>
                <a:r>
                  <a:t>Code</a:t>
                </a:r>
              </a:p>
            </p:txBody>
          </p:sp>
        </p:grpSp>
        <p:grpSp>
          <p:nvGrpSpPr>
            <p:cNvPr id="1143" name="Rectangle 43"/>
            <p:cNvGrpSpPr/>
            <p:nvPr/>
          </p:nvGrpSpPr>
          <p:grpSpPr>
            <a:xfrm>
              <a:off x="6539650" y="2158821"/>
              <a:ext cx="1524001" cy="370247"/>
              <a:chOff x="0" y="0"/>
              <a:chExt cx="1524000" cy="370246"/>
            </a:xfrm>
          </p:grpSpPr>
          <p:sp>
            <p:nvSpPr>
              <p:cNvPr id="1141" name="Rechteck"/>
              <p:cNvSpPr/>
              <p:nvPr/>
            </p:nvSpPr>
            <p:spPr>
              <a:xfrm>
                <a:off x="0" y="6529"/>
                <a:ext cx="1524000" cy="357189"/>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42" name="CRC"/>
              <p:cNvSpPr txBox="1"/>
              <p:nvPr/>
            </p:nvSpPr>
            <p:spPr>
              <a:xfrm>
                <a:off x="59588" y="0"/>
                <a:ext cx="598809" cy="370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latin typeface="FuturaA Bk BT"/>
                    <a:ea typeface="FuturaA Bk BT"/>
                    <a:cs typeface="FuturaA Bk BT"/>
                    <a:sym typeface="FuturaA Bk BT"/>
                  </a:defRPr>
                </a:lvl1pPr>
              </a:lstStyle>
              <a:p>
                <a:pPr/>
                <a:r>
                  <a:t>CRC</a:t>
                </a:r>
              </a:p>
            </p:txBody>
          </p:sp>
        </p:grpSp>
        <p:grpSp>
          <p:nvGrpSpPr>
            <p:cNvPr id="1146" name="Rectangle 44"/>
            <p:cNvGrpSpPr/>
            <p:nvPr/>
          </p:nvGrpSpPr>
          <p:grpSpPr>
            <a:xfrm>
              <a:off x="4991836" y="2539821"/>
              <a:ext cx="3071815" cy="370247"/>
              <a:chOff x="0" y="0"/>
              <a:chExt cx="3071813" cy="370246"/>
            </a:xfrm>
          </p:grpSpPr>
          <p:sp>
            <p:nvSpPr>
              <p:cNvPr id="1144" name="Rechteck"/>
              <p:cNvSpPr/>
              <p:nvPr/>
            </p:nvSpPr>
            <p:spPr>
              <a:xfrm>
                <a:off x="0" y="6529"/>
                <a:ext cx="3071814" cy="357189"/>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lnSpc>
                    <a:spcPct val="90000"/>
                  </a:lnSpc>
                </a:pPr>
              </a:p>
            </p:txBody>
          </p:sp>
          <p:sp>
            <p:nvSpPr>
              <p:cNvPr id="1145" name="Daten"/>
              <p:cNvSpPr txBox="1"/>
              <p:nvPr/>
            </p:nvSpPr>
            <p:spPr>
              <a:xfrm>
                <a:off x="59588" y="0"/>
                <a:ext cx="738671" cy="370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lnSpc>
                    <a:spcPct val="90000"/>
                  </a:lnSpc>
                  <a:defRPr b="1">
                    <a:latin typeface="FuturaA Bk BT"/>
                    <a:ea typeface="FuturaA Bk BT"/>
                    <a:cs typeface="FuturaA Bk BT"/>
                    <a:sym typeface="FuturaA Bk BT"/>
                  </a:defRPr>
                </a:lvl1pPr>
              </a:lstStyle>
              <a:p>
                <a:pPr/>
                <a:r>
                  <a:t>Daten</a:t>
                </a:r>
              </a:p>
            </p:txBody>
          </p:sp>
        </p:grpSp>
        <p:sp>
          <p:nvSpPr>
            <p:cNvPr id="1147" name="Rectangle 45"/>
            <p:cNvSpPr/>
            <p:nvPr/>
          </p:nvSpPr>
          <p:spPr>
            <a:xfrm>
              <a:off x="6506312" y="3605213"/>
              <a:ext cx="1379797" cy="916347"/>
            </a:xfrm>
            <a:prstGeom prst="rect">
              <a:avLst/>
            </a:prstGeom>
            <a:solidFill>
              <a:srgbClr val="FF0000"/>
            </a:solid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p>
              <a:pPr defTabSz="911225">
                <a:defRPr b="1" sz="1600">
                  <a:solidFill>
                    <a:schemeClr val="accent3">
                      <a:lumOff val="44000"/>
                    </a:schemeClr>
                  </a:solidFill>
                  <a:latin typeface="FuturaA Bk BT"/>
                  <a:ea typeface="FuturaA Bk BT"/>
                  <a:cs typeface="FuturaA Bk BT"/>
                  <a:sym typeface="FuturaA Bk BT"/>
                </a:defRPr>
              </a:pPr>
              <a:r>
                <a:t>des Fehler-</a:t>
              </a:r>
            </a:p>
            <a:p>
              <a:pPr defTabSz="911225">
                <a:defRPr b="1" sz="1600">
                  <a:solidFill>
                    <a:schemeClr val="accent3">
                      <a:lumOff val="44000"/>
                    </a:schemeClr>
                  </a:solidFill>
                  <a:latin typeface="FuturaA Bk BT"/>
                  <a:ea typeface="FuturaA Bk BT"/>
                  <a:cs typeface="FuturaA Bk BT"/>
                  <a:sym typeface="FuturaA Bk BT"/>
                </a:defRPr>
              </a:pPr>
              <a:r>
                <a:t>verursachen-</a:t>
              </a:r>
            </a:p>
            <a:p>
              <a:pPr defTabSz="911225">
                <a:defRPr b="1" sz="1600">
                  <a:solidFill>
                    <a:schemeClr val="accent3">
                      <a:lumOff val="44000"/>
                    </a:schemeClr>
                  </a:solidFill>
                  <a:latin typeface="FuturaA Bk BT"/>
                  <a:ea typeface="FuturaA Bk BT"/>
                  <a:cs typeface="FuturaA Bk BT"/>
                  <a:sym typeface="FuturaA Bk BT"/>
                </a:defRPr>
              </a:pPr>
              <a:r>
                <a:t>den Paketes</a:t>
              </a:r>
            </a:p>
          </p:txBody>
        </p:sp>
        <p:sp>
          <p:nvSpPr>
            <p:cNvPr id="1148" name="Rectangle 46"/>
            <p:cNvSpPr txBox="1"/>
            <p:nvPr/>
          </p:nvSpPr>
          <p:spPr>
            <a:xfrm>
              <a:off x="497255" y="3633788"/>
              <a:ext cx="2961649" cy="1250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defRPr b="1" sz="1700">
                  <a:latin typeface="FuturaA Bk BT"/>
                  <a:ea typeface="FuturaA Bk BT"/>
                  <a:cs typeface="FuturaA Bk BT"/>
                  <a:sym typeface="FuturaA Bk BT"/>
                </a:defRPr>
              </a:pPr>
              <a:r>
                <a:t>Protokoll zur Überwachung </a:t>
              </a:r>
            </a:p>
            <a:p>
              <a:pPr defTabSz="844550">
                <a:defRPr b="1" sz="1700">
                  <a:latin typeface="FuturaA Bk BT"/>
                  <a:ea typeface="FuturaA Bk BT"/>
                  <a:cs typeface="FuturaA Bk BT"/>
                  <a:sym typeface="FuturaA Bk BT"/>
                </a:defRPr>
              </a:pPr>
              <a:r>
                <a:t>und Fehlerbehandlung des </a:t>
              </a:r>
            </a:p>
            <a:p>
              <a:pPr defTabSz="844550">
                <a:defRPr b="1" sz="1700">
                  <a:latin typeface="FuturaA Bk BT"/>
                  <a:ea typeface="FuturaA Bk BT"/>
                  <a:cs typeface="FuturaA Bk BT"/>
                  <a:sym typeface="FuturaA Bk BT"/>
                </a:defRPr>
              </a:pPr>
              <a:r>
                <a:t>IP selbst.</a:t>
              </a:r>
            </a:p>
          </p:txBody>
        </p:sp>
      </p:gr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53"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154"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155" name="Rectangle 4"/>
          <p:cNvSpPr txBox="1"/>
          <p:nvPr>
            <p:ph type="title"/>
          </p:nvPr>
        </p:nvSpPr>
        <p:spPr>
          <a:xfrm>
            <a:off x="722530" y="278649"/>
            <a:ext cx="8573870" cy="521451"/>
          </a:xfrm>
          <a:prstGeom prst="rect">
            <a:avLst/>
          </a:prstGeom>
        </p:spPr>
        <p:txBody>
          <a:bodyPr/>
          <a:lstStyle/>
          <a:p>
            <a:pPr/>
            <a:r>
              <a:t>Internet Control Message Protocol</a:t>
            </a:r>
          </a:p>
        </p:txBody>
      </p:sp>
      <p:sp>
        <p:nvSpPr>
          <p:cNvPr id="1156" name="Text Box 186"/>
          <p:cNvSpPr txBox="1"/>
          <p:nvPr/>
        </p:nvSpPr>
        <p:spPr>
          <a:xfrm>
            <a:off x="7564005"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166" name="Gruppieren 16"/>
          <p:cNvGrpSpPr/>
          <p:nvPr/>
        </p:nvGrpSpPr>
        <p:grpSpPr>
          <a:xfrm>
            <a:off x="1037565" y="998730"/>
            <a:ext cx="7699931" cy="5144492"/>
            <a:chOff x="0" y="0"/>
            <a:chExt cx="7699930" cy="5144491"/>
          </a:xfrm>
        </p:grpSpPr>
        <p:sp>
          <p:nvSpPr>
            <p:cNvPr id="1157" name="Rectangle 3"/>
            <p:cNvSpPr txBox="1"/>
            <p:nvPr/>
          </p:nvSpPr>
          <p:spPr>
            <a:xfrm>
              <a:off x="220847" y="0"/>
              <a:ext cx="6826238" cy="51444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p>
              <a:pPr defTabSz="844550">
                <a:lnSpc>
                  <a:spcPct val="95000"/>
                </a:lnSpc>
                <a:tabLst>
                  <a:tab pos="444500" algn="l"/>
                  <a:tab pos="876300" algn="l"/>
                  <a:tab pos="4914900" algn="l"/>
                </a:tabLst>
                <a:defRPr b="1" sz="1400"/>
              </a:pPr>
              <a:r>
                <a:t>Typ	Code	Bedeutung</a:t>
              </a:r>
            </a:p>
            <a:p>
              <a:pPr defTabSz="844550">
                <a:lnSpc>
                  <a:spcPct val="95000"/>
                </a:lnSpc>
                <a:spcBef>
                  <a:spcPts val="300"/>
                </a:spcBef>
                <a:tabLst>
                  <a:tab pos="444500" algn="l"/>
                  <a:tab pos="876300" algn="l"/>
                  <a:tab pos="4914900" algn="l"/>
                </a:tabLst>
                <a:defRPr b="1" sz="1400"/>
              </a:pPr>
              <a:r>
                <a:t>00	00	Echo request	Anfragen und</a:t>
              </a:r>
            </a:p>
            <a:p>
              <a:pPr defTabSz="844550">
                <a:lnSpc>
                  <a:spcPct val="95000"/>
                </a:lnSpc>
                <a:tabLst>
                  <a:tab pos="444500" algn="l"/>
                  <a:tab pos="876300" algn="l"/>
                  <a:tab pos="4914900" algn="l"/>
                </a:tabLst>
                <a:defRPr b="1" sz="1400"/>
              </a:pPr>
              <a:r>
                <a:t>08	00	Echo reply	  Antworten</a:t>
              </a:r>
            </a:p>
            <a:p>
              <a:pPr defTabSz="844550">
                <a:lnSpc>
                  <a:spcPct val="95000"/>
                </a:lnSpc>
                <a:tabLst>
                  <a:tab pos="444500" algn="l"/>
                  <a:tab pos="876300" algn="l"/>
                  <a:tab pos="4914900" algn="l"/>
                </a:tabLst>
                <a:defRPr b="1" sz="1400"/>
              </a:pPr>
              <a:r>
                <a:t>09	00	Router advertisement</a:t>
              </a:r>
            </a:p>
            <a:p>
              <a:pPr defTabSz="844550">
                <a:lnSpc>
                  <a:spcPct val="95000"/>
                </a:lnSpc>
                <a:tabLst>
                  <a:tab pos="444500" algn="l"/>
                  <a:tab pos="876300" algn="l"/>
                  <a:tab pos="4914900" algn="l"/>
                </a:tabLst>
                <a:defRPr b="1" sz="1400"/>
              </a:pPr>
              <a:r>
                <a:t>0A	00	Router solicitation</a:t>
              </a:r>
            </a:p>
            <a:p>
              <a:pPr defTabSz="844550">
                <a:tabLst>
                  <a:tab pos="444500" algn="l"/>
                  <a:tab pos="876300" algn="l"/>
                  <a:tab pos="4914900" algn="l"/>
                </a:tabLst>
                <a:defRPr b="1" sz="1400"/>
              </a:pPr>
              <a:r>
                <a:t>0D	00	Timestamp request</a:t>
              </a:r>
            </a:p>
            <a:p>
              <a:pPr defTabSz="844550">
                <a:lnSpc>
                  <a:spcPct val="95000"/>
                </a:lnSpc>
                <a:tabLst>
                  <a:tab pos="444500" algn="l"/>
                  <a:tab pos="876300" algn="l"/>
                  <a:tab pos="4914900" algn="l"/>
                </a:tabLst>
                <a:defRPr b="1" sz="1400"/>
              </a:pPr>
              <a:r>
                <a:t>0E	00	Timestamp reply</a:t>
              </a:r>
            </a:p>
            <a:p>
              <a:pPr defTabSz="844550">
                <a:lnSpc>
                  <a:spcPct val="95000"/>
                </a:lnSpc>
                <a:tabLst>
                  <a:tab pos="444500" algn="l"/>
                  <a:tab pos="876300" algn="l"/>
                  <a:tab pos="4914900" algn="l"/>
                </a:tabLst>
                <a:defRPr b="1" sz="1400"/>
              </a:pPr>
              <a:r>
                <a:t>F2	00	Address Mask request</a:t>
              </a:r>
            </a:p>
            <a:p>
              <a:pPr defTabSz="844550">
                <a:lnSpc>
                  <a:spcPct val="95000"/>
                </a:lnSpc>
                <a:tabLst>
                  <a:tab pos="444500" algn="l"/>
                  <a:tab pos="876300" algn="l"/>
                  <a:tab pos="4914900" algn="l"/>
                </a:tabLst>
                <a:defRPr b="1" sz="1400"/>
              </a:pPr>
              <a:r>
                <a:t>F3	00	Address Mask reply</a:t>
              </a:r>
            </a:p>
            <a:p>
              <a:pPr defTabSz="844550">
                <a:lnSpc>
                  <a:spcPct val="95000"/>
                </a:lnSpc>
                <a:spcBef>
                  <a:spcPts val="500"/>
                </a:spcBef>
                <a:tabLst>
                  <a:tab pos="444500" algn="l"/>
                  <a:tab pos="876300" algn="l"/>
                  <a:tab pos="4914900" algn="l"/>
                </a:tabLst>
                <a:defRPr b="1" sz="1400"/>
              </a:pPr>
              <a:r>
                <a:t>03	00	Network unreachable	 Fehlermeldungen :</a:t>
              </a:r>
            </a:p>
            <a:p>
              <a:pPr defTabSz="844550">
                <a:lnSpc>
                  <a:spcPct val="95000"/>
                </a:lnSpc>
                <a:tabLst>
                  <a:tab pos="444500" algn="l"/>
                  <a:tab pos="876300" algn="l"/>
                  <a:tab pos="4914900" algn="l"/>
                </a:tabLst>
                <a:defRPr b="1" sz="1400"/>
              </a:pPr>
              <a:r>
                <a:t>	......		    </a:t>
              </a:r>
              <a:r>
                <a:rPr i="1"/>
                <a:t>Ziel unerreichbar</a:t>
              </a:r>
              <a:endParaRPr i="1"/>
            </a:p>
            <a:p>
              <a:pPr defTabSz="844550">
                <a:lnSpc>
                  <a:spcPct val="95000"/>
                </a:lnSpc>
                <a:tabLst>
                  <a:tab pos="444500" algn="l"/>
                  <a:tab pos="876300" algn="l"/>
                  <a:tab pos="4914900" algn="l"/>
                </a:tabLst>
                <a:defRPr b="1" sz="1400"/>
              </a:pPr>
              <a:r>
                <a:t>03	0F	Precedence cutoff in effect</a:t>
              </a:r>
            </a:p>
            <a:p>
              <a:pPr defTabSz="844550">
                <a:lnSpc>
                  <a:spcPct val="95000"/>
                </a:lnSpc>
                <a:spcBef>
                  <a:spcPts val="300"/>
                </a:spcBef>
                <a:tabLst>
                  <a:tab pos="444500" algn="l"/>
                  <a:tab pos="876300" algn="l"/>
                  <a:tab pos="4914900" algn="l"/>
                </a:tabLst>
                <a:defRPr b="1" sz="1400"/>
              </a:pPr>
              <a:r>
                <a:t>04	00	Source Quench 	 </a:t>
              </a:r>
            </a:p>
            <a:p>
              <a:pPr defTabSz="844550">
                <a:lnSpc>
                  <a:spcPct val="95000"/>
                </a:lnSpc>
                <a:spcBef>
                  <a:spcPts val="300"/>
                </a:spcBef>
                <a:tabLst>
                  <a:tab pos="444500" algn="l"/>
                  <a:tab pos="876300" algn="l"/>
                  <a:tab pos="4914900" algn="l"/>
                </a:tabLst>
                <a:defRPr b="1" sz="1400"/>
              </a:pPr>
              <a:r>
                <a:t>05	00	Redirect for Network	 Fehlermeldungen :</a:t>
              </a:r>
            </a:p>
            <a:p>
              <a:pPr defTabSz="844550">
                <a:lnSpc>
                  <a:spcPct val="95000"/>
                </a:lnSpc>
                <a:tabLst>
                  <a:tab pos="444500" algn="l"/>
                  <a:tab pos="876300" algn="l"/>
                  <a:tab pos="4914900" algn="l"/>
                </a:tabLst>
                <a:defRPr b="1" sz="1400"/>
              </a:pPr>
              <a:r>
                <a:t>05	01	Redirect for Host	    </a:t>
              </a:r>
              <a:r>
                <a:rPr i="1"/>
                <a:t>Umleitungen</a:t>
              </a:r>
            </a:p>
            <a:p>
              <a:pPr defTabSz="844550">
                <a:lnSpc>
                  <a:spcPct val="95000"/>
                </a:lnSpc>
                <a:tabLst>
                  <a:tab pos="444500" algn="l"/>
                  <a:tab pos="876300" algn="l"/>
                  <a:tab pos="4914900" algn="l"/>
                </a:tabLst>
                <a:defRPr b="1" sz="1400"/>
              </a:pPr>
              <a:r>
                <a:t>05	02	Redirect for Type of Service and Network</a:t>
              </a:r>
            </a:p>
            <a:p>
              <a:pPr defTabSz="844550">
                <a:lnSpc>
                  <a:spcPct val="95000"/>
                </a:lnSpc>
                <a:tabLst>
                  <a:tab pos="444500" algn="l"/>
                  <a:tab pos="876300" algn="l"/>
                  <a:tab pos="4914900" algn="l"/>
                </a:tabLst>
                <a:defRPr b="1" sz="1400"/>
              </a:pPr>
              <a:r>
                <a:t>05	03	Redirect for Type of Service and Host</a:t>
              </a:r>
            </a:p>
            <a:p>
              <a:pPr defTabSz="844550">
                <a:lnSpc>
                  <a:spcPct val="95000"/>
                </a:lnSpc>
                <a:spcBef>
                  <a:spcPts val="300"/>
                </a:spcBef>
                <a:tabLst>
                  <a:tab pos="444500" algn="l"/>
                  <a:tab pos="876300" algn="l"/>
                  <a:tab pos="4914900" algn="l"/>
                </a:tabLst>
                <a:defRPr b="1" sz="1400"/>
              </a:pPr>
              <a:r>
                <a:t>0B	00	Time to live equals zero during transit	 Fehlermeldungen :</a:t>
              </a:r>
            </a:p>
            <a:p>
              <a:pPr defTabSz="844550">
                <a:lnSpc>
                  <a:spcPct val="95000"/>
                </a:lnSpc>
                <a:tabLst>
                  <a:tab pos="444500" algn="l"/>
                  <a:tab pos="876300" algn="l"/>
                  <a:tab pos="4914900" algn="l"/>
                </a:tabLst>
                <a:defRPr b="1" sz="1400"/>
              </a:pPr>
              <a:r>
                <a:t>0B	01	Time to live equals zero during reassembly	    </a:t>
              </a:r>
              <a:r>
                <a:rPr i="1"/>
                <a:t>Zeitgeber</a:t>
              </a:r>
            </a:p>
            <a:p>
              <a:pPr defTabSz="844550">
                <a:lnSpc>
                  <a:spcPct val="95000"/>
                </a:lnSpc>
                <a:spcBef>
                  <a:spcPts val="300"/>
                </a:spcBef>
                <a:tabLst>
                  <a:tab pos="444500" algn="l"/>
                  <a:tab pos="876300" algn="l"/>
                  <a:tab pos="4914900" algn="l"/>
                </a:tabLst>
                <a:defRPr b="1" sz="1400"/>
              </a:pPr>
              <a:r>
                <a:t>0C	00	IP Header bad	 Fehlermeldungen :</a:t>
              </a:r>
            </a:p>
            <a:p>
              <a:pPr defTabSz="844550">
                <a:lnSpc>
                  <a:spcPct val="95000"/>
                </a:lnSpc>
                <a:tabLst>
                  <a:tab pos="444500" algn="l"/>
                  <a:tab pos="876300" algn="l"/>
                  <a:tab pos="4914900" algn="l"/>
                </a:tabLst>
                <a:defRPr b="1" sz="1400"/>
              </a:pPr>
              <a:r>
                <a:t>0C	01	required option missing	    </a:t>
              </a:r>
              <a:r>
                <a:rPr i="1"/>
                <a:t>Parameter</a:t>
              </a:r>
            </a:p>
          </p:txBody>
        </p:sp>
        <p:sp>
          <p:nvSpPr>
            <p:cNvPr id="1158" name="Line 4"/>
            <p:cNvSpPr/>
            <p:nvPr/>
          </p:nvSpPr>
          <p:spPr>
            <a:xfrm>
              <a:off x="49766" y="256619"/>
              <a:ext cx="7643814" cy="1"/>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1159" name="Line 5"/>
            <p:cNvSpPr/>
            <p:nvPr/>
          </p:nvSpPr>
          <p:spPr>
            <a:xfrm>
              <a:off x="0" y="2340259"/>
              <a:ext cx="7632701" cy="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160" name="Line 7"/>
            <p:cNvSpPr/>
            <p:nvPr/>
          </p:nvSpPr>
          <p:spPr>
            <a:xfrm>
              <a:off x="45005" y="3060339"/>
              <a:ext cx="7654926"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61" name="Line 9"/>
            <p:cNvSpPr/>
            <p:nvPr/>
          </p:nvSpPr>
          <p:spPr>
            <a:xfrm>
              <a:off x="45005" y="4320479"/>
              <a:ext cx="7654926"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62" name="Rectangle 10"/>
            <p:cNvSpPr/>
            <p:nvPr/>
          </p:nvSpPr>
          <p:spPr>
            <a:xfrm>
              <a:off x="3899455" y="918607"/>
              <a:ext cx="1720404" cy="691655"/>
            </a:xfrm>
            <a:prstGeom prst="rect">
              <a:avLst/>
            </a:prstGeom>
            <a:solidFill>
              <a:srgbClr val="FFC5CF"/>
            </a:solid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defRPr b="1">
                  <a:latin typeface="FuturaA Bk BT"/>
                  <a:ea typeface="FuturaA Bk BT"/>
                  <a:cs typeface="FuturaA Bk BT"/>
                  <a:sym typeface="FuturaA Bk BT"/>
                </a:defRPr>
              </a:pPr>
              <a:r>
                <a:t>z.B. für „PING“</a:t>
              </a:r>
            </a:p>
            <a:p>
              <a:pPr defTabSz="844550">
                <a:defRPr b="1">
                  <a:latin typeface="FuturaA Bk BT"/>
                  <a:ea typeface="FuturaA Bk BT"/>
                  <a:cs typeface="FuturaA Bk BT"/>
                  <a:sym typeface="FuturaA Bk BT"/>
                </a:defRPr>
              </a:pPr>
              <a:r>
                <a:t>benutzt</a:t>
              </a:r>
            </a:p>
          </p:txBody>
        </p:sp>
        <p:sp>
          <p:nvSpPr>
            <p:cNvPr id="1163" name="Line 11"/>
            <p:cNvSpPr/>
            <p:nvPr/>
          </p:nvSpPr>
          <p:spPr>
            <a:xfrm flipH="1" flipV="1">
              <a:off x="2340259" y="405044"/>
              <a:ext cx="1584596" cy="853289"/>
            </a:xfrm>
            <a:prstGeom prst="line">
              <a:avLst/>
            </a:prstGeom>
            <a:noFill/>
            <a:ln w="38100"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1164" name="Line 7"/>
            <p:cNvSpPr/>
            <p:nvPr/>
          </p:nvSpPr>
          <p:spPr>
            <a:xfrm>
              <a:off x="45005" y="3285364"/>
              <a:ext cx="7654926"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65" name="Line 9"/>
            <p:cNvSpPr/>
            <p:nvPr/>
          </p:nvSpPr>
          <p:spPr>
            <a:xfrm>
              <a:off x="45005" y="4815534"/>
              <a:ext cx="7654926"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70" name="Rectangle 3"/>
          <p:cNvSpPr/>
          <p:nvPr/>
        </p:nvSpPr>
        <p:spPr>
          <a:xfrm>
            <a:off x="947554" y="1808820"/>
            <a:ext cx="6470651" cy="422276"/>
          </a:xfrm>
          <a:prstGeom prst="rect">
            <a:avLst/>
          </a:prstGeom>
          <a:solidFill>
            <a:srgbClr val="FFFF66"/>
          </a:solidFill>
          <a:ln w="12700">
            <a:miter lim="400000"/>
          </a:ln>
        </p:spPr>
        <p:txBody>
          <a:bodyPr lIns="45719" rIns="45719" anchor="ctr"/>
          <a:lstStyle/>
          <a:p>
            <a:pPr/>
          </a:p>
        </p:txBody>
      </p:sp>
      <p:sp>
        <p:nvSpPr>
          <p:cNvPr id="1171" name="Rectangle 3"/>
          <p:cNvSpPr/>
          <p:nvPr/>
        </p:nvSpPr>
        <p:spPr>
          <a:xfrm>
            <a:off x="992559" y="4599130"/>
            <a:ext cx="6470651" cy="422276"/>
          </a:xfrm>
          <a:prstGeom prst="rect">
            <a:avLst/>
          </a:prstGeom>
          <a:solidFill>
            <a:srgbClr val="FFFF66"/>
          </a:solidFill>
          <a:ln w="12700">
            <a:miter lim="400000"/>
          </a:ln>
        </p:spPr>
        <p:txBody>
          <a:bodyPr lIns="45719" rIns="45719" anchor="ctr"/>
          <a:lstStyle/>
          <a:p>
            <a:pPr/>
          </a:p>
        </p:txBody>
      </p:sp>
      <p:sp>
        <p:nvSpPr>
          <p:cNvPr id="1172" name="Rectangle 5"/>
          <p:cNvSpPr txBox="1"/>
          <p:nvPr/>
        </p:nvSpPr>
        <p:spPr>
          <a:xfrm>
            <a:off x="762000" y="977900"/>
            <a:ext cx="8453121" cy="49938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Die beiden wichtigsten Protokolle der Transportschicht sind das verbindungsorientierte </a:t>
            </a:r>
          </a:p>
          <a:p>
            <a:pPr marL="609600" indent="-609600">
              <a:spcBef>
                <a:spcPts val="700"/>
              </a:spcBef>
              <a:defRPr sz="2400">
                <a:solidFill>
                  <a:srgbClr val="5C6971"/>
                </a:solidFill>
              </a:defRPr>
            </a:pPr>
            <a:r>
              <a:t>	Transmission Control Protocol (TCP)</a:t>
            </a:r>
          </a:p>
          <a:p>
            <a:pPr marL="609600" indent="-609600">
              <a:spcBef>
                <a:spcPts val="700"/>
              </a:spcBef>
              <a:defRPr i="1" sz="1000">
                <a:solidFill>
                  <a:srgbClr val="5C6971"/>
                </a:solidFill>
              </a:defRPr>
            </a:pPr>
          </a:p>
          <a:p>
            <a:pPr marL="609600" indent="-609600">
              <a:spcBef>
                <a:spcPts val="700"/>
              </a:spcBef>
              <a:defRPr i="1" sz="2000">
                <a:solidFill>
                  <a:srgbClr val="5C6971"/>
                </a:solidFill>
              </a:defRPr>
            </a:pPr>
            <a:r>
              <a:t>	RFC 793	Transmission Control Protocol, DARPA Internet Program Protocol Specification  (J.Postel, August 1980)</a:t>
            </a:r>
          </a:p>
          <a:p>
            <a:pPr marL="609600" indent="-609600">
              <a:spcBef>
                <a:spcPts val="700"/>
              </a:spcBef>
              <a:defRPr i="1" sz="2000">
                <a:solidFill>
                  <a:srgbClr val="5C6971"/>
                </a:solidFill>
              </a:defRPr>
            </a:pPr>
            <a:r>
              <a:t>	RFC 2581	TCP Congestion Control  </a:t>
            </a:r>
            <a:br/>
            <a:r>
              <a:t>(M.Allman, V.Paxson,W.Stevens; April 1999)</a:t>
            </a:r>
          </a:p>
          <a:p>
            <a:pPr marL="609600" indent="-609600">
              <a:spcBef>
                <a:spcPts val="700"/>
              </a:spcBef>
              <a:defRPr sz="1000">
                <a:solidFill>
                  <a:srgbClr val="5C6971"/>
                </a:solidFill>
              </a:defRPr>
            </a:pPr>
          </a:p>
          <a:p>
            <a:pPr marL="609600" indent="-609600">
              <a:spcBef>
                <a:spcPts val="700"/>
              </a:spcBef>
              <a:defRPr sz="2400">
                <a:solidFill>
                  <a:srgbClr val="5C6971"/>
                </a:solidFill>
              </a:defRPr>
            </a:pPr>
            <a:r>
              <a:t>und das verbindungslose</a:t>
            </a:r>
          </a:p>
          <a:p>
            <a:pPr marL="609600" indent="-609600">
              <a:spcBef>
                <a:spcPts val="700"/>
              </a:spcBef>
              <a:defRPr sz="2400">
                <a:solidFill>
                  <a:srgbClr val="5C6971"/>
                </a:solidFill>
              </a:defRPr>
            </a:pPr>
            <a:r>
              <a:t>	User Datagram Protocol (UDP)</a:t>
            </a:r>
          </a:p>
          <a:p>
            <a:pPr marL="609600" indent="-609600">
              <a:spcBef>
                <a:spcPts val="700"/>
              </a:spcBef>
              <a:defRPr i="1" sz="1000">
                <a:solidFill>
                  <a:srgbClr val="5C6971"/>
                </a:solidFill>
              </a:defRPr>
            </a:pPr>
          </a:p>
          <a:p>
            <a:pPr marL="609600" indent="-609600">
              <a:spcBef>
                <a:spcPts val="700"/>
              </a:spcBef>
              <a:defRPr i="1" sz="2000">
                <a:solidFill>
                  <a:srgbClr val="5C6971"/>
                </a:solidFill>
              </a:defRPr>
            </a:pPr>
            <a:r>
              <a:t>	RFC 768	User Datagram Protocol  (J.Postel, September 1981)</a:t>
            </a:r>
          </a:p>
        </p:txBody>
      </p:sp>
      <p:sp>
        <p:nvSpPr>
          <p:cNvPr id="1173"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174"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175" name="Rectangle 4"/>
          <p:cNvSpPr txBox="1"/>
          <p:nvPr>
            <p:ph type="title"/>
          </p:nvPr>
        </p:nvSpPr>
        <p:spPr>
          <a:xfrm>
            <a:off x="722530" y="278649"/>
            <a:ext cx="8573870" cy="521451"/>
          </a:xfrm>
          <a:prstGeom prst="rect">
            <a:avLst/>
          </a:prstGeom>
        </p:spPr>
        <p:txBody>
          <a:bodyPr/>
          <a:lstStyle/>
          <a:p>
            <a:pPr/>
            <a:r>
              <a:t>Transportprotokolle - TCP und UDP</a:t>
            </a:r>
          </a:p>
        </p:txBody>
      </p:sp>
      <p:sp>
        <p:nvSpPr>
          <p:cNvPr id="1176"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80"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181"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182" name="Rectangle 4"/>
          <p:cNvSpPr txBox="1"/>
          <p:nvPr>
            <p:ph type="title"/>
          </p:nvPr>
        </p:nvSpPr>
        <p:spPr>
          <a:xfrm>
            <a:off x="722530" y="278649"/>
            <a:ext cx="8573870" cy="521451"/>
          </a:xfrm>
          <a:prstGeom prst="rect">
            <a:avLst/>
          </a:prstGeom>
        </p:spPr>
        <p:txBody>
          <a:bodyPr/>
          <a:lstStyle/>
          <a:p>
            <a:pPr/>
            <a:r>
              <a:t>IP transportiert TCP oder UDP</a:t>
            </a:r>
          </a:p>
        </p:txBody>
      </p:sp>
      <p:sp>
        <p:nvSpPr>
          <p:cNvPr id="1183"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232" name="Gruppieren 10"/>
          <p:cNvGrpSpPr/>
          <p:nvPr/>
        </p:nvGrpSpPr>
        <p:grpSpPr>
          <a:xfrm>
            <a:off x="810028" y="1088740"/>
            <a:ext cx="8308128" cy="4659313"/>
            <a:chOff x="0" y="0"/>
            <a:chExt cx="8308127" cy="4659313"/>
          </a:xfrm>
        </p:grpSpPr>
        <p:sp>
          <p:nvSpPr>
            <p:cNvPr id="1184" name="Rectangle 2"/>
            <p:cNvSpPr/>
            <p:nvPr/>
          </p:nvSpPr>
          <p:spPr>
            <a:xfrm>
              <a:off x="3081707" y="0"/>
              <a:ext cx="2239964" cy="1816101"/>
            </a:xfrm>
            <a:prstGeom prst="rect">
              <a:avLst/>
            </a:prstGeom>
            <a:solidFill>
              <a:srgbClr val="FFFF00"/>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185" name="Rectangle 3"/>
            <p:cNvSpPr/>
            <p:nvPr/>
          </p:nvSpPr>
          <p:spPr>
            <a:xfrm>
              <a:off x="338506" y="1828800"/>
              <a:ext cx="2239965" cy="2819401"/>
            </a:xfrm>
            <a:prstGeom prst="rect">
              <a:avLst/>
            </a:prstGeom>
            <a:solidFill>
              <a:srgbClr val="99FF66"/>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186" name="Rectangle 4"/>
            <p:cNvSpPr/>
            <p:nvPr/>
          </p:nvSpPr>
          <p:spPr>
            <a:xfrm>
              <a:off x="5824907" y="1828799"/>
              <a:ext cx="2239964" cy="2830515"/>
            </a:xfrm>
            <a:prstGeom prst="rect">
              <a:avLst/>
            </a:prstGeom>
            <a:solidFill>
              <a:srgbClr val="99FF66"/>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grpSp>
          <p:nvGrpSpPr>
            <p:cNvPr id="1189" name="Rectangle 5"/>
            <p:cNvGrpSpPr/>
            <p:nvPr/>
          </p:nvGrpSpPr>
          <p:grpSpPr>
            <a:xfrm>
              <a:off x="3088057" y="1833563"/>
              <a:ext cx="2227264" cy="2797176"/>
              <a:chOff x="0" y="0"/>
              <a:chExt cx="2227263" cy="2797175"/>
            </a:xfrm>
          </p:grpSpPr>
          <p:sp>
            <p:nvSpPr>
              <p:cNvPr id="1187" name="Rechteck"/>
              <p:cNvSpPr/>
              <p:nvPr/>
            </p:nvSpPr>
            <p:spPr>
              <a:xfrm>
                <a:off x="-1" y="0"/>
                <a:ext cx="2227265" cy="2797175"/>
              </a:xfrm>
              <a:prstGeom prst="rect">
                <a:avLst/>
              </a:prstGeom>
              <a:solidFill>
                <a:srgbClr val="CECECE"/>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1188" name="TCP- Paket…"/>
              <p:cNvSpPr txBox="1"/>
              <p:nvPr/>
            </p:nvSpPr>
            <p:spPr>
              <a:xfrm>
                <a:off x="55192" y="811460"/>
                <a:ext cx="1569791" cy="1174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defRPr b="1" sz="2200">
                    <a:latin typeface="FuturaA Bk BT"/>
                    <a:ea typeface="FuturaA Bk BT"/>
                    <a:cs typeface="FuturaA Bk BT"/>
                    <a:sym typeface="FuturaA Bk BT"/>
                  </a:defRPr>
                </a:pPr>
                <a:r>
                  <a:t>TCP- Paket</a:t>
                </a:r>
              </a:p>
              <a:p>
                <a:pPr defTabSz="844550">
                  <a:defRPr b="1" sz="2200">
                    <a:latin typeface="FuturaA Bk BT"/>
                    <a:ea typeface="FuturaA Bk BT"/>
                    <a:cs typeface="FuturaA Bk BT"/>
                    <a:sym typeface="FuturaA Bk BT"/>
                  </a:defRPr>
                </a:pPr>
                <a:r>
                  <a:t>oder</a:t>
                </a:r>
              </a:p>
              <a:p>
                <a:pPr defTabSz="844550">
                  <a:defRPr b="1" sz="2200">
                    <a:latin typeface="FuturaA Bk BT"/>
                    <a:ea typeface="FuturaA Bk BT"/>
                    <a:cs typeface="FuturaA Bk BT"/>
                    <a:sym typeface="FuturaA Bk BT"/>
                  </a:defRPr>
                </a:pPr>
                <a:r>
                  <a:t>UDP-Paket</a:t>
                </a:r>
              </a:p>
            </p:txBody>
          </p:sp>
        </p:grpSp>
        <p:sp>
          <p:nvSpPr>
            <p:cNvPr id="1190" name="Rectangle 6"/>
            <p:cNvSpPr txBox="1"/>
            <p:nvPr/>
          </p:nvSpPr>
          <p:spPr>
            <a:xfrm>
              <a:off x="10611" y="46037"/>
              <a:ext cx="2160242" cy="793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algn="r" defTabSz="844550">
                <a:defRPr sz="2200">
                  <a:latin typeface="FuturaA Bk BT"/>
                  <a:ea typeface="FuturaA Bk BT"/>
                  <a:cs typeface="FuturaA Bk BT"/>
                  <a:sym typeface="FuturaA Bk BT"/>
                </a:defRPr>
              </a:pPr>
              <a:r>
                <a:t>IP-Paket</a:t>
              </a:r>
            </a:p>
            <a:p>
              <a:pPr algn="r" defTabSz="844550">
                <a:defRPr sz="2200">
                  <a:latin typeface="FuturaA Bk BT"/>
                  <a:ea typeface="FuturaA Bk BT"/>
                  <a:cs typeface="FuturaA Bk BT"/>
                  <a:sym typeface="FuturaA Bk BT"/>
                </a:defRPr>
              </a:pPr>
              <a:r>
                <a:t>(verbindungslos)</a:t>
              </a:r>
            </a:p>
          </p:txBody>
        </p:sp>
        <p:sp>
          <p:nvSpPr>
            <p:cNvPr id="1191" name="Line 7"/>
            <p:cNvSpPr/>
            <p:nvPr/>
          </p:nvSpPr>
          <p:spPr>
            <a:xfrm>
              <a:off x="2243507" y="385763"/>
              <a:ext cx="750889" cy="282576"/>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192" name="Rectangle 8"/>
            <p:cNvSpPr/>
            <p:nvPr/>
          </p:nvSpPr>
          <p:spPr>
            <a:xfrm>
              <a:off x="3088057" y="4763"/>
              <a:ext cx="2227264" cy="4625976"/>
            </a:xfrm>
            <a:prstGeom prst="rect">
              <a:avLst/>
            </a:prstGeom>
            <a:noFill/>
            <a:ln w="12700" cap="flat">
              <a:solidFill>
                <a:srgbClr val="000000"/>
              </a:solidFill>
              <a:prstDash val="solid"/>
              <a:miter lim="800000"/>
            </a:ln>
            <a:effectLst/>
          </p:spPr>
          <p:txBody>
            <a:bodyPr wrap="square" lIns="45719" tIns="45719" rIns="45719" bIns="45719" numCol="1" anchor="ctr">
              <a:noAutofit/>
            </a:bodyPr>
            <a:lstStyle/>
            <a:p>
              <a:pPr/>
            </a:p>
          </p:txBody>
        </p:sp>
        <p:grpSp>
          <p:nvGrpSpPr>
            <p:cNvPr id="1195" name="Rectangle 9"/>
            <p:cNvGrpSpPr/>
            <p:nvPr/>
          </p:nvGrpSpPr>
          <p:grpSpPr>
            <a:xfrm>
              <a:off x="344856" y="3662363"/>
              <a:ext cx="2227265" cy="968376"/>
              <a:chOff x="0" y="0"/>
              <a:chExt cx="2227263" cy="968375"/>
            </a:xfrm>
          </p:grpSpPr>
          <p:sp>
            <p:nvSpPr>
              <p:cNvPr id="1193" name="Rechteck"/>
              <p:cNvSpPr/>
              <p:nvPr/>
            </p:nvSpPr>
            <p:spPr>
              <a:xfrm>
                <a:off x="-1" y="0"/>
                <a:ext cx="2227265" cy="968375"/>
              </a:xfrm>
              <a:prstGeom prst="rect">
                <a:avLst/>
              </a:prstGeom>
              <a:solidFill>
                <a:srgbClr val="FF00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1194" name="Nutzdaten"/>
              <p:cNvSpPr txBox="1"/>
              <p:nvPr/>
            </p:nvSpPr>
            <p:spPr>
              <a:xfrm>
                <a:off x="55192" y="278060"/>
                <a:ext cx="1445098" cy="412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2200">
                    <a:solidFill>
                      <a:schemeClr val="accent3">
                        <a:lumOff val="44000"/>
                      </a:schemeClr>
                    </a:solidFill>
                    <a:latin typeface="FuturaA Bk BT"/>
                    <a:ea typeface="FuturaA Bk BT"/>
                    <a:cs typeface="FuturaA Bk BT"/>
                    <a:sym typeface="FuturaA Bk BT"/>
                  </a:defRPr>
                </a:lvl1pPr>
              </a:lstStyle>
              <a:p>
                <a:pPr/>
                <a:r>
                  <a:t>Nutzdaten</a:t>
                </a:r>
              </a:p>
            </p:txBody>
          </p:sp>
        </p:grpSp>
        <p:sp>
          <p:nvSpPr>
            <p:cNvPr id="1196" name="Rectangle 10"/>
            <p:cNvSpPr/>
            <p:nvPr/>
          </p:nvSpPr>
          <p:spPr>
            <a:xfrm>
              <a:off x="344856" y="1833563"/>
              <a:ext cx="2227265" cy="2797176"/>
            </a:xfrm>
            <a:prstGeom prst="rect">
              <a:avLst/>
            </a:prstGeom>
            <a:no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1197" name="Line 11"/>
            <p:cNvSpPr/>
            <p:nvPr/>
          </p:nvSpPr>
          <p:spPr>
            <a:xfrm>
              <a:off x="3081707" y="298450"/>
              <a:ext cx="2239964"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98" name="Line 12"/>
            <p:cNvSpPr/>
            <p:nvPr/>
          </p:nvSpPr>
          <p:spPr>
            <a:xfrm>
              <a:off x="3081707" y="1517650"/>
              <a:ext cx="2239964"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99" name="Line 13"/>
            <p:cNvSpPr/>
            <p:nvPr/>
          </p:nvSpPr>
          <p:spPr>
            <a:xfrm>
              <a:off x="3081707" y="603250"/>
              <a:ext cx="2239964"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0" name="Line 14"/>
            <p:cNvSpPr/>
            <p:nvPr/>
          </p:nvSpPr>
          <p:spPr>
            <a:xfrm>
              <a:off x="3081707" y="1212850"/>
              <a:ext cx="2239964"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1" name="Line 15"/>
            <p:cNvSpPr/>
            <p:nvPr/>
          </p:nvSpPr>
          <p:spPr>
            <a:xfrm>
              <a:off x="3081707" y="908050"/>
              <a:ext cx="2239964"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2" name="Line 16"/>
            <p:cNvSpPr/>
            <p:nvPr/>
          </p:nvSpPr>
          <p:spPr>
            <a:xfrm>
              <a:off x="3357932" y="0"/>
              <a:ext cx="1" cy="2921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3" name="Line 17"/>
            <p:cNvSpPr/>
            <p:nvPr/>
          </p:nvSpPr>
          <p:spPr>
            <a:xfrm>
              <a:off x="3638920" y="0"/>
              <a:ext cx="1" cy="2921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4" name="Line 18"/>
            <p:cNvSpPr/>
            <p:nvPr/>
          </p:nvSpPr>
          <p:spPr>
            <a:xfrm>
              <a:off x="4131045" y="0"/>
              <a:ext cx="1" cy="9017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5" name="Line 19"/>
            <p:cNvSpPr/>
            <p:nvPr/>
          </p:nvSpPr>
          <p:spPr>
            <a:xfrm>
              <a:off x="4553320" y="609600"/>
              <a:ext cx="1" cy="2921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6" name="Line 20"/>
            <p:cNvSpPr/>
            <p:nvPr/>
          </p:nvSpPr>
          <p:spPr>
            <a:xfrm>
              <a:off x="3638920" y="609600"/>
              <a:ext cx="1" cy="2921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7" name="Line 21"/>
            <p:cNvSpPr/>
            <p:nvPr/>
          </p:nvSpPr>
          <p:spPr>
            <a:xfrm>
              <a:off x="4975595" y="1524000"/>
              <a:ext cx="1" cy="2921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8" name="Rectangle 22"/>
            <p:cNvSpPr txBox="1"/>
            <p:nvPr/>
          </p:nvSpPr>
          <p:spPr>
            <a:xfrm>
              <a:off x="5614988" y="1100138"/>
              <a:ext cx="2693140" cy="793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p>
              <a:pPr defTabSz="844550">
                <a:defRPr sz="2200">
                  <a:latin typeface="FuturaA Bk BT"/>
                  <a:ea typeface="FuturaA Bk BT"/>
                  <a:cs typeface="FuturaA Bk BT"/>
                  <a:sym typeface="FuturaA Bk BT"/>
                </a:defRPr>
              </a:pPr>
              <a:r>
                <a:t>UDP-Paket</a:t>
              </a:r>
            </a:p>
            <a:p>
              <a:pPr defTabSz="844550">
                <a:lnSpc>
                  <a:spcPct val="80000"/>
                </a:lnSpc>
                <a:defRPr sz="2200">
                  <a:latin typeface="FuturaA Bk BT"/>
                  <a:ea typeface="FuturaA Bk BT"/>
                  <a:cs typeface="FuturaA Bk BT"/>
                  <a:sym typeface="FuturaA Bk BT"/>
                </a:defRPr>
              </a:pPr>
              <a:r>
                <a:t>(verbindungslos)</a:t>
              </a:r>
            </a:p>
          </p:txBody>
        </p:sp>
        <p:sp>
          <p:nvSpPr>
            <p:cNvPr id="1209" name="Line 23"/>
            <p:cNvSpPr/>
            <p:nvPr/>
          </p:nvSpPr>
          <p:spPr>
            <a:xfrm>
              <a:off x="338506" y="2127250"/>
              <a:ext cx="2239965"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10" name="Line 24"/>
            <p:cNvSpPr/>
            <p:nvPr/>
          </p:nvSpPr>
          <p:spPr>
            <a:xfrm>
              <a:off x="338506" y="2432050"/>
              <a:ext cx="2239965"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11" name="Line 25"/>
            <p:cNvSpPr/>
            <p:nvPr/>
          </p:nvSpPr>
          <p:spPr>
            <a:xfrm>
              <a:off x="338506" y="3346450"/>
              <a:ext cx="2239965"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12" name="Line 26"/>
            <p:cNvSpPr/>
            <p:nvPr/>
          </p:nvSpPr>
          <p:spPr>
            <a:xfrm>
              <a:off x="338506" y="2736850"/>
              <a:ext cx="2239965"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13" name="Line 27"/>
            <p:cNvSpPr/>
            <p:nvPr/>
          </p:nvSpPr>
          <p:spPr>
            <a:xfrm>
              <a:off x="338506" y="3041650"/>
              <a:ext cx="2239965"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1216" name="Rectangle 28"/>
            <p:cNvGrpSpPr/>
            <p:nvPr/>
          </p:nvGrpSpPr>
          <p:grpSpPr>
            <a:xfrm>
              <a:off x="5831257" y="2443163"/>
              <a:ext cx="2227264" cy="2187576"/>
              <a:chOff x="0" y="0"/>
              <a:chExt cx="2227263" cy="2187575"/>
            </a:xfrm>
          </p:grpSpPr>
          <p:sp>
            <p:nvSpPr>
              <p:cNvPr id="1214" name="Rechteck"/>
              <p:cNvSpPr/>
              <p:nvPr/>
            </p:nvSpPr>
            <p:spPr>
              <a:xfrm>
                <a:off x="-1" y="0"/>
                <a:ext cx="2227265" cy="2187575"/>
              </a:xfrm>
              <a:prstGeom prst="rect">
                <a:avLst/>
              </a:prstGeom>
              <a:solidFill>
                <a:srgbClr val="FF00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1215" name="Nutzdaten"/>
              <p:cNvSpPr txBox="1"/>
              <p:nvPr/>
            </p:nvSpPr>
            <p:spPr>
              <a:xfrm>
                <a:off x="55192" y="887660"/>
                <a:ext cx="1445098" cy="412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2200">
                    <a:solidFill>
                      <a:schemeClr val="accent3">
                        <a:lumOff val="44000"/>
                      </a:schemeClr>
                    </a:solidFill>
                    <a:latin typeface="FuturaA Bk BT"/>
                    <a:ea typeface="FuturaA Bk BT"/>
                    <a:cs typeface="FuturaA Bk BT"/>
                    <a:sym typeface="FuturaA Bk BT"/>
                  </a:defRPr>
                </a:lvl1pPr>
              </a:lstStyle>
              <a:p>
                <a:pPr/>
                <a:r>
                  <a:t>Nutzdaten</a:t>
                </a:r>
              </a:p>
            </p:txBody>
          </p:sp>
        </p:grpSp>
        <p:sp>
          <p:nvSpPr>
            <p:cNvPr id="1217" name="Line 29"/>
            <p:cNvSpPr/>
            <p:nvPr/>
          </p:nvSpPr>
          <p:spPr>
            <a:xfrm>
              <a:off x="5824907" y="2127250"/>
              <a:ext cx="2239964"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18" name="Line 30"/>
            <p:cNvSpPr/>
            <p:nvPr/>
          </p:nvSpPr>
          <p:spPr>
            <a:xfrm>
              <a:off x="5824907" y="2432050"/>
              <a:ext cx="2239964"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19" name="Rectangle 31"/>
            <p:cNvSpPr txBox="1"/>
            <p:nvPr/>
          </p:nvSpPr>
          <p:spPr>
            <a:xfrm>
              <a:off x="0" y="1076325"/>
              <a:ext cx="2926503" cy="793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p>
              <a:pPr defTabSz="844550">
                <a:defRPr sz="2200">
                  <a:latin typeface="FuturaA Bk BT"/>
                  <a:ea typeface="FuturaA Bk BT"/>
                  <a:cs typeface="FuturaA Bk BT"/>
                  <a:sym typeface="FuturaA Bk BT"/>
                </a:defRPr>
              </a:pPr>
              <a:r>
                <a:t>TCP-Paket</a:t>
              </a:r>
            </a:p>
            <a:p>
              <a:pPr defTabSz="844550">
                <a:lnSpc>
                  <a:spcPct val="80000"/>
                </a:lnSpc>
                <a:defRPr sz="2200">
                  <a:latin typeface="FuturaA Bk BT"/>
                  <a:ea typeface="FuturaA Bk BT"/>
                  <a:cs typeface="FuturaA Bk BT"/>
                  <a:sym typeface="FuturaA Bk BT"/>
                </a:defRPr>
              </a:pPr>
              <a:r>
                <a:t>(verbindungsorientiert)</a:t>
              </a:r>
            </a:p>
          </p:txBody>
        </p:sp>
        <p:sp>
          <p:nvSpPr>
            <p:cNvPr id="1220" name="Line 32"/>
            <p:cNvSpPr/>
            <p:nvPr/>
          </p:nvSpPr>
          <p:spPr>
            <a:xfrm>
              <a:off x="6945682" y="1828800"/>
              <a:ext cx="1" cy="5969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21" name="Line 33"/>
            <p:cNvSpPr/>
            <p:nvPr/>
          </p:nvSpPr>
          <p:spPr>
            <a:xfrm>
              <a:off x="1387845" y="1828800"/>
              <a:ext cx="1" cy="2921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22" name="Line 34"/>
            <p:cNvSpPr/>
            <p:nvPr/>
          </p:nvSpPr>
          <p:spPr>
            <a:xfrm flipH="1">
              <a:off x="1387845" y="2743200"/>
              <a:ext cx="1" cy="5969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23" name="Line 35"/>
            <p:cNvSpPr/>
            <p:nvPr/>
          </p:nvSpPr>
          <p:spPr>
            <a:xfrm flipH="1">
              <a:off x="684582" y="2743200"/>
              <a:ext cx="1" cy="2921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24" name="Line 36"/>
            <p:cNvSpPr/>
            <p:nvPr/>
          </p:nvSpPr>
          <p:spPr>
            <a:xfrm>
              <a:off x="1106857" y="2743200"/>
              <a:ext cx="1" cy="2921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25" name="Line 37"/>
            <p:cNvSpPr/>
            <p:nvPr/>
          </p:nvSpPr>
          <p:spPr>
            <a:xfrm>
              <a:off x="2589582" y="1822450"/>
              <a:ext cx="481014"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1226" name="Rectangle 38"/>
            <p:cNvSpPr txBox="1"/>
            <p:nvPr/>
          </p:nvSpPr>
          <p:spPr>
            <a:xfrm>
              <a:off x="417513" y="2429123"/>
              <a:ext cx="1449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TCP-Paketkopf</a:t>
              </a:r>
            </a:p>
          </p:txBody>
        </p:sp>
        <p:sp>
          <p:nvSpPr>
            <p:cNvPr id="1227" name="Rectangle 39"/>
            <p:cNvSpPr txBox="1"/>
            <p:nvPr/>
          </p:nvSpPr>
          <p:spPr>
            <a:xfrm>
              <a:off x="3124200" y="905123"/>
              <a:ext cx="1248638"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IP-Paketkopf</a:t>
              </a:r>
            </a:p>
          </p:txBody>
        </p:sp>
        <p:sp>
          <p:nvSpPr>
            <p:cNvPr id="1228" name="Rectangle 40"/>
            <p:cNvSpPr txBox="1"/>
            <p:nvPr/>
          </p:nvSpPr>
          <p:spPr>
            <a:xfrm>
              <a:off x="5867400" y="2124323"/>
              <a:ext cx="1682565"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   UDP- Paketkopf</a:t>
              </a:r>
            </a:p>
          </p:txBody>
        </p:sp>
        <p:sp>
          <p:nvSpPr>
            <p:cNvPr id="1229" name="Line 41"/>
            <p:cNvSpPr/>
            <p:nvPr/>
          </p:nvSpPr>
          <p:spPr>
            <a:xfrm>
              <a:off x="5332782" y="4641850"/>
              <a:ext cx="481014"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1230" name="Line 42"/>
            <p:cNvSpPr/>
            <p:nvPr/>
          </p:nvSpPr>
          <p:spPr>
            <a:xfrm>
              <a:off x="5332782" y="1822450"/>
              <a:ext cx="481014"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1231" name="Line 43"/>
            <p:cNvSpPr/>
            <p:nvPr/>
          </p:nvSpPr>
          <p:spPr>
            <a:xfrm>
              <a:off x="2589582" y="4641850"/>
              <a:ext cx="481014"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36"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237"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238" name="Rectangle 4"/>
          <p:cNvSpPr txBox="1"/>
          <p:nvPr>
            <p:ph type="title"/>
          </p:nvPr>
        </p:nvSpPr>
        <p:spPr>
          <a:xfrm>
            <a:off x="722530" y="278649"/>
            <a:ext cx="8573870" cy="521451"/>
          </a:xfrm>
          <a:prstGeom prst="rect">
            <a:avLst/>
          </a:prstGeom>
        </p:spPr>
        <p:txBody>
          <a:bodyPr/>
          <a:lstStyle/>
          <a:p>
            <a:pPr/>
            <a:r>
              <a:t>TCP Protokollkopf</a:t>
            </a:r>
          </a:p>
        </p:txBody>
      </p:sp>
      <p:sp>
        <p:nvSpPr>
          <p:cNvPr id="1239"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1240" name="Rectangle 2"/>
          <p:cNvSpPr/>
          <p:nvPr/>
        </p:nvSpPr>
        <p:spPr>
          <a:xfrm>
            <a:off x="929164" y="2040195"/>
            <a:ext cx="7854951" cy="3633788"/>
          </a:xfrm>
          <a:prstGeom prst="rect">
            <a:avLst/>
          </a:prstGeom>
          <a:solidFill>
            <a:schemeClr val="accent3">
              <a:lumOff val="44000"/>
            </a:schemeClr>
          </a:solidFill>
          <a:ln w="25400">
            <a:solidFill>
              <a:srgbClr val="000000"/>
            </a:solidFill>
            <a:miter/>
          </a:ln>
          <a:effectLst>
            <a:outerShdw sx="100000" sy="100000" kx="0" ky="0" algn="b" rotWithShape="0" blurRad="0" dist="53882" dir="2700000">
              <a:srgbClr val="000000"/>
            </a:outerShdw>
          </a:effectLst>
        </p:spPr>
        <p:txBody>
          <a:bodyPr lIns="45719" rIns="45719" anchor="ctr"/>
          <a:lstStyle/>
          <a:p>
            <a:pPr/>
          </a:p>
        </p:txBody>
      </p:sp>
      <p:sp>
        <p:nvSpPr>
          <p:cNvPr id="1241" name="Line 3"/>
          <p:cNvSpPr/>
          <p:nvPr/>
        </p:nvSpPr>
        <p:spPr>
          <a:xfrm>
            <a:off x="918052" y="1805245"/>
            <a:ext cx="1" cy="139701"/>
          </a:xfrm>
          <a:prstGeom prst="line">
            <a:avLst/>
          </a:prstGeom>
          <a:ln w="12700">
            <a:solidFill>
              <a:srgbClr val="000000"/>
            </a:solidFill>
            <a:prstDash val="sysDot"/>
          </a:ln>
        </p:spPr>
        <p:txBody>
          <a:bodyPr lIns="45719" rIns="45719"/>
          <a:lstStyle/>
          <a:p>
            <a:pPr/>
          </a:p>
        </p:txBody>
      </p:sp>
      <p:sp>
        <p:nvSpPr>
          <p:cNvPr id="1242" name="Line 4"/>
          <p:cNvSpPr/>
          <p:nvPr/>
        </p:nvSpPr>
        <p:spPr>
          <a:xfrm>
            <a:off x="1902303" y="1805245"/>
            <a:ext cx="1" cy="139701"/>
          </a:xfrm>
          <a:prstGeom prst="line">
            <a:avLst/>
          </a:prstGeom>
          <a:ln w="12700">
            <a:solidFill>
              <a:srgbClr val="000000"/>
            </a:solidFill>
            <a:prstDash val="sysDot"/>
          </a:ln>
        </p:spPr>
        <p:txBody>
          <a:bodyPr lIns="45719" rIns="45719"/>
          <a:lstStyle/>
          <a:p>
            <a:pPr/>
          </a:p>
        </p:txBody>
      </p:sp>
      <p:sp>
        <p:nvSpPr>
          <p:cNvPr id="1243" name="Line 5"/>
          <p:cNvSpPr/>
          <p:nvPr/>
        </p:nvSpPr>
        <p:spPr>
          <a:xfrm>
            <a:off x="2886553" y="1805245"/>
            <a:ext cx="1" cy="139701"/>
          </a:xfrm>
          <a:prstGeom prst="line">
            <a:avLst/>
          </a:prstGeom>
          <a:ln w="12700">
            <a:solidFill>
              <a:srgbClr val="000000"/>
            </a:solidFill>
            <a:prstDash val="sysDot"/>
          </a:ln>
        </p:spPr>
        <p:txBody>
          <a:bodyPr lIns="45719" rIns="45719"/>
          <a:lstStyle/>
          <a:p>
            <a:pPr/>
          </a:p>
        </p:txBody>
      </p:sp>
      <p:sp>
        <p:nvSpPr>
          <p:cNvPr id="1244" name="Line 6"/>
          <p:cNvSpPr/>
          <p:nvPr/>
        </p:nvSpPr>
        <p:spPr>
          <a:xfrm>
            <a:off x="3872389" y="1805245"/>
            <a:ext cx="1" cy="139701"/>
          </a:xfrm>
          <a:prstGeom prst="line">
            <a:avLst/>
          </a:prstGeom>
          <a:ln w="12700">
            <a:solidFill>
              <a:srgbClr val="000000"/>
            </a:solidFill>
            <a:prstDash val="sysDot"/>
          </a:ln>
        </p:spPr>
        <p:txBody>
          <a:bodyPr lIns="45719" rIns="45719"/>
          <a:lstStyle/>
          <a:p>
            <a:pPr/>
          </a:p>
        </p:txBody>
      </p:sp>
      <p:sp>
        <p:nvSpPr>
          <p:cNvPr id="1245" name="Line 7"/>
          <p:cNvSpPr/>
          <p:nvPr/>
        </p:nvSpPr>
        <p:spPr>
          <a:xfrm>
            <a:off x="4856639" y="1805245"/>
            <a:ext cx="1" cy="139701"/>
          </a:xfrm>
          <a:prstGeom prst="line">
            <a:avLst/>
          </a:prstGeom>
          <a:ln w="12700">
            <a:solidFill>
              <a:srgbClr val="000000"/>
            </a:solidFill>
            <a:prstDash val="sysDot"/>
          </a:ln>
        </p:spPr>
        <p:txBody>
          <a:bodyPr lIns="45719" rIns="45719"/>
          <a:lstStyle/>
          <a:p>
            <a:pPr/>
          </a:p>
        </p:txBody>
      </p:sp>
      <p:sp>
        <p:nvSpPr>
          <p:cNvPr id="1246" name="Line 8"/>
          <p:cNvSpPr/>
          <p:nvPr/>
        </p:nvSpPr>
        <p:spPr>
          <a:xfrm>
            <a:off x="5840889" y="1805245"/>
            <a:ext cx="1" cy="139701"/>
          </a:xfrm>
          <a:prstGeom prst="line">
            <a:avLst/>
          </a:prstGeom>
          <a:ln w="12700">
            <a:solidFill>
              <a:srgbClr val="000000"/>
            </a:solidFill>
            <a:prstDash val="sysDot"/>
          </a:ln>
        </p:spPr>
        <p:txBody>
          <a:bodyPr lIns="45719" rIns="45719"/>
          <a:lstStyle/>
          <a:p>
            <a:pPr/>
          </a:p>
        </p:txBody>
      </p:sp>
      <p:sp>
        <p:nvSpPr>
          <p:cNvPr id="1247" name="Line 9"/>
          <p:cNvSpPr/>
          <p:nvPr/>
        </p:nvSpPr>
        <p:spPr>
          <a:xfrm>
            <a:off x="6826728" y="1805245"/>
            <a:ext cx="1" cy="139701"/>
          </a:xfrm>
          <a:prstGeom prst="line">
            <a:avLst/>
          </a:prstGeom>
          <a:ln w="12700">
            <a:solidFill>
              <a:srgbClr val="000000"/>
            </a:solidFill>
            <a:prstDash val="sysDot"/>
          </a:ln>
        </p:spPr>
        <p:txBody>
          <a:bodyPr lIns="45719" rIns="45719"/>
          <a:lstStyle/>
          <a:p>
            <a:pPr/>
          </a:p>
        </p:txBody>
      </p:sp>
      <p:sp>
        <p:nvSpPr>
          <p:cNvPr id="1248" name="Line 10"/>
          <p:cNvSpPr/>
          <p:nvPr/>
        </p:nvSpPr>
        <p:spPr>
          <a:xfrm>
            <a:off x="7810978" y="1805245"/>
            <a:ext cx="1" cy="139701"/>
          </a:xfrm>
          <a:prstGeom prst="line">
            <a:avLst/>
          </a:prstGeom>
          <a:ln w="12700">
            <a:solidFill>
              <a:srgbClr val="000000"/>
            </a:solidFill>
            <a:prstDash val="sysDot"/>
          </a:ln>
        </p:spPr>
        <p:txBody>
          <a:bodyPr lIns="45719" rIns="45719"/>
          <a:lstStyle/>
          <a:p>
            <a:pPr/>
          </a:p>
        </p:txBody>
      </p:sp>
      <p:sp>
        <p:nvSpPr>
          <p:cNvPr id="1249" name="Line 11"/>
          <p:cNvSpPr/>
          <p:nvPr/>
        </p:nvSpPr>
        <p:spPr>
          <a:xfrm>
            <a:off x="8795228" y="1805245"/>
            <a:ext cx="1" cy="139701"/>
          </a:xfrm>
          <a:prstGeom prst="line">
            <a:avLst/>
          </a:prstGeom>
          <a:ln w="12700">
            <a:solidFill>
              <a:srgbClr val="000000"/>
            </a:solidFill>
            <a:prstDash val="sysDot"/>
          </a:ln>
        </p:spPr>
        <p:txBody>
          <a:bodyPr lIns="45719" rIns="45719"/>
          <a:lstStyle/>
          <a:p>
            <a:pPr/>
          </a:p>
        </p:txBody>
      </p:sp>
      <p:grpSp>
        <p:nvGrpSpPr>
          <p:cNvPr id="1252" name="Rectangle 12"/>
          <p:cNvGrpSpPr/>
          <p:nvPr/>
        </p:nvGrpSpPr>
        <p:grpSpPr>
          <a:xfrm>
            <a:off x="922814" y="2033845"/>
            <a:ext cx="3927476" cy="596901"/>
            <a:chOff x="0" y="0"/>
            <a:chExt cx="3927475" cy="596900"/>
          </a:xfrm>
        </p:grpSpPr>
        <p:sp>
          <p:nvSpPr>
            <p:cNvPr id="1250" name="Rechteck"/>
            <p:cNvSpPr/>
            <p:nvPr/>
          </p:nvSpPr>
          <p:spPr>
            <a:xfrm>
              <a:off x="0" y="0"/>
              <a:ext cx="3927475" cy="596900"/>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51" name="Source Port"/>
            <p:cNvSpPr txBox="1"/>
            <p:nvPr/>
          </p:nvSpPr>
          <p:spPr>
            <a:xfrm>
              <a:off x="48843" y="117723"/>
              <a:ext cx="1390452"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latin typeface="FuturaA Bk BT"/>
                  <a:ea typeface="FuturaA Bk BT"/>
                  <a:cs typeface="FuturaA Bk BT"/>
                  <a:sym typeface="FuturaA Bk BT"/>
                </a:defRPr>
              </a:lvl1pPr>
            </a:lstStyle>
            <a:p>
              <a:pPr/>
              <a:r>
                <a:t>Source Port</a:t>
              </a:r>
            </a:p>
          </p:txBody>
        </p:sp>
      </p:grpSp>
      <p:grpSp>
        <p:nvGrpSpPr>
          <p:cNvPr id="1255" name="Rectangle 13"/>
          <p:cNvGrpSpPr/>
          <p:nvPr/>
        </p:nvGrpSpPr>
        <p:grpSpPr>
          <a:xfrm>
            <a:off x="4862989" y="2033845"/>
            <a:ext cx="3927476" cy="596901"/>
            <a:chOff x="0" y="0"/>
            <a:chExt cx="3927475" cy="596900"/>
          </a:xfrm>
        </p:grpSpPr>
        <p:sp>
          <p:nvSpPr>
            <p:cNvPr id="1253" name="Rechteck"/>
            <p:cNvSpPr/>
            <p:nvPr/>
          </p:nvSpPr>
          <p:spPr>
            <a:xfrm>
              <a:off x="0" y="0"/>
              <a:ext cx="3927475" cy="596900"/>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54" name="Destination Port"/>
            <p:cNvSpPr txBox="1"/>
            <p:nvPr/>
          </p:nvSpPr>
          <p:spPr>
            <a:xfrm>
              <a:off x="48843" y="117723"/>
              <a:ext cx="1860154"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latin typeface="FuturaA Bk BT"/>
                  <a:ea typeface="FuturaA Bk BT"/>
                  <a:cs typeface="FuturaA Bk BT"/>
                  <a:sym typeface="FuturaA Bk BT"/>
                </a:defRPr>
              </a:lvl1pPr>
            </a:lstStyle>
            <a:p>
              <a:pPr/>
              <a:r>
                <a:t>Destination Port</a:t>
              </a:r>
            </a:p>
          </p:txBody>
        </p:sp>
      </p:grpSp>
      <p:grpSp>
        <p:nvGrpSpPr>
          <p:cNvPr id="1258" name="Rectangle 14"/>
          <p:cNvGrpSpPr/>
          <p:nvPr/>
        </p:nvGrpSpPr>
        <p:grpSpPr>
          <a:xfrm>
            <a:off x="922814" y="3862644"/>
            <a:ext cx="1958976" cy="596901"/>
            <a:chOff x="0" y="0"/>
            <a:chExt cx="1958975" cy="596900"/>
          </a:xfrm>
        </p:grpSpPr>
        <p:sp>
          <p:nvSpPr>
            <p:cNvPr id="1256" name="Rechteck"/>
            <p:cNvSpPr/>
            <p:nvPr/>
          </p:nvSpPr>
          <p:spPr>
            <a:xfrm>
              <a:off x="0" y="0"/>
              <a:ext cx="1958975" cy="596900"/>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57" name="Data Offset"/>
            <p:cNvSpPr txBox="1"/>
            <p:nvPr/>
          </p:nvSpPr>
          <p:spPr>
            <a:xfrm>
              <a:off x="48843" y="117723"/>
              <a:ext cx="1314215"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solidFill>
                    <a:schemeClr val="accent3">
                      <a:lumOff val="44000"/>
                    </a:schemeClr>
                  </a:solidFill>
                  <a:latin typeface="FuturaA Bk BT"/>
                  <a:ea typeface="FuturaA Bk BT"/>
                  <a:cs typeface="FuturaA Bk BT"/>
                  <a:sym typeface="FuturaA Bk BT"/>
                </a:defRPr>
              </a:lvl1pPr>
            </a:lstStyle>
            <a:p>
              <a:pPr/>
              <a:r>
                <a:t>Data Offset</a:t>
              </a:r>
            </a:p>
          </p:txBody>
        </p:sp>
      </p:grpSp>
      <p:grpSp>
        <p:nvGrpSpPr>
          <p:cNvPr id="1261" name="Rectangle 15"/>
          <p:cNvGrpSpPr/>
          <p:nvPr/>
        </p:nvGrpSpPr>
        <p:grpSpPr>
          <a:xfrm>
            <a:off x="4440714" y="3826591"/>
            <a:ext cx="272000" cy="669008"/>
            <a:chOff x="0" y="0"/>
            <a:chExt cx="271998" cy="669007"/>
          </a:xfrm>
        </p:grpSpPr>
        <p:sp>
          <p:nvSpPr>
            <p:cNvPr id="1259" name="Rechteck"/>
            <p:cNvSpPr/>
            <p:nvPr/>
          </p:nvSpPr>
          <p:spPr>
            <a:xfrm>
              <a:off x="0" y="36053"/>
              <a:ext cx="198439" cy="596901"/>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70000"/>
                </a:lnSpc>
              </a:pPr>
            </a:p>
          </p:txBody>
        </p:sp>
        <p:sp>
          <p:nvSpPr>
            <p:cNvPr id="1260" name="S…"/>
            <p:cNvSpPr txBox="1"/>
            <p:nvPr/>
          </p:nvSpPr>
          <p:spPr>
            <a:xfrm>
              <a:off x="48843" y="0"/>
              <a:ext cx="223156" cy="669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70000"/>
                </a:lnSpc>
                <a:defRPr b="1" sz="1400">
                  <a:solidFill>
                    <a:schemeClr val="accent3">
                      <a:lumOff val="44000"/>
                    </a:schemeClr>
                  </a:solidFill>
                </a:defRPr>
              </a:pPr>
              <a:r>
                <a:t>S</a:t>
              </a:r>
            </a:p>
            <a:p>
              <a:pPr defTabSz="844550">
                <a:lnSpc>
                  <a:spcPct val="70000"/>
                </a:lnSpc>
                <a:defRPr b="1" sz="1400">
                  <a:solidFill>
                    <a:schemeClr val="accent3">
                      <a:lumOff val="44000"/>
                    </a:schemeClr>
                  </a:solidFill>
                </a:defRPr>
              </a:pPr>
              <a:r>
                <a:t>Y</a:t>
              </a:r>
            </a:p>
            <a:p>
              <a:pPr defTabSz="844550">
                <a:lnSpc>
                  <a:spcPct val="70000"/>
                </a:lnSpc>
                <a:defRPr b="1" sz="1400">
                  <a:solidFill>
                    <a:schemeClr val="accent3">
                      <a:lumOff val="44000"/>
                    </a:schemeClr>
                  </a:solidFill>
                </a:defRPr>
              </a:pPr>
              <a:r>
                <a:t>N</a:t>
              </a:r>
            </a:p>
          </p:txBody>
        </p:sp>
      </p:grpSp>
      <p:grpSp>
        <p:nvGrpSpPr>
          <p:cNvPr id="1264" name="Rectangle 16"/>
          <p:cNvGrpSpPr/>
          <p:nvPr/>
        </p:nvGrpSpPr>
        <p:grpSpPr>
          <a:xfrm>
            <a:off x="4229577" y="3826591"/>
            <a:ext cx="272000" cy="669008"/>
            <a:chOff x="0" y="0"/>
            <a:chExt cx="271998" cy="669007"/>
          </a:xfrm>
        </p:grpSpPr>
        <p:sp>
          <p:nvSpPr>
            <p:cNvPr id="1262" name="Rechteck"/>
            <p:cNvSpPr/>
            <p:nvPr/>
          </p:nvSpPr>
          <p:spPr>
            <a:xfrm>
              <a:off x="0" y="36053"/>
              <a:ext cx="198438" cy="596901"/>
            </a:xfrm>
            <a:prstGeom prst="rect">
              <a:avLst/>
            </a:prstGeom>
            <a:solidFill>
              <a:srgbClr val="00FF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70000"/>
                </a:lnSpc>
              </a:pPr>
            </a:p>
          </p:txBody>
        </p:sp>
        <p:sp>
          <p:nvSpPr>
            <p:cNvPr id="1263" name="R…"/>
            <p:cNvSpPr txBox="1"/>
            <p:nvPr/>
          </p:nvSpPr>
          <p:spPr>
            <a:xfrm>
              <a:off x="48843" y="0"/>
              <a:ext cx="223156" cy="669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70000"/>
                </a:lnSpc>
                <a:defRPr b="1" sz="1400"/>
              </a:pPr>
              <a:r>
                <a:t>R</a:t>
              </a:r>
            </a:p>
            <a:p>
              <a:pPr defTabSz="844550">
                <a:lnSpc>
                  <a:spcPct val="70000"/>
                </a:lnSpc>
                <a:defRPr b="1" sz="1400"/>
              </a:pPr>
              <a:r>
                <a:t>S</a:t>
              </a:r>
            </a:p>
            <a:p>
              <a:pPr defTabSz="844550">
                <a:lnSpc>
                  <a:spcPct val="70000"/>
                </a:lnSpc>
                <a:defRPr b="1" sz="1400"/>
              </a:pPr>
              <a:r>
                <a:t>T</a:t>
              </a:r>
            </a:p>
          </p:txBody>
        </p:sp>
      </p:grpSp>
      <p:grpSp>
        <p:nvGrpSpPr>
          <p:cNvPr id="1267" name="Rectangle 17"/>
          <p:cNvGrpSpPr/>
          <p:nvPr/>
        </p:nvGrpSpPr>
        <p:grpSpPr>
          <a:xfrm>
            <a:off x="4651852" y="3826591"/>
            <a:ext cx="272000" cy="669008"/>
            <a:chOff x="0" y="0"/>
            <a:chExt cx="271998" cy="669007"/>
          </a:xfrm>
        </p:grpSpPr>
        <p:sp>
          <p:nvSpPr>
            <p:cNvPr id="1265" name="Rechteck"/>
            <p:cNvSpPr/>
            <p:nvPr/>
          </p:nvSpPr>
          <p:spPr>
            <a:xfrm>
              <a:off x="0" y="36053"/>
              <a:ext cx="198438" cy="596901"/>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70000"/>
                </a:lnSpc>
              </a:pPr>
            </a:p>
          </p:txBody>
        </p:sp>
        <p:sp>
          <p:nvSpPr>
            <p:cNvPr id="1266" name="F…"/>
            <p:cNvSpPr txBox="1"/>
            <p:nvPr/>
          </p:nvSpPr>
          <p:spPr>
            <a:xfrm>
              <a:off x="48843" y="0"/>
              <a:ext cx="223156" cy="669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70000"/>
                </a:lnSpc>
                <a:defRPr b="1" sz="1400">
                  <a:solidFill>
                    <a:schemeClr val="accent3">
                      <a:lumOff val="44000"/>
                    </a:schemeClr>
                  </a:solidFill>
                </a:defRPr>
              </a:pPr>
              <a:r>
                <a:t>F</a:t>
              </a:r>
            </a:p>
            <a:p>
              <a:pPr defTabSz="844550">
                <a:lnSpc>
                  <a:spcPct val="70000"/>
                </a:lnSpc>
                <a:defRPr b="1" sz="1400">
                  <a:solidFill>
                    <a:schemeClr val="accent3">
                      <a:lumOff val="44000"/>
                    </a:schemeClr>
                  </a:solidFill>
                </a:defRPr>
              </a:pPr>
              <a:r>
                <a:t>I</a:t>
              </a:r>
            </a:p>
            <a:p>
              <a:pPr defTabSz="844550">
                <a:lnSpc>
                  <a:spcPct val="70000"/>
                </a:lnSpc>
                <a:defRPr b="1" sz="1400">
                  <a:solidFill>
                    <a:schemeClr val="accent3">
                      <a:lumOff val="44000"/>
                    </a:schemeClr>
                  </a:solidFill>
                </a:defRPr>
              </a:pPr>
              <a:r>
                <a:t>N</a:t>
              </a:r>
            </a:p>
          </p:txBody>
        </p:sp>
      </p:grpSp>
      <p:grpSp>
        <p:nvGrpSpPr>
          <p:cNvPr id="1270" name="Rectangle 18"/>
          <p:cNvGrpSpPr/>
          <p:nvPr/>
        </p:nvGrpSpPr>
        <p:grpSpPr>
          <a:xfrm>
            <a:off x="4862989" y="3862644"/>
            <a:ext cx="3927476" cy="596901"/>
            <a:chOff x="0" y="0"/>
            <a:chExt cx="3927475" cy="596900"/>
          </a:xfrm>
        </p:grpSpPr>
        <p:sp>
          <p:nvSpPr>
            <p:cNvPr id="1268" name="Rechteck"/>
            <p:cNvSpPr/>
            <p:nvPr/>
          </p:nvSpPr>
          <p:spPr>
            <a:xfrm>
              <a:off x="0" y="0"/>
              <a:ext cx="3927475" cy="596900"/>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69" name="Window Size"/>
            <p:cNvSpPr txBox="1"/>
            <p:nvPr/>
          </p:nvSpPr>
          <p:spPr>
            <a:xfrm>
              <a:off x="48843" y="117723"/>
              <a:ext cx="1489683"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solidFill>
                    <a:schemeClr val="accent3">
                      <a:lumOff val="44000"/>
                    </a:schemeClr>
                  </a:solidFill>
                  <a:latin typeface="FuturaA Bk BT"/>
                  <a:ea typeface="FuturaA Bk BT"/>
                  <a:cs typeface="FuturaA Bk BT"/>
                  <a:sym typeface="FuturaA Bk BT"/>
                </a:defRPr>
              </a:lvl1pPr>
            </a:lstStyle>
            <a:p>
              <a:pPr/>
              <a:r>
                <a:t>Window Size</a:t>
              </a:r>
            </a:p>
          </p:txBody>
        </p:sp>
      </p:grpSp>
      <p:grpSp>
        <p:nvGrpSpPr>
          <p:cNvPr id="1273" name="Rectangle 19"/>
          <p:cNvGrpSpPr/>
          <p:nvPr/>
        </p:nvGrpSpPr>
        <p:grpSpPr>
          <a:xfrm>
            <a:off x="922814" y="2643445"/>
            <a:ext cx="7867651" cy="596901"/>
            <a:chOff x="0" y="0"/>
            <a:chExt cx="7867650" cy="596900"/>
          </a:xfrm>
        </p:grpSpPr>
        <p:sp>
          <p:nvSpPr>
            <p:cNvPr id="1271" name="Rechteck"/>
            <p:cNvSpPr/>
            <p:nvPr/>
          </p:nvSpPr>
          <p:spPr>
            <a:xfrm>
              <a:off x="0" y="0"/>
              <a:ext cx="7867650" cy="596900"/>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72" name="Sequence Number"/>
            <p:cNvSpPr txBox="1"/>
            <p:nvPr/>
          </p:nvSpPr>
          <p:spPr>
            <a:xfrm>
              <a:off x="48843" y="117723"/>
              <a:ext cx="2101925"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solidFill>
                    <a:schemeClr val="accent3">
                      <a:lumOff val="44000"/>
                    </a:schemeClr>
                  </a:solidFill>
                  <a:latin typeface="FuturaA Bk BT"/>
                  <a:ea typeface="FuturaA Bk BT"/>
                  <a:cs typeface="FuturaA Bk BT"/>
                  <a:sym typeface="FuturaA Bk BT"/>
                </a:defRPr>
              </a:lvl1pPr>
            </a:lstStyle>
            <a:p>
              <a:pPr/>
              <a:r>
                <a:t>Sequence Number</a:t>
              </a:r>
            </a:p>
          </p:txBody>
        </p:sp>
      </p:grpSp>
      <p:grpSp>
        <p:nvGrpSpPr>
          <p:cNvPr id="1276" name="Rectangle 20"/>
          <p:cNvGrpSpPr/>
          <p:nvPr/>
        </p:nvGrpSpPr>
        <p:grpSpPr>
          <a:xfrm>
            <a:off x="922814" y="3253044"/>
            <a:ext cx="7867651" cy="596901"/>
            <a:chOff x="0" y="0"/>
            <a:chExt cx="7867650" cy="596900"/>
          </a:xfrm>
        </p:grpSpPr>
        <p:sp>
          <p:nvSpPr>
            <p:cNvPr id="1274" name="Rechteck"/>
            <p:cNvSpPr/>
            <p:nvPr/>
          </p:nvSpPr>
          <p:spPr>
            <a:xfrm>
              <a:off x="0" y="0"/>
              <a:ext cx="7867650" cy="596900"/>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75" name="Achnowledge Number"/>
            <p:cNvSpPr txBox="1"/>
            <p:nvPr/>
          </p:nvSpPr>
          <p:spPr>
            <a:xfrm>
              <a:off x="48843" y="117723"/>
              <a:ext cx="2508003"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solidFill>
                    <a:schemeClr val="accent3">
                      <a:lumOff val="44000"/>
                    </a:schemeClr>
                  </a:solidFill>
                  <a:latin typeface="FuturaA Bk BT"/>
                  <a:ea typeface="FuturaA Bk BT"/>
                  <a:cs typeface="FuturaA Bk BT"/>
                  <a:sym typeface="FuturaA Bk BT"/>
                </a:defRPr>
              </a:lvl1pPr>
            </a:lstStyle>
            <a:p>
              <a:pPr/>
              <a:r>
                <a:t>Achnowledge Number</a:t>
              </a:r>
            </a:p>
          </p:txBody>
        </p:sp>
      </p:grpSp>
      <p:grpSp>
        <p:nvGrpSpPr>
          <p:cNvPr id="1279" name="Rectangle 21"/>
          <p:cNvGrpSpPr/>
          <p:nvPr/>
        </p:nvGrpSpPr>
        <p:grpSpPr>
          <a:xfrm>
            <a:off x="922814" y="5081844"/>
            <a:ext cx="5264151" cy="596901"/>
            <a:chOff x="0" y="0"/>
            <a:chExt cx="5264150" cy="596900"/>
          </a:xfrm>
        </p:grpSpPr>
        <p:sp>
          <p:nvSpPr>
            <p:cNvPr id="1277" name="Rechteck"/>
            <p:cNvSpPr/>
            <p:nvPr/>
          </p:nvSpPr>
          <p:spPr>
            <a:xfrm>
              <a:off x="0" y="0"/>
              <a:ext cx="5264150" cy="596900"/>
            </a:xfrm>
            <a:prstGeom prst="rect">
              <a:avLst/>
            </a:prstGeom>
            <a:solidFill>
              <a:srgbClr val="CECECE"/>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78" name="Options"/>
            <p:cNvSpPr txBox="1"/>
            <p:nvPr/>
          </p:nvSpPr>
          <p:spPr>
            <a:xfrm>
              <a:off x="48843" y="117723"/>
              <a:ext cx="958255"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latin typeface="FuturaA Bk BT"/>
                  <a:ea typeface="FuturaA Bk BT"/>
                  <a:cs typeface="FuturaA Bk BT"/>
                  <a:sym typeface="FuturaA Bk BT"/>
                </a:defRPr>
              </a:lvl1pPr>
            </a:lstStyle>
            <a:p>
              <a:pPr/>
              <a:r>
                <a:t>Options</a:t>
              </a:r>
            </a:p>
          </p:txBody>
        </p:sp>
      </p:grpSp>
      <p:grpSp>
        <p:nvGrpSpPr>
          <p:cNvPr id="1282" name="Rectangle 22"/>
          <p:cNvGrpSpPr/>
          <p:nvPr/>
        </p:nvGrpSpPr>
        <p:grpSpPr>
          <a:xfrm>
            <a:off x="6199664" y="5081844"/>
            <a:ext cx="2590801" cy="596901"/>
            <a:chOff x="0" y="0"/>
            <a:chExt cx="2590800" cy="596900"/>
          </a:xfrm>
        </p:grpSpPr>
        <p:sp>
          <p:nvSpPr>
            <p:cNvPr id="1280" name="Rechteck"/>
            <p:cNvSpPr/>
            <p:nvPr/>
          </p:nvSpPr>
          <p:spPr>
            <a:xfrm>
              <a:off x="0" y="0"/>
              <a:ext cx="2590800" cy="596900"/>
            </a:xfrm>
            <a:prstGeom prst="rect">
              <a:avLst/>
            </a:prstGeom>
            <a:solidFill>
              <a:srgbClr val="CECECE"/>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81" name="Padding"/>
            <p:cNvSpPr txBox="1"/>
            <p:nvPr/>
          </p:nvSpPr>
          <p:spPr>
            <a:xfrm>
              <a:off x="48843" y="117723"/>
              <a:ext cx="996430"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latin typeface="FuturaA Bk BT"/>
                  <a:ea typeface="FuturaA Bk BT"/>
                  <a:cs typeface="FuturaA Bk BT"/>
                  <a:sym typeface="FuturaA Bk BT"/>
                </a:defRPr>
              </a:lvl1pPr>
            </a:lstStyle>
            <a:p>
              <a:pPr/>
              <a:r>
                <a:t>Padding</a:t>
              </a:r>
            </a:p>
          </p:txBody>
        </p:sp>
      </p:grpSp>
      <p:sp>
        <p:nvSpPr>
          <p:cNvPr id="1283" name="Rectangle 23"/>
          <p:cNvSpPr txBox="1"/>
          <p:nvPr/>
        </p:nvSpPr>
        <p:spPr>
          <a:xfrm>
            <a:off x="946257" y="1663957"/>
            <a:ext cx="200703" cy="310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500">
                <a:latin typeface="FuturaA Bk BT"/>
                <a:ea typeface="FuturaA Bk BT"/>
                <a:cs typeface="FuturaA Bk BT"/>
                <a:sym typeface="FuturaA Bk BT"/>
              </a:defRPr>
            </a:lvl1pPr>
          </a:lstStyle>
          <a:p>
            <a:pPr/>
            <a:r>
              <a:t>0</a:t>
            </a:r>
          </a:p>
        </p:txBody>
      </p:sp>
      <p:sp>
        <p:nvSpPr>
          <p:cNvPr id="1284" name="Rectangle 24"/>
          <p:cNvSpPr txBox="1"/>
          <p:nvPr/>
        </p:nvSpPr>
        <p:spPr>
          <a:xfrm>
            <a:off x="1932096" y="1663957"/>
            <a:ext cx="200702" cy="310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500">
                <a:latin typeface="FuturaA Bk BT"/>
                <a:ea typeface="FuturaA Bk BT"/>
                <a:cs typeface="FuturaA Bk BT"/>
                <a:sym typeface="FuturaA Bk BT"/>
              </a:defRPr>
            </a:lvl1pPr>
          </a:lstStyle>
          <a:p>
            <a:pPr/>
            <a:r>
              <a:t>4</a:t>
            </a:r>
          </a:p>
        </p:txBody>
      </p:sp>
      <p:sp>
        <p:nvSpPr>
          <p:cNvPr id="1285" name="Rectangle 25"/>
          <p:cNvSpPr txBox="1"/>
          <p:nvPr/>
        </p:nvSpPr>
        <p:spPr>
          <a:xfrm>
            <a:off x="2916346" y="1663957"/>
            <a:ext cx="200702" cy="310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500">
                <a:latin typeface="FuturaA Bk BT"/>
                <a:ea typeface="FuturaA Bk BT"/>
                <a:cs typeface="FuturaA Bk BT"/>
                <a:sym typeface="FuturaA Bk BT"/>
              </a:defRPr>
            </a:lvl1pPr>
          </a:lstStyle>
          <a:p>
            <a:pPr/>
            <a:r>
              <a:t>8</a:t>
            </a:r>
          </a:p>
        </p:txBody>
      </p:sp>
      <p:sp>
        <p:nvSpPr>
          <p:cNvPr id="1286" name="Rectangle 26"/>
          <p:cNvSpPr txBox="1"/>
          <p:nvPr/>
        </p:nvSpPr>
        <p:spPr>
          <a:xfrm>
            <a:off x="3900595" y="1663957"/>
            <a:ext cx="306649" cy="310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500">
                <a:latin typeface="FuturaA Bk BT"/>
                <a:ea typeface="FuturaA Bk BT"/>
                <a:cs typeface="FuturaA Bk BT"/>
                <a:sym typeface="FuturaA Bk BT"/>
              </a:defRPr>
            </a:lvl1pPr>
          </a:lstStyle>
          <a:p>
            <a:pPr/>
            <a:r>
              <a:t>12</a:t>
            </a:r>
          </a:p>
        </p:txBody>
      </p:sp>
      <p:sp>
        <p:nvSpPr>
          <p:cNvPr id="1287" name="Rectangle 27"/>
          <p:cNvSpPr txBox="1"/>
          <p:nvPr/>
        </p:nvSpPr>
        <p:spPr>
          <a:xfrm>
            <a:off x="4886432" y="1663957"/>
            <a:ext cx="306650" cy="310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500">
                <a:latin typeface="FuturaA Bk BT"/>
                <a:ea typeface="FuturaA Bk BT"/>
                <a:cs typeface="FuturaA Bk BT"/>
                <a:sym typeface="FuturaA Bk BT"/>
              </a:defRPr>
            </a:lvl1pPr>
          </a:lstStyle>
          <a:p>
            <a:pPr/>
            <a:r>
              <a:t>16</a:t>
            </a:r>
          </a:p>
        </p:txBody>
      </p:sp>
      <p:sp>
        <p:nvSpPr>
          <p:cNvPr id="1288" name="Rectangle 28"/>
          <p:cNvSpPr txBox="1"/>
          <p:nvPr/>
        </p:nvSpPr>
        <p:spPr>
          <a:xfrm>
            <a:off x="5870682" y="1663957"/>
            <a:ext cx="306650" cy="310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500">
                <a:latin typeface="FuturaA Bk BT"/>
                <a:ea typeface="FuturaA Bk BT"/>
                <a:cs typeface="FuturaA Bk BT"/>
                <a:sym typeface="FuturaA Bk BT"/>
              </a:defRPr>
            </a:lvl1pPr>
          </a:lstStyle>
          <a:p>
            <a:pPr/>
            <a:r>
              <a:t>20</a:t>
            </a:r>
          </a:p>
        </p:txBody>
      </p:sp>
      <p:sp>
        <p:nvSpPr>
          <p:cNvPr id="1289" name="Rectangle 29"/>
          <p:cNvSpPr txBox="1"/>
          <p:nvPr/>
        </p:nvSpPr>
        <p:spPr>
          <a:xfrm>
            <a:off x="6854932" y="1663957"/>
            <a:ext cx="306650" cy="310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500">
                <a:latin typeface="FuturaA Bk BT"/>
                <a:ea typeface="FuturaA Bk BT"/>
                <a:cs typeface="FuturaA Bk BT"/>
                <a:sym typeface="FuturaA Bk BT"/>
              </a:defRPr>
            </a:lvl1pPr>
          </a:lstStyle>
          <a:p>
            <a:pPr/>
            <a:r>
              <a:t>24</a:t>
            </a:r>
          </a:p>
        </p:txBody>
      </p:sp>
      <p:sp>
        <p:nvSpPr>
          <p:cNvPr id="1290" name="Rectangle 30"/>
          <p:cNvSpPr txBox="1"/>
          <p:nvPr/>
        </p:nvSpPr>
        <p:spPr>
          <a:xfrm>
            <a:off x="7840771" y="1663957"/>
            <a:ext cx="306649" cy="310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500">
                <a:latin typeface="FuturaA Bk BT"/>
                <a:ea typeface="FuturaA Bk BT"/>
                <a:cs typeface="FuturaA Bk BT"/>
                <a:sym typeface="FuturaA Bk BT"/>
              </a:defRPr>
            </a:lvl1pPr>
          </a:lstStyle>
          <a:p>
            <a:pPr/>
            <a:r>
              <a:t>28</a:t>
            </a:r>
          </a:p>
        </p:txBody>
      </p:sp>
      <p:sp>
        <p:nvSpPr>
          <p:cNvPr id="1291" name="Rectangle 31"/>
          <p:cNvSpPr txBox="1"/>
          <p:nvPr/>
        </p:nvSpPr>
        <p:spPr>
          <a:xfrm>
            <a:off x="8472596" y="1663957"/>
            <a:ext cx="306649" cy="310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500">
                <a:latin typeface="FuturaA Bk BT"/>
                <a:ea typeface="FuturaA Bk BT"/>
                <a:cs typeface="FuturaA Bk BT"/>
                <a:sym typeface="FuturaA Bk BT"/>
              </a:defRPr>
            </a:lvl1pPr>
          </a:lstStyle>
          <a:p>
            <a:pPr/>
            <a:r>
              <a:t>31</a:t>
            </a:r>
          </a:p>
        </p:txBody>
      </p:sp>
      <p:grpSp>
        <p:nvGrpSpPr>
          <p:cNvPr id="1294" name="Rectangle 32"/>
          <p:cNvGrpSpPr/>
          <p:nvPr/>
        </p:nvGrpSpPr>
        <p:grpSpPr>
          <a:xfrm>
            <a:off x="922814" y="4472244"/>
            <a:ext cx="3927476" cy="596901"/>
            <a:chOff x="0" y="0"/>
            <a:chExt cx="3927475" cy="596900"/>
          </a:xfrm>
        </p:grpSpPr>
        <p:sp>
          <p:nvSpPr>
            <p:cNvPr id="1292" name="Rechteck"/>
            <p:cNvSpPr/>
            <p:nvPr/>
          </p:nvSpPr>
          <p:spPr>
            <a:xfrm>
              <a:off x="0" y="0"/>
              <a:ext cx="3927475" cy="596900"/>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93" name="Checksum"/>
            <p:cNvSpPr txBox="1"/>
            <p:nvPr/>
          </p:nvSpPr>
          <p:spPr>
            <a:xfrm>
              <a:off x="48843" y="117723"/>
              <a:ext cx="1250926"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solidFill>
                    <a:schemeClr val="accent3">
                      <a:lumOff val="44000"/>
                    </a:schemeClr>
                  </a:solidFill>
                  <a:latin typeface="FuturaA Bk BT"/>
                  <a:ea typeface="FuturaA Bk BT"/>
                  <a:cs typeface="FuturaA Bk BT"/>
                  <a:sym typeface="FuturaA Bk BT"/>
                </a:defRPr>
              </a:lvl1pPr>
            </a:lstStyle>
            <a:p>
              <a:pPr/>
              <a:r>
                <a:t>Checksum</a:t>
              </a:r>
            </a:p>
          </p:txBody>
        </p:sp>
      </p:grpSp>
      <p:grpSp>
        <p:nvGrpSpPr>
          <p:cNvPr id="1297" name="Rectangle 33"/>
          <p:cNvGrpSpPr/>
          <p:nvPr/>
        </p:nvGrpSpPr>
        <p:grpSpPr>
          <a:xfrm>
            <a:off x="4862989" y="4472244"/>
            <a:ext cx="3927476" cy="596901"/>
            <a:chOff x="0" y="0"/>
            <a:chExt cx="3927475" cy="596900"/>
          </a:xfrm>
        </p:grpSpPr>
        <p:sp>
          <p:nvSpPr>
            <p:cNvPr id="1295" name="Rechteck"/>
            <p:cNvSpPr/>
            <p:nvPr/>
          </p:nvSpPr>
          <p:spPr>
            <a:xfrm>
              <a:off x="0" y="0"/>
              <a:ext cx="3927475" cy="596900"/>
            </a:xfrm>
            <a:prstGeom prst="rect">
              <a:avLst/>
            </a:prstGeom>
            <a:solidFill>
              <a:srgbClr val="00FF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96" name="Urgent Pointer"/>
            <p:cNvSpPr txBox="1"/>
            <p:nvPr/>
          </p:nvSpPr>
          <p:spPr>
            <a:xfrm>
              <a:off x="48843" y="117723"/>
              <a:ext cx="1682341"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latin typeface="FuturaA Bk BT"/>
                  <a:ea typeface="FuturaA Bk BT"/>
                  <a:cs typeface="FuturaA Bk BT"/>
                  <a:sym typeface="FuturaA Bk BT"/>
                </a:defRPr>
              </a:lvl1pPr>
            </a:lstStyle>
            <a:p>
              <a:pPr/>
              <a:r>
                <a:t>Urgent Pointer</a:t>
              </a:r>
            </a:p>
          </p:txBody>
        </p:sp>
      </p:grpSp>
      <p:grpSp>
        <p:nvGrpSpPr>
          <p:cNvPr id="1300" name="Rectangle 34"/>
          <p:cNvGrpSpPr/>
          <p:nvPr/>
        </p:nvGrpSpPr>
        <p:grpSpPr>
          <a:xfrm>
            <a:off x="2892903" y="3862644"/>
            <a:ext cx="692151" cy="596901"/>
            <a:chOff x="0" y="0"/>
            <a:chExt cx="692150" cy="596900"/>
          </a:xfrm>
        </p:grpSpPr>
        <p:sp>
          <p:nvSpPr>
            <p:cNvPr id="1298" name="Rechteck"/>
            <p:cNvSpPr/>
            <p:nvPr/>
          </p:nvSpPr>
          <p:spPr>
            <a:xfrm>
              <a:off x="0" y="0"/>
              <a:ext cx="692150" cy="596900"/>
            </a:xfrm>
            <a:prstGeom prst="rect">
              <a:avLst/>
            </a:prstGeom>
            <a:solidFill>
              <a:srgbClr val="DADADA"/>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85000"/>
                </a:lnSpc>
              </a:pPr>
            </a:p>
          </p:txBody>
        </p:sp>
        <p:sp>
          <p:nvSpPr>
            <p:cNvPr id="1299" name="Res."/>
            <p:cNvSpPr txBox="1"/>
            <p:nvPr/>
          </p:nvSpPr>
          <p:spPr>
            <a:xfrm>
              <a:off x="48843" y="117723"/>
              <a:ext cx="577627"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5000"/>
                </a:lnSpc>
                <a:defRPr b="1">
                  <a:latin typeface="FuturaA Bk BT"/>
                  <a:ea typeface="FuturaA Bk BT"/>
                  <a:cs typeface="FuturaA Bk BT"/>
                  <a:sym typeface="FuturaA Bk BT"/>
                </a:defRPr>
              </a:lvl1pPr>
            </a:lstStyle>
            <a:p>
              <a:pPr/>
              <a:r>
                <a:t>Res.</a:t>
              </a:r>
            </a:p>
          </p:txBody>
        </p:sp>
      </p:grpSp>
      <p:grpSp>
        <p:nvGrpSpPr>
          <p:cNvPr id="1303" name="Rectangle 35"/>
          <p:cNvGrpSpPr/>
          <p:nvPr/>
        </p:nvGrpSpPr>
        <p:grpSpPr>
          <a:xfrm>
            <a:off x="4018439" y="3826591"/>
            <a:ext cx="272000" cy="669008"/>
            <a:chOff x="0" y="0"/>
            <a:chExt cx="271998" cy="669007"/>
          </a:xfrm>
        </p:grpSpPr>
        <p:sp>
          <p:nvSpPr>
            <p:cNvPr id="1301" name="Rechteck"/>
            <p:cNvSpPr/>
            <p:nvPr/>
          </p:nvSpPr>
          <p:spPr>
            <a:xfrm>
              <a:off x="0" y="36053"/>
              <a:ext cx="200025" cy="596901"/>
            </a:xfrm>
            <a:prstGeom prst="rect">
              <a:avLst/>
            </a:prstGeom>
            <a:solidFill>
              <a:srgbClr val="00FF00"/>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70000"/>
                </a:lnSpc>
              </a:pPr>
            </a:p>
          </p:txBody>
        </p:sp>
        <p:sp>
          <p:nvSpPr>
            <p:cNvPr id="1302" name="P…"/>
            <p:cNvSpPr txBox="1"/>
            <p:nvPr/>
          </p:nvSpPr>
          <p:spPr>
            <a:xfrm>
              <a:off x="48843" y="0"/>
              <a:ext cx="223156" cy="669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70000"/>
                </a:lnSpc>
                <a:defRPr b="1" sz="1400"/>
              </a:pPr>
              <a:r>
                <a:t>P</a:t>
              </a:r>
            </a:p>
            <a:p>
              <a:pPr defTabSz="844550">
                <a:lnSpc>
                  <a:spcPct val="70000"/>
                </a:lnSpc>
                <a:defRPr b="1" sz="1400"/>
              </a:pPr>
              <a:r>
                <a:t>S</a:t>
              </a:r>
            </a:p>
            <a:p>
              <a:pPr defTabSz="844550">
                <a:lnSpc>
                  <a:spcPct val="70000"/>
                </a:lnSpc>
                <a:defRPr b="1" sz="1400"/>
              </a:pPr>
              <a:r>
                <a:t>H</a:t>
              </a:r>
            </a:p>
          </p:txBody>
        </p:sp>
      </p:grpSp>
      <p:grpSp>
        <p:nvGrpSpPr>
          <p:cNvPr id="1306" name="Rectangle 36"/>
          <p:cNvGrpSpPr/>
          <p:nvPr/>
        </p:nvGrpSpPr>
        <p:grpSpPr>
          <a:xfrm>
            <a:off x="3807302" y="3826591"/>
            <a:ext cx="272000" cy="669008"/>
            <a:chOff x="0" y="0"/>
            <a:chExt cx="271998" cy="669007"/>
          </a:xfrm>
        </p:grpSpPr>
        <p:sp>
          <p:nvSpPr>
            <p:cNvPr id="1304" name="Rechteck"/>
            <p:cNvSpPr/>
            <p:nvPr/>
          </p:nvSpPr>
          <p:spPr>
            <a:xfrm>
              <a:off x="0" y="36053"/>
              <a:ext cx="200025" cy="596901"/>
            </a:xfrm>
            <a:prstGeom prst="rect">
              <a:avLst/>
            </a:prstGeom>
            <a:solidFill>
              <a:srgbClr val="0033CC"/>
            </a:solidFill>
            <a:ln w="12700" cap="flat">
              <a:solidFill>
                <a:srgbClr val="000000"/>
              </a:solidFill>
              <a:prstDash val="solid"/>
              <a:miter lim="800000"/>
            </a:ln>
            <a:effectLst/>
          </p:spPr>
          <p:txBody>
            <a:bodyPr wrap="square" lIns="45719" tIns="45719" rIns="45719" bIns="45719" numCol="1" anchor="ctr">
              <a:noAutofit/>
            </a:bodyPr>
            <a:lstStyle/>
            <a:p>
              <a:pPr defTabSz="844550">
                <a:lnSpc>
                  <a:spcPct val="70000"/>
                </a:lnSpc>
              </a:pPr>
            </a:p>
          </p:txBody>
        </p:sp>
        <p:sp>
          <p:nvSpPr>
            <p:cNvPr id="1305" name="A…"/>
            <p:cNvSpPr txBox="1"/>
            <p:nvPr/>
          </p:nvSpPr>
          <p:spPr>
            <a:xfrm>
              <a:off x="48843" y="0"/>
              <a:ext cx="223156" cy="669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70000"/>
                </a:lnSpc>
                <a:defRPr b="1" sz="1400">
                  <a:solidFill>
                    <a:schemeClr val="accent3">
                      <a:lumOff val="44000"/>
                    </a:schemeClr>
                  </a:solidFill>
                </a:defRPr>
              </a:pPr>
              <a:r>
                <a:t>A</a:t>
              </a:r>
            </a:p>
            <a:p>
              <a:pPr defTabSz="844550">
                <a:lnSpc>
                  <a:spcPct val="70000"/>
                </a:lnSpc>
                <a:defRPr b="1" sz="1400">
                  <a:solidFill>
                    <a:schemeClr val="accent3">
                      <a:lumOff val="44000"/>
                    </a:schemeClr>
                  </a:solidFill>
                </a:defRPr>
              </a:pPr>
              <a:r>
                <a:t>C</a:t>
              </a:r>
            </a:p>
            <a:p>
              <a:pPr defTabSz="844550">
                <a:lnSpc>
                  <a:spcPct val="70000"/>
                </a:lnSpc>
                <a:defRPr b="1" sz="1400">
                  <a:solidFill>
                    <a:schemeClr val="accent3">
                      <a:lumOff val="44000"/>
                    </a:schemeClr>
                  </a:solidFill>
                </a:defRPr>
              </a:pPr>
              <a:r>
                <a:t>K</a:t>
              </a:r>
            </a:p>
          </p:txBody>
        </p:sp>
      </p:grpSp>
      <p:grpSp>
        <p:nvGrpSpPr>
          <p:cNvPr id="1309" name="Rectangle 37"/>
          <p:cNvGrpSpPr/>
          <p:nvPr/>
        </p:nvGrpSpPr>
        <p:grpSpPr>
          <a:xfrm>
            <a:off x="3596164" y="3862644"/>
            <a:ext cx="200026" cy="596901"/>
            <a:chOff x="0" y="0"/>
            <a:chExt cx="200025" cy="596900"/>
          </a:xfrm>
        </p:grpSpPr>
        <p:sp>
          <p:nvSpPr>
            <p:cNvPr id="1307" name="Rechteck"/>
            <p:cNvSpPr/>
            <p:nvPr/>
          </p:nvSpPr>
          <p:spPr>
            <a:xfrm>
              <a:off x="0" y="0"/>
              <a:ext cx="200025" cy="596900"/>
            </a:xfrm>
            <a:prstGeom prst="rect">
              <a:avLst/>
            </a:prstGeom>
            <a:solidFill>
              <a:srgbClr val="00FF00"/>
            </a:solidFill>
            <a:ln w="12700" cap="flat">
              <a:solidFill>
                <a:srgbClr val="000000"/>
              </a:solidFill>
              <a:prstDash val="solid"/>
              <a:miter lim="800000"/>
            </a:ln>
            <a:effectLst/>
          </p:spPr>
          <p:txBody>
            <a:bodyPr wrap="square" lIns="45719" tIns="45719" rIns="45719" bIns="45719" numCol="1" anchor="ctr">
              <a:noAutofit/>
            </a:bodyPr>
            <a:lstStyle/>
            <a:p>
              <a:pPr algn="ctr" defTabSz="844550">
                <a:lnSpc>
                  <a:spcPct val="70000"/>
                </a:lnSpc>
                <a:spcBef>
                  <a:spcPts val="200"/>
                </a:spcBef>
              </a:pPr>
            </a:p>
          </p:txBody>
        </p:sp>
        <p:sp>
          <p:nvSpPr>
            <p:cNvPr id="1308" name="U R G"/>
            <p:cNvSpPr txBox="1"/>
            <p:nvPr/>
          </p:nvSpPr>
          <p:spPr>
            <a:xfrm>
              <a:off x="24513" y="55773"/>
              <a:ext cx="150999" cy="4853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algn="ctr" defTabSz="844550">
                <a:lnSpc>
                  <a:spcPct val="70000"/>
                </a:lnSpc>
                <a:spcBef>
                  <a:spcPts val="100"/>
                </a:spcBef>
                <a:defRPr b="1" sz="1400"/>
              </a:pPr>
              <a:r>
                <a:t>U</a:t>
              </a:r>
              <a:br/>
              <a:r>
                <a:t>R</a:t>
              </a:r>
              <a:br/>
              <a:r>
                <a:t>G</a:t>
              </a:r>
            </a:p>
          </p:txBody>
        </p:sp>
      </p:grpSp>
      <p:sp>
        <p:nvSpPr>
          <p:cNvPr id="1310" name="Rectangle 38"/>
          <p:cNvSpPr/>
          <p:nvPr/>
        </p:nvSpPr>
        <p:spPr>
          <a:xfrm>
            <a:off x="929164" y="2040195"/>
            <a:ext cx="7854951" cy="3633788"/>
          </a:xfrm>
          <a:prstGeom prst="rect">
            <a:avLst/>
          </a:prstGeom>
          <a:ln w="25400">
            <a:solidFill>
              <a:srgbClr val="000000"/>
            </a:solidFill>
            <a:miter/>
          </a:ln>
        </p:spPr>
        <p:txBody>
          <a:bodyPr lIns="45719" rIns="45719" anchor="ctr"/>
          <a:lstStyle/>
          <a:p>
            <a:pPr/>
          </a:p>
        </p:txBody>
      </p:sp>
      <p:sp>
        <p:nvSpPr>
          <p:cNvPr id="1311" name="Line 39"/>
          <p:cNvSpPr/>
          <p:nvPr/>
        </p:nvSpPr>
        <p:spPr>
          <a:xfrm>
            <a:off x="911702" y="3240345"/>
            <a:ext cx="7866063" cy="1"/>
          </a:xfrm>
          <a:prstGeom prst="line">
            <a:avLst/>
          </a:prstGeom>
          <a:ln w="12700">
            <a:solidFill>
              <a:schemeClr val="accent3">
                <a:lumOff val="44000"/>
              </a:schemeClr>
            </a:solidFill>
          </a:ln>
        </p:spPr>
        <p:txBody>
          <a:bodyPr lIns="45719" rIns="45719"/>
          <a:lstStyle/>
          <a:p>
            <a:pPr/>
          </a:p>
        </p:txBody>
      </p:sp>
      <p:sp>
        <p:nvSpPr>
          <p:cNvPr id="1312" name="Line 40"/>
          <p:cNvSpPr/>
          <p:nvPr/>
        </p:nvSpPr>
        <p:spPr>
          <a:xfrm>
            <a:off x="935514" y="3862644"/>
            <a:ext cx="7866064" cy="1"/>
          </a:xfrm>
          <a:prstGeom prst="line">
            <a:avLst/>
          </a:prstGeom>
          <a:ln w="12700">
            <a:solidFill>
              <a:schemeClr val="accent3">
                <a:lumOff val="44000"/>
              </a:schemeClr>
            </a:solidFill>
          </a:ln>
        </p:spPr>
        <p:txBody>
          <a:bodyPr lIns="45719" rIns="45719"/>
          <a:lstStyle/>
          <a:p>
            <a:pPr/>
          </a:p>
        </p:txBody>
      </p:sp>
      <p:sp>
        <p:nvSpPr>
          <p:cNvPr id="1313" name="Line 41"/>
          <p:cNvSpPr/>
          <p:nvPr/>
        </p:nvSpPr>
        <p:spPr>
          <a:xfrm>
            <a:off x="4645502" y="3868994"/>
            <a:ext cx="1" cy="585789"/>
          </a:xfrm>
          <a:prstGeom prst="line">
            <a:avLst/>
          </a:prstGeom>
          <a:ln w="12700">
            <a:solidFill>
              <a:schemeClr val="accent3">
                <a:lumOff val="44000"/>
              </a:schemeClr>
            </a:solidFill>
          </a:ln>
        </p:spPr>
        <p:txBody>
          <a:bodyPr lIns="45719" rIns="45719"/>
          <a:lstStyle/>
          <a:p>
            <a:pPr/>
          </a:p>
        </p:txBody>
      </p:sp>
      <p:sp>
        <p:nvSpPr>
          <p:cNvPr id="1314" name="Line 42"/>
          <p:cNvSpPr/>
          <p:nvPr/>
        </p:nvSpPr>
        <p:spPr>
          <a:xfrm>
            <a:off x="4856639" y="3880108"/>
            <a:ext cx="1" cy="585788"/>
          </a:xfrm>
          <a:prstGeom prst="line">
            <a:avLst/>
          </a:prstGeom>
          <a:ln w="12700">
            <a:solidFill>
              <a:schemeClr val="accent3">
                <a:lumOff val="44000"/>
              </a:schemeClr>
            </a:solidFill>
          </a:ln>
        </p:spPr>
        <p:txBody>
          <a:bodyPr lIns="45719" rIns="45719"/>
          <a:lstStyle/>
          <a:p>
            <a:pPr/>
          </a:p>
        </p:txBody>
      </p:sp>
      <p:sp>
        <p:nvSpPr>
          <p:cNvPr id="1315" name="Line 43"/>
          <p:cNvSpPr/>
          <p:nvPr/>
        </p:nvSpPr>
        <p:spPr>
          <a:xfrm>
            <a:off x="1714975" y="1448058"/>
            <a:ext cx="942769" cy="900822"/>
          </a:xfrm>
          <a:prstGeom prst="line">
            <a:avLst/>
          </a:prstGeom>
          <a:ln w="25400">
            <a:solidFill>
              <a:srgbClr val="000000"/>
            </a:solidFill>
            <a:tailEnd type="triangle"/>
          </a:ln>
        </p:spPr>
        <p:txBody>
          <a:bodyPr lIns="45719" rIns="45719"/>
          <a:lstStyle/>
          <a:p>
            <a:pPr/>
          </a:p>
        </p:txBody>
      </p:sp>
      <p:sp>
        <p:nvSpPr>
          <p:cNvPr id="1316" name="Line 44"/>
          <p:cNvSpPr/>
          <p:nvPr/>
        </p:nvSpPr>
        <p:spPr>
          <a:xfrm>
            <a:off x="5383691" y="1529020"/>
            <a:ext cx="469411" cy="1449931"/>
          </a:xfrm>
          <a:prstGeom prst="line">
            <a:avLst/>
          </a:prstGeom>
          <a:ln w="25400">
            <a:solidFill>
              <a:srgbClr val="000000"/>
            </a:solidFill>
            <a:tailEnd type="triangle"/>
          </a:ln>
        </p:spPr>
        <p:txBody>
          <a:bodyPr lIns="45719" rIns="45719"/>
          <a:lstStyle/>
          <a:p>
            <a:pPr/>
          </a:p>
        </p:txBody>
      </p:sp>
      <p:sp>
        <p:nvSpPr>
          <p:cNvPr id="1317" name="Rectangle 45"/>
          <p:cNvSpPr txBox="1"/>
          <p:nvPr/>
        </p:nvSpPr>
        <p:spPr>
          <a:xfrm>
            <a:off x="990707" y="941645"/>
            <a:ext cx="1786218" cy="5646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p>
            <a:pPr defTabSz="844550">
              <a:lnSpc>
                <a:spcPct val="90000"/>
              </a:lnSpc>
              <a:defRPr b="1" sz="1700">
                <a:latin typeface="FuturaA Bk BT"/>
                <a:ea typeface="FuturaA Bk BT"/>
                <a:cs typeface="FuturaA Bk BT"/>
                <a:sym typeface="FuturaA Bk BT"/>
              </a:defRPr>
            </a:pPr>
            <a:r>
              <a:t>Protokoll der </a:t>
            </a:r>
            <a:br/>
            <a:r>
              <a:t>höheren Schicht</a:t>
            </a:r>
          </a:p>
        </p:txBody>
      </p:sp>
      <p:sp>
        <p:nvSpPr>
          <p:cNvPr id="1318" name="Rectangle 46"/>
          <p:cNvSpPr txBox="1"/>
          <p:nvPr/>
        </p:nvSpPr>
        <p:spPr>
          <a:xfrm>
            <a:off x="4564170" y="1176595"/>
            <a:ext cx="1462052" cy="3360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lnSpc>
                <a:spcPct val="90000"/>
              </a:lnSpc>
              <a:defRPr b="1" sz="1700">
                <a:latin typeface="FuturaA Bk BT"/>
                <a:ea typeface="FuturaA Bk BT"/>
                <a:cs typeface="FuturaA Bk BT"/>
                <a:sym typeface="FuturaA Bk BT"/>
              </a:defRPr>
            </a:lvl1pPr>
          </a:lstStyle>
          <a:p>
            <a:pPr/>
            <a:r>
              <a:t>Flußkontrolle</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22"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323"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324" name="Rectangle 4"/>
          <p:cNvSpPr txBox="1"/>
          <p:nvPr>
            <p:ph type="title"/>
          </p:nvPr>
        </p:nvSpPr>
        <p:spPr>
          <a:xfrm>
            <a:off x="722530" y="278649"/>
            <a:ext cx="8573870" cy="521451"/>
          </a:xfrm>
          <a:prstGeom prst="rect">
            <a:avLst/>
          </a:prstGeom>
        </p:spPr>
        <p:txBody>
          <a:bodyPr/>
          <a:lstStyle/>
          <a:p>
            <a:pPr/>
            <a:r>
              <a:t>Verbindungen mit TCP</a:t>
            </a:r>
          </a:p>
        </p:txBody>
      </p:sp>
      <p:sp>
        <p:nvSpPr>
          <p:cNvPr id="1325"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381" name="Gruppieren 7"/>
          <p:cNvGrpSpPr/>
          <p:nvPr/>
        </p:nvGrpSpPr>
        <p:grpSpPr>
          <a:xfrm>
            <a:off x="764905" y="998729"/>
            <a:ext cx="8390787" cy="4804869"/>
            <a:chOff x="0" y="0"/>
            <a:chExt cx="8390786" cy="4804867"/>
          </a:xfrm>
        </p:grpSpPr>
        <p:grpSp>
          <p:nvGrpSpPr>
            <p:cNvPr id="1328" name="Rectangle 2"/>
            <p:cNvGrpSpPr/>
            <p:nvPr/>
          </p:nvGrpSpPr>
          <p:grpSpPr>
            <a:xfrm>
              <a:off x="1473686" y="0"/>
              <a:ext cx="1452563" cy="338139"/>
              <a:chOff x="0" y="0"/>
              <a:chExt cx="1452562" cy="338138"/>
            </a:xfrm>
          </p:grpSpPr>
          <p:sp>
            <p:nvSpPr>
              <p:cNvPr id="1326" name="Rechteck"/>
              <p:cNvSpPr/>
              <p:nvPr/>
            </p:nvSpPr>
            <p:spPr>
              <a:xfrm>
                <a:off x="-1" y="-1"/>
                <a:ext cx="1452564" cy="338140"/>
              </a:xfrm>
              <a:prstGeom prst="rect">
                <a:avLst/>
              </a:prstGeom>
              <a:solidFill>
                <a:srgbClr val="114FFB"/>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lgn="ctr" defTabSz="844550">
                  <a:spcBef>
                    <a:spcPts val="0"/>
                  </a:spcBef>
                  <a:defRPr sz="4400">
                    <a:latin typeface="Times New Roman"/>
                    <a:ea typeface="Times New Roman"/>
                    <a:cs typeface="Times New Roman"/>
                    <a:sym typeface="Times New Roman"/>
                  </a:defRPr>
                </a:pPr>
              </a:p>
            </p:txBody>
          </p:sp>
          <p:sp>
            <p:nvSpPr>
              <p:cNvPr id="1327" name="Endsystem A"/>
              <p:cNvSpPr txBox="1"/>
              <p:nvPr/>
            </p:nvSpPr>
            <p:spPr>
              <a:xfrm>
                <a:off x="78940" y="13741"/>
                <a:ext cx="129468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algn="ctr" defTabSz="844550">
                  <a:spcBef>
                    <a:spcPts val="0"/>
                  </a:spcBef>
                  <a:defRPr b="1" sz="1500">
                    <a:solidFill>
                      <a:schemeClr val="accent3">
                        <a:lumOff val="44000"/>
                      </a:schemeClr>
                    </a:solidFill>
                    <a:latin typeface="FuturaA Bk BT"/>
                    <a:ea typeface="FuturaA Bk BT"/>
                    <a:cs typeface="FuturaA Bk BT"/>
                    <a:sym typeface="FuturaA Bk BT"/>
                  </a:defRPr>
                </a:lvl1pPr>
              </a:lstStyle>
              <a:p>
                <a:pPr/>
                <a:r>
                  <a:t>Endsystem A</a:t>
                </a:r>
              </a:p>
            </p:txBody>
          </p:sp>
        </p:grpSp>
        <p:grpSp>
          <p:nvGrpSpPr>
            <p:cNvPr id="1331" name="Rectangle 3"/>
            <p:cNvGrpSpPr/>
            <p:nvPr/>
          </p:nvGrpSpPr>
          <p:grpSpPr>
            <a:xfrm>
              <a:off x="5342424" y="0"/>
              <a:ext cx="1452562" cy="338139"/>
              <a:chOff x="0" y="0"/>
              <a:chExt cx="1452561" cy="338138"/>
            </a:xfrm>
          </p:grpSpPr>
          <p:sp>
            <p:nvSpPr>
              <p:cNvPr id="1329" name="Rechteck"/>
              <p:cNvSpPr/>
              <p:nvPr/>
            </p:nvSpPr>
            <p:spPr>
              <a:xfrm>
                <a:off x="-1" y="-1"/>
                <a:ext cx="1452563" cy="338140"/>
              </a:xfrm>
              <a:prstGeom prst="rect">
                <a:avLst/>
              </a:prstGeom>
              <a:solidFill>
                <a:srgbClr val="114FFB"/>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lgn="ctr" defTabSz="844550">
                  <a:spcBef>
                    <a:spcPts val="0"/>
                  </a:spcBef>
                  <a:defRPr sz="4400">
                    <a:latin typeface="Times New Roman"/>
                    <a:ea typeface="Times New Roman"/>
                    <a:cs typeface="Times New Roman"/>
                    <a:sym typeface="Times New Roman"/>
                  </a:defRPr>
                </a:pPr>
              </a:p>
            </p:txBody>
          </p:sp>
          <p:sp>
            <p:nvSpPr>
              <p:cNvPr id="1330" name="Endsystem B"/>
              <p:cNvSpPr txBox="1"/>
              <p:nvPr/>
            </p:nvSpPr>
            <p:spPr>
              <a:xfrm>
                <a:off x="75451" y="13741"/>
                <a:ext cx="130165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algn="ctr" defTabSz="844550">
                  <a:spcBef>
                    <a:spcPts val="0"/>
                  </a:spcBef>
                  <a:defRPr b="1" sz="1500">
                    <a:solidFill>
                      <a:schemeClr val="accent3">
                        <a:lumOff val="44000"/>
                      </a:schemeClr>
                    </a:solidFill>
                    <a:latin typeface="FuturaA Bk BT"/>
                    <a:ea typeface="FuturaA Bk BT"/>
                    <a:cs typeface="FuturaA Bk BT"/>
                    <a:sym typeface="FuturaA Bk BT"/>
                  </a:defRPr>
                </a:lvl1pPr>
              </a:lstStyle>
              <a:p>
                <a:pPr/>
                <a:r>
                  <a:t>Endsystem B</a:t>
                </a:r>
              </a:p>
            </p:txBody>
          </p:sp>
        </p:grpSp>
        <p:sp>
          <p:nvSpPr>
            <p:cNvPr id="1332" name="Line 6"/>
            <p:cNvSpPr/>
            <p:nvPr/>
          </p:nvSpPr>
          <p:spPr>
            <a:xfrm>
              <a:off x="2170599" y="644525"/>
              <a:ext cx="3927475" cy="6032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33" name="Line 7"/>
            <p:cNvSpPr/>
            <p:nvPr/>
          </p:nvSpPr>
          <p:spPr>
            <a:xfrm flipH="1">
              <a:off x="2159487" y="1077913"/>
              <a:ext cx="3949700" cy="6032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34" name="Line 8"/>
            <p:cNvSpPr/>
            <p:nvPr/>
          </p:nvSpPr>
          <p:spPr>
            <a:xfrm>
              <a:off x="2170599" y="1509713"/>
              <a:ext cx="3927475" cy="6191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35" name="Rectangle 9"/>
            <p:cNvSpPr txBox="1"/>
            <p:nvPr/>
          </p:nvSpPr>
          <p:spPr>
            <a:xfrm rot="60000">
              <a:off x="2814709" y="413606"/>
              <a:ext cx="2075906"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spcBef>
                  <a:spcPts val="0"/>
                </a:spcBef>
                <a:defRPr b="1" sz="1400">
                  <a:latin typeface="FuturaA Bk BT"/>
                  <a:ea typeface="FuturaA Bk BT"/>
                  <a:cs typeface="FuturaA Bk BT"/>
                  <a:sym typeface="FuturaA Bk BT"/>
                </a:defRPr>
              </a:lvl1pPr>
            </a:lstStyle>
            <a:p>
              <a:pPr/>
              <a:r>
                <a:t>Flags: SYN - SEQ=875; </a:t>
              </a:r>
            </a:p>
          </p:txBody>
        </p:sp>
        <p:sp>
          <p:nvSpPr>
            <p:cNvPr id="1336" name="Rectangle 10"/>
            <p:cNvSpPr txBox="1"/>
            <p:nvPr/>
          </p:nvSpPr>
          <p:spPr>
            <a:xfrm rot="21540000">
              <a:off x="2465553" y="858569"/>
              <a:ext cx="3372161"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spcBef>
                  <a:spcPts val="0"/>
                </a:spcBef>
                <a:defRPr b="1" sz="1400">
                  <a:latin typeface="FuturaA Bk BT"/>
                  <a:ea typeface="FuturaA Bk BT"/>
                  <a:cs typeface="FuturaA Bk BT"/>
                  <a:sym typeface="FuturaA Bk BT"/>
                </a:defRPr>
              </a:lvl1pPr>
            </a:lstStyle>
            <a:p>
              <a:pPr/>
              <a:r>
                <a:t>Flags: SYN, ACK - SEQ=156, ACK=876 </a:t>
              </a:r>
            </a:p>
          </p:txBody>
        </p:sp>
        <p:sp>
          <p:nvSpPr>
            <p:cNvPr id="1337" name="Rectangle 11"/>
            <p:cNvSpPr txBox="1"/>
            <p:nvPr/>
          </p:nvSpPr>
          <p:spPr>
            <a:xfrm rot="60000">
              <a:off x="2503565" y="1294079"/>
              <a:ext cx="3372161"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spcBef>
                  <a:spcPts val="0"/>
                </a:spcBef>
                <a:defRPr b="1" sz="1400">
                  <a:latin typeface="FuturaA Bk BT"/>
                  <a:ea typeface="FuturaA Bk BT"/>
                  <a:cs typeface="FuturaA Bk BT"/>
                  <a:sym typeface="FuturaA Bk BT"/>
                </a:defRPr>
              </a:lvl1pPr>
            </a:lstStyle>
            <a:p>
              <a:pPr/>
              <a:r>
                <a:t>Flags: SYN, ACK - SEQ=876, ACK=157 </a:t>
              </a:r>
            </a:p>
          </p:txBody>
        </p:sp>
        <p:sp>
          <p:nvSpPr>
            <p:cNvPr id="1338" name="Line 12"/>
            <p:cNvSpPr/>
            <p:nvPr/>
          </p:nvSpPr>
          <p:spPr>
            <a:xfrm flipH="1">
              <a:off x="1876912" y="644525"/>
              <a:ext cx="82550" cy="603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39" name="Line 13"/>
            <p:cNvSpPr/>
            <p:nvPr/>
          </p:nvSpPr>
          <p:spPr>
            <a:xfrm>
              <a:off x="1883261" y="715963"/>
              <a:ext cx="1" cy="2778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40" name="Line 14"/>
            <p:cNvSpPr/>
            <p:nvPr/>
          </p:nvSpPr>
          <p:spPr>
            <a:xfrm flipH="1">
              <a:off x="1807062" y="1004888"/>
              <a:ext cx="82550" cy="619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41" name="Line 15"/>
            <p:cNvSpPr/>
            <p:nvPr/>
          </p:nvSpPr>
          <p:spPr>
            <a:xfrm>
              <a:off x="1819761" y="1077913"/>
              <a:ext cx="57150" cy="603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42" name="Line 16"/>
            <p:cNvSpPr/>
            <p:nvPr/>
          </p:nvSpPr>
          <p:spPr>
            <a:xfrm>
              <a:off x="1883261" y="1149350"/>
              <a:ext cx="1" cy="279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43" name="Line 17"/>
            <p:cNvSpPr/>
            <p:nvPr/>
          </p:nvSpPr>
          <p:spPr>
            <a:xfrm>
              <a:off x="1889611" y="1438275"/>
              <a:ext cx="58738" cy="6191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44" name="Line 18"/>
            <p:cNvSpPr/>
            <p:nvPr/>
          </p:nvSpPr>
          <p:spPr>
            <a:xfrm>
              <a:off x="6191736" y="1577975"/>
              <a:ext cx="457200" cy="1"/>
            </a:xfrm>
            <a:prstGeom prst="line">
              <a:avLst/>
            </a:prstGeom>
            <a:noFill/>
            <a:ln w="38100" cap="flat">
              <a:solidFill>
                <a:srgbClr val="000000"/>
              </a:solidFill>
              <a:prstDash val="solid"/>
              <a:round/>
              <a:headEnd type="triangle" w="med" len="med"/>
            </a:ln>
            <a:effectLst/>
          </p:spPr>
          <p:txBody>
            <a:bodyPr wrap="square" lIns="45719" tIns="45719" rIns="45719" bIns="45719" numCol="1" anchor="t">
              <a:noAutofit/>
            </a:bodyPr>
            <a:lstStyle/>
            <a:p>
              <a:pPr/>
            </a:p>
          </p:txBody>
        </p:sp>
        <p:sp>
          <p:nvSpPr>
            <p:cNvPr id="1345" name="Line 19"/>
            <p:cNvSpPr/>
            <p:nvPr/>
          </p:nvSpPr>
          <p:spPr>
            <a:xfrm>
              <a:off x="2170599" y="2160588"/>
              <a:ext cx="3927475" cy="6191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46" name="Rectangle 20"/>
            <p:cNvSpPr txBox="1"/>
            <p:nvPr/>
          </p:nvSpPr>
          <p:spPr>
            <a:xfrm rot="60000">
              <a:off x="2473416" y="1941800"/>
              <a:ext cx="2907781"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spcBef>
                  <a:spcPts val="0"/>
                </a:spcBef>
                <a:defRPr b="1" sz="1400">
                  <a:latin typeface="FuturaA Bk BT"/>
                  <a:ea typeface="FuturaA Bk BT"/>
                  <a:cs typeface="FuturaA Bk BT"/>
                  <a:sym typeface="FuturaA Bk BT"/>
                </a:defRPr>
              </a:lvl1pPr>
            </a:lstStyle>
            <a:p>
              <a:pPr/>
              <a:r>
                <a:t>Flags: ACK - SEQ=876, ACK=157 </a:t>
              </a:r>
            </a:p>
          </p:txBody>
        </p:sp>
        <p:sp>
          <p:nvSpPr>
            <p:cNvPr id="1347" name="Line 21"/>
            <p:cNvSpPr/>
            <p:nvPr/>
          </p:nvSpPr>
          <p:spPr>
            <a:xfrm>
              <a:off x="2170599" y="3100388"/>
              <a:ext cx="3927475" cy="6191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48" name="Rectangle 22"/>
            <p:cNvSpPr txBox="1"/>
            <p:nvPr/>
          </p:nvSpPr>
          <p:spPr>
            <a:xfrm rot="60000">
              <a:off x="2475002" y="2881711"/>
              <a:ext cx="2864893"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spcBef>
                  <a:spcPts val="0"/>
                </a:spcBef>
                <a:defRPr b="1" sz="1400">
                  <a:latin typeface="FuturaA Bk BT"/>
                  <a:ea typeface="FuturaA Bk BT"/>
                  <a:cs typeface="FuturaA Bk BT"/>
                  <a:sym typeface="FuturaA Bk BT"/>
                </a:defRPr>
              </a:lvl1pPr>
            </a:lstStyle>
            <a:p>
              <a:pPr/>
              <a:r>
                <a:t>Flags: ACK - SEQ=893,ACK=258 </a:t>
              </a:r>
            </a:p>
          </p:txBody>
        </p:sp>
        <p:sp>
          <p:nvSpPr>
            <p:cNvPr id="1349" name="Line 23"/>
            <p:cNvSpPr/>
            <p:nvPr/>
          </p:nvSpPr>
          <p:spPr>
            <a:xfrm>
              <a:off x="2170599" y="4183063"/>
              <a:ext cx="3927475" cy="6191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50" name="Rectangle 24"/>
            <p:cNvSpPr txBox="1"/>
            <p:nvPr/>
          </p:nvSpPr>
          <p:spPr>
            <a:xfrm rot="60000">
              <a:off x="2533730" y="3954468"/>
              <a:ext cx="3292984"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spcBef>
                  <a:spcPts val="0"/>
                </a:spcBef>
                <a:defRPr b="1" sz="1400">
                  <a:latin typeface="FuturaA Bk BT"/>
                  <a:ea typeface="FuturaA Bk BT"/>
                  <a:cs typeface="FuturaA Bk BT"/>
                  <a:sym typeface="FuturaA Bk BT"/>
                </a:defRPr>
              </a:lvl1pPr>
            </a:lstStyle>
            <a:p>
              <a:pPr/>
              <a:r>
                <a:t>Flags: ACK, FIN - SEQ=894, ACK=259 </a:t>
              </a:r>
            </a:p>
          </p:txBody>
        </p:sp>
        <p:sp>
          <p:nvSpPr>
            <p:cNvPr id="1351" name="Line 25"/>
            <p:cNvSpPr/>
            <p:nvPr/>
          </p:nvSpPr>
          <p:spPr>
            <a:xfrm flipH="1">
              <a:off x="2159487" y="2667000"/>
              <a:ext cx="3949700" cy="6032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52" name="Rectangle 26"/>
            <p:cNvSpPr txBox="1"/>
            <p:nvPr/>
          </p:nvSpPr>
          <p:spPr>
            <a:xfrm rot="21540000">
              <a:off x="2475078" y="2426999"/>
              <a:ext cx="2907780"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spcBef>
                  <a:spcPts val="0"/>
                </a:spcBef>
                <a:defRPr b="1" sz="1400">
                  <a:latin typeface="FuturaA Bk BT"/>
                  <a:ea typeface="FuturaA Bk BT"/>
                  <a:cs typeface="FuturaA Bk BT"/>
                  <a:sym typeface="FuturaA Bk BT"/>
                </a:defRPr>
              </a:lvl1pPr>
            </a:lstStyle>
            <a:p>
              <a:pPr/>
              <a:r>
                <a:t>Flags: ACK - SEQ=157, ACK=893 </a:t>
              </a:r>
            </a:p>
          </p:txBody>
        </p:sp>
        <p:sp>
          <p:nvSpPr>
            <p:cNvPr id="1353" name="Line 27"/>
            <p:cNvSpPr/>
            <p:nvPr/>
          </p:nvSpPr>
          <p:spPr>
            <a:xfrm flipH="1">
              <a:off x="2159487" y="3751263"/>
              <a:ext cx="3949700" cy="5873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54" name="Rectangle 28"/>
            <p:cNvSpPr txBox="1"/>
            <p:nvPr/>
          </p:nvSpPr>
          <p:spPr>
            <a:xfrm rot="21540000">
              <a:off x="2533818" y="3509902"/>
              <a:ext cx="3243586"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spcBef>
                  <a:spcPts val="0"/>
                </a:spcBef>
                <a:defRPr b="1" sz="1400">
                  <a:latin typeface="FuturaA Bk BT"/>
                  <a:ea typeface="FuturaA Bk BT"/>
                  <a:cs typeface="FuturaA Bk BT"/>
                  <a:sym typeface="FuturaA Bk BT"/>
                </a:defRPr>
              </a:lvl1pPr>
            </a:lstStyle>
            <a:p>
              <a:pPr/>
              <a:r>
                <a:t>Flags: ACK, FIN - SEQ=258, ACK=894</a:t>
              </a:r>
            </a:p>
          </p:txBody>
        </p:sp>
        <p:sp>
          <p:nvSpPr>
            <p:cNvPr id="1355" name="Line 29"/>
            <p:cNvSpPr/>
            <p:nvPr/>
          </p:nvSpPr>
          <p:spPr>
            <a:xfrm flipH="1">
              <a:off x="2159487" y="4616450"/>
              <a:ext cx="3949700" cy="61914"/>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56" name="Rectangle 30"/>
            <p:cNvSpPr txBox="1"/>
            <p:nvPr/>
          </p:nvSpPr>
          <p:spPr>
            <a:xfrm rot="21540000">
              <a:off x="2533830" y="4378036"/>
              <a:ext cx="2907780"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spcBef>
                  <a:spcPts val="0"/>
                </a:spcBef>
                <a:defRPr b="1" sz="1400">
                  <a:latin typeface="FuturaA Bk BT"/>
                  <a:ea typeface="FuturaA Bk BT"/>
                  <a:cs typeface="FuturaA Bk BT"/>
                  <a:sym typeface="FuturaA Bk BT"/>
                </a:defRPr>
              </a:lvl1pPr>
            </a:lstStyle>
            <a:p>
              <a:pPr/>
              <a:r>
                <a:t>Flags: ACK - SEQ=259, ACK=895 </a:t>
              </a:r>
            </a:p>
          </p:txBody>
        </p:sp>
        <p:sp>
          <p:nvSpPr>
            <p:cNvPr id="1357" name="Line 31"/>
            <p:cNvSpPr/>
            <p:nvPr/>
          </p:nvSpPr>
          <p:spPr>
            <a:xfrm flipH="1">
              <a:off x="1876912" y="3751263"/>
              <a:ext cx="82550" cy="5873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58" name="Line 32"/>
            <p:cNvSpPr/>
            <p:nvPr/>
          </p:nvSpPr>
          <p:spPr>
            <a:xfrm>
              <a:off x="1883261" y="3822700"/>
              <a:ext cx="1" cy="3492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59" name="Line 33"/>
            <p:cNvSpPr/>
            <p:nvPr/>
          </p:nvSpPr>
          <p:spPr>
            <a:xfrm flipH="1">
              <a:off x="1807062" y="4183063"/>
              <a:ext cx="82550" cy="619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60" name="Line 34"/>
            <p:cNvSpPr/>
            <p:nvPr/>
          </p:nvSpPr>
          <p:spPr>
            <a:xfrm>
              <a:off x="1819761" y="4256088"/>
              <a:ext cx="57150" cy="603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61" name="Line 35"/>
            <p:cNvSpPr/>
            <p:nvPr/>
          </p:nvSpPr>
          <p:spPr>
            <a:xfrm>
              <a:off x="1883261" y="4327525"/>
              <a:ext cx="1" cy="35083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62" name="Line 36"/>
            <p:cNvSpPr/>
            <p:nvPr/>
          </p:nvSpPr>
          <p:spPr>
            <a:xfrm>
              <a:off x="1889611" y="4687888"/>
              <a:ext cx="58738" cy="619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63" name="Rectangle 37"/>
            <p:cNvSpPr txBox="1"/>
            <p:nvPr/>
          </p:nvSpPr>
          <p:spPr>
            <a:xfrm>
              <a:off x="59158" y="727075"/>
              <a:ext cx="1657785" cy="6408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algn="r" defTabSz="844550">
                <a:spcBef>
                  <a:spcPts val="0"/>
                </a:spcBef>
                <a:defRPr>
                  <a:latin typeface="FuturaA Bk BT"/>
                  <a:ea typeface="FuturaA Bk BT"/>
                  <a:cs typeface="FuturaA Bk BT"/>
                  <a:sym typeface="FuturaA Bk BT"/>
                </a:defRPr>
              </a:pPr>
              <a:r>
                <a:t>Verbindungs-</a:t>
              </a:r>
              <a:endParaRPr sz="4400">
                <a:latin typeface="Times New Roman"/>
                <a:ea typeface="Times New Roman"/>
                <a:cs typeface="Times New Roman"/>
                <a:sym typeface="Times New Roman"/>
              </a:endParaRPr>
            </a:p>
            <a:p>
              <a:pPr algn="r" defTabSz="844550">
                <a:spcBef>
                  <a:spcPts val="0"/>
                </a:spcBef>
                <a:defRPr>
                  <a:latin typeface="FuturaA Bk BT"/>
                  <a:ea typeface="FuturaA Bk BT"/>
                  <a:cs typeface="FuturaA Bk BT"/>
                  <a:sym typeface="FuturaA Bk BT"/>
                </a:defRPr>
              </a:pPr>
              <a:r>
                <a:t>Aufbau (set up)</a:t>
              </a:r>
            </a:p>
          </p:txBody>
        </p:sp>
        <p:sp>
          <p:nvSpPr>
            <p:cNvPr id="1364" name="Rectangle 38"/>
            <p:cNvSpPr txBox="1"/>
            <p:nvPr/>
          </p:nvSpPr>
          <p:spPr>
            <a:xfrm>
              <a:off x="0" y="2527300"/>
              <a:ext cx="1645506" cy="6408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algn="r" defTabSz="844550">
                <a:spcBef>
                  <a:spcPts val="0"/>
                </a:spcBef>
                <a:defRPr>
                  <a:latin typeface="FuturaA Bk BT"/>
                  <a:ea typeface="FuturaA Bk BT"/>
                  <a:cs typeface="FuturaA Bk BT"/>
                  <a:sym typeface="FuturaA Bk BT"/>
                </a:defRPr>
              </a:pPr>
              <a:r>
                <a:t>aktive Phase </a:t>
              </a:r>
              <a:br/>
              <a:r>
                <a:t>der Verbindung</a:t>
              </a:r>
            </a:p>
          </p:txBody>
        </p:sp>
        <p:sp>
          <p:nvSpPr>
            <p:cNvPr id="1365" name="Rectangle 39"/>
            <p:cNvSpPr txBox="1"/>
            <p:nvPr/>
          </p:nvSpPr>
          <p:spPr>
            <a:xfrm>
              <a:off x="274922" y="3884613"/>
              <a:ext cx="1442021" cy="920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algn="r" defTabSz="844550">
                <a:spcBef>
                  <a:spcPts val="0"/>
                </a:spcBef>
                <a:defRPr>
                  <a:latin typeface="FuturaA Bk BT"/>
                  <a:ea typeface="FuturaA Bk BT"/>
                  <a:cs typeface="FuturaA Bk BT"/>
                  <a:sym typeface="FuturaA Bk BT"/>
                </a:defRPr>
              </a:pPr>
              <a:r>
                <a:t>Verbindungs-</a:t>
              </a:r>
              <a:endParaRPr sz="4400">
                <a:latin typeface="Times New Roman"/>
                <a:ea typeface="Times New Roman"/>
                <a:cs typeface="Times New Roman"/>
                <a:sym typeface="Times New Roman"/>
              </a:endParaRPr>
            </a:p>
            <a:p>
              <a:pPr algn="r" defTabSz="844550">
                <a:spcBef>
                  <a:spcPts val="0"/>
                </a:spcBef>
                <a:defRPr>
                  <a:latin typeface="FuturaA Bk BT"/>
                  <a:ea typeface="FuturaA Bk BT"/>
                  <a:cs typeface="FuturaA Bk BT"/>
                  <a:sym typeface="FuturaA Bk BT"/>
                </a:defRPr>
              </a:pPr>
              <a:r>
                <a:t>abbau </a:t>
              </a:r>
              <a:br/>
              <a:r>
                <a:t>(tear down)</a:t>
              </a:r>
            </a:p>
          </p:txBody>
        </p:sp>
        <p:sp>
          <p:nvSpPr>
            <p:cNvPr id="1366" name="Line 40"/>
            <p:cNvSpPr/>
            <p:nvPr/>
          </p:nvSpPr>
          <p:spPr>
            <a:xfrm flipH="1">
              <a:off x="1876912" y="2016125"/>
              <a:ext cx="82550" cy="603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67" name="Line 41"/>
            <p:cNvSpPr/>
            <p:nvPr/>
          </p:nvSpPr>
          <p:spPr>
            <a:xfrm>
              <a:off x="1883261" y="2089150"/>
              <a:ext cx="1" cy="56673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68" name="Line 42"/>
            <p:cNvSpPr/>
            <p:nvPr/>
          </p:nvSpPr>
          <p:spPr>
            <a:xfrm flipH="1">
              <a:off x="1807062" y="2667000"/>
              <a:ext cx="82550" cy="603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69" name="Line 43"/>
            <p:cNvSpPr/>
            <p:nvPr/>
          </p:nvSpPr>
          <p:spPr>
            <a:xfrm>
              <a:off x="1819761" y="2738438"/>
              <a:ext cx="57150" cy="619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70" name="Line 44"/>
            <p:cNvSpPr/>
            <p:nvPr/>
          </p:nvSpPr>
          <p:spPr>
            <a:xfrm>
              <a:off x="1883261" y="2811463"/>
              <a:ext cx="1" cy="4222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71" name="Line 45"/>
            <p:cNvSpPr/>
            <p:nvPr/>
          </p:nvSpPr>
          <p:spPr>
            <a:xfrm>
              <a:off x="1889611" y="3243263"/>
              <a:ext cx="58738" cy="619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72" name="Line 46"/>
            <p:cNvSpPr/>
            <p:nvPr/>
          </p:nvSpPr>
          <p:spPr>
            <a:xfrm>
              <a:off x="6191736" y="2660650"/>
              <a:ext cx="457200" cy="1"/>
            </a:xfrm>
            <a:prstGeom prst="line">
              <a:avLst/>
            </a:prstGeom>
            <a:noFill/>
            <a:ln w="38100" cap="flat">
              <a:solidFill>
                <a:srgbClr val="000000"/>
              </a:solidFill>
              <a:prstDash val="solid"/>
              <a:round/>
              <a:headEnd type="triangle" w="med" len="med"/>
            </a:ln>
            <a:effectLst/>
          </p:spPr>
          <p:txBody>
            <a:bodyPr wrap="square" lIns="45719" tIns="45719" rIns="45719" bIns="45719" numCol="1" anchor="t">
              <a:noAutofit/>
            </a:bodyPr>
            <a:lstStyle/>
            <a:p>
              <a:pPr/>
            </a:p>
          </p:txBody>
        </p:sp>
        <p:sp>
          <p:nvSpPr>
            <p:cNvPr id="1373" name="Line 47"/>
            <p:cNvSpPr/>
            <p:nvPr/>
          </p:nvSpPr>
          <p:spPr>
            <a:xfrm flipH="1">
              <a:off x="1584812" y="2154238"/>
              <a:ext cx="527050" cy="1"/>
            </a:xfrm>
            <a:prstGeom prst="line">
              <a:avLst/>
            </a:prstGeom>
            <a:noFill/>
            <a:ln w="38100" cap="flat">
              <a:solidFill>
                <a:srgbClr val="000000"/>
              </a:solidFill>
              <a:prstDash val="solid"/>
              <a:round/>
              <a:headEnd type="triangle" w="med" len="med"/>
            </a:ln>
            <a:effectLst/>
          </p:spPr>
          <p:txBody>
            <a:bodyPr wrap="square" lIns="45719" tIns="45719" rIns="45719" bIns="45719" numCol="1" anchor="t">
              <a:noAutofit/>
            </a:bodyPr>
            <a:lstStyle/>
            <a:p>
              <a:pPr/>
            </a:p>
          </p:txBody>
        </p:sp>
        <p:grpSp>
          <p:nvGrpSpPr>
            <p:cNvPr id="1376" name="Rectangle 48"/>
            <p:cNvGrpSpPr/>
            <p:nvPr/>
          </p:nvGrpSpPr>
          <p:grpSpPr>
            <a:xfrm>
              <a:off x="6672749" y="2389188"/>
              <a:ext cx="1042987" cy="522288"/>
              <a:chOff x="0" y="0"/>
              <a:chExt cx="1042986" cy="522287"/>
            </a:xfrm>
          </p:grpSpPr>
          <p:sp>
            <p:nvSpPr>
              <p:cNvPr id="1374" name="Rechteck"/>
              <p:cNvSpPr/>
              <p:nvPr/>
            </p:nvSpPr>
            <p:spPr>
              <a:xfrm>
                <a:off x="-1" y="-1"/>
                <a:ext cx="1042988" cy="522289"/>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algn="ctr" defTabSz="844550">
                  <a:lnSpc>
                    <a:spcPct val="90000"/>
                  </a:lnSpc>
                  <a:spcBef>
                    <a:spcPts val="0"/>
                  </a:spcBef>
                  <a:defRPr sz="4400">
                    <a:latin typeface="Times New Roman"/>
                    <a:ea typeface="Times New Roman"/>
                    <a:cs typeface="Times New Roman"/>
                    <a:sym typeface="Times New Roman"/>
                  </a:defRPr>
                </a:pPr>
              </a:p>
            </p:txBody>
          </p:sp>
          <p:sp>
            <p:nvSpPr>
              <p:cNvPr id="1375" name="100 Oktett…"/>
              <p:cNvSpPr txBox="1"/>
              <p:nvPr/>
            </p:nvSpPr>
            <p:spPr>
              <a:xfrm>
                <a:off x="13539" y="2946"/>
                <a:ext cx="1015908" cy="51639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algn="ctr" defTabSz="844550">
                  <a:lnSpc>
                    <a:spcPct val="90000"/>
                  </a:lnSpc>
                  <a:spcBef>
                    <a:spcPts val="0"/>
                  </a:spcBef>
                  <a:defRPr b="1" sz="1500">
                    <a:latin typeface="FuturaA Bk BT"/>
                    <a:ea typeface="FuturaA Bk BT"/>
                    <a:cs typeface="FuturaA Bk BT"/>
                    <a:sym typeface="FuturaA Bk BT"/>
                  </a:defRPr>
                </a:pPr>
                <a:r>
                  <a:t>100 Oktett</a:t>
                </a:r>
                <a:endParaRPr sz="4400">
                  <a:latin typeface="Times New Roman"/>
                  <a:ea typeface="Times New Roman"/>
                  <a:cs typeface="Times New Roman"/>
                  <a:sym typeface="Times New Roman"/>
                </a:endParaRPr>
              </a:p>
              <a:p>
                <a:pPr algn="ctr" defTabSz="844550">
                  <a:lnSpc>
                    <a:spcPct val="90000"/>
                  </a:lnSpc>
                  <a:spcBef>
                    <a:spcPts val="0"/>
                  </a:spcBef>
                  <a:defRPr b="1" sz="1500">
                    <a:latin typeface="FuturaA Bk BT"/>
                    <a:ea typeface="FuturaA Bk BT"/>
                    <a:cs typeface="FuturaA Bk BT"/>
                    <a:sym typeface="FuturaA Bk BT"/>
                  </a:defRPr>
                </a:pPr>
                <a:r>
                  <a:t>Daten</a:t>
                </a:r>
              </a:p>
            </p:txBody>
          </p:sp>
        </p:grpSp>
        <p:grpSp>
          <p:nvGrpSpPr>
            <p:cNvPr id="1379" name="Rectangle 49"/>
            <p:cNvGrpSpPr/>
            <p:nvPr/>
          </p:nvGrpSpPr>
          <p:grpSpPr>
            <a:xfrm>
              <a:off x="552936" y="1919853"/>
              <a:ext cx="1042988" cy="516395"/>
              <a:chOff x="0" y="0"/>
              <a:chExt cx="1042987" cy="516394"/>
            </a:xfrm>
          </p:grpSpPr>
          <p:sp>
            <p:nvSpPr>
              <p:cNvPr id="1377" name="Rechteck"/>
              <p:cNvSpPr/>
              <p:nvPr/>
            </p:nvSpPr>
            <p:spPr>
              <a:xfrm>
                <a:off x="0" y="2609"/>
                <a:ext cx="1042988" cy="511176"/>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algn="ctr" defTabSz="844550">
                  <a:lnSpc>
                    <a:spcPct val="90000"/>
                  </a:lnSpc>
                  <a:spcBef>
                    <a:spcPts val="0"/>
                  </a:spcBef>
                  <a:defRPr sz="4400">
                    <a:latin typeface="Times New Roman"/>
                    <a:ea typeface="Times New Roman"/>
                    <a:cs typeface="Times New Roman"/>
                    <a:sym typeface="Times New Roman"/>
                  </a:defRPr>
                </a:pPr>
              </a:p>
            </p:txBody>
          </p:sp>
          <p:sp>
            <p:nvSpPr>
              <p:cNvPr id="1378" name="16 Oktett…"/>
              <p:cNvSpPr txBox="1"/>
              <p:nvPr/>
            </p:nvSpPr>
            <p:spPr>
              <a:xfrm>
                <a:off x="66513" y="0"/>
                <a:ext cx="909961" cy="516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algn="ctr" defTabSz="844550">
                  <a:lnSpc>
                    <a:spcPct val="90000"/>
                  </a:lnSpc>
                  <a:spcBef>
                    <a:spcPts val="0"/>
                  </a:spcBef>
                  <a:defRPr b="1" sz="1500">
                    <a:latin typeface="FuturaA Bk BT"/>
                    <a:ea typeface="FuturaA Bk BT"/>
                    <a:cs typeface="FuturaA Bk BT"/>
                    <a:sym typeface="FuturaA Bk BT"/>
                  </a:defRPr>
                </a:pPr>
                <a:r>
                  <a:t>16 Oktett</a:t>
                </a:r>
                <a:endParaRPr sz="4400">
                  <a:latin typeface="Times New Roman"/>
                  <a:ea typeface="Times New Roman"/>
                  <a:cs typeface="Times New Roman"/>
                  <a:sym typeface="Times New Roman"/>
                </a:endParaRPr>
              </a:p>
              <a:p>
                <a:pPr algn="ctr" defTabSz="844550">
                  <a:lnSpc>
                    <a:spcPct val="90000"/>
                  </a:lnSpc>
                  <a:spcBef>
                    <a:spcPts val="0"/>
                  </a:spcBef>
                  <a:defRPr b="1" sz="1500">
                    <a:latin typeface="FuturaA Bk BT"/>
                    <a:ea typeface="FuturaA Bk BT"/>
                    <a:cs typeface="FuturaA Bk BT"/>
                    <a:sym typeface="FuturaA Bk BT"/>
                  </a:defRPr>
                </a:pPr>
                <a:r>
                  <a:t>Daten</a:t>
                </a:r>
              </a:p>
            </p:txBody>
          </p:sp>
        </p:grpSp>
        <p:sp>
          <p:nvSpPr>
            <p:cNvPr id="1380" name="Rectangle 50"/>
            <p:cNvSpPr txBox="1"/>
            <p:nvPr/>
          </p:nvSpPr>
          <p:spPr>
            <a:xfrm>
              <a:off x="6694604" y="1211263"/>
              <a:ext cx="1696183" cy="920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spcBef>
                  <a:spcPts val="0"/>
                </a:spcBef>
                <a:defRPr>
                  <a:latin typeface="FuturaA Bk BT"/>
                  <a:ea typeface="FuturaA Bk BT"/>
                  <a:cs typeface="FuturaA Bk BT"/>
                  <a:sym typeface="FuturaA Bk BT"/>
                </a:defRPr>
              </a:pPr>
              <a:r>
                <a:t>beide Sequenz-</a:t>
              </a:r>
              <a:endParaRPr sz="4400">
                <a:latin typeface="Times New Roman"/>
                <a:ea typeface="Times New Roman"/>
                <a:cs typeface="Times New Roman"/>
                <a:sym typeface="Times New Roman"/>
              </a:endParaRPr>
            </a:p>
            <a:p>
              <a:pPr defTabSz="844550">
                <a:spcBef>
                  <a:spcPts val="0"/>
                </a:spcBef>
                <a:defRPr>
                  <a:latin typeface="FuturaA Bk BT"/>
                  <a:ea typeface="FuturaA Bk BT"/>
                  <a:cs typeface="FuturaA Bk BT"/>
                  <a:sym typeface="FuturaA Bk BT"/>
                </a:defRPr>
              </a:pPr>
              <a:r>
                <a:t>Nummern sind </a:t>
              </a:r>
              <a:endParaRPr sz="4400">
                <a:latin typeface="Times New Roman"/>
                <a:ea typeface="Times New Roman"/>
                <a:cs typeface="Times New Roman"/>
                <a:sym typeface="Times New Roman"/>
              </a:endParaRPr>
            </a:p>
            <a:p>
              <a:pPr defTabSz="844550">
                <a:spcBef>
                  <a:spcPts val="0"/>
                </a:spcBef>
                <a:defRPr>
                  <a:latin typeface="FuturaA Bk BT"/>
                  <a:ea typeface="FuturaA Bk BT"/>
                  <a:cs typeface="FuturaA Bk BT"/>
                  <a:sym typeface="FuturaA Bk BT"/>
                </a:defRPr>
              </a:pPr>
              <a:r>
                <a:t>ausgetauscht.</a:t>
              </a:r>
            </a:p>
          </p:txBody>
        </p:sp>
      </p:gr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85"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386"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387" name="Rectangle 4"/>
          <p:cNvSpPr txBox="1"/>
          <p:nvPr>
            <p:ph type="title"/>
          </p:nvPr>
        </p:nvSpPr>
        <p:spPr>
          <a:xfrm>
            <a:off x="722530" y="278649"/>
            <a:ext cx="8573870" cy="521451"/>
          </a:xfrm>
          <a:prstGeom prst="rect">
            <a:avLst/>
          </a:prstGeom>
        </p:spPr>
        <p:txBody>
          <a:bodyPr/>
          <a:lstStyle/>
          <a:p>
            <a:pPr/>
            <a:r>
              <a:t>TCP - Timeout</a:t>
            </a:r>
          </a:p>
        </p:txBody>
      </p:sp>
      <p:sp>
        <p:nvSpPr>
          <p:cNvPr id="1388"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416" name="Gruppieren 7"/>
          <p:cNvGrpSpPr/>
          <p:nvPr/>
        </p:nvGrpSpPr>
        <p:grpSpPr>
          <a:xfrm>
            <a:off x="1530107" y="1223754"/>
            <a:ext cx="6656759" cy="3997326"/>
            <a:chOff x="0" y="0"/>
            <a:chExt cx="6656757" cy="3997325"/>
          </a:xfrm>
        </p:grpSpPr>
        <p:grpSp>
          <p:nvGrpSpPr>
            <p:cNvPr id="1391" name="Rectangle 2"/>
            <p:cNvGrpSpPr/>
            <p:nvPr/>
          </p:nvGrpSpPr>
          <p:grpSpPr>
            <a:xfrm>
              <a:off x="225794" y="0"/>
              <a:ext cx="1697039" cy="441325"/>
              <a:chOff x="0" y="0"/>
              <a:chExt cx="1697037" cy="441325"/>
            </a:xfrm>
          </p:grpSpPr>
          <p:sp>
            <p:nvSpPr>
              <p:cNvPr id="1389" name="Rechteck"/>
              <p:cNvSpPr/>
              <p:nvPr/>
            </p:nvSpPr>
            <p:spPr>
              <a:xfrm>
                <a:off x="-1" y="0"/>
                <a:ext cx="1697039" cy="441325"/>
              </a:xfrm>
              <a:prstGeom prst="rect">
                <a:avLst/>
              </a:prstGeom>
              <a:solidFill>
                <a:srgbClr val="114FFB"/>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1390" name="Endsystem A"/>
              <p:cNvSpPr txBox="1"/>
              <p:nvPr/>
            </p:nvSpPr>
            <p:spPr>
              <a:xfrm>
                <a:off x="55192" y="65335"/>
                <a:ext cx="129468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Endsystem A</a:t>
                </a:r>
              </a:p>
            </p:txBody>
          </p:sp>
        </p:grpSp>
        <p:grpSp>
          <p:nvGrpSpPr>
            <p:cNvPr id="1394" name="Rectangle 3"/>
            <p:cNvGrpSpPr/>
            <p:nvPr/>
          </p:nvGrpSpPr>
          <p:grpSpPr>
            <a:xfrm>
              <a:off x="4958132" y="0"/>
              <a:ext cx="1698626" cy="441325"/>
              <a:chOff x="0" y="0"/>
              <a:chExt cx="1698625" cy="441325"/>
            </a:xfrm>
          </p:grpSpPr>
          <p:sp>
            <p:nvSpPr>
              <p:cNvPr id="1392" name="Rechteck"/>
              <p:cNvSpPr/>
              <p:nvPr/>
            </p:nvSpPr>
            <p:spPr>
              <a:xfrm>
                <a:off x="0" y="0"/>
                <a:ext cx="1698625" cy="441325"/>
              </a:xfrm>
              <a:prstGeom prst="rect">
                <a:avLst/>
              </a:prstGeom>
              <a:solidFill>
                <a:srgbClr val="114FFB"/>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1393" name="Endsystem B"/>
              <p:cNvSpPr txBox="1"/>
              <p:nvPr/>
            </p:nvSpPr>
            <p:spPr>
              <a:xfrm>
                <a:off x="55193" y="65335"/>
                <a:ext cx="1301658"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Endsystem B</a:t>
                </a:r>
              </a:p>
            </p:txBody>
          </p:sp>
        </p:grpSp>
        <p:sp>
          <p:nvSpPr>
            <p:cNvPr id="1395" name="Line 4"/>
            <p:cNvSpPr/>
            <p:nvPr/>
          </p:nvSpPr>
          <p:spPr>
            <a:xfrm flipH="1">
              <a:off x="1075107" y="460375"/>
              <a:ext cx="1" cy="3159126"/>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1396" name="Line 5"/>
            <p:cNvSpPr/>
            <p:nvPr/>
          </p:nvSpPr>
          <p:spPr>
            <a:xfrm flipH="1">
              <a:off x="5893170" y="460375"/>
              <a:ext cx="1" cy="325120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1397" name="Line 6"/>
            <p:cNvSpPr/>
            <p:nvPr/>
          </p:nvSpPr>
          <p:spPr>
            <a:xfrm>
              <a:off x="1079870" y="1050925"/>
              <a:ext cx="4806951" cy="793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398" name="Rectangle 7"/>
            <p:cNvSpPr txBox="1"/>
            <p:nvPr/>
          </p:nvSpPr>
          <p:spPr>
            <a:xfrm rot="60000">
              <a:off x="1906562" y="867063"/>
              <a:ext cx="2907780"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Flags: ACK - SEQ=877, ACK=157 </a:t>
              </a:r>
            </a:p>
          </p:txBody>
        </p:sp>
        <p:sp>
          <p:nvSpPr>
            <p:cNvPr id="1399" name="Line 8"/>
            <p:cNvSpPr/>
            <p:nvPr/>
          </p:nvSpPr>
          <p:spPr>
            <a:xfrm>
              <a:off x="1079870" y="2540000"/>
              <a:ext cx="4806951" cy="8255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400" name="Rectangle 9"/>
            <p:cNvSpPr txBox="1"/>
            <p:nvPr/>
          </p:nvSpPr>
          <p:spPr>
            <a:xfrm rot="60000">
              <a:off x="1908134" y="2361010"/>
              <a:ext cx="2864893"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Flags: ACK - SEQ=877,ACK=157 </a:t>
              </a:r>
            </a:p>
          </p:txBody>
        </p:sp>
        <p:sp>
          <p:nvSpPr>
            <p:cNvPr id="1401" name="Line 10"/>
            <p:cNvSpPr/>
            <p:nvPr/>
          </p:nvSpPr>
          <p:spPr>
            <a:xfrm flipH="1">
              <a:off x="1068756" y="3100388"/>
              <a:ext cx="4829177" cy="5238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402" name="Rectangle 11"/>
            <p:cNvSpPr txBox="1"/>
            <p:nvPr/>
          </p:nvSpPr>
          <p:spPr>
            <a:xfrm rot="21540000">
              <a:off x="1908223" y="2866737"/>
              <a:ext cx="2907780"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Flags: ACK - SEQ=157, ACK=893 </a:t>
              </a:r>
            </a:p>
          </p:txBody>
        </p:sp>
        <p:sp>
          <p:nvSpPr>
            <p:cNvPr id="1403" name="Line 12"/>
            <p:cNvSpPr/>
            <p:nvPr/>
          </p:nvSpPr>
          <p:spPr>
            <a:xfrm flipH="1">
              <a:off x="300407" y="1036638"/>
              <a:ext cx="1" cy="1444626"/>
            </a:xfrm>
            <a:prstGeom prst="line">
              <a:avLst/>
            </a:prstGeom>
            <a:noFill/>
            <a:ln w="50800" cap="flat">
              <a:solidFill>
                <a:srgbClr val="FF0000"/>
              </a:solidFill>
              <a:prstDash val="solid"/>
              <a:round/>
            </a:ln>
            <a:effectLst/>
          </p:spPr>
          <p:txBody>
            <a:bodyPr wrap="square" lIns="45719" tIns="45719" rIns="45719" bIns="45719" numCol="1" anchor="t">
              <a:noAutofit/>
            </a:bodyPr>
            <a:lstStyle/>
            <a:p>
              <a:pPr/>
            </a:p>
          </p:txBody>
        </p:sp>
        <p:sp>
          <p:nvSpPr>
            <p:cNvPr id="1404" name="Line 13"/>
            <p:cNvSpPr/>
            <p:nvPr/>
          </p:nvSpPr>
          <p:spPr>
            <a:xfrm>
              <a:off x="133720" y="1012825"/>
              <a:ext cx="333376"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05" name="Line 14"/>
            <p:cNvSpPr/>
            <p:nvPr/>
          </p:nvSpPr>
          <p:spPr>
            <a:xfrm>
              <a:off x="133720" y="2505075"/>
              <a:ext cx="333376"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06" name="Line 15"/>
            <p:cNvSpPr/>
            <p:nvPr/>
          </p:nvSpPr>
          <p:spPr>
            <a:xfrm flipH="1">
              <a:off x="730620" y="2528888"/>
              <a:ext cx="1" cy="606426"/>
            </a:xfrm>
            <a:prstGeom prst="line">
              <a:avLst/>
            </a:prstGeom>
            <a:noFill/>
            <a:ln w="50800" cap="flat">
              <a:solidFill>
                <a:srgbClr val="FF0000"/>
              </a:solidFill>
              <a:prstDash val="solid"/>
              <a:round/>
            </a:ln>
            <a:effectLst/>
          </p:spPr>
          <p:txBody>
            <a:bodyPr wrap="square" lIns="45719" tIns="45719" rIns="45719" bIns="45719" numCol="1" anchor="t">
              <a:noAutofit/>
            </a:bodyPr>
            <a:lstStyle/>
            <a:p>
              <a:pPr/>
            </a:p>
          </p:txBody>
        </p:sp>
        <p:sp>
          <p:nvSpPr>
            <p:cNvPr id="1407" name="Line 16"/>
            <p:cNvSpPr/>
            <p:nvPr/>
          </p:nvSpPr>
          <p:spPr>
            <a:xfrm>
              <a:off x="563932" y="2505075"/>
              <a:ext cx="331789"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08" name="Line 17"/>
            <p:cNvSpPr/>
            <p:nvPr/>
          </p:nvSpPr>
          <p:spPr>
            <a:xfrm>
              <a:off x="563932" y="3997325"/>
              <a:ext cx="331789"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09" name="Rectangle 18"/>
            <p:cNvSpPr txBox="1"/>
            <p:nvPr/>
          </p:nvSpPr>
          <p:spPr>
            <a:xfrm>
              <a:off x="0" y="1323975"/>
              <a:ext cx="21111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T</a:t>
              </a:r>
            </a:p>
          </p:txBody>
        </p:sp>
        <p:sp>
          <p:nvSpPr>
            <p:cNvPr id="1410" name="Rectangle 19"/>
            <p:cNvSpPr txBox="1"/>
            <p:nvPr/>
          </p:nvSpPr>
          <p:spPr>
            <a:xfrm>
              <a:off x="431800" y="2816225"/>
              <a:ext cx="211120"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T</a:t>
              </a:r>
            </a:p>
          </p:txBody>
        </p:sp>
        <p:sp>
          <p:nvSpPr>
            <p:cNvPr id="1411" name="Line 20"/>
            <p:cNvSpPr/>
            <p:nvPr/>
          </p:nvSpPr>
          <p:spPr>
            <a:xfrm>
              <a:off x="563932" y="3159125"/>
              <a:ext cx="331789"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12" name="Line 21"/>
            <p:cNvSpPr/>
            <p:nvPr/>
          </p:nvSpPr>
          <p:spPr>
            <a:xfrm flipH="1">
              <a:off x="730620" y="3176588"/>
              <a:ext cx="1" cy="803276"/>
            </a:xfrm>
            <a:prstGeom prst="line">
              <a:avLst/>
            </a:prstGeom>
            <a:noFill/>
            <a:ln w="38100" cap="flat">
              <a:solidFill>
                <a:srgbClr val="000000"/>
              </a:solidFill>
              <a:prstDash val="dash"/>
              <a:round/>
            </a:ln>
            <a:effectLst/>
          </p:spPr>
          <p:txBody>
            <a:bodyPr wrap="square" lIns="45719" tIns="45719" rIns="45719" bIns="45719" numCol="1" anchor="t">
              <a:noAutofit/>
            </a:bodyPr>
            <a:lstStyle/>
            <a:p>
              <a:pPr/>
            </a:p>
          </p:txBody>
        </p:sp>
        <p:sp>
          <p:nvSpPr>
            <p:cNvPr id="1413" name="Line 22"/>
            <p:cNvSpPr/>
            <p:nvPr/>
          </p:nvSpPr>
          <p:spPr>
            <a:xfrm flipH="1">
              <a:off x="460745" y="1687513"/>
              <a:ext cx="738188" cy="714376"/>
            </a:xfrm>
            <a:prstGeom prst="line">
              <a:avLst/>
            </a:prstGeom>
            <a:noFill/>
            <a:ln w="25400"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1414" name="Line 23"/>
            <p:cNvSpPr/>
            <p:nvPr/>
          </p:nvSpPr>
          <p:spPr>
            <a:xfrm flipH="1">
              <a:off x="1175120" y="1898650"/>
              <a:ext cx="587376" cy="609601"/>
            </a:xfrm>
            <a:prstGeom prst="line">
              <a:avLst/>
            </a:prstGeom>
            <a:noFill/>
            <a:ln w="25400"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1415" name="Rectangle 25"/>
            <p:cNvSpPr/>
            <p:nvPr/>
          </p:nvSpPr>
          <p:spPr>
            <a:xfrm>
              <a:off x="984619" y="1438275"/>
              <a:ext cx="1938879" cy="602755"/>
            </a:xfrm>
            <a:prstGeom prst="rect">
              <a:avLst/>
            </a:prstGeom>
            <a:solidFill>
              <a:srgbClr val="FFFF00"/>
            </a:solidFill>
            <a:ln w="12700" cap="flat">
              <a:solidFill>
                <a:srgbClr val="000000"/>
              </a:solidFill>
              <a:prstDash val="solid"/>
              <a:miter lim="8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defRPr b="1" sz="1500">
                  <a:latin typeface="FuturaA Bk BT"/>
                  <a:ea typeface="FuturaA Bk BT"/>
                  <a:cs typeface="FuturaA Bk BT"/>
                  <a:sym typeface="FuturaA Bk BT"/>
                </a:defRPr>
              </a:pPr>
              <a:r>
                <a:t>Timeout, daher</a:t>
              </a:r>
            </a:p>
            <a:p>
              <a:pPr defTabSz="844550">
                <a:defRPr b="1" sz="1500">
                  <a:latin typeface="FuturaA Bk BT"/>
                  <a:ea typeface="FuturaA Bk BT"/>
                  <a:cs typeface="FuturaA Bk BT"/>
                  <a:sym typeface="FuturaA Bk BT"/>
                </a:defRPr>
              </a:pPr>
              <a:r>
                <a:t>      Paket wiederholt</a:t>
              </a:r>
            </a:p>
          </p:txBody>
        </p:sp>
      </p:gr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20"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421"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422" name="Rectangle 4"/>
          <p:cNvSpPr txBox="1"/>
          <p:nvPr>
            <p:ph type="title"/>
          </p:nvPr>
        </p:nvSpPr>
        <p:spPr>
          <a:xfrm>
            <a:off x="722530" y="278649"/>
            <a:ext cx="8573870" cy="521451"/>
          </a:xfrm>
          <a:prstGeom prst="rect">
            <a:avLst/>
          </a:prstGeom>
        </p:spPr>
        <p:txBody>
          <a:bodyPr/>
          <a:lstStyle/>
          <a:p>
            <a:pPr/>
            <a:r>
              <a:t>TCP - Bestätigung für mehrere Pakete</a:t>
            </a:r>
          </a:p>
        </p:txBody>
      </p:sp>
      <p:sp>
        <p:nvSpPr>
          <p:cNvPr id="1423"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453" name="Gruppieren 7"/>
          <p:cNvGrpSpPr/>
          <p:nvPr/>
        </p:nvGrpSpPr>
        <p:grpSpPr>
          <a:xfrm>
            <a:off x="902550" y="1133745"/>
            <a:ext cx="8169166" cy="4477842"/>
            <a:chOff x="0" y="0"/>
            <a:chExt cx="8169165" cy="4477841"/>
          </a:xfrm>
        </p:grpSpPr>
        <p:grpSp>
          <p:nvGrpSpPr>
            <p:cNvPr id="1426" name="Rectangle 2"/>
            <p:cNvGrpSpPr/>
            <p:nvPr/>
          </p:nvGrpSpPr>
          <p:grpSpPr>
            <a:xfrm>
              <a:off x="968374" y="0"/>
              <a:ext cx="1608137" cy="417513"/>
              <a:chOff x="0" y="0"/>
              <a:chExt cx="1608136" cy="417512"/>
            </a:xfrm>
          </p:grpSpPr>
          <p:sp>
            <p:nvSpPr>
              <p:cNvPr id="1424" name="Rechteck"/>
              <p:cNvSpPr/>
              <p:nvPr/>
            </p:nvSpPr>
            <p:spPr>
              <a:xfrm>
                <a:off x="-1" y="-1"/>
                <a:ext cx="1608138" cy="417514"/>
              </a:xfrm>
              <a:prstGeom prst="rect">
                <a:avLst/>
              </a:prstGeom>
              <a:solidFill>
                <a:srgbClr val="114FFB"/>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1425" name="Endsystem A"/>
              <p:cNvSpPr txBox="1"/>
              <p:nvPr/>
            </p:nvSpPr>
            <p:spPr>
              <a:xfrm>
                <a:off x="55192" y="53428"/>
                <a:ext cx="129468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Endsystem A</a:t>
                </a:r>
              </a:p>
            </p:txBody>
          </p:sp>
        </p:grpSp>
        <p:grpSp>
          <p:nvGrpSpPr>
            <p:cNvPr id="1429" name="Rectangle 3"/>
            <p:cNvGrpSpPr/>
            <p:nvPr/>
          </p:nvGrpSpPr>
          <p:grpSpPr>
            <a:xfrm>
              <a:off x="5453061" y="0"/>
              <a:ext cx="1606550" cy="417513"/>
              <a:chOff x="0" y="0"/>
              <a:chExt cx="1606549" cy="417512"/>
            </a:xfrm>
          </p:grpSpPr>
          <p:sp>
            <p:nvSpPr>
              <p:cNvPr id="1427" name="Rechteck"/>
              <p:cNvSpPr/>
              <p:nvPr/>
            </p:nvSpPr>
            <p:spPr>
              <a:xfrm>
                <a:off x="-1" y="-1"/>
                <a:ext cx="1606551" cy="417514"/>
              </a:xfrm>
              <a:prstGeom prst="rect">
                <a:avLst/>
              </a:prstGeom>
              <a:solidFill>
                <a:srgbClr val="114FFB"/>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1428" name="Endsystem B"/>
              <p:cNvSpPr txBox="1"/>
              <p:nvPr/>
            </p:nvSpPr>
            <p:spPr>
              <a:xfrm>
                <a:off x="55192" y="53428"/>
                <a:ext cx="130165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Endsystem B</a:t>
                </a:r>
              </a:p>
            </p:txBody>
          </p:sp>
        </p:grpSp>
        <p:sp>
          <p:nvSpPr>
            <p:cNvPr id="1430" name="Line 4"/>
            <p:cNvSpPr/>
            <p:nvPr/>
          </p:nvSpPr>
          <p:spPr>
            <a:xfrm flipH="1">
              <a:off x="1689099" y="434975"/>
              <a:ext cx="1" cy="325755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1431" name="Line 5"/>
            <p:cNvSpPr/>
            <p:nvPr/>
          </p:nvSpPr>
          <p:spPr>
            <a:xfrm flipH="1">
              <a:off x="6256336" y="434975"/>
              <a:ext cx="1" cy="325755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1432" name="Line 6"/>
            <p:cNvSpPr/>
            <p:nvPr/>
          </p:nvSpPr>
          <p:spPr>
            <a:xfrm>
              <a:off x="1695449" y="1143000"/>
              <a:ext cx="4556125" cy="7620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433" name="Rectangle 7"/>
            <p:cNvSpPr txBox="1"/>
            <p:nvPr/>
          </p:nvSpPr>
          <p:spPr>
            <a:xfrm rot="60000">
              <a:off x="2476106" y="935081"/>
              <a:ext cx="2907780"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Flags: ACK - SEQ=877, ACK=157 </a:t>
              </a:r>
            </a:p>
          </p:txBody>
        </p:sp>
        <p:sp>
          <p:nvSpPr>
            <p:cNvPr id="1434" name="Line 8"/>
            <p:cNvSpPr/>
            <p:nvPr/>
          </p:nvSpPr>
          <p:spPr>
            <a:xfrm flipH="1">
              <a:off x="1682750" y="3263900"/>
              <a:ext cx="4579937" cy="7620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435" name="Rectangle 9"/>
            <p:cNvSpPr txBox="1"/>
            <p:nvPr/>
          </p:nvSpPr>
          <p:spPr>
            <a:xfrm rot="21540000">
              <a:off x="2477740" y="3062238"/>
              <a:ext cx="3006664"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Flags: ACK - SEQ=157, ACK=1878 </a:t>
              </a:r>
            </a:p>
          </p:txBody>
        </p:sp>
        <p:sp>
          <p:nvSpPr>
            <p:cNvPr id="1436" name="Line 10"/>
            <p:cNvSpPr/>
            <p:nvPr/>
          </p:nvSpPr>
          <p:spPr>
            <a:xfrm>
              <a:off x="1695449" y="1584325"/>
              <a:ext cx="4556125" cy="7620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437" name="Rectangle 11"/>
            <p:cNvSpPr txBox="1"/>
            <p:nvPr/>
          </p:nvSpPr>
          <p:spPr>
            <a:xfrm rot="60000">
              <a:off x="2476105" y="1377998"/>
              <a:ext cx="3006665"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Flags: ACK - SEQ=1020, ACK=157 </a:t>
              </a:r>
            </a:p>
          </p:txBody>
        </p:sp>
        <p:sp>
          <p:nvSpPr>
            <p:cNvPr id="1438" name="Line 12"/>
            <p:cNvSpPr/>
            <p:nvPr/>
          </p:nvSpPr>
          <p:spPr>
            <a:xfrm>
              <a:off x="1695449" y="2027237"/>
              <a:ext cx="4556125" cy="77789"/>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439" name="Rectangle 13"/>
            <p:cNvSpPr txBox="1"/>
            <p:nvPr/>
          </p:nvSpPr>
          <p:spPr>
            <a:xfrm rot="60000">
              <a:off x="2476105" y="1819323"/>
              <a:ext cx="3006665"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Flags: ACK - SEQ=1300, ACK=157 </a:t>
              </a:r>
            </a:p>
          </p:txBody>
        </p:sp>
        <p:sp>
          <p:nvSpPr>
            <p:cNvPr id="1440" name="Line 14"/>
            <p:cNvSpPr/>
            <p:nvPr/>
          </p:nvSpPr>
          <p:spPr>
            <a:xfrm>
              <a:off x="1695449" y="2466975"/>
              <a:ext cx="4556125" cy="7778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441" name="Rectangle 15"/>
            <p:cNvSpPr txBox="1"/>
            <p:nvPr/>
          </p:nvSpPr>
          <p:spPr>
            <a:xfrm rot="60000">
              <a:off x="2476105" y="2262235"/>
              <a:ext cx="3006665"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Flags: ACK - SEQ=1766, ACK=157 </a:t>
              </a:r>
            </a:p>
          </p:txBody>
        </p:sp>
        <p:grpSp>
          <p:nvGrpSpPr>
            <p:cNvPr id="1448" name="Group 16"/>
            <p:cNvGrpSpPr/>
            <p:nvPr/>
          </p:nvGrpSpPr>
          <p:grpSpPr>
            <a:xfrm>
              <a:off x="6496050" y="1143000"/>
              <a:ext cx="174625" cy="1490662"/>
              <a:chOff x="0" y="0"/>
              <a:chExt cx="174624" cy="1490661"/>
            </a:xfrm>
          </p:grpSpPr>
          <p:sp>
            <p:nvSpPr>
              <p:cNvPr id="1442" name="Line 17"/>
              <p:cNvSpPr/>
              <p:nvPr/>
            </p:nvSpPr>
            <p:spPr>
              <a:xfrm>
                <a:off x="11739" y="-1"/>
                <a:ext cx="68970" cy="9527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43" name="Line 18"/>
              <p:cNvSpPr/>
              <p:nvPr/>
            </p:nvSpPr>
            <p:spPr>
              <a:xfrm flipH="1">
                <a:off x="86578" y="106999"/>
                <a:ext cx="1" cy="52473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44" name="Line 19"/>
              <p:cNvSpPr/>
              <p:nvPr/>
            </p:nvSpPr>
            <p:spPr>
              <a:xfrm>
                <a:off x="92448" y="643461"/>
                <a:ext cx="70437" cy="9527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45" name="Line 20"/>
              <p:cNvSpPr/>
              <p:nvPr/>
            </p:nvSpPr>
            <p:spPr>
              <a:xfrm flipH="1">
                <a:off x="80709" y="750461"/>
                <a:ext cx="93916" cy="9527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46" name="Line 21"/>
              <p:cNvSpPr/>
              <p:nvPr/>
            </p:nvSpPr>
            <p:spPr>
              <a:xfrm flipH="1">
                <a:off x="86578" y="857460"/>
                <a:ext cx="1" cy="52620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47" name="Line 22"/>
              <p:cNvSpPr/>
              <p:nvPr/>
            </p:nvSpPr>
            <p:spPr>
              <a:xfrm flipH="1">
                <a:off x="0" y="1395388"/>
                <a:ext cx="92449" cy="9527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sp>
          <p:nvSpPr>
            <p:cNvPr id="1449" name="Rectangle 23"/>
            <p:cNvSpPr txBox="1"/>
            <p:nvPr/>
          </p:nvSpPr>
          <p:spPr>
            <a:xfrm>
              <a:off x="6714754" y="1470025"/>
              <a:ext cx="1454412" cy="971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defRPr>
                  <a:latin typeface="FuturaA Bk BT"/>
                  <a:ea typeface="FuturaA Bk BT"/>
                  <a:cs typeface="FuturaA Bk BT"/>
                  <a:sym typeface="FuturaA Bk BT"/>
                </a:defRPr>
              </a:pPr>
              <a:r>
                <a:t>1000 Oktetts </a:t>
              </a:r>
              <a:br/>
              <a:r>
                <a:t>sind </a:t>
              </a:r>
            </a:p>
            <a:p>
              <a:pPr defTabSz="844550">
                <a:defRPr>
                  <a:latin typeface="FuturaA Bk BT"/>
                  <a:ea typeface="FuturaA Bk BT"/>
                  <a:cs typeface="FuturaA Bk BT"/>
                  <a:sym typeface="FuturaA Bk BT"/>
                </a:defRPr>
              </a:pPr>
              <a:r>
                <a:t>übermittelt</a:t>
              </a:r>
            </a:p>
          </p:txBody>
        </p:sp>
        <p:sp>
          <p:nvSpPr>
            <p:cNvPr id="1450" name="Rectangle 24"/>
            <p:cNvSpPr txBox="1"/>
            <p:nvPr/>
          </p:nvSpPr>
          <p:spPr>
            <a:xfrm>
              <a:off x="145983" y="2643187"/>
              <a:ext cx="1429185" cy="10218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algn="r" defTabSz="844550">
                <a:defRPr>
                  <a:latin typeface="FuturaA Bk BT"/>
                  <a:ea typeface="FuturaA Bk BT"/>
                  <a:cs typeface="FuturaA Bk BT"/>
                  <a:sym typeface="FuturaA Bk BT"/>
                </a:defRPr>
              </a:pPr>
              <a:r>
                <a:t>Betstätigung </a:t>
              </a:r>
            </a:p>
            <a:p>
              <a:pPr algn="r" defTabSz="844550">
                <a:defRPr>
                  <a:latin typeface="FuturaA Bk BT"/>
                  <a:ea typeface="FuturaA Bk BT"/>
                  <a:cs typeface="FuturaA Bk BT"/>
                  <a:sym typeface="FuturaA Bk BT"/>
                </a:defRPr>
              </a:pPr>
              <a:r>
                <a:t>nur für das </a:t>
              </a:r>
            </a:p>
            <a:p>
              <a:pPr algn="r" defTabSz="844550">
                <a:defRPr>
                  <a:latin typeface="FuturaA Bk BT"/>
                  <a:ea typeface="FuturaA Bk BT"/>
                  <a:cs typeface="FuturaA Bk BT"/>
                  <a:sym typeface="FuturaA Bk BT"/>
                </a:defRPr>
              </a:pPr>
              <a:r>
                <a:t>letzte Oktett</a:t>
              </a:r>
            </a:p>
          </p:txBody>
        </p:sp>
        <p:sp>
          <p:nvSpPr>
            <p:cNvPr id="1451" name="Rectangle 25"/>
            <p:cNvSpPr/>
            <p:nvPr/>
          </p:nvSpPr>
          <p:spPr>
            <a:xfrm>
              <a:off x="0" y="3722687"/>
              <a:ext cx="1377703" cy="755155"/>
            </a:xfrm>
            <a:prstGeom prst="rect">
              <a:avLst/>
            </a:prstGeom>
            <a:solidFill>
              <a:srgbClr val="FFFF00"/>
            </a:solidFill>
            <a:ln w="12700" cap="flat">
              <a:solidFill>
                <a:srgbClr val="000000"/>
              </a:solidFill>
              <a:prstDash val="solid"/>
              <a:miter lim="8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defRPr b="1" sz="2000">
                  <a:latin typeface="FuturaA Bk BT"/>
                  <a:ea typeface="FuturaA Bk BT"/>
                  <a:cs typeface="FuturaA Bk BT"/>
                  <a:sym typeface="FuturaA Bk BT"/>
                </a:defRPr>
              </a:pPr>
              <a:r>
                <a:t>Timeout </a:t>
              </a:r>
            </a:p>
            <a:p>
              <a:pPr defTabSz="844550">
                <a:defRPr b="1" sz="2000">
                  <a:latin typeface="FuturaA Bk BT"/>
                  <a:ea typeface="FuturaA Bk BT"/>
                  <a:cs typeface="FuturaA Bk BT"/>
                  <a:sym typeface="FuturaA Bk BT"/>
                </a:defRPr>
              </a:pPr>
              <a:r>
                <a:t>beachten !</a:t>
              </a:r>
            </a:p>
          </p:txBody>
        </p:sp>
        <p:sp>
          <p:nvSpPr>
            <p:cNvPr id="1452" name="Rectangle 26"/>
            <p:cNvSpPr/>
            <p:nvPr/>
          </p:nvSpPr>
          <p:spPr>
            <a:xfrm>
              <a:off x="6665911" y="3362325"/>
              <a:ext cx="1377703" cy="1059955"/>
            </a:xfrm>
            <a:prstGeom prst="rect">
              <a:avLst/>
            </a:prstGeom>
            <a:solidFill>
              <a:srgbClr val="FFFF00"/>
            </a:solidFill>
            <a:ln w="12700" cap="flat">
              <a:solidFill>
                <a:srgbClr val="000000"/>
              </a:solidFill>
              <a:prstDash val="solid"/>
              <a:miter lim="8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defRPr b="1" sz="2000">
                  <a:latin typeface="FuturaA Bk BT"/>
                  <a:ea typeface="FuturaA Bk BT"/>
                  <a:cs typeface="FuturaA Bk BT"/>
                  <a:sym typeface="FuturaA Bk BT"/>
                </a:defRPr>
              </a:pPr>
              <a:r>
                <a:t>Window-</a:t>
              </a:r>
            </a:p>
            <a:p>
              <a:pPr defTabSz="844550">
                <a:defRPr b="1" sz="2000">
                  <a:latin typeface="FuturaA Bk BT"/>
                  <a:ea typeface="FuturaA Bk BT"/>
                  <a:cs typeface="FuturaA Bk BT"/>
                  <a:sym typeface="FuturaA Bk BT"/>
                </a:defRPr>
              </a:pPr>
              <a:r>
                <a:t>Größe </a:t>
              </a:r>
              <a:br/>
              <a:r>
                <a:t>beachten !</a:t>
              </a:r>
            </a:p>
          </p:txBody>
        </p:sp>
      </p:gr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57"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458"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459" name="Rectangle 4"/>
          <p:cNvSpPr txBox="1"/>
          <p:nvPr>
            <p:ph type="title"/>
          </p:nvPr>
        </p:nvSpPr>
        <p:spPr>
          <a:xfrm>
            <a:off x="722530" y="278649"/>
            <a:ext cx="8573870" cy="521451"/>
          </a:xfrm>
          <a:prstGeom prst="rect">
            <a:avLst/>
          </a:prstGeom>
        </p:spPr>
        <p:txBody>
          <a:bodyPr/>
          <a:lstStyle/>
          <a:p>
            <a:pPr/>
            <a:r>
              <a:t>TCP Ablauf der Flußkontrolle</a:t>
            </a:r>
          </a:p>
        </p:txBody>
      </p:sp>
      <p:sp>
        <p:nvSpPr>
          <p:cNvPr id="1460"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573" name="Gruppieren 7"/>
          <p:cNvGrpSpPr/>
          <p:nvPr/>
        </p:nvGrpSpPr>
        <p:grpSpPr>
          <a:xfrm>
            <a:off x="1352599" y="1133744"/>
            <a:ext cx="7159626" cy="4900855"/>
            <a:chOff x="0" y="0"/>
            <a:chExt cx="7159625" cy="4900853"/>
          </a:xfrm>
        </p:grpSpPr>
        <p:sp>
          <p:nvSpPr>
            <p:cNvPr id="1461" name="Line 2"/>
            <p:cNvSpPr/>
            <p:nvPr/>
          </p:nvSpPr>
          <p:spPr>
            <a:xfrm flipH="1">
              <a:off x="460375"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62" name="Line 3"/>
            <p:cNvSpPr/>
            <p:nvPr/>
          </p:nvSpPr>
          <p:spPr>
            <a:xfrm>
              <a:off x="234950" y="4149725"/>
              <a:ext cx="6705601" cy="1"/>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1463" name="Line 4"/>
            <p:cNvSpPr/>
            <p:nvPr/>
          </p:nvSpPr>
          <p:spPr>
            <a:xfrm flipH="1">
              <a:off x="636587"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64" name="Line 5"/>
            <p:cNvSpPr/>
            <p:nvPr/>
          </p:nvSpPr>
          <p:spPr>
            <a:xfrm flipH="1">
              <a:off x="814387"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65" name="Line 6"/>
            <p:cNvSpPr/>
            <p:nvPr/>
          </p:nvSpPr>
          <p:spPr>
            <a:xfrm flipH="1">
              <a:off x="992187"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66" name="Line 7"/>
            <p:cNvSpPr/>
            <p:nvPr/>
          </p:nvSpPr>
          <p:spPr>
            <a:xfrm flipH="1">
              <a:off x="1166812"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67" name="Line 8"/>
            <p:cNvSpPr/>
            <p:nvPr/>
          </p:nvSpPr>
          <p:spPr>
            <a:xfrm flipH="1">
              <a:off x="1346200"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68" name="Line 9"/>
            <p:cNvSpPr/>
            <p:nvPr/>
          </p:nvSpPr>
          <p:spPr>
            <a:xfrm flipH="1">
              <a:off x="1520825"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69" name="Line 10"/>
            <p:cNvSpPr/>
            <p:nvPr/>
          </p:nvSpPr>
          <p:spPr>
            <a:xfrm flipH="1">
              <a:off x="1698625"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0" name="Line 11"/>
            <p:cNvSpPr/>
            <p:nvPr/>
          </p:nvSpPr>
          <p:spPr>
            <a:xfrm flipH="1">
              <a:off x="1878012"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1" name="Line 12"/>
            <p:cNvSpPr/>
            <p:nvPr/>
          </p:nvSpPr>
          <p:spPr>
            <a:xfrm flipH="1">
              <a:off x="2052637"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2" name="Line 13"/>
            <p:cNvSpPr/>
            <p:nvPr/>
          </p:nvSpPr>
          <p:spPr>
            <a:xfrm flipH="1">
              <a:off x="2228850"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3" name="Line 14"/>
            <p:cNvSpPr/>
            <p:nvPr/>
          </p:nvSpPr>
          <p:spPr>
            <a:xfrm flipH="1">
              <a:off x="2408237"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4" name="Line 15"/>
            <p:cNvSpPr/>
            <p:nvPr/>
          </p:nvSpPr>
          <p:spPr>
            <a:xfrm flipH="1">
              <a:off x="2582862"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5" name="Line 16"/>
            <p:cNvSpPr/>
            <p:nvPr/>
          </p:nvSpPr>
          <p:spPr>
            <a:xfrm flipH="1">
              <a:off x="2760662"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6" name="Line 17"/>
            <p:cNvSpPr/>
            <p:nvPr/>
          </p:nvSpPr>
          <p:spPr>
            <a:xfrm flipH="1">
              <a:off x="2938462"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7" name="Line 18"/>
            <p:cNvSpPr/>
            <p:nvPr/>
          </p:nvSpPr>
          <p:spPr>
            <a:xfrm flipH="1">
              <a:off x="3116262"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8" name="Line 19"/>
            <p:cNvSpPr/>
            <p:nvPr/>
          </p:nvSpPr>
          <p:spPr>
            <a:xfrm flipH="1">
              <a:off x="3289300"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79" name="Line 20"/>
            <p:cNvSpPr/>
            <p:nvPr/>
          </p:nvSpPr>
          <p:spPr>
            <a:xfrm flipH="1">
              <a:off x="3470275"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0" name="Line 21"/>
            <p:cNvSpPr/>
            <p:nvPr/>
          </p:nvSpPr>
          <p:spPr>
            <a:xfrm flipH="1">
              <a:off x="3646487"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1" name="Line 22"/>
            <p:cNvSpPr/>
            <p:nvPr/>
          </p:nvSpPr>
          <p:spPr>
            <a:xfrm flipH="1">
              <a:off x="3821112"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2" name="Line 23"/>
            <p:cNvSpPr/>
            <p:nvPr/>
          </p:nvSpPr>
          <p:spPr>
            <a:xfrm flipH="1">
              <a:off x="4002087"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3" name="Line 24"/>
            <p:cNvSpPr/>
            <p:nvPr/>
          </p:nvSpPr>
          <p:spPr>
            <a:xfrm flipH="1">
              <a:off x="4176712"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4" name="Line 25"/>
            <p:cNvSpPr/>
            <p:nvPr/>
          </p:nvSpPr>
          <p:spPr>
            <a:xfrm flipH="1">
              <a:off x="4354512"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5" name="Line 26"/>
            <p:cNvSpPr/>
            <p:nvPr/>
          </p:nvSpPr>
          <p:spPr>
            <a:xfrm flipH="1">
              <a:off x="4530725"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6" name="Line 27"/>
            <p:cNvSpPr/>
            <p:nvPr/>
          </p:nvSpPr>
          <p:spPr>
            <a:xfrm flipH="1">
              <a:off x="4708525"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7" name="Line 28"/>
            <p:cNvSpPr/>
            <p:nvPr/>
          </p:nvSpPr>
          <p:spPr>
            <a:xfrm flipH="1">
              <a:off x="4886325"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8" name="Line 29"/>
            <p:cNvSpPr/>
            <p:nvPr/>
          </p:nvSpPr>
          <p:spPr>
            <a:xfrm flipH="1">
              <a:off x="5062537"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89" name="Line 30"/>
            <p:cNvSpPr/>
            <p:nvPr/>
          </p:nvSpPr>
          <p:spPr>
            <a:xfrm flipH="1">
              <a:off x="5238750"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0" name="Line 31"/>
            <p:cNvSpPr/>
            <p:nvPr/>
          </p:nvSpPr>
          <p:spPr>
            <a:xfrm flipH="1">
              <a:off x="5416550"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1" name="Line 32"/>
            <p:cNvSpPr/>
            <p:nvPr/>
          </p:nvSpPr>
          <p:spPr>
            <a:xfrm flipH="1">
              <a:off x="5592762"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2" name="Line 33"/>
            <p:cNvSpPr/>
            <p:nvPr/>
          </p:nvSpPr>
          <p:spPr>
            <a:xfrm flipH="1">
              <a:off x="5770562"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3" name="Line 34"/>
            <p:cNvSpPr/>
            <p:nvPr/>
          </p:nvSpPr>
          <p:spPr>
            <a:xfrm flipH="1">
              <a:off x="5946775"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4" name="Line 35"/>
            <p:cNvSpPr/>
            <p:nvPr/>
          </p:nvSpPr>
          <p:spPr>
            <a:xfrm flipH="1">
              <a:off x="6126162"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5" name="Line 36"/>
            <p:cNvSpPr/>
            <p:nvPr/>
          </p:nvSpPr>
          <p:spPr>
            <a:xfrm flipH="1">
              <a:off x="6299200"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6" name="Line 37"/>
            <p:cNvSpPr/>
            <p:nvPr/>
          </p:nvSpPr>
          <p:spPr>
            <a:xfrm flipH="1">
              <a:off x="6478587"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7" name="Line 38"/>
            <p:cNvSpPr/>
            <p:nvPr/>
          </p:nvSpPr>
          <p:spPr>
            <a:xfrm flipH="1">
              <a:off x="6656387" y="0"/>
              <a:ext cx="1" cy="446246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8" name="Line 39"/>
            <p:cNvSpPr/>
            <p:nvPr/>
          </p:nvSpPr>
          <p:spPr>
            <a:xfrm flipH="1">
              <a:off x="6831012" y="0"/>
              <a:ext cx="1" cy="4333876"/>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499" name="Line 40"/>
            <p:cNvSpPr/>
            <p:nvPr/>
          </p:nvSpPr>
          <p:spPr>
            <a:xfrm>
              <a:off x="346075" y="3957637"/>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00" name="Line 41"/>
            <p:cNvSpPr/>
            <p:nvPr/>
          </p:nvSpPr>
          <p:spPr>
            <a:xfrm>
              <a:off x="346075" y="3765550"/>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01" name="Line 42"/>
            <p:cNvSpPr/>
            <p:nvPr/>
          </p:nvSpPr>
          <p:spPr>
            <a:xfrm>
              <a:off x="346075" y="3575050"/>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02" name="Line 43"/>
            <p:cNvSpPr/>
            <p:nvPr/>
          </p:nvSpPr>
          <p:spPr>
            <a:xfrm>
              <a:off x="346075" y="3382962"/>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03" name="Line 44"/>
            <p:cNvSpPr/>
            <p:nvPr/>
          </p:nvSpPr>
          <p:spPr>
            <a:xfrm>
              <a:off x="346075" y="3189287"/>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04" name="Line 45"/>
            <p:cNvSpPr/>
            <p:nvPr/>
          </p:nvSpPr>
          <p:spPr>
            <a:xfrm>
              <a:off x="346075" y="2998787"/>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05" name="Line 46"/>
            <p:cNvSpPr/>
            <p:nvPr/>
          </p:nvSpPr>
          <p:spPr>
            <a:xfrm>
              <a:off x="346075" y="2808287"/>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06" name="Line 47"/>
            <p:cNvSpPr/>
            <p:nvPr/>
          </p:nvSpPr>
          <p:spPr>
            <a:xfrm>
              <a:off x="352425" y="2614612"/>
              <a:ext cx="6588126" cy="1"/>
            </a:xfrm>
            <a:prstGeom prst="line">
              <a:avLst/>
            </a:prstGeom>
            <a:noFill/>
            <a:ln w="25400" cap="flat">
              <a:solidFill>
                <a:srgbClr val="000000"/>
              </a:solidFill>
              <a:prstDash val="dash"/>
              <a:round/>
            </a:ln>
            <a:effectLst/>
          </p:spPr>
          <p:txBody>
            <a:bodyPr wrap="square" lIns="45719" tIns="45719" rIns="45719" bIns="45719" numCol="1" anchor="t">
              <a:noAutofit/>
            </a:bodyPr>
            <a:lstStyle/>
            <a:p>
              <a:pPr/>
            </a:p>
          </p:txBody>
        </p:sp>
        <p:sp>
          <p:nvSpPr>
            <p:cNvPr id="1507" name="Line 48"/>
            <p:cNvSpPr/>
            <p:nvPr/>
          </p:nvSpPr>
          <p:spPr>
            <a:xfrm>
              <a:off x="346075" y="2424112"/>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08" name="Line 49"/>
            <p:cNvSpPr/>
            <p:nvPr/>
          </p:nvSpPr>
          <p:spPr>
            <a:xfrm>
              <a:off x="346075" y="2233612"/>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09" name="Line 50"/>
            <p:cNvSpPr/>
            <p:nvPr/>
          </p:nvSpPr>
          <p:spPr>
            <a:xfrm>
              <a:off x="346075" y="2038350"/>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10" name="Line 51"/>
            <p:cNvSpPr/>
            <p:nvPr/>
          </p:nvSpPr>
          <p:spPr>
            <a:xfrm>
              <a:off x="346075" y="1847850"/>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11" name="Line 52"/>
            <p:cNvSpPr/>
            <p:nvPr/>
          </p:nvSpPr>
          <p:spPr>
            <a:xfrm>
              <a:off x="346075" y="1655762"/>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12" name="Line 53"/>
            <p:cNvSpPr/>
            <p:nvPr/>
          </p:nvSpPr>
          <p:spPr>
            <a:xfrm>
              <a:off x="346075" y="1465262"/>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13" name="Line 54"/>
            <p:cNvSpPr/>
            <p:nvPr/>
          </p:nvSpPr>
          <p:spPr>
            <a:xfrm>
              <a:off x="346075" y="1273175"/>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14" name="Line 55"/>
            <p:cNvSpPr/>
            <p:nvPr/>
          </p:nvSpPr>
          <p:spPr>
            <a:xfrm>
              <a:off x="352425" y="1081087"/>
              <a:ext cx="6588126" cy="1"/>
            </a:xfrm>
            <a:prstGeom prst="line">
              <a:avLst/>
            </a:prstGeom>
            <a:noFill/>
            <a:ln w="25400" cap="flat">
              <a:solidFill>
                <a:srgbClr val="000000"/>
              </a:solidFill>
              <a:prstDash val="dash"/>
              <a:round/>
            </a:ln>
            <a:effectLst/>
          </p:spPr>
          <p:txBody>
            <a:bodyPr wrap="square" lIns="45719" tIns="45719" rIns="45719" bIns="45719" numCol="1" anchor="t">
              <a:noAutofit/>
            </a:bodyPr>
            <a:lstStyle/>
            <a:p>
              <a:pPr/>
            </a:p>
          </p:txBody>
        </p:sp>
        <p:sp>
          <p:nvSpPr>
            <p:cNvPr id="1515" name="Line 56"/>
            <p:cNvSpPr/>
            <p:nvPr/>
          </p:nvSpPr>
          <p:spPr>
            <a:xfrm>
              <a:off x="346075" y="889000"/>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16" name="Line 57"/>
            <p:cNvSpPr/>
            <p:nvPr/>
          </p:nvSpPr>
          <p:spPr>
            <a:xfrm>
              <a:off x="346075" y="696912"/>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17" name="Line 58"/>
            <p:cNvSpPr/>
            <p:nvPr/>
          </p:nvSpPr>
          <p:spPr>
            <a:xfrm>
              <a:off x="346075" y="504825"/>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18" name="Line 59"/>
            <p:cNvSpPr/>
            <p:nvPr/>
          </p:nvSpPr>
          <p:spPr>
            <a:xfrm>
              <a:off x="352425" y="314325"/>
              <a:ext cx="6588126" cy="1"/>
            </a:xfrm>
            <a:prstGeom prst="line">
              <a:avLst/>
            </a:prstGeom>
            <a:noFill/>
            <a:ln w="25400" cap="flat">
              <a:solidFill>
                <a:srgbClr val="0033CC"/>
              </a:solidFill>
              <a:prstDash val="solid"/>
              <a:round/>
            </a:ln>
            <a:effectLst/>
          </p:spPr>
          <p:txBody>
            <a:bodyPr wrap="square" lIns="45719" tIns="45719" rIns="45719" bIns="45719" numCol="1" anchor="t">
              <a:noAutofit/>
            </a:bodyPr>
            <a:lstStyle/>
            <a:p>
              <a:pPr/>
            </a:p>
          </p:txBody>
        </p:sp>
        <p:sp>
          <p:nvSpPr>
            <p:cNvPr id="1519" name="Line 60"/>
            <p:cNvSpPr/>
            <p:nvPr/>
          </p:nvSpPr>
          <p:spPr>
            <a:xfrm>
              <a:off x="346075" y="122237"/>
              <a:ext cx="6599237" cy="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20" name="Freeform 61"/>
            <p:cNvSpPr/>
            <p:nvPr/>
          </p:nvSpPr>
          <p:spPr>
            <a:xfrm>
              <a:off x="460375" y="314325"/>
              <a:ext cx="6370858" cy="3643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598" y="20465"/>
                  </a:lnTo>
                  <a:lnTo>
                    <a:pt x="1201" y="18186"/>
                  </a:lnTo>
                  <a:lnTo>
                    <a:pt x="1798" y="13646"/>
                  </a:lnTo>
                  <a:lnTo>
                    <a:pt x="2401" y="4549"/>
                  </a:lnTo>
                  <a:lnTo>
                    <a:pt x="7198" y="0"/>
                  </a:lnTo>
                  <a:lnTo>
                    <a:pt x="10202" y="0"/>
                  </a:lnTo>
                  <a:lnTo>
                    <a:pt x="10800" y="21600"/>
                  </a:lnTo>
                  <a:lnTo>
                    <a:pt x="11398" y="20465"/>
                  </a:lnTo>
                  <a:lnTo>
                    <a:pt x="12001" y="18186"/>
                  </a:lnTo>
                  <a:lnTo>
                    <a:pt x="12598" y="13646"/>
                  </a:lnTo>
                  <a:lnTo>
                    <a:pt x="21600" y="4549"/>
                  </a:lnTo>
                </a:path>
              </a:pathLst>
            </a:custGeom>
            <a:noFill/>
            <a:ln w="38100" cap="rnd">
              <a:solidFill>
                <a:srgbClr val="FF0000"/>
              </a:solidFill>
              <a:prstDash val="solid"/>
              <a:round/>
            </a:ln>
            <a:effectLst/>
          </p:spPr>
          <p:txBody>
            <a:bodyPr wrap="square" lIns="45719" tIns="45719" rIns="45719" bIns="45719" numCol="1" anchor="t">
              <a:noAutofit/>
            </a:bodyPr>
            <a:lstStyle/>
            <a:p>
              <a:pPr/>
            </a:p>
          </p:txBody>
        </p:sp>
        <p:sp>
          <p:nvSpPr>
            <p:cNvPr id="1521" name="Rectangle 62"/>
            <p:cNvSpPr/>
            <p:nvPr/>
          </p:nvSpPr>
          <p:spPr>
            <a:xfrm>
              <a:off x="677862" y="41275"/>
              <a:ext cx="1127429" cy="263767"/>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none" lIns="17583" tIns="17583" rIns="17583" bIns="17583" numCol="1" anchor="t">
              <a:spAutoFit/>
            </a:bodyPr>
            <a:lstStyle>
              <a:lvl1pPr defTabSz="844550">
                <a:defRPr b="1" sz="1500">
                  <a:solidFill>
                    <a:srgbClr val="0000FF"/>
                  </a:solidFill>
                  <a:latin typeface="FuturaA Bk BT"/>
                  <a:ea typeface="FuturaA Bk BT"/>
                  <a:cs typeface="FuturaA Bk BT"/>
                  <a:sym typeface="FuturaA Bk BT"/>
                </a:defRPr>
              </a:lvl1pPr>
            </a:lstStyle>
            <a:p>
              <a:pPr/>
              <a:r>
                <a:t>Puffergröße</a:t>
              </a:r>
            </a:p>
          </p:txBody>
        </p:sp>
        <p:sp>
          <p:nvSpPr>
            <p:cNvPr id="1522" name="Rectangle 63"/>
            <p:cNvSpPr/>
            <p:nvPr/>
          </p:nvSpPr>
          <p:spPr>
            <a:xfrm>
              <a:off x="4310061" y="458787"/>
              <a:ext cx="2132950" cy="492367"/>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none" lIns="17583" tIns="17583" rIns="17583" bIns="17583" numCol="1" anchor="t">
              <a:spAutoFit/>
            </a:bodyPr>
            <a:lstStyle/>
            <a:p>
              <a:pPr defTabSz="844550">
                <a:defRPr b="1" sz="1500">
                  <a:latin typeface="FuturaA Bk BT"/>
                  <a:ea typeface="FuturaA Bk BT"/>
                  <a:cs typeface="FuturaA Bk BT"/>
                  <a:sym typeface="FuturaA Bk BT"/>
                </a:defRPr>
              </a:pPr>
              <a:r>
                <a:t>Zeitüberschreitung für </a:t>
              </a:r>
              <a:br/>
              <a:r>
                <a:t>die Bestätigung</a:t>
              </a:r>
            </a:p>
          </p:txBody>
        </p:sp>
        <p:sp>
          <p:nvSpPr>
            <p:cNvPr id="1523" name="Line 64"/>
            <p:cNvSpPr/>
            <p:nvPr/>
          </p:nvSpPr>
          <p:spPr>
            <a:xfrm flipH="1" flipV="1">
              <a:off x="3581400" y="373062"/>
              <a:ext cx="601663" cy="265114"/>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524" name="Rectangle 65"/>
            <p:cNvSpPr/>
            <p:nvPr/>
          </p:nvSpPr>
          <p:spPr>
            <a:xfrm>
              <a:off x="5048250" y="1114425"/>
              <a:ext cx="863166" cy="263767"/>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none" lIns="17583" tIns="17583" rIns="17583" bIns="17583" numCol="1" anchor="t">
              <a:spAutoFit/>
            </a:bodyPr>
            <a:lstStyle>
              <a:lvl1pPr defTabSz="844550">
                <a:defRPr b="1" sz="1500">
                  <a:latin typeface="FuturaA Bk BT"/>
                  <a:ea typeface="FuturaA Bk BT"/>
                  <a:cs typeface="FuturaA Bk BT"/>
                  <a:sym typeface="FuturaA Bk BT"/>
                </a:defRPr>
              </a:lvl1pPr>
            </a:lstStyle>
            <a:p>
              <a:pPr/>
              <a:r>
                <a:t>Schwelle</a:t>
              </a:r>
            </a:p>
          </p:txBody>
        </p:sp>
        <p:sp>
          <p:nvSpPr>
            <p:cNvPr id="1525" name="Rectangle 66"/>
            <p:cNvSpPr/>
            <p:nvPr/>
          </p:nvSpPr>
          <p:spPr>
            <a:xfrm>
              <a:off x="4975225" y="2681287"/>
              <a:ext cx="1180914" cy="263767"/>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none" lIns="17583" tIns="17583" rIns="17583" bIns="17583" numCol="1" anchor="t">
              <a:spAutoFit/>
            </a:bodyPr>
            <a:lstStyle>
              <a:lvl1pPr defTabSz="844550">
                <a:defRPr b="1" sz="1500">
                  <a:latin typeface="FuturaA Bk BT"/>
                  <a:ea typeface="FuturaA Bk BT"/>
                  <a:cs typeface="FuturaA Bk BT"/>
                  <a:sym typeface="FuturaA Bk BT"/>
                </a:defRPr>
              </a:lvl1pPr>
            </a:lstStyle>
            <a:p>
              <a:pPr/>
              <a:r>
                <a:t>1/2 Schwelle</a:t>
              </a:r>
            </a:p>
          </p:txBody>
        </p:sp>
        <p:sp>
          <p:nvSpPr>
            <p:cNvPr id="1526" name="Rectangle 67"/>
            <p:cNvSpPr/>
            <p:nvPr/>
          </p:nvSpPr>
          <p:spPr>
            <a:xfrm>
              <a:off x="1430337" y="3038475"/>
              <a:ext cx="1615120" cy="720967"/>
            </a:xfrm>
            <a:prstGeom prst="rect">
              <a:avLst/>
            </a:prstGeom>
            <a:solidFill>
              <a:srgbClr val="FFFF00"/>
            </a:solidFill>
            <a:ln w="12700" cap="flat">
              <a:noFill/>
              <a:miter lim="400000"/>
            </a:ln>
            <a:effectLst/>
            <a:extLst>
              <a:ext uri="{C572A759-6A51-4108-AA02-DFA0A04FC94B}">
                <ma14:wrappingTextBoxFlag xmlns:ma14="http://schemas.microsoft.com/office/mac/drawingml/2011/main" val="1"/>
              </a:ext>
            </a:extLst>
          </p:spPr>
          <p:txBody>
            <a:bodyPr wrap="none" lIns="17583" tIns="17583" rIns="17583" bIns="17583" numCol="1" anchor="t">
              <a:spAutoFit/>
            </a:bodyPr>
            <a:lstStyle/>
            <a:p>
              <a:pPr defTabSz="844550">
                <a:defRPr b="1" sz="1500">
                  <a:latin typeface="FuturaA Bk BT"/>
                  <a:ea typeface="FuturaA Bk BT"/>
                  <a:cs typeface="FuturaA Bk BT"/>
                  <a:sym typeface="FuturaA Bk BT"/>
                </a:defRPr>
              </a:pPr>
              <a:r>
                <a:t>„slow start“</a:t>
              </a:r>
              <a:br/>
              <a:r>
                <a:rPr b="0"/>
                <a:t>z.B. exponentieller</a:t>
              </a:r>
              <a:br>
                <a:rPr b="0"/>
              </a:br>
              <a:r>
                <a:rPr b="0"/>
                <a:t>Bereich</a:t>
              </a:r>
            </a:p>
          </p:txBody>
        </p:sp>
        <p:sp>
          <p:nvSpPr>
            <p:cNvPr id="1527" name="Line 68"/>
            <p:cNvSpPr/>
            <p:nvPr/>
          </p:nvSpPr>
          <p:spPr>
            <a:xfrm flipH="1">
              <a:off x="935037" y="3194050"/>
              <a:ext cx="696914" cy="285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528" name="Rectangle 69"/>
            <p:cNvSpPr/>
            <p:nvPr/>
          </p:nvSpPr>
          <p:spPr>
            <a:xfrm>
              <a:off x="1162049" y="1692275"/>
              <a:ext cx="2239083" cy="543167"/>
            </a:xfrm>
            <a:prstGeom prst="rect">
              <a:avLst/>
            </a:prstGeom>
            <a:solidFill>
              <a:srgbClr val="FFFF00"/>
            </a:solidFill>
            <a:ln w="12700" cap="flat">
              <a:noFill/>
              <a:miter lim="400000"/>
            </a:ln>
            <a:effectLst/>
            <a:extLst>
              <a:ext uri="{C572A759-6A51-4108-AA02-DFA0A04FC94B}">
                <ma14:wrappingTextBoxFlag xmlns:ma14="http://schemas.microsoft.com/office/mac/drawingml/2011/main" val="1"/>
              </a:ext>
            </a:extLst>
          </p:spPr>
          <p:txBody>
            <a:bodyPr wrap="none" lIns="17583" tIns="17583" rIns="17583" bIns="17583" numCol="1" anchor="t">
              <a:spAutoFit/>
            </a:bodyPr>
            <a:lstStyle/>
            <a:p>
              <a:pPr defTabSz="844550">
                <a:defRPr b="1" sz="1500">
                  <a:latin typeface="FuturaA Bk BT"/>
                  <a:ea typeface="FuturaA Bk BT"/>
                  <a:cs typeface="FuturaA Bk BT"/>
                  <a:sym typeface="FuturaA Bk BT"/>
                </a:defRPr>
              </a:pPr>
              <a:r>
                <a:t>„congestion avoidance“</a:t>
              </a:r>
            </a:p>
            <a:p>
              <a:pPr defTabSz="844550">
                <a:defRPr sz="1500">
                  <a:latin typeface="FuturaA Bk BT"/>
                  <a:ea typeface="FuturaA Bk BT"/>
                  <a:cs typeface="FuturaA Bk BT"/>
                  <a:sym typeface="FuturaA Bk BT"/>
                </a:defRPr>
              </a:pPr>
              <a:r>
                <a:t>linearer Bereich</a:t>
              </a:r>
            </a:p>
          </p:txBody>
        </p:sp>
        <p:sp>
          <p:nvSpPr>
            <p:cNvPr id="1529" name="Line 70"/>
            <p:cNvSpPr/>
            <p:nvPr/>
          </p:nvSpPr>
          <p:spPr>
            <a:xfrm>
              <a:off x="3060700" y="1981200"/>
              <a:ext cx="1692276" cy="19050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530" name="Rectangle 71"/>
            <p:cNvSpPr txBox="1"/>
            <p:nvPr/>
          </p:nvSpPr>
          <p:spPr>
            <a:xfrm>
              <a:off x="394918" y="4313237"/>
              <a:ext cx="172449"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a:t>
              </a:r>
            </a:p>
          </p:txBody>
        </p:sp>
        <p:sp>
          <p:nvSpPr>
            <p:cNvPr id="1531" name="Rectangle 72"/>
            <p:cNvSpPr txBox="1"/>
            <p:nvPr/>
          </p:nvSpPr>
          <p:spPr>
            <a:xfrm>
              <a:off x="571129" y="4443412"/>
              <a:ext cx="172450"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a:t>
              </a:r>
            </a:p>
          </p:txBody>
        </p:sp>
        <p:sp>
          <p:nvSpPr>
            <p:cNvPr id="1532" name="Rectangle 73"/>
            <p:cNvSpPr txBox="1"/>
            <p:nvPr/>
          </p:nvSpPr>
          <p:spPr>
            <a:xfrm>
              <a:off x="925143" y="4443412"/>
              <a:ext cx="172449"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4</a:t>
              </a:r>
            </a:p>
          </p:txBody>
        </p:sp>
        <p:sp>
          <p:nvSpPr>
            <p:cNvPr id="1533" name="Rectangle 74"/>
            <p:cNvSpPr txBox="1"/>
            <p:nvPr/>
          </p:nvSpPr>
          <p:spPr>
            <a:xfrm>
              <a:off x="2120530" y="4313237"/>
              <a:ext cx="24250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11</a:t>
              </a:r>
            </a:p>
          </p:txBody>
        </p:sp>
        <p:sp>
          <p:nvSpPr>
            <p:cNvPr id="1534" name="Rectangle 75"/>
            <p:cNvSpPr txBox="1"/>
            <p:nvPr/>
          </p:nvSpPr>
          <p:spPr>
            <a:xfrm>
              <a:off x="750517" y="4313237"/>
              <a:ext cx="172450"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3</a:t>
              </a:r>
            </a:p>
          </p:txBody>
        </p:sp>
        <p:sp>
          <p:nvSpPr>
            <p:cNvPr id="1535" name="Rectangle 76"/>
            <p:cNvSpPr txBox="1"/>
            <p:nvPr/>
          </p:nvSpPr>
          <p:spPr>
            <a:xfrm>
              <a:off x="1810968" y="4313237"/>
              <a:ext cx="172449"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9</a:t>
              </a:r>
            </a:p>
          </p:txBody>
        </p:sp>
        <p:sp>
          <p:nvSpPr>
            <p:cNvPr id="1536" name="Rectangle 77"/>
            <p:cNvSpPr txBox="1"/>
            <p:nvPr/>
          </p:nvSpPr>
          <p:spPr>
            <a:xfrm>
              <a:off x="1102943" y="4313237"/>
              <a:ext cx="172449"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5</a:t>
              </a:r>
            </a:p>
          </p:txBody>
        </p:sp>
        <p:sp>
          <p:nvSpPr>
            <p:cNvPr id="1537" name="Rectangle 78"/>
            <p:cNvSpPr txBox="1"/>
            <p:nvPr/>
          </p:nvSpPr>
          <p:spPr>
            <a:xfrm>
              <a:off x="1279155" y="4443412"/>
              <a:ext cx="172449"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6</a:t>
              </a:r>
            </a:p>
          </p:txBody>
        </p:sp>
        <p:sp>
          <p:nvSpPr>
            <p:cNvPr id="1538" name="Rectangle 79"/>
            <p:cNvSpPr txBox="1"/>
            <p:nvPr/>
          </p:nvSpPr>
          <p:spPr>
            <a:xfrm>
              <a:off x="1456955" y="4313237"/>
              <a:ext cx="172449"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7</a:t>
              </a:r>
            </a:p>
          </p:txBody>
        </p:sp>
        <p:sp>
          <p:nvSpPr>
            <p:cNvPr id="1539" name="Rectangle 80"/>
            <p:cNvSpPr txBox="1"/>
            <p:nvPr/>
          </p:nvSpPr>
          <p:spPr>
            <a:xfrm>
              <a:off x="1634755" y="4443412"/>
              <a:ext cx="172449"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8</a:t>
              </a:r>
            </a:p>
          </p:txBody>
        </p:sp>
        <p:sp>
          <p:nvSpPr>
            <p:cNvPr id="1540" name="Rectangle 81"/>
            <p:cNvSpPr txBox="1"/>
            <p:nvPr/>
          </p:nvSpPr>
          <p:spPr>
            <a:xfrm>
              <a:off x="1941143" y="4443412"/>
              <a:ext cx="250143"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10</a:t>
              </a:r>
            </a:p>
          </p:txBody>
        </p:sp>
        <p:sp>
          <p:nvSpPr>
            <p:cNvPr id="1541" name="Rectangle 82"/>
            <p:cNvSpPr txBox="1"/>
            <p:nvPr/>
          </p:nvSpPr>
          <p:spPr>
            <a:xfrm>
              <a:off x="2472955" y="4313237"/>
              <a:ext cx="250143"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13</a:t>
              </a:r>
            </a:p>
          </p:txBody>
        </p:sp>
        <p:sp>
          <p:nvSpPr>
            <p:cNvPr id="1542" name="Rectangle 83"/>
            <p:cNvSpPr txBox="1"/>
            <p:nvPr/>
          </p:nvSpPr>
          <p:spPr>
            <a:xfrm>
              <a:off x="2650755"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14</a:t>
              </a:r>
            </a:p>
          </p:txBody>
        </p:sp>
        <p:sp>
          <p:nvSpPr>
            <p:cNvPr id="1543" name="Rectangle 84"/>
            <p:cNvSpPr txBox="1"/>
            <p:nvPr/>
          </p:nvSpPr>
          <p:spPr>
            <a:xfrm>
              <a:off x="3003180"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16</a:t>
              </a:r>
            </a:p>
          </p:txBody>
        </p:sp>
        <p:sp>
          <p:nvSpPr>
            <p:cNvPr id="1544" name="Rectangle 85"/>
            <p:cNvSpPr txBox="1"/>
            <p:nvPr/>
          </p:nvSpPr>
          <p:spPr>
            <a:xfrm>
              <a:off x="4244605"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23</a:t>
              </a:r>
            </a:p>
          </p:txBody>
        </p:sp>
        <p:sp>
          <p:nvSpPr>
            <p:cNvPr id="1545" name="Rectangle 86"/>
            <p:cNvSpPr txBox="1"/>
            <p:nvPr/>
          </p:nvSpPr>
          <p:spPr>
            <a:xfrm>
              <a:off x="2828555"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15</a:t>
              </a:r>
            </a:p>
          </p:txBody>
        </p:sp>
        <p:sp>
          <p:nvSpPr>
            <p:cNvPr id="1546" name="Rectangle 87"/>
            <p:cNvSpPr txBox="1"/>
            <p:nvPr/>
          </p:nvSpPr>
          <p:spPr>
            <a:xfrm>
              <a:off x="3889005"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21</a:t>
              </a:r>
            </a:p>
          </p:txBody>
        </p:sp>
        <p:sp>
          <p:nvSpPr>
            <p:cNvPr id="1547" name="Rectangle 88"/>
            <p:cNvSpPr txBox="1"/>
            <p:nvPr/>
          </p:nvSpPr>
          <p:spPr>
            <a:xfrm>
              <a:off x="3182568"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17</a:t>
              </a:r>
            </a:p>
          </p:txBody>
        </p:sp>
        <p:sp>
          <p:nvSpPr>
            <p:cNvPr id="1548" name="Rectangle 89"/>
            <p:cNvSpPr txBox="1"/>
            <p:nvPr/>
          </p:nvSpPr>
          <p:spPr>
            <a:xfrm>
              <a:off x="3358780"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18</a:t>
              </a:r>
            </a:p>
          </p:txBody>
        </p:sp>
        <p:sp>
          <p:nvSpPr>
            <p:cNvPr id="1549" name="Rectangle 90"/>
            <p:cNvSpPr txBox="1"/>
            <p:nvPr/>
          </p:nvSpPr>
          <p:spPr>
            <a:xfrm>
              <a:off x="3534993"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19</a:t>
              </a:r>
            </a:p>
          </p:txBody>
        </p:sp>
        <p:sp>
          <p:nvSpPr>
            <p:cNvPr id="1550" name="Rectangle 91"/>
            <p:cNvSpPr txBox="1"/>
            <p:nvPr/>
          </p:nvSpPr>
          <p:spPr>
            <a:xfrm>
              <a:off x="3712793"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20</a:t>
              </a:r>
            </a:p>
          </p:txBody>
        </p:sp>
        <p:sp>
          <p:nvSpPr>
            <p:cNvPr id="1551" name="Rectangle 92"/>
            <p:cNvSpPr txBox="1"/>
            <p:nvPr/>
          </p:nvSpPr>
          <p:spPr>
            <a:xfrm>
              <a:off x="4066805"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22</a:t>
              </a:r>
            </a:p>
          </p:txBody>
        </p:sp>
        <p:sp>
          <p:nvSpPr>
            <p:cNvPr id="1552" name="Rectangle 93"/>
            <p:cNvSpPr txBox="1"/>
            <p:nvPr/>
          </p:nvSpPr>
          <p:spPr>
            <a:xfrm>
              <a:off x="2296743" y="4443412"/>
              <a:ext cx="250143"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12</a:t>
              </a:r>
            </a:p>
          </p:txBody>
        </p:sp>
        <p:sp>
          <p:nvSpPr>
            <p:cNvPr id="1553" name="Rectangle 94"/>
            <p:cNvSpPr txBox="1"/>
            <p:nvPr/>
          </p:nvSpPr>
          <p:spPr>
            <a:xfrm>
              <a:off x="4420818"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24</a:t>
              </a:r>
            </a:p>
          </p:txBody>
        </p:sp>
        <p:sp>
          <p:nvSpPr>
            <p:cNvPr id="1554" name="Rectangle 95"/>
            <p:cNvSpPr txBox="1"/>
            <p:nvPr/>
          </p:nvSpPr>
          <p:spPr>
            <a:xfrm>
              <a:off x="5659068"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31</a:t>
              </a:r>
            </a:p>
          </p:txBody>
        </p:sp>
        <p:sp>
          <p:nvSpPr>
            <p:cNvPr id="1555" name="Rectangle 96"/>
            <p:cNvSpPr txBox="1"/>
            <p:nvPr/>
          </p:nvSpPr>
          <p:spPr>
            <a:xfrm>
              <a:off x="5305055"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29</a:t>
              </a:r>
            </a:p>
          </p:txBody>
        </p:sp>
        <p:sp>
          <p:nvSpPr>
            <p:cNvPr id="1556" name="Rectangle 97"/>
            <p:cNvSpPr txBox="1"/>
            <p:nvPr/>
          </p:nvSpPr>
          <p:spPr>
            <a:xfrm>
              <a:off x="4597030"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25</a:t>
              </a:r>
            </a:p>
          </p:txBody>
        </p:sp>
        <p:sp>
          <p:nvSpPr>
            <p:cNvPr id="1557" name="Rectangle 98"/>
            <p:cNvSpPr txBox="1"/>
            <p:nvPr/>
          </p:nvSpPr>
          <p:spPr>
            <a:xfrm>
              <a:off x="4774830"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26</a:t>
              </a:r>
            </a:p>
          </p:txBody>
        </p:sp>
        <p:sp>
          <p:nvSpPr>
            <p:cNvPr id="1558" name="Rectangle 99"/>
            <p:cNvSpPr txBox="1"/>
            <p:nvPr/>
          </p:nvSpPr>
          <p:spPr>
            <a:xfrm>
              <a:off x="4951043"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27</a:t>
              </a:r>
            </a:p>
          </p:txBody>
        </p:sp>
        <p:sp>
          <p:nvSpPr>
            <p:cNvPr id="1559" name="Rectangle 100"/>
            <p:cNvSpPr txBox="1"/>
            <p:nvPr/>
          </p:nvSpPr>
          <p:spPr>
            <a:xfrm>
              <a:off x="5128843"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28</a:t>
              </a:r>
            </a:p>
          </p:txBody>
        </p:sp>
        <p:sp>
          <p:nvSpPr>
            <p:cNvPr id="1560" name="Rectangle 101"/>
            <p:cNvSpPr txBox="1"/>
            <p:nvPr/>
          </p:nvSpPr>
          <p:spPr>
            <a:xfrm>
              <a:off x="5482855"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30</a:t>
              </a:r>
            </a:p>
          </p:txBody>
        </p:sp>
        <p:sp>
          <p:nvSpPr>
            <p:cNvPr id="1561" name="Rectangle 102"/>
            <p:cNvSpPr txBox="1"/>
            <p:nvPr/>
          </p:nvSpPr>
          <p:spPr>
            <a:xfrm>
              <a:off x="6014668"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33</a:t>
              </a:r>
            </a:p>
          </p:txBody>
        </p:sp>
        <p:sp>
          <p:nvSpPr>
            <p:cNvPr id="1562" name="Rectangle 103"/>
            <p:cNvSpPr txBox="1"/>
            <p:nvPr/>
          </p:nvSpPr>
          <p:spPr>
            <a:xfrm>
              <a:off x="6190880"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34</a:t>
              </a:r>
            </a:p>
          </p:txBody>
        </p:sp>
        <p:sp>
          <p:nvSpPr>
            <p:cNvPr id="1563" name="Rectangle 104"/>
            <p:cNvSpPr txBox="1"/>
            <p:nvPr/>
          </p:nvSpPr>
          <p:spPr>
            <a:xfrm>
              <a:off x="6544893"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36</a:t>
              </a:r>
            </a:p>
          </p:txBody>
        </p:sp>
        <p:sp>
          <p:nvSpPr>
            <p:cNvPr id="1564" name="Rectangle 105"/>
            <p:cNvSpPr txBox="1"/>
            <p:nvPr/>
          </p:nvSpPr>
          <p:spPr>
            <a:xfrm>
              <a:off x="6367093"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35</a:t>
              </a:r>
            </a:p>
          </p:txBody>
        </p:sp>
        <p:sp>
          <p:nvSpPr>
            <p:cNvPr id="1565" name="Rectangle 106"/>
            <p:cNvSpPr txBox="1"/>
            <p:nvPr/>
          </p:nvSpPr>
          <p:spPr>
            <a:xfrm>
              <a:off x="6721105" y="4313237"/>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37</a:t>
              </a:r>
            </a:p>
          </p:txBody>
        </p:sp>
        <p:sp>
          <p:nvSpPr>
            <p:cNvPr id="1566" name="Rectangle 107"/>
            <p:cNvSpPr txBox="1"/>
            <p:nvPr/>
          </p:nvSpPr>
          <p:spPr>
            <a:xfrm>
              <a:off x="5836868" y="4443412"/>
              <a:ext cx="250144" cy="2471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100">
                  <a:latin typeface="FuturaA Bk BT"/>
                  <a:ea typeface="FuturaA Bk BT"/>
                  <a:cs typeface="FuturaA Bk BT"/>
                  <a:sym typeface="FuturaA Bk BT"/>
                </a:defRPr>
              </a:lvl1pPr>
            </a:lstStyle>
            <a:p>
              <a:pPr/>
              <a:r>
                <a:t>32</a:t>
              </a:r>
            </a:p>
          </p:txBody>
        </p:sp>
        <p:sp>
          <p:nvSpPr>
            <p:cNvPr id="1567" name="Rectangle 108"/>
            <p:cNvSpPr txBox="1"/>
            <p:nvPr/>
          </p:nvSpPr>
          <p:spPr>
            <a:xfrm>
              <a:off x="5276850" y="4637087"/>
              <a:ext cx="1296814" cy="2637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17583" tIns="17583" rIns="17583" bIns="17583" numCol="1" anchor="t">
              <a:spAutoFit/>
            </a:bodyPr>
            <a:lstStyle>
              <a:lvl1pPr defTabSz="844550">
                <a:defRPr b="1" sz="1500">
                  <a:latin typeface="FuturaA Bk BT"/>
                  <a:ea typeface="FuturaA Bk BT"/>
                  <a:cs typeface="FuturaA Bk BT"/>
                  <a:sym typeface="FuturaA Bk BT"/>
                </a:defRPr>
              </a:lvl1pPr>
            </a:lstStyle>
            <a:p>
              <a:pPr/>
              <a:r>
                <a:t>TCP-Segment</a:t>
              </a:r>
            </a:p>
          </p:txBody>
        </p:sp>
        <p:sp>
          <p:nvSpPr>
            <p:cNvPr id="1568" name="Rectangle 109"/>
            <p:cNvSpPr/>
            <p:nvPr/>
          </p:nvSpPr>
          <p:spPr>
            <a:xfrm rot="16200000">
              <a:off x="-553124" y="1151610"/>
              <a:ext cx="1370014" cy="263767"/>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square" lIns="17583" tIns="17583" rIns="17583" bIns="17583" numCol="1" anchor="t">
              <a:spAutoFit/>
            </a:bodyPr>
            <a:lstStyle>
              <a:lvl1pPr defTabSz="844550">
                <a:defRPr b="1" sz="1500">
                  <a:latin typeface="FuturaA Bk BT"/>
                  <a:ea typeface="FuturaA Bk BT"/>
                  <a:cs typeface="FuturaA Bk BT"/>
                  <a:sym typeface="FuturaA Bk BT"/>
                </a:defRPr>
              </a:lvl1pPr>
            </a:lstStyle>
            <a:p>
              <a:pPr/>
              <a:r>
                <a:t>Fesntergröße</a:t>
              </a:r>
            </a:p>
          </p:txBody>
        </p:sp>
        <p:sp>
          <p:nvSpPr>
            <p:cNvPr id="1569" name="Line 110"/>
            <p:cNvSpPr/>
            <p:nvPr/>
          </p:nvSpPr>
          <p:spPr>
            <a:xfrm>
              <a:off x="6653212" y="4756150"/>
              <a:ext cx="506414" cy="1"/>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570" name="Line 111"/>
            <p:cNvSpPr/>
            <p:nvPr/>
          </p:nvSpPr>
          <p:spPr>
            <a:xfrm flipV="1">
              <a:off x="163512" y="46037"/>
              <a:ext cx="1" cy="533401"/>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571" name="Line 112"/>
            <p:cNvSpPr/>
            <p:nvPr/>
          </p:nvSpPr>
          <p:spPr>
            <a:xfrm flipH="1" flipV="1">
              <a:off x="1916112" y="768350"/>
              <a:ext cx="319089" cy="89376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572" name="Line 113"/>
            <p:cNvSpPr/>
            <p:nvPr/>
          </p:nvSpPr>
          <p:spPr>
            <a:xfrm>
              <a:off x="2747962" y="3194050"/>
              <a:ext cx="1163639" cy="285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7"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578"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579" name="Rectangle 4"/>
          <p:cNvSpPr txBox="1"/>
          <p:nvPr>
            <p:ph type="title"/>
          </p:nvPr>
        </p:nvSpPr>
        <p:spPr>
          <a:xfrm>
            <a:off x="722530" y="278649"/>
            <a:ext cx="8573870" cy="521451"/>
          </a:xfrm>
          <a:prstGeom prst="rect">
            <a:avLst/>
          </a:prstGeom>
        </p:spPr>
        <p:txBody>
          <a:bodyPr/>
          <a:lstStyle/>
          <a:p>
            <a:pPr/>
            <a:r>
              <a:t>TCP - Kritische Punkte der Flußkontrolle</a:t>
            </a:r>
          </a:p>
        </p:txBody>
      </p:sp>
      <p:sp>
        <p:nvSpPr>
          <p:cNvPr id="1580"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1581" name="Rectangle 5"/>
          <p:cNvSpPr txBox="1"/>
          <p:nvPr/>
        </p:nvSpPr>
        <p:spPr>
          <a:xfrm>
            <a:off x="762000" y="977900"/>
            <a:ext cx="8453121" cy="52224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Aufgrund der Flusskontrolle nicht geeignet für Echtzeit-Anwendungen (Beschränkung der Bandbreite im Fall von Engpässen im Netz). </a:t>
            </a:r>
          </a:p>
          <a:p>
            <a:pPr lvl="1" marL="1066800" indent="-609600">
              <a:spcBef>
                <a:spcPts val="700"/>
              </a:spcBef>
              <a:buClr>
                <a:srgbClr val="0000CC"/>
              </a:buClr>
              <a:buSzPct val="100000"/>
              <a:buFont typeface="Arial"/>
              <a:buChar char="•"/>
              <a:defRPr sz="2000">
                <a:solidFill>
                  <a:srgbClr val="5C6971"/>
                </a:solidFill>
              </a:defRPr>
            </a:pPr>
            <a:r>
              <a:t>Echtzeit-Anwendungen nutzen UDP.</a:t>
            </a:r>
          </a:p>
          <a:p>
            <a:pPr marL="609600" indent="-609600">
              <a:spcBef>
                <a:spcPts val="700"/>
              </a:spcBef>
              <a:defRPr sz="2400">
                <a:solidFill>
                  <a:srgbClr val="5C6971"/>
                </a:solidFill>
              </a:defRPr>
            </a:pPr>
            <a:r>
              <a:t>Die Bandbreite wird nicht „fair“ zwischen den Benutzern aufgeteilt. </a:t>
            </a:r>
          </a:p>
          <a:p>
            <a:pPr lvl="1" marL="1066800" indent="-609600">
              <a:spcBef>
                <a:spcPts val="700"/>
              </a:spcBef>
              <a:buClr>
                <a:srgbClr val="0000CC"/>
              </a:buClr>
              <a:buSzPct val="100000"/>
              <a:buFont typeface="Arial"/>
              <a:buChar char="•"/>
              <a:defRPr sz="2000">
                <a:solidFill>
                  <a:srgbClr val="5C6971"/>
                </a:solidFill>
              </a:defRPr>
            </a:pPr>
            <a:r>
              <a:t>Verbindungen mit kurzen Paketverzögerungszeiten erhalten mehr Bandbreite.</a:t>
            </a:r>
          </a:p>
          <a:p>
            <a:pPr marL="609600" indent="-609600">
              <a:spcBef>
                <a:spcPts val="700"/>
              </a:spcBef>
              <a:defRPr sz="2400">
                <a:solidFill>
                  <a:srgbClr val="5C6971"/>
                </a:solidFill>
              </a:defRPr>
            </a:pPr>
            <a:r>
              <a:t>„Pump-Effekt“ bei der Bandbreite aufgrund des Flusskontroll-mechanismus.</a:t>
            </a:r>
          </a:p>
          <a:p>
            <a:pPr lvl="1" marL="1066800" indent="-609600">
              <a:spcBef>
                <a:spcPts val="700"/>
              </a:spcBef>
              <a:buClr>
                <a:srgbClr val="0000CC"/>
              </a:buClr>
              <a:buSzPct val="100000"/>
              <a:buFont typeface="Arial"/>
              <a:buChar char="•"/>
              <a:defRPr sz="2000">
                <a:solidFill>
                  <a:srgbClr val="5C6971"/>
                </a:solidFill>
              </a:defRPr>
            </a:pPr>
            <a:r>
              <a:t>Das System nähert sich langsam der bereitgestellten Kapazität im Netz an und startet im Fehlerfall (Überschreiten der spezifizierten Quittungszeit) von vorne (Startlevel).</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 name="Foliennummernplatzhalter 3"/>
          <p:cNvSpPr txBox="1"/>
          <p:nvPr>
            <p:ph type="sldNum" sz="quarter" idx="2"/>
          </p:nvPr>
        </p:nvSpPr>
        <p:spPr>
          <a:xfrm>
            <a:off x="5166519" y="6388100"/>
            <a:ext cx="188899"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6"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37" name="Rectangle 4"/>
          <p:cNvSpPr txBox="1"/>
          <p:nvPr>
            <p:ph type="title"/>
          </p:nvPr>
        </p:nvSpPr>
        <p:spPr>
          <a:xfrm>
            <a:off x="722530" y="278649"/>
            <a:ext cx="8573870" cy="521451"/>
          </a:xfrm>
          <a:prstGeom prst="rect">
            <a:avLst/>
          </a:prstGeom>
        </p:spPr>
        <p:txBody>
          <a:bodyPr/>
          <a:lstStyle/>
          <a:p>
            <a:pPr/>
            <a:r>
              <a:t>Internet Historie -  ARPANET</a:t>
            </a:r>
          </a:p>
        </p:txBody>
      </p:sp>
      <p:sp>
        <p:nvSpPr>
          <p:cNvPr id="38" name="Rectangle 3"/>
          <p:cNvSpPr txBox="1"/>
          <p:nvPr/>
        </p:nvSpPr>
        <p:spPr>
          <a:xfrm>
            <a:off x="4413656" y="1043735"/>
            <a:ext cx="4724095" cy="470510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04800" indent="-303211">
              <a:spcBef>
                <a:spcPts val="0"/>
              </a:spcBef>
              <a:defRPr b="1" sz="2200" u="sng">
                <a:solidFill>
                  <a:srgbClr val="5C6971"/>
                </a:solidFill>
              </a:defRPr>
            </a:pPr>
            <a:r>
              <a:t>Mitte der 1960er Jahre:</a:t>
            </a:r>
          </a:p>
          <a:p>
            <a:pPr marL="304800" indent="-303211">
              <a:spcBef>
                <a:spcPts val="0"/>
              </a:spcBef>
              <a:defRPr b="1" sz="2200">
                <a:solidFill>
                  <a:srgbClr val="5C6971"/>
                </a:solidFill>
              </a:defRPr>
            </a:pPr>
            <a:r>
              <a:t>    ein militärisches Experiment mit dem Ziel einer zuverlässigen Kommunikation.</a:t>
            </a:r>
            <a:r>
              <a:rPr b="0"/>
              <a:t> </a:t>
            </a:r>
            <a:endParaRPr b="0"/>
          </a:p>
          <a:p>
            <a:pPr marL="304800" indent="-303211">
              <a:spcBef>
                <a:spcPts val="0"/>
              </a:spcBef>
              <a:defRPr sz="2200">
                <a:solidFill>
                  <a:srgbClr val="5C6971"/>
                </a:solidFill>
              </a:defRPr>
            </a:pPr>
            <a:r>
              <a:t>    Aus dieser Forderung resultiert der verbindungslose Betrieb.</a:t>
            </a:r>
          </a:p>
          <a:p>
            <a:pPr marL="304800" indent="-303211">
              <a:spcBef>
                <a:spcPts val="0"/>
              </a:spcBef>
              <a:defRPr sz="2200">
                <a:solidFill>
                  <a:srgbClr val="5C6971"/>
                </a:solidFill>
              </a:defRPr>
            </a:pPr>
            <a:r>
              <a:t>    Gefördert durch die DARPA (Defence Advanced Research Projects Agency </a:t>
            </a:r>
          </a:p>
          <a:p>
            <a:pPr marL="304800" indent="-303211">
              <a:spcBef>
                <a:spcPts val="0"/>
              </a:spcBef>
              <a:defRPr sz="2200">
                <a:solidFill>
                  <a:srgbClr val="5C6971"/>
                </a:solidFill>
              </a:defRPr>
            </a:pPr>
            <a:r>
              <a:t>    das: </a:t>
            </a:r>
          </a:p>
          <a:p>
            <a:pPr marL="304800" indent="-303211">
              <a:spcBef>
                <a:spcPts val="0"/>
              </a:spcBef>
              <a:defRPr sz="2200">
                <a:solidFill>
                  <a:srgbClr val="5C6971"/>
                </a:solidFill>
              </a:defRPr>
            </a:pPr>
            <a:r>
              <a:t>		</a:t>
            </a:r>
            <a:r>
              <a:rPr b="1" i="1"/>
              <a:t>ARPANET</a:t>
            </a:r>
            <a:endParaRPr b="1" i="1"/>
          </a:p>
          <a:p>
            <a:pPr marL="304800" indent="-303211">
              <a:spcBef>
                <a:spcPts val="0"/>
              </a:spcBef>
              <a:defRPr sz="2200">
                <a:solidFill>
                  <a:srgbClr val="5C6971"/>
                </a:solidFill>
              </a:defRPr>
            </a:pPr>
            <a:r>
              <a:t>   	</a:t>
            </a:r>
          </a:p>
          <a:p>
            <a:pPr marL="304800" indent="-303211">
              <a:spcBef>
                <a:spcPts val="0"/>
              </a:spcBef>
              <a:defRPr sz="2200">
                <a:solidFill>
                  <a:srgbClr val="5C6971"/>
                </a:solidFill>
              </a:defRPr>
            </a:pPr>
            <a:r>
              <a:t>    (Advanced Research Project Agency Network)</a:t>
            </a:r>
          </a:p>
        </p:txBody>
      </p:sp>
      <p:sp>
        <p:nvSpPr>
          <p:cNvPr id="39" name="Rectangle 4"/>
          <p:cNvSpPr txBox="1"/>
          <p:nvPr/>
        </p:nvSpPr>
        <p:spPr>
          <a:xfrm>
            <a:off x="765022" y="3293985"/>
            <a:ext cx="1765946" cy="2443239"/>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p>
            <a:pPr defTabSz="844550">
              <a:spcBef>
                <a:spcPts val="700"/>
              </a:spcBef>
              <a:defRPr b="1" sz="2200">
                <a:latin typeface="FuturaA Bk BT"/>
                <a:ea typeface="FuturaA Bk BT"/>
                <a:cs typeface="FuturaA Bk BT"/>
                <a:sym typeface="FuturaA Bk BT"/>
              </a:defRPr>
            </a:pPr>
            <a:r>
              <a:t>1969</a:t>
            </a:r>
          </a:p>
          <a:p>
            <a:pPr defTabSz="844550">
              <a:defRPr b="1">
                <a:latin typeface="FuturaA Bk BT"/>
                <a:ea typeface="FuturaA Bk BT"/>
                <a:cs typeface="FuturaA Bk BT"/>
                <a:sym typeface="FuturaA Bk BT"/>
              </a:defRPr>
            </a:pPr>
            <a:r>
              <a:t>4 Rechner sind</a:t>
            </a:r>
          </a:p>
          <a:p>
            <a:pPr defTabSz="844550">
              <a:defRPr b="1">
                <a:latin typeface="FuturaA Bk BT"/>
                <a:ea typeface="FuturaA Bk BT"/>
                <a:cs typeface="FuturaA Bk BT"/>
                <a:sym typeface="FuturaA Bk BT"/>
              </a:defRPr>
            </a:pPr>
            <a:r>
              <a:t>verbunden:</a:t>
            </a:r>
          </a:p>
          <a:p>
            <a:pPr defTabSz="844550">
              <a:buClr>
                <a:srgbClr val="000000"/>
              </a:buClr>
              <a:buSzPct val="100000"/>
              <a:buChar char="&gt;"/>
              <a:defRPr>
                <a:latin typeface="FuturaA Bk BT"/>
                <a:ea typeface="FuturaA Bk BT"/>
                <a:cs typeface="FuturaA Bk BT"/>
                <a:sym typeface="FuturaA Bk BT"/>
              </a:defRPr>
            </a:pPr>
            <a:r>
              <a:t> Los Angeles</a:t>
            </a:r>
          </a:p>
          <a:p>
            <a:pPr defTabSz="844550">
              <a:buClr>
                <a:srgbClr val="000000"/>
              </a:buClr>
              <a:buSzPct val="100000"/>
              <a:buChar char="&gt;"/>
              <a:defRPr>
                <a:latin typeface="FuturaA Bk BT"/>
                <a:ea typeface="FuturaA Bk BT"/>
                <a:cs typeface="FuturaA Bk BT"/>
                <a:sym typeface="FuturaA Bk BT"/>
              </a:defRPr>
            </a:pPr>
            <a:r>
              <a:t> Stanford </a:t>
            </a:r>
          </a:p>
          <a:p>
            <a:pPr defTabSz="844550">
              <a:buClr>
                <a:srgbClr val="000000"/>
              </a:buClr>
              <a:buSzPct val="100000"/>
              <a:buChar char="&gt;"/>
              <a:defRPr>
                <a:latin typeface="FuturaA Bk BT"/>
                <a:ea typeface="FuturaA Bk BT"/>
                <a:cs typeface="FuturaA Bk BT"/>
                <a:sym typeface="FuturaA Bk BT"/>
              </a:defRPr>
            </a:pPr>
            <a:r>
              <a:t> Santa Barbara</a:t>
            </a:r>
          </a:p>
          <a:p>
            <a:pPr defTabSz="844550">
              <a:buClr>
                <a:srgbClr val="000000"/>
              </a:buClr>
              <a:buSzPct val="100000"/>
              <a:buChar char="&gt;"/>
              <a:defRPr>
                <a:latin typeface="FuturaA Bk BT"/>
                <a:ea typeface="FuturaA Bk BT"/>
                <a:cs typeface="FuturaA Bk BT"/>
                <a:sym typeface="FuturaA Bk BT"/>
              </a:defRPr>
            </a:pPr>
            <a:r>
              <a:t> Salt Lake City</a:t>
            </a:r>
          </a:p>
        </p:txBody>
      </p:sp>
      <p:grpSp>
        <p:nvGrpSpPr>
          <p:cNvPr id="56" name="Gruppieren 27"/>
          <p:cNvGrpSpPr/>
          <p:nvPr/>
        </p:nvGrpSpPr>
        <p:grpSpPr>
          <a:xfrm>
            <a:off x="857544" y="1133745"/>
            <a:ext cx="3479924" cy="3349747"/>
            <a:chOff x="0" y="0"/>
            <a:chExt cx="3479922" cy="3349746"/>
          </a:xfrm>
        </p:grpSpPr>
        <p:grpSp>
          <p:nvGrpSpPr>
            <p:cNvPr id="46" name="Group 5"/>
            <p:cNvGrpSpPr/>
            <p:nvPr/>
          </p:nvGrpSpPr>
          <p:grpSpPr>
            <a:xfrm>
              <a:off x="-1" y="0"/>
              <a:ext cx="3479924" cy="3349747"/>
              <a:chOff x="0" y="0"/>
              <a:chExt cx="3479922" cy="3349746"/>
            </a:xfrm>
          </p:grpSpPr>
          <p:sp>
            <p:nvSpPr>
              <p:cNvPr id="40" name="Freeform 6"/>
              <p:cNvSpPr/>
              <p:nvPr/>
            </p:nvSpPr>
            <p:spPr>
              <a:xfrm>
                <a:off x="0" y="288670"/>
                <a:ext cx="3290908" cy="30610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615"/>
                    </a:moveTo>
                    <a:lnTo>
                      <a:pt x="1048" y="4829"/>
                    </a:lnTo>
                    <a:lnTo>
                      <a:pt x="1606" y="4560"/>
                    </a:lnTo>
                    <a:lnTo>
                      <a:pt x="1712" y="4084"/>
                    </a:lnTo>
                    <a:lnTo>
                      <a:pt x="1231" y="3774"/>
                    </a:lnTo>
                    <a:lnTo>
                      <a:pt x="1212" y="3236"/>
                    </a:lnTo>
                    <a:lnTo>
                      <a:pt x="1433" y="3112"/>
                    </a:lnTo>
                    <a:lnTo>
                      <a:pt x="1404" y="2843"/>
                    </a:lnTo>
                    <a:lnTo>
                      <a:pt x="2202" y="2781"/>
                    </a:lnTo>
                    <a:lnTo>
                      <a:pt x="2414" y="2337"/>
                    </a:lnTo>
                    <a:lnTo>
                      <a:pt x="2433" y="1944"/>
                    </a:lnTo>
                    <a:lnTo>
                      <a:pt x="3106" y="1851"/>
                    </a:lnTo>
                    <a:lnTo>
                      <a:pt x="3154" y="1458"/>
                    </a:lnTo>
                    <a:lnTo>
                      <a:pt x="2491" y="1355"/>
                    </a:lnTo>
                    <a:lnTo>
                      <a:pt x="2827" y="1106"/>
                    </a:lnTo>
                    <a:lnTo>
                      <a:pt x="3828" y="1106"/>
                    </a:lnTo>
                    <a:lnTo>
                      <a:pt x="4155" y="786"/>
                    </a:lnTo>
                    <a:lnTo>
                      <a:pt x="4597" y="713"/>
                    </a:lnTo>
                    <a:lnTo>
                      <a:pt x="4847" y="445"/>
                    </a:lnTo>
                    <a:lnTo>
                      <a:pt x="5184" y="931"/>
                    </a:lnTo>
                    <a:lnTo>
                      <a:pt x="6482" y="838"/>
                    </a:lnTo>
                    <a:lnTo>
                      <a:pt x="7069" y="1313"/>
                    </a:lnTo>
                    <a:lnTo>
                      <a:pt x="9030" y="1189"/>
                    </a:lnTo>
                    <a:lnTo>
                      <a:pt x="9319" y="962"/>
                    </a:lnTo>
                    <a:lnTo>
                      <a:pt x="10031" y="1355"/>
                    </a:lnTo>
                    <a:lnTo>
                      <a:pt x="10829" y="1675"/>
                    </a:lnTo>
                    <a:lnTo>
                      <a:pt x="11185" y="1582"/>
                    </a:lnTo>
                    <a:lnTo>
                      <a:pt x="11396" y="1355"/>
                    </a:lnTo>
                    <a:lnTo>
                      <a:pt x="12060" y="1458"/>
                    </a:lnTo>
                    <a:lnTo>
                      <a:pt x="11617" y="1189"/>
                    </a:lnTo>
                    <a:lnTo>
                      <a:pt x="11214" y="1230"/>
                    </a:lnTo>
                    <a:lnTo>
                      <a:pt x="10598" y="1313"/>
                    </a:lnTo>
                    <a:lnTo>
                      <a:pt x="10338" y="931"/>
                    </a:lnTo>
                    <a:lnTo>
                      <a:pt x="10002" y="713"/>
                    </a:lnTo>
                    <a:lnTo>
                      <a:pt x="10002" y="393"/>
                    </a:lnTo>
                    <a:lnTo>
                      <a:pt x="10050" y="52"/>
                    </a:lnTo>
                    <a:lnTo>
                      <a:pt x="10367" y="0"/>
                    </a:lnTo>
                    <a:lnTo>
                      <a:pt x="10723" y="300"/>
                    </a:lnTo>
                    <a:lnTo>
                      <a:pt x="10829" y="145"/>
                    </a:lnTo>
                    <a:lnTo>
                      <a:pt x="11137" y="0"/>
                    </a:lnTo>
                    <a:lnTo>
                      <a:pt x="11435" y="238"/>
                    </a:lnTo>
                    <a:lnTo>
                      <a:pt x="11666" y="52"/>
                    </a:lnTo>
                    <a:lnTo>
                      <a:pt x="11848" y="321"/>
                    </a:lnTo>
                    <a:lnTo>
                      <a:pt x="11877" y="600"/>
                    </a:lnTo>
                    <a:lnTo>
                      <a:pt x="12435" y="838"/>
                    </a:lnTo>
                    <a:lnTo>
                      <a:pt x="12204" y="1106"/>
                    </a:lnTo>
                    <a:lnTo>
                      <a:pt x="12204" y="1375"/>
                    </a:lnTo>
                    <a:lnTo>
                      <a:pt x="13108" y="1458"/>
                    </a:lnTo>
                    <a:lnTo>
                      <a:pt x="13358" y="1106"/>
                    </a:lnTo>
                    <a:lnTo>
                      <a:pt x="13204" y="869"/>
                    </a:lnTo>
                    <a:lnTo>
                      <a:pt x="12791" y="931"/>
                    </a:lnTo>
                    <a:lnTo>
                      <a:pt x="12897" y="445"/>
                    </a:lnTo>
                    <a:lnTo>
                      <a:pt x="13695" y="713"/>
                    </a:lnTo>
                    <a:lnTo>
                      <a:pt x="13877" y="1086"/>
                    </a:lnTo>
                    <a:lnTo>
                      <a:pt x="14522" y="1086"/>
                    </a:lnTo>
                    <a:lnTo>
                      <a:pt x="15157" y="1406"/>
                    </a:lnTo>
                    <a:lnTo>
                      <a:pt x="15493" y="1355"/>
                    </a:lnTo>
                    <a:lnTo>
                      <a:pt x="15859" y="1675"/>
                    </a:lnTo>
                    <a:lnTo>
                      <a:pt x="15493" y="2151"/>
                    </a:lnTo>
                    <a:lnTo>
                      <a:pt x="15185" y="1799"/>
                    </a:lnTo>
                    <a:lnTo>
                      <a:pt x="14974" y="1923"/>
                    </a:lnTo>
                    <a:lnTo>
                      <a:pt x="14705" y="2182"/>
                    </a:lnTo>
                    <a:lnTo>
                      <a:pt x="14262" y="2420"/>
                    </a:lnTo>
                    <a:lnTo>
                      <a:pt x="14493" y="2781"/>
                    </a:lnTo>
                    <a:lnTo>
                      <a:pt x="14108" y="2812"/>
                    </a:lnTo>
                    <a:lnTo>
                      <a:pt x="13772" y="3257"/>
                    </a:lnTo>
                    <a:lnTo>
                      <a:pt x="13435" y="3857"/>
                    </a:lnTo>
                    <a:lnTo>
                      <a:pt x="13926" y="4353"/>
                    </a:lnTo>
                    <a:lnTo>
                      <a:pt x="14339" y="4953"/>
                    </a:lnTo>
                    <a:lnTo>
                      <a:pt x="15051" y="5067"/>
                    </a:lnTo>
                    <a:lnTo>
                      <a:pt x="15753" y="4953"/>
                    </a:lnTo>
                    <a:lnTo>
                      <a:pt x="16012" y="5253"/>
                    </a:lnTo>
                    <a:lnTo>
                      <a:pt x="15878" y="5397"/>
                    </a:lnTo>
                    <a:lnTo>
                      <a:pt x="15676" y="5697"/>
                    </a:lnTo>
                    <a:lnTo>
                      <a:pt x="15984" y="6235"/>
                    </a:lnTo>
                    <a:lnTo>
                      <a:pt x="16089" y="6680"/>
                    </a:lnTo>
                    <a:lnTo>
                      <a:pt x="16445" y="6835"/>
                    </a:lnTo>
                    <a:lnTo>
                      <a:pt x="16936" y="6483"/>
                    </a:lnTo>
                    <a:lnTo>
                      <a:pt x="16811" y="5966"/>
                    </a:lnTo>
                    <a:lnTo>
                      <a:pt x="16368" y="5615"/>
                    </a:lnTo>
                    <a:lnTo>
                      <a:pt x="16888" y="5098"/>
                    </a:lnTo>
                    <a:lnTo>
                      <a:pt x="16445" y="4208"/>
                    </a:lnTo>
                    <a:lnTo>
                      <a:pt x="16061" y="3857"/>
                    </a:lnTo>
                    <a:lnTo>
                      <a:pt x="16368" y="3588"/>
                    </a:lnTo>
                    <a:lnTo>
                      <a:pt x="16320" y="3112"/>
                    </a:lnTo>
                    <a:lnTo>
                      <a:pt x="16580" y="2812"/>
                    </a:lnTo>
                    <a:lnTo>
                      <a:pt x="16936" y="3112"/>
                    </a:lnTo>
                    <a:lnTo>
                      <a:pt x="17917" y="4136"/>
                    </a:lnTo>
                    <a:lnTo>
                      <a:pt x="18436" y="4229"/>
                    </a:lnTo>
                    <a:lnTo>
                      <a:pt x="18619" y="3960"/>
                    </a:lnTo>
                    <a:lnTo>
                      <a:pt x="18484" y="3412"/>
                    </a:lnTo>
                    <a:lnTo>
                      <a:pt x="18850" y="3536"/>
                    </a:lnTo>
                    <a:lnTo>
                      <a:pt x="19359" y="4177"/>
                    </a:lnTo>
                    <a:lnTo>
                      <a:pt x="19465" y="4477"/>
                    </a:lnTo>
                    <a:lnTo>
                      <a:pt x="19802" y="4705"/>
                    </a:lnTo>
                    <a:lnTo>
                      <a:pt x="20484" y="4973"/>
                    </a:lnTo>
                    <a:lnTo>
                      <a:pt x="20821" y="5490"/>
                    </a:lnTo>
                    <a:lnTo>
                      <a:pt x="21340" y="5811"/>
                    </a:lnTo>
                    <a:lnTo>
                      <a:pt x="21571" y="5935"/>
                    </a:lnTo>
                    <a:lnTo>
                      <a:pt x="21600" y="6235"/>
                    </a:lnTo>
                    <a:lnTo>
                      <a:pt x="21186" y="6452"/>
                    </a:lnTo>
                    <a:lnTo>
                      <a:pt x="21004" y="6204"/>
                    </a:lnTo>
                    <a:lnTo>
                      <a:pt x="20773" y="6235"/>
                    </a:lnTo>
                    <a:lnTo>
                      <a:pt x="20696" y="6752"/>
                    </a:lnTo>
                    <a:lnTo>
                      <a:pt x="20359" y="6866"/>
                    </a:lnTo>
                    <a:lnTo>
                      <a:pt x="20032" y="6628"/>
                    </a:lnTo>
                    <a:lnTo>
                      <a:pt x="19282" y="6628"/>
                    </a:lnTo>
                    <a:lnTo>
                      <a:pt x="19186" y="7228"/>
                    </a:lnTo>
                    <a:lnTo>
                      <a:pt x="19340" y="7558"/>
                    </a:lnTo>
                    <a:lnTo>
                      <a:pt x="19677" y="7341"/>
                    </a:lnTo>
                    <a:lnTo>
                      <a:pt x="19927" y="7248"/>
                    </a:lnTo>
                    <a:lnTo>
                      <a:pt x="20244" y="7434"/>
                    </a:lnTo>
                    <a:lnTo>
                      <a:pt x="19850" y="7889"/>
                    </a:lnTo>
                    <a:lnTo>
                      <a:pt x="20244" y="8241"/>
                    </a:lnTo>
                    <a:lnTo>
                      <a:pt x="20773" y="8365"/>
                    </a:lnTo>
                    <a:lnTo>
                      <a:pt x="20696" y="8634"/>
                    </a:lnTo>
                    <a:lnTo>
                      <a:pt x="20542" y="8696"/>
                    </a:lnTo>
                    <a:lnTo>
                      <a:pt x="20032" y="9937"/>
                    </a:lnTo>
                    <a:lnTo>
                      <a:pt x="20080" y="9140"/>
                    </a:lnTo>
                    <a:lnTo>
                      <a:pt x="20254" y="8727"/>
                    </a:lnTo>
                    <a:lnTo>
                      <a:pt x="20032" y="8479"/>
                    </a:lnTo>
                    <a:lnTo>
                      <a:pt x="19754" y="8748"/>
                    </a:lnTo>
                    <a:lnTo>
                      <a:pt x="19879" y="8996"/>
                    </a:lnTo>
                    <a:lnTo>
                      <a:pt x="19677" y="9171"/>
                    </a:lnTo>
                    <a:lnTo>
                      <a:pt x="19417" y="9347"/>
                    </a:lnTo>
                    <a:lnTo>
                      <a:pt x="19436" y="9906"/>
                    </a:lnTo>
                    <a:lnTo>
                      <a:pt x="19128" y="10154"/>
                    </a:lnTo>
                    <a:lnTo>
                      <a:pt x="18638" y="10205"/>
                    </a:lnTo>
                    <a:lnTo>
                      <a:pt x="18850" y="10505"/>
                    </a:lnTo>
                    <a:lnTo>
                      <a:pt x="18638" y="10836"/>
                    </a:lnTo>
                    <a:lnTo>
                      <a:pt x="18850" y="11136"/>
                    </a:lnTo>
                    <a:lnTo>
                      <a:pt x="18542" y="11705"/>
                    </a:lnTo>
                    <a:lnTo>
                      <a:pt x="18436" y="12242"/>
                    </a:lnTo>
                    <a:lnTo>
                      <a:pt x="18051" y="12573"/>
                    </a:lnTo>
                    <a:lnTo>
                      <a:pt x="17561" y="13380"/>
                    </a:lnTo>
                    <a:lnTo>
                      <a:pt x="17513" y="13948"/>
                    </a:lnTo>
                    <a:lnTo>
                      <a:pt x="17638" y="14424"/>
                    </a:lnTo>
                    <a:lnTo>
                      <a:pt x="17917" y="15024"/>
                    </a:lnTo>
                    <a:lnTo>
                      <a:pt x="18022" y="15655"/>
                    </a:lnTo>
                    <a:lnTo>
                      <a:pt x="17792" y="15913"/>
                    </a:lnTo>
                    <a:lnTo>
                      <a:pt x="17513" y="15727"/>
                    </a:lnTo>
                    <a:lnTo>
                      <a:pt x="17561" y="15386"/>
                    </a:lnTo>
                    <a:lnTo>
                      <a:pt x="17388" y="14724"/>
                    </a:lnTo>
                    <a:lnTo>
                      <a:pt x="17176" y="14600"/>
                    </a:lnTo>
                    <a:lnTo>
                      <a:pt x="17090" y="14197"/>
                    </a:lnTo>
                    <a:lnTo>
                      <a:pt x="16782" y="14197"/>
                    </a:lnTo>
                    <a:lnTo>
                      <a:pt x="16474" y="13928"/>
                    </a:lnTo>
                    <a:lnTo>
                      <a:pt x="16186" y="14031"/>
                    </a:lnTo>
                    <a:lnTo>
                      <a:pt x="15859" y="13835"/>
                    </a:lnTo>
                    <a:lnTo>
                      <a:pt x="15493" y="14073"/>
                    </a:lnTo>
                    <a:lnTo>
                      <a:pt x="14830" y="13886"/>
                    </a:lnTo>
                    <a:lnTo>
                      <a:pt x="15262" y="14372"/>
                    </a:lnTo>
                    <a:lnTo>
                      <a:pt x="14705" y="14341"/>
                    </a:lnTo>
                    <a:lnTo>
                      <a:pt x="14339" y="13948"/>
                    </a:lnTo>
                    <a:lnTo>
                      <a:pt x="13676" y="13948"/>
                    </a:lnTo>
                    <a:lnTo>
                      <a:pt x="13772" y="14600"/>
                    </a:lnTo>
                    <a:lnTo>
                      <a:pt x="13262" y="14372"/>
                    </a:lnTo>
                    <a:lnTo>
                      <a:pt x="13002" y="15024"/>
                    </a:lnTo>
                    <a:lnTo>
                      <a:pt x="13204" y="15293"/>
                    </a:lnTo>
                    <a:lnTo>
                      <a:pt x="13002" y="16058"/>
                    </a:lnTo>
                    <a:lnTo>
                      <a:pt x="13233" y="16864"/>
                    </a:lnTo>
                    <a:lnTo>
                      <a:pt x="13493" y="17443"/>
                    </a:lnTo>
                    <a:lnTo>
                      <a:pt x="13801" y="18012"/>
                    </a:lnTo>
                    <a:lnTo>
                      <a:pt x="14705" y="17940"/>
                    </a:lnTo>
                    <a:lnTo>
                      <a:pt x="15080" y="17847"/>
                    </a:lnTo>
                    <a:lnTo>
                      <a:pt x="15157" y="17443"/>
                    </a:lnTo>
                    <a:lnTo>
                      <a:pt x="14955" y="17164"/>
                    </a:lnTo>
                    <a:lnTo>
                      <a:pt x="14974" y="16864"/>
                    </a:lnTo>
                    <a:lnTo>
                      <a:pt x="15541" y="16926"/>
                    </a:lnTo>
                    <a:lnTo>
                      <a:pt x="16109" y="16802"/>
                    </a:lnTo>
                    <a:lnTo>
                      <a:pt x="16109" y="17164"/>
                    </a:lnTo>
                    <a:lnTo>
                      <a:pt x="15955" y="17671"/>
                    </a:lnTo>
                    <a:lnTo>
                      <a:pt x="15676" y="18064"/>
                    </a:lnTo>
                    <a:lnTo>
                      <a:pt x="15618" y="18601"/>
                    </a:lnTo>
                    <a:lnTo>
                      <a:pt x="15984" y="18808"/>
                    </a:lnTo>
                    <a:lnTo>
                      <a:pt x="16474" y="18757"/>
                    </a:lnTo>
                    <a:lnTo>
                      <a:pt x="16782" y="18901"/>
                    </a:lnTo>
                    <a:lnTo>
                      <a:pt x="17090" y="18870"/>
                    </a:lnTo>
                    <a:lnTo>
                      <a:pt x="17157" y="19201"/>
                    </a:lnTo>
                    <a:lnTo>
                      <a:pt x="16916" y="19739"/>
                    </a:lnTo>
                    <a:lnTo>
                      <a:pt x="17128" y="20070"/>
                    </a:lnTo>
                    <a:lnTo>
                      <a:pt x="17157" y="20659"/>
                    </a:lnTo>
                    <a:lnTo>
                      <a:pt x="17513" y="21124"/>
                    </a:lnTo>
                    <a:lnTo>
                      <a:pt x="17946" y="21207"/>
                    </a:lnTo>
                    <a:lnTo>
                      <a:pt x="18205" y="21124"/>
                    </a:lnTo>
                    <a:lnTo>
                      <a:pt x="18378" y="21145"/>
                    </a:lnTo>
                    <a:lnTo>
                      <a:pt x="18898" y="21145"/>
                    </a:lnTo>
                    <a:lnTo>
                      <a:pt x="19128" y="21383"/>
                    </a:lnTo>
                    <a:lnTo>
                      <a:pt x="18850" y="21321"/>
                    </a:lnTo>
                    <a:lnTo>
                      <a:pt x="18513" y="21383"/>
                    </a:lnTo>
                    <a:lnTo>
                      <a:pt x="17946" y="21600"/>
                    </a:lnTo>
                    <a:lnTo>
                      <a:pt x="17465" y="21300"/>
                    </a:lnTo>
                    <a:lnTo>
                      <a:pt x="16936" y="21124"/>
                    </a:lnTo>
                    <a:lnTo>
                      <a:pt x="16753" y="21145"/>
                    </a:lnTo>
                    <a:lnTo>
                      <a:pt x="16782" y="20876"/>
                    </a:lnTo>
                    <a:lnTo>
                      <a:pt x="16753" y="20390"/>
                    </a:lnTo>
                    <a:lnTo>
                      <a:pt x="16349" y="20070"/>
                    </a:lnTo>
                    <a:lnTo>
                      <a:pt x="15522" y="19822"/>
                    </a:lnTo>
                    <a:lnTo>
                      <a:pt x="15387" y="19646"/>
                    </a:lnTo>
                    <a:lnTo>
                      <a:pt x="15157" y="19677"/>
                    </a:lnTo>
                    <a:lnTo>
                      <a:pt x="14926" y="19439"/>
                    </a:lnTo>
                    <a:lnTo>
                      <a:pt x="14599" y="19294"/>
                    </a:lnTo>
                    <a:lnTo>
                      <a:pt x="14185" y="18757"/>
                    </a:lnTo>
                    <a:lnTo>
                      <a:pt x="13724" y="18601"/>
                    </a:lnTo>
                    <a:lnTo>
                      <a:pt x="13464" y="18901"/>
                    </a:lnTo>
                    <a:lnTo>
                      <a:pt x="13127" y="18663"/>
                    </a:lnTo>
                    <a:lnTo>
                      <a:pt x="12791" y="18663"/>
                    </a:lnTo>
                    <a:lnTo>
                      <a:pt x="12079" y="18457"/>
                    </a:lnTo>
                    <a:lnTo>
                      <a:pt x="10752" y="17547"/>
                    </a:lnTo>
                    <a:lnTo>
                      <a:pt x="10675" y="16596"/>
                    </a:lnTo>
                    <a:lnTo>
                      <a:pt x="10492" y="16213"/>
                    </a:lnTo>
                    <a:lnTo>
                      <a:pt x="10281" y="15913"/>
                    </a:lnTo>
                    <a:lnTo>
                      <a:pt x="10002" y="15355"/>
                    </a:lnTo>
                    <a:lnTo>
                      <a:pt x="8617" y="13535"/>
                    </a:lnTo>
                    <a:lnTo>
                      <a:pt x="8617" y="14217"/>
                    </a:lnTo>
                    <a:lnTo>
                      <a:pt x="9463" y="15417"/>
                    </a:lnTo>
                    <a:lnTo>
                      <a:pt x="9819" y="16482"/>
                    </a:lnTo>
                    <a:lnTo>
                      <a:pt x="9261" y="16265"/>
                    </a:lnTo>
                    <a:lnTo>
                      <a:pt x="9184" y="15655"/>
                    </a:lnTo>
                    <a:lnTo>
                      <a:pt x="8463" y="15262"/>
                    </a:lnTo>
                    <a:lnTo>
                      <a:pt x="8877" y="15024"/>
                    </a:lnTo>
                    <a:lnTo>
                      <a:pt x="7944" y="14341"/>
                    </a:lnTo>
                    <a:lnTo>
                      <a:pt x="8309" y="13948"/>
                    </a:lnTo>
                    <a:lnTo>
                      <a:pt x="7973" y="13235"/>
                    </a:lnTo>
                    <a:lnTo>
                      <a:pt x="6886" y="11612"/>
                    </a:lnTo>
                    <a:lnTo>
                      <a:pt x="6722" y="10691"/>
                    </a:lnTo>
                    <a:lnTo>
                      <a:pt x="6790" y="9906"/>
                    </a:lnTo>
                    <a:lnTo>
                      <a:pt x="7069" y="9171"/>
                    </a:lnTo>
                    <a:lnTo>
                      <a:pt x="7069" y="8365"/>
                    </a:lnTo>
                    <a:lnTo>
                      <a:pt x="6886" y="7910"/>
                    </a:lnTo>
                    <a:lnTo>
                      <a:pt x="7482" y="7765"/>
                    </a:lnTo>
                    <a:lnTo>
                      <a:pt x="6722" y="6835"/>
                    </a:lnTo>
                    <a:lnTo>
                      <a:pt x="6742" y="6411"/>
                    </a:lnTo>
                    <a:lnTo>
                      <a:pt x="6463" y="5811"/>
                    </a:lnTo>
                    <a:lnTo>
                      <a:pt x="6568" y="5490"/>
                    </a:lnTo>
                    <a:lnTo>
                      <a:pt x="6328" y="5273"/>
                    </a:lnTo>
                    <a:lnTo>
                      <a:pt x="6280" y="4891"/>
                    </a:lnTo>
                    <a:lnTo>
                      <a:pt x="6049" y="4622"/>
                    </a:lnTo>
                    <a:lnTo>
                      <a:pt x="6328" y="4322"/>
                    </a:lnTo>
                    <a:lnTo>
                      <a:pt x="5943" y="4177"/>
                    </a:lnTo>
                    <a:lnTo>
                      <a:pt x="5655" y="4405"/>
                    </a:lnTo>
                    <a:lnTo>
                      <a:pt x="5212" y="3857"/>
                    </a:lnTo>
                    <a:lnTo>
                      <a:pt x="4751" y="3681"/>
                    </a:lnTo>
                    <a:lnTo>
                      <a:pt x="4078" y="3681"/>
                    </a:lnTo>
                    <a:lnTo>
                      <a:pt x="3674" y="4208"/>
                    </a:lnTo>
                    <a:lnTo>
                      <a:pt x="3472" y="4084"/>
                    </a:lnTo>
                    <a:lnTo>
                      <a:pt x="3799" y="3381"/>
                    </a:lnTo>
                    <a:lnTo>
                      <a:pt x="3491" y="3536"/>
                    </a:lnTo>
                    <a:lnTo>
                      <a:pt x="2827" y="4208"/>
                    </a:lnTo>
                    <a:lnTo>
                      <a:pt x="2097" y="4829"/>
                    </a:lnTo>
                    <a:lnTo>
                      <a:pt x="1510" y="4973"/>
                    </a:lnTo>
                    <a:lnTo>
                      <a:pt x="404" y="5635"/>
                    </a:lnTo>
                    <a:lnTo>
                      <a:pt x="0" y="5615"/>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grpSp>
            <p:nvGrpSpPr>
              <p:cNvPr id="45" name="Group 7"/>
              <p:cNvGrpSpPr/>
              <p:nvPr/>
            </p:nvGrpSpPr>
            <p:grpSpPr>
              <a:xfrm>
                <a:off x="2128980" y="-1"/>
                <a:ext cx="1350943" cy="2883773"/>
                <a:chOff x="0" y="0"/>
                <a:chExt cx="1350942" cy="2883771"/>
              </a:xfrm>
            </p:grpSpPr>
            <p:sp>
              <p:nvSpPr>
                <p:cNvPr id="41" name="Freeform 8"/>
                <p:cNvSpPr/>
                <p:nvPr/>
              </p:nvSpPr>
              <p:spPr>
                <a:xfrm>
                  <a:off x="232971" y="0"/>
                  <a:ext cx="1117972" cy="7956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296"/>
                      </a:moveTo>
                      <a:lnTo>
                        <a:pt x="510" y="2705"/>
                      </a:lnTo>
                      <a:lnTo>
                        <a:pt x="510" y="1551"/>
                      </a:lnTo>
                      <a:lnTo>
                        <a:pt x="1274" y="0"/>
                      </a:lnTo>
                      <a:lnTo>
                        <a:pt x="5209" y="1034"/>
                      </a:lnTo>
                      <a:lnTo>
                        <a:pt x="11890" y="2824"/>
                      </a:lnTo>
                      <a:lnTo>
                        <a:pt x="14608" y="4415"/>
                      </a:lnTo>
                      <a:lnTo>
                        <a:pt x="17976" y="6126"/>
                      </a:lnTo>
                      <a:lnTo>
                        <a:pt x="19788" y="8751"/>
                      </a:lnTo>
                      <a:lnTo>
                        <a:pt x="21600" y="10223"/>
                      </a:lnTo>
                      <a:lnTo>
                        <a:pt x="20892" y="11257"/>
                      </a:lnTo>
                      <a:lnTo>
                        <a:pt x="20892" y="12530"/>
                      </a:lnTo>
                      <a:lnTo>
                        <a:pt x="20185" y="12849"/>
                      </a:lnTo>
                      <a:lnTo>
                        <a:pt x="19647" y="14002"/>
                      </a:lnTo>
                      <a:lnTo>
                        <a:pt x="20185" y="15116"/>
                      </a:lnTo>
                      <a:lnTo>
                        <a:pt x="20100" y="16031"/>
                      </a:lnTo>
                      <a:lnTo>
                        <a:pt x="19335" y="17264"/>
                      </a:lnTo>
                      <a:lnTo>
                        <a:pt x="19477" y="18418"/>
                      </a:lnTo>
                      <a:lnTo>
                        <a:pt x="20666" y="19691"/>
                      </a:lnTo>
                      <a:lnTo>
                        <a:pt x="20751" y="20725"/>
                      </a:lnTo>
                      <a:lnTo>
                        <a:pt x="20383" y="21520"/>
                      </a:lnTo>
                      <a:lnTo>
                        <a:pt x="19250" y="21600"/>
                      </a:lnTo>
                      <a:lnTo>
                        <a:pt x="18429" y="20924"/>
                      </a:lnTo>
                      <a:lnTo>
                        <a:pt x="17467" y="19571"/>
                      </a:lnTo>
                      <a:lnTo>
                        <a:pt x="17099" y="19571"/>
                      </a:lnTo>
                      <a:lnTo>
                        <a:pt x="16561" y="18895"/>
                      </a:lnTo>
                      <a:lnTo>
                        <a:pt x="16108" y="17065"/>
                      </a:lnTo>
                      <a:lnTo>
                        <a:pt x="15429" y="16508"/>
                      </a:lnTo>
                      <a:lnTo>
                        <a:pt x="14240" y="15792"/>
                      </a:lnTo>
                      <a:lnTo>
                        <a:pt x="13079" y="15036"/>
                      </a:lnTo>
                      <a:lnTo>
                        <a:pt x="11607" y="13406"/>
                      </a:lnTo>
                      <a:lnTo>
                        <a:pt x="10984" y="12252"/>
                      </a:lnTo>
                      <a:lnTo>
                        <a:pt x="11069" y="11377"/>
                      </a:lnTo>
                      <a:lnTo>
                        <a:pt x="11663" y="10701"/>
                      </a:lnTo>
                      <a:lnTo>
                        <a:pt x="11210" y="9666"/>
                      </a:lnTo>
                      <a:lnTo>
                        <a:pt x="10531" y="10223"/>
                      </a:lnTo>
                      <a:lnTo>
                        <a:pt x="9625" y="8751"/>
                      </a:lnTo>
                      <a:lnTo>
                        <a:pt x="9342" y="9428"/>
                      </a:lnTo>
                      <a:lnTo>
                        <a:pt x="8578" y="9428"/>
                      </a:lnTo>
                      <a:lnTo>
                        <a:pt x="8351" y="8871"/>
                      </a:lnTo>
                      <a:lnTo>
                        <a:pt x="8351" y="7916"/>
                      </a:lnTo>
                      <a:lnTo>
                        <a:pt x="7898" y="7240"/>
                      </a:lnTo>
                      <a:lnTo>
                        <a:pt x="7389" y="7399"/>
                      </a:lnTo>
                      <a:lnTo>
                        <a:pt x="6568" y="5768"/>
                      </a:lnTo>
                      <a:lnTo>
                        <a:pt x="6030" y="5688"/>
                      </a:lnTo>
                      <a:lnTo>
                        <a:pt x="5039" y="4893"/>
                      </a:lnTo>
                      <a:lnTo>
                        <a:pt x="3312" y="5092"/>
                      </a:lnTo>
                      <a:lnTo>
                        <a:pt x="1359" y="4893"/>
                      </a:lnTo>
                      <a:lnTo>
                        <a:pt x="0" y="4296"/>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sp>
              <p:nvSpPr>
                <p:cNvPr id="42" name="Freeform 9"/>
                <p:cNvSpPr/>
                <p:nvPr/>
              </p:nvSpPr>
              <p:spPr>
                <a:xfrm>
                  <a:off x="0" y="281343"/>
                  <a:ext cx="720894" cy="4044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34" y="0"/>
                      </a:moveTo>
                      <a:lnTo>
                        <a:pt x="0" y="1722"/>
                      </a:lnTo>
                      <a:lnTo>
                        <a:pt x="0" y="3678"/>
                      </a:lnTo>
                      <a:lnTo>
                        <a:pt x="1493" y="6183"/>
                      </a:lnTo>
                      <a:lnTo>
                        <a:pt x="2195" y="5478"/>
                      </a:lnTo>
                      <a:lnTo>
                        <a:pt x="2678" y="6339"/>
                      </a:lnTo>
                      <a:lnTo>
                        <a:pt x="3732" y="6574"/>
                      </a:lnTo>
                      <a:lnTo>
                        <a:pt x="4302" y="5243"/>
                      </a:lnTo>
                      <a:lnTo>
                        <a:pt x="6541" y="5478"/>
                      </a:lnTo>
                      <a:lnTo>
                        <a:pt x="6761" y="6809"/>
                      </a:lnTo>
                      <a:lnTo>
                        <a:pt x="7551" y="7435"/>
                      </a:lnTo>
                      <a:lnTo>
                        <a:pt x="9307" y="7200"/>
                      </a:lnTo>
                      <a:lnTo>
                        <a:pt x="9834" y="8374"/>
                      </a:lnTo>
                      <a:lnTo>
                        <a:pt x="10800" y="8765"/>
                      </a:lnTo>
                      <a:lnTo>
                        <a:pt x="11502" y="10487"/>
                      </a:lnTo>
                      <a:lnTo>
                        <a:pt x="11502" y="12757"/>
                      </a:lnTo>
                      <a:lnTo>
                        <a:pt x="10932" y="13383"/>
                      </a:lnTo>
                      <a:lnTo>
                        <a:pt x="11283" y="14322"/>
                      </a:lnTo>
                      <a:lnTo>
                        <a:pt x="10317" y="16043"/>
                      </a:lnTo>
                      <a:lnTo>
                        <a:pt x="10317" y="17609"/>
                      </a:lnTo>
                      <a:lnTo>
                        <a:pt x="11722" y="18078"/>
                      </a:lnTo>
                      <a:lnTo>
                        <a:pt x="12380" y="17374"/>
                      </a:lnTo>
                      <a:lnTo>
                        <a:pt x="12732" y="16513"/>
                      </a:lnTo>
                      <a:lnTo>
                        <a:pt x="13215" y="17374"/>
                      </a:lnTo>
                      <a:lnTo>
                        <a:pt x="14049" y="16904"/>
                      </a:lnTo>
                      <a:lnTo>
                        <a:pt x="15585" y="18078"/>
                      </a:lnTo>
                      <a:lnTo>
                        <a:pt x="16639" y="20035"/>
                      </a:lnTo>
                      <a:lnTo>
                        <a:pt x="16990" y="20035"/>
                      </a:lnTo>
                      <a:lnTo>
                        <a:pt x="17122" y="21130"/>
                      </a:lnTo>
                      <a:lnTo>
                        <a:pt x="18263" y="21600"/>
                      </a:lnTo>
                      <a:lnTo>
                        <a:pt x="19317" y="21600"/>
                      </a:lnTo>
                      <a:lnTo>
                        <a:pt x="18615" y="20426"/>
                      </a:lnTo>
                      <a:lnTo>
                        <a:pt x="18966" y="19565"/>
                      </a:lnTo>
                      <a:lnTo>
                        <a:pt x="20020" y="20426"/>
                      </a:lnTo>
                      <a:lnTo>
                        <a:pt x="20810" y="20896"/>
                      </a:lnTo>
                      <a:lnTo>
                        <a:pt x="21029" y="19409"/>
                      </a:lnTo>
                      <a:lnTo>
                        <a:pt x="20107" y="17609"/>
                      </a:lnTo>
                      <a:lnTo>
                        <a:pt x="19185" y="17609"/>
                      </a:lnTo>
                      <a:lnTo>
                        <a:pt x="18263" y="16278"/>
                      </a:lnTo>
                      <a:lnTo>
                        <a:pt x="19185" y="16278"/>
                      </a:lnTo>
                      <a:lnTo>
                        <a:pt x="20107" y="17139"/>
                      </a:lnTo>
                      <a:lnTo>
                        <a:pt x="21600" y="17139"/>
                      </a:lnTo>
                      <a:lnTo>
                        <a:pt x="21161" y="15574"/>
                      </a:lnTo>
                      <a:lnTo>
                        <a:pt x="20020" y="13617"/>
                      </a:lnTo>
                      <a:lnTo>
                        <a:pt x="18966" y="13383"/>
                      </a:lnTo>
                      <a:lnTo>
                        <a:pt x="17561" y="11426"/>
                      </a:lnTo>
                      <a:lnTo>
                        <a:pt x="16068" y="10722"/>
                      </a:lnTo>
                      <a:lnTo>
                        <a:pt x="14576" y="10096"/>
                      </a:lnTo>
                      <a:lnTo>
                        <a:pt x="13478" y="7435"/>
                      </a:lnTo>
                      <a:lnTo>
                        <a:pt x="12732" y="4226"/>
                      </a:lnTo>
                      <a:lnTo>
                        <a:pt x="11722" y="4226"/>
                      </a:lnTo>
                      <a:lnTo>
                        <a:pt x="11371" y="3287"/>
                      </a:lnTo>
                      <a:lnTo>
                        <a:pt x="10800" y="3522"/>
                      </a:lnTo>
                      <a:lnTo>
                        <a:pt x="9746" y="2113"/>
                      </a:lnTo>
                      <a:lnTo>
                        <a:pt x="7902" y="1487"/>
                      </a:lnTo>
                      <a:lnTo>
                        <a:pt x="7200" y="2348"/>
                      </a:lnTo>
                      <a:lnTo>
                        <a:pt x="5576" y="1487"/>
                      </a:lnTo>
                      <a:lnTo>
                        <a:pt x="4522" y="1487"/>
                      </a:lnTo>
                      <a:lnTo>
                        <a:pt x="4039" y="391"/>
                      </a:lnTo>
                      <a:lnTo>
                        <a:pt x="3512" y="0"/>
                      </a:lnTo>
                      <a:lnTo>
                        <a:pt x="2678" y="391"/>
                      </a:lnTo>
                      <a:lnTo>
                        <a:pt x="834" y="0"/>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sp>
              <p:nvSpPr>
                <p:cNvPr id="43" name="Freeform 10"/>
                <p:cNvSpPr/>
                <p:nvPr/>
              </p:nvSpPr>
              <p:spPr>
                <a:xfrm>
                  <a:off x="417590" y="2598032"/>
                  <a:ext cx="499645" cy="1758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440"/>
                      </a:moveTo>
                      <a:lnTo>
                        <a:pt x="1647" y="3960"/>
                      </a:lnTo>
                      <a:lnTo>
                        <a:pt x="2787" y="3960"/>
                      </a:lnTo>
                      <a:lnTo>
                        <a:pt x="4054" y="1440"/>
                      </a:lnTo>
                      <a:lnTo>
                        <a:pt x="5891" y="1440"/>
                      </a:lnTo>
                      <a:lnTo>
                        <a:pt x="6208" y="540"/>
                      </a:lnTo>
                      <a:lnTo>
                        <a:pt x="6841" y="0"/>
                      </a:lnTo>
                      <a:lnTo>
                        <a:pt x="9058" y="3420"/>
                      </a:lnTo>
                      <a:lnTo>
                        <a:pt x="9628" y="6480"/>
                      </a:lnTo>
                      <a:lnTo>
                        <a:pt x="10008" y="4860"/>
                      </a:lnTo>
                      <a:lnTo>
                        <a:pt x="11845" y="7920"/>
                      </a:lnTo>
                      <a:lnTo>
                        <a:pt x="12795" y="7920"/>
                      </a:lnTo>
                      <a:lnTo>
                        <a:pt x="13999" y="9360"/>
                      </a:lnTo>
                      <a:lnTo>
                        <a:pt x="15139" y="10440"/>
                      </a:lnTo>
                      <a:lnTo>
                        <a:pt x="15139" y="14220"/>
                      </a:lnTo>
                      <a:lnTo>
                        <a:pt x="17926" y="14220"/>
                      </a:lnTo>
                      <a:lnTo>
                        <a:pt x="18813" y="17280"/>
                      </a:lnTo>
                      <a:lnTo>
                        <a:pt x="20270" y="17280"/>
                      </a:lnTo>
                      <a:lnTo>
                        <a:pt x="21600" y="20160"/>
                      </a:lnTo>
                      <a:lnTo>
                        <a:pt x="20777" y="21600"/>
                      </a:lnTo>
                      <a:lnTo>
                        <a:pt x="20270" y="19800"/>
                      </a:lnTo>
                      <a:lnTo>
                        <a:pt x="20143" y="19260"/>
                      </a:lnTo>
                      <a:lnTo>
                        <a:pt x="18813" y="19800"/>
                      </a:lnTo>
                      <a:lnTo>
                        <a:pt x="18116" y="20160"/>
                      </a:lnTo>
                      <a:lnTo>
                        <a:pt x="17166" y="21600"/>
                      </a:lnTo>
                      <a:lnTo>
                        <a:pt x="13999" y="21600"/>
                      </a:lnTo>
                      <a:lnTo>
                        <a:pt x="13999" y="19260"/>
                      </a:lnTo>
                      <a:lnTo>
                        <a:pt x="11845" y="14760"/>
                      </a:lnTo>
                      <a:lnTo>
                        <a:pt x="11845" y="10800"/>
                      </a:lnTo>
                      <a:lnTo>
                        <a:pt x="9628" y="10800"/>
                      </a:lnTo>
                      <a:lnTo>
                        <a:pt x="8868" y="9360"/>
                      </a:lnTo>
                      <a:lnTo>
                        <a:pt x="8361" y="10800"/>
                      </a:lnTo>
                      <a:lnTo>
                        <a:pt x="7474" y="9000"/>
                      </a:lnTo>
                      <a:lnTo>
                        <a:pt x="6841" y="9000"/>
                      </a:lnTo>
                      <a:lnTo>
                        <a:pt x="6841" y="5940"/>
                      </a:lnTo>
                      <a:lnTo>
                        <a:pt x="6208" y="3960"/>
                      </a:lnTo>
                      <a:lnTo>
                        <a:pt x="4307" y="4860"/>
                      </a:lnTo>
                      <a:lnTo>
                        <a:pt x="3040" y="9000"/>
                      </a:lnTo>
                      <a:lnTo>
                        <a:pt x="1457" y="9360"/>
                      </a:lnTo>
                      <a:lnTo>
                        <a:pt x="0" y="10440"/>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sp>
              <p:nvSpPr>
                <p:cNvPr id="44" name="Freeform 11"/>
                <p:cNvSpPr/>
                <p:nvPr/>
              </p:nvSpPr>
              <p:spPr>
                <a:xfrm>
                  <a:off x="870346" y="2735773"/>
                  <a:ext cx="310630" cy="1479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467"/>
                      </a:moveTo>
                      <a:lnTo>
                        <a:pt x="1528" y="17109"/>
                      </a:lnTo>
                      <a:lnTo>
                        <a:pt x="6419" y="16467"/>
                      </a:lnTo>
                      <a:lnTo>
                        <a:pt x="8762" y="20531"/>
                      </a:lnTo>
                      <a:lnTo>
                        <a:pt x="11106" y="21600"/>
                      </a:lnTo>
                      <a:lnTo>
                        <a:pt x="12634" y="16467"/>
                      </a:lnTo>
                      <a:lnTo>
                        <a:pt x="11921" y="14115"/>
                      </a:lnTo>
                      <a:lnTo>
                        <a:pt x="13449" y="12404"/>
                      </a:lnTo>
                      <a:lnTo>
                        <a:pt x="15792" y="16467"/>
                      </a:lnTo>
                      <a:lnTo>
                        <a:pt x="18136" y="16467"/>
                      </a:lnTo>
                      <a:lnTo>
                        <a:pt x="18136" y="13473"/>
                      </a:lnTo>
                      <a:lnTo>
                        <a:pt x="19562" y="13473"/>
                      </a:lnTo>
                      <a:lnTo>
                        <a:pt x="21600" y="10265"/>
                      </a:lnTo>
                      <a:lnTo>
                        <a:pt x="20072" y="9838"/>
                      </a:lnTo>
                      <a:lnTo>
                        <a:pt x="20072" y="3422"/>
                      </a:lnTo>
                      <a:lnTo>
                        <a:pt x="17219" y="2352"/>
                      </a:lnTo>
                      <a:lnTo>
                        <a:pt x="14774" y="3422"/>
                      </a:lnTo>
                      <a:lnTo>
                        <a:pt x="12634" y="3422"/>
                      </a:lnTo>
                      <a:lnTo>
                        <a:pt x="9679" y="2352"/>
                      </a:lnTo>
                      <a:lnTo>
                        <a:pt x="7132" y="0"/>
                      </a:lnTo>
                      <a:lnTo>
                        <a:pt x="6419" y="2352"/>
                      </a:lnTo>
                      <a:lnTo>
                        <a:pt x="6113" y="6844"/>
                      </a:lnTo>
                      <a:lnTo>
                        <a:pt x="3974" y="6844"/>
                      </a:lnTo>
                      <a:lnTo>
                        <a:pt x="2955" y="10265"/>
                      </a:lnTo>
                      <a:lnTo>
                        <a:pt x="1528" y="11762"/>
                      </a:lnTo>
                      <a:lnTo>
                        <a:pt x="0" y="16467"/>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grpSp>
        </p:grpSp>
        <p:sp>
          <p:nvSpPr>
            <p:cNvPr id="47" name="Oval 12"/>
            <p:cNvSpPr/>
            <p:nvPr/>
          </p:nvSpPr>
          <p:spPr>
            <a:xfrm>
              <a:off x="1119188" y="1817687"/>
              <a:ext cx="146051" cy="16986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48" name="Oval 13"/>
            <p:cNvSpPr/>
            <p:nvPr/>
          </p:nvSpPr>
          <p:spPr>
            <a:xfrm>
              <a:off x="1628774" y="1827212"/>
              <a:ext cx="146051" cy="168277"/>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49" name="Oval 14"/>
            <p:cNvSpPr/>
            <p:nvPr/>
          </p:nvSpPr>
          <p:spPr>
            <a:xfrm>
              <a:off x="2622549" y="1770062"/>
              <a:ext cx="146051" cy="168277"/>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50" name="Oval 15"/>
            <p:cNvSpPr/>
            <p:nvPr/>
          </p:nvSpPr>
          <p:spPr>
            <a:xfrm>
              <a:off x="1277938" y="2027237"/>
              <a:ext cx="146051" cy="16986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51" name="Line 16"/>
            <p:cNvSpPr/>
            <p:nvPr/>
          </p:nvSpPr>
          <p:spPr>
            <a:xfrm flipV="1">
              <a:off x="1725612" y="1847850"/>
              <a:ext cx="977900" cy="7143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52" name="Line 17"/>
            <p:cNvSpPr/>
            <p:nvPr/>
          </p:nvSpPr>
          <p:spPr>
            <a:xfrm>
              <a:off x="1220788" y="1908175"/>
              <a:ext cx="481012"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53" name="Line 18"/>
            <p:cNvSpPr/>
            <p:nvPr/>
          </p:nvSpPr>
          <p:spPr>
            <a:xfrm flipH="1">
              <a:off x="1362075" y="1873250"/>
              <a:ext cx="1330325" cy="2254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54" name="Line 19"/>
            <p:cNvSpPr/>
            <p:nvPr/>
          </p:nvSpPr>
          <p:spPr>
            <a:xfrm>
              <a:off x="1198563" y="1908175"/>
              <a:ext cx="163512" cy="2016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55" name="Line 20"/>
            <p:cNvSpPr/>
            <p:nvPr/>
          </p:nvSpPr>
          <p:spPr>
            <a:xfrm flipV="1">
              <a:off x="1347788" y="1862137"/>
              <a:ext cx="409574" cy="2698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sp>
        <p:nvSpPr>
          <p:cNvPr id="57"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85"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586"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587" name="Rectangle 4"/>
          <p:cNvSpPr txBox="1"/>
          <p:nvPr>
            <p:ph type="title"/>
          </p:nvPr>
        </p:nvSpPr>
        <p:spPr>
          <a:xfrm>
            <a:off x="722530" y="278649"/>
            <a:ext cx="8573870" cy="521451"/>
          </a:xfrm>
          <a:prstGeom prst="rect">
            <a:avLst/>
          </a:prstGeom>
        </p:spPr>
        <p:txBody>
          <a:bodyPr/>
          <a:lstStyle/>
          <a:p>
            <a:pPr/>
            <a:r>
              <a:t>UDP - Protokollkopf</a:t>
            </a:r>
          </a:p>
        </p:txBody>
      </p:sp>
      <p:sp>
        <p:nvSpPr>
          <p:cNvPr id="1588"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1589" name="Rectangle 5"/>
          <p:cNvSpPr txBox="1"/>
          <p:nvPr/>
        </p:nvSpPr>
        <p:spPr>
          <a:xfrm>
            <a:off x="762000" y="977900"/>
            <a:ext cx="8453121" cy="12108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Nur eine kleine Erweiterung des IP Protokolls:</a:t>
            </a:r>
          </a:p>
          <a:p>
            <a:pPr lvl="1" marL="1066800" indent="-609600">
              <a:spcBef>
                <a:spcPts val="700"/>
              </a:spcBef>
              <a:buClr>
                <a:srgbClr val="0000CC"/>
              </a:buClr>
              <a:buSzPct val="100000"/>
              <a:buFont typeface="Arial"/>
              <a:buChar char="•"/>
              <a:defRPr sz="2000">
                <a:solidFill>
                  <a:srgbClr val="5C6971"/>
                </a:solidFill>
              </a:defRPr>
            </a:pPr>
            <a:r>
              <a:t>Schutz des UDP-Protokollkopfes durch eine Prüfsumme (CRC).</a:t>
            </a:r>
          </a:p>
          <a:p>
            <a:pPr lvl="1" marL="1066800" indent="-609600">
              <a:spcBef>
                <a:spcPts val="700"/>
              </a:spcBef>
              <a:buClr>
                <a:srgbClr val="0000CC"/>
              </a:buClr>
              <a:buSzPct val="100000"/>
              <a:buFont typeface="Arial"/>
              <a:buChar char="•"/>
              <a:defRPr sz="2000">
                <a:solidFill>
                  <a:srgbClr val="5C6971"/>
                </a:solidFill>
              </a:defRPr>
            </a:pPr>
            <a:r>
              <a:t>Auswahl des richtigen Dienstes (=höhere Schichten)</a:t>
            </a:r>
          </a:p>
        </p:txBody>
      </p:sp>
      <p:grpSp>
        <p:nvGrpSpPr>
          <p:cNvPr id="1624" name="Gruppieren 10"/>
          <p:cNvGrpSpPr/>
          <p:nvPr/>
        </p:nvGrpSpPr>
        <p:grpSpPr>
          <a:xfrm>
            <a:off x="961842" y="2528900"/>
            <a:ext cx="7877175" cy="2439987"/>
            <a:chOff x="0" y="0"/>
            <a:chExt cx="7877174" cy="2439985"/>
          </a:xfrm>
        </p:grpSpPr>
        <p:sp>
          <p:nvSpPr>
            <p:cNvPr id="1590" name="Rectangle 2"/>
            <p:cNvSpPr/>
            <p:nvPr/>
          </p:nvSpPr>
          <p:spPr>
            <a:xfrm>
              <a:off x="11112" y="1238249"/>
              <a:ext cx="7854951" cy="1196975"/>
            </a:xfrm>
            <a:prstGeom prst="rect">
              <a:avLst/>
            </a:prstGeom>
            <a:solidFill>
              <a:schemeClr val="accent3">
                <a:lumOff val="44000"/>
              </a:schemeClr>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591" name="Line 3"/>
            <p:cNvSpPr/>
            <p:nvPr/>
          </p:nvSpPr>
          <p:spPr>
            <a:xfrm flipH="1">
              <a:off x="0" y="1004886"/>
              <a:ext cx="1" cy="139700"/>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92" name="Line 4"/>
            <p:cNvSpPr/>
            <p:nvPr/>
          </p:nvSpPr>
          <p:spPr>
            <a:xfrm>
              <a:off x="984249" y="1004886"/>
              <a:ext cx="1" cy="139700"/>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93" name="Line 5"/>
            <p:cNvSpPr/>
            <p:nvPr/>
          </p:nvSpPr>
          <p:spPr>
            <a:xfrm>
              <a:off x="1968499" y="1004886"/>
              <a:ext cx="1" cy="139700"/>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94" name="Line 6"/>
            <p:cNvSpPr/>
            <p:nvPr/>
          </p:nvSpPr>
          <p:spPr>
            <a:xfrm>
              <a:off x="2954337" y="1004886"/>
              <a:ext cx="1" cy="139700"/>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95" name="Line 7"/>
            <p:cNvSpPr/>
            <p:nvPr/>
          </p:nvSpPr>
          <p:spPr>
            <a:xfrm>
              <a:off x="3938587" y="1004886"/>
              <a:ext cx="1" cy="139700"/>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96" name="Line 8"/>
            <p:cNvSpPr/>
            <p:nvPr/>
          </p:nvSpPr>
          <p:spPr>
            <a:xfrm>
              <a:off x="4922837" y="1004886"/>
              <a:ext cx="1" cy="139700"/>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97" name="Line 9"/>
            <p:cNvSpPr/>
            <p:nvPr/>
          </p:nvSpPr>
          <p:spPr>
            <a:xfrm>
              <a:off x="5908674" y="1004886"/>
              <a:ext cx="1" cy="139700"/>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98" name="Line 10"/>
            <p:cNvSpPr/>
            <p:nvPr/>
          </p:nvSpPr>
          <p:spPr>
            <a:xfrm>
              <a:off x="6892924" y="1004886"/>
              <a:ext cx="1" cy="139700"/>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1599" name="Line 11"/>
            <p:cNvSpPr/>
            <p:nvPr/>
          </p:nvSpPr>
          <p:spPr>
            <a:xfrm>
              <a:off x="7877174" y="1004886"/>
              <a:ext cx="1" cy="139700"/>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grpSp>
          <p:nvGrpSpPr>
            <p:cNvPr id="1602" name="Rectangle 12"/>
            <p:cNvGrpSpPr/>
            <p:nvPr/>
          </p:nvGrpSpPr>
          <p:grpSpPr>
            <a:xfrm>
              <a:off x="4762" y="1233486"/>
              <a:ext cx="3927476" cy="596900"/>
              <a:chOff x="0" y="0"/>
              <a:chExt cx="3927474" cy="596899"/>
            </a:xfrm>
          </p:grpSpPr>
          <p:sp>
            <p:nvSpPr>
              <p:cNvPr id="1600" name="Rechteck"/>
              <p:cNvSpPr/>
              <p:nvPr/>
            </p:nvSpPr>
            <p:spPr>
              <a:xfrm>
                <a:off x="-1" y="-1"/>
                <a:ext cx="3927476" cy="596901"/>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1601" name="Source Port"/>
              <p:cNvSpPr txBox="1"/>
              <p:nvPr/>
            </p:nvSpPr>
            <p:spPr>
              <a:xfrm>
                <a:off x="48842" y="117722"/>
                <a:ext cx="1390453"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Source Port</a:t>
                </a:r>
              </a:p>
            </p:txBody>
          </p:sp>
        </p:grpSp>
        <p:grpSp>
          <p:nvGrpSpPr>
            <p:cNvPr id="1605" name="Rectangle 13"/>
            <p:cNvGrpSpPr/>
            <p:nvPr/>
          </p:nvGrpSpPr>
          <p:grpSpPr>
            <a:xfrm>
              <a:off x="3944937" y="1233486"/>
              <a:ext cx="3927475" cy="596900"/>
              <a:chOff x="0" y="0"/>
              <a:chExt cx="3927474" cy="596899"/>
            </a:xfrm>
          </p:grpSpPr>
          <p:sp>
            <p:nvSpPr>
              <p:cNvPr id="1603" name="Rechteck"/>
              <p:cNvSpPr/>
              <p:nvPr/>
            </p:nvSpPr>
            <p:spPr>
              <a:xfrm>
                <a:off x="-1" y="-1"/>
                <a:ext cx="3927476" cy="596901"/>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1604" name="Destination Port"/>
              <p:cNvSpPr txBox="1"/>
              <p:nvPr/>
            </p:nvSpPr>
            <p:spPr>
              <a:xfrm>
                <a:off x="48842" y="117722"/>
                <a:ext cx="1860155"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Destination Port</a:t>
                </a:r>
              </a:p>
            </p:txBody>
          </p:sp>
        </p:grpSp>
        <p:sp>
          <p:nvSpPr>
            <p:cNvPr id="1606" name="Rectangle 14"/>
            <p:cNvSpPr txBox="1"/>
            <p:nvPr/>
          </p:nvSpPr>
          <p:spPr>
            <a:xfrm>
              <a:off x="28206" y="863599"/>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0</a:t>
              </a:r>
            </a:p>
          </p:txBody>
        </p:sp>
        <p:sp>
          <p:nvSpPr>
            <p:cNvPr id="1607" name="Rectangle 15"/>
            <p:cNvSpPr txBox="1"/>
            <p:nvPr/>
          </p:nvSpPr>
          <p:spPr>
            <a:xfrm>
              <a:off x="1014042" y="863599"/>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4</a:t>
              </a:r>
            </a:p>
          </p:txBody>
        </p:sp>
        <p:sp>
          <p:nvSpPr>
            <p:cNvPr id="1608" name="Rectangle 16"/>
            <p:cNvSpPr txBox="1"/>
            <p:nvPr/>
          </p:nvSpPr>
          <p:spPr>
            <a:xfrm>
              <a:off x="1998292" y="863599"/>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8</a:t>
              </a:r>
            </a:p>
          </p:txBody>
        </p:sp>
        <p:sp>
          <p:nvSpPr>
            <p:cNvPr id="1609" name="Rectangle 17"/>
            <p:cNvSpPr txBox="1"/>
            <p:nvPr/>
          </p:nvSpPr>
          <p:spPr>
            <a:xfrm>
              <a:off x="2982542" y="8635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12</a:t>
              </a:r>
            </a:p>
          </p:txBody>
        </p:sp>
        <p:sp>
          <p:nvSpPr>
            <p:cNvPr id="1610" name="Rectangle 18"/>
            <p:cNvSpPr txBox="1"/>
            <p:nvPr/>
          </p:nvSpPr>
          <p:spPr>
            <a:xfrm>
              <a:off x="3968380" y="8635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16</a:t>
              </a:r>
            </a:p>
          </p:txBody>
        </p:sp>
        <p:sp>
          <p:nvSpPr>
            <p:cNvPr id="1611" name="Rectangle 19"/>
            <p:cNvSpPr txBox="1"/>
            <p:nvPr/>
          </p:nvSpPr>
          <p:spPr>
            <a:xfrm>
              <a:off x="4952630" y="8635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20</a:t>
              </a:r>
            </a:p>
          </p:txBody>
        </p:sp>
        <p:sp>
          <p:nvSpPr>
            <p:cNvPr id="1612" name="Rectangle 20"/>
            <p:cNvSpPr txBox="1"/>
            <p:nvPr/>
          </p:nvSpPr>
          <p:spPr>
            <a:xfrm>
              <a:off x="5936880" y="8635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24</a:t>
              </a:r>
            </a:p>
          </p:txBody>
        </p:sp>
        <p:sp>
          <p:nvSpPr>
            <p:cNvPr id="1613" name="Rectangle 21"/>
            <p:cNvSpPr txBox="1"/>
            <p:nvPr/>
          </p:nvSpPr>
          <p:spPr>
            <a:xfrm>
              <a:off x="6922717" y="8635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28</a:t>
              </a:r>
            </a:p>
          </p:txBody>
        </p:sp>
        <p:sp>
          <p:nvSpPr>
            <p:cNvPr id="1614" name="Rectangle 22"/>
            <p:cNvSpPr txBox="1"/>
            <p:nvPr/>
          </p:nvSpPr>
          <p:spPr>
            <a:xfrm>
              <a:off x="7554542" y="863599"/>
              <a:ext cx="30664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atin typeface="FuturaA Bk BT"/>
                  <a:ea typeface="FuturaA Bk BT"/>
                  <a:cs typeface="FuturaA Bk BT"/>
                  <a:sym typeface="FuturaA Bk BT"/>
                </a:defRPr>
              </a:lvl1pPr>
            </a:lstStyle>
            <a:p>
              <a:pPr/>
              <a:r>
                <a:t>31</a:t>
              </a:r>
            </a:p>
          </p:txBody>
        </p:sp>
        <p:grpSp>
          <p:nvGrpSpPr>
            <p:cNvPr id="1617" name="Rectangle 23"/>
            <p:cNvGrpSpPr/>
            <p:nvPr/>
          </p:nvGrpSpPr>
          <p:grpSpPr>
            <a:xfrm>
              <a:off x="4762" y="1843086"/>
              <a:ext cx="3927476" cy="596900"/>
              <a:chOff x="0" y="0"/>
              <a:chExt cx="3927474" cy="596899"/>
            </a:xfrm>
          </p:grpSpPr>
          <p:sp>
            <p:nvSpPr>
              <p:cNvPr id="1615" name="Rechteck"/>
              <p:cNvSpPr/>
              <p:nvPr/>
            </p:nvSpPr>
            <p:spPr>
              <a:xfrm>
                <a:off x="-1" y="-1"/>
                <a:ext cx="3927476" cy="596901"/>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1616" name="Length"/>
              <p:cNvSpPr txBox="1"/>
              <p:nvPr/>
            </p:nvSpPr>
            <p:spPr>
              <a:xfrm>
                <a:off x="48842" y="117722"/>
                <a:ext cx="856569"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Length</a:t>
                </a:r>
              </a:p>
            </p:txBody>
          </p:sp>
        </p:grpSp>
        <p:grpSp>
          <p:nvGrpSpPr>
            <p:cNvPr id="1620" name="Rectangle 24"/>
            <p:cNvGrpSpPr/>
            <p:nvPr/>
          </p:nvGrpSpPr>
          <p:grpSpPr>
            <a:xfrm>
              <a:off x="3944937" y="1843086"/>
              <a:ext cx="3927475" cy="596900"/>
              <a:chOff x="0" y="0"/>
              <a:chExt cx="3927474" cy="596899"/>
            </a:xfrm>
          </p:grpSpPr>
          <p:sp>
            <p:nvSpPr>
              <p:cNvPr id="1618" name="Rechteck"/>
              <p:cNvSpPr/>
              <p:nvPr/>
            </p:nvSpPr>
            <p:spPr>
              <a:xfrm>
                <a:off x="-1" y="-1"/>
                <a:ext cx="3927476" cy="596901"/>
              </a:xfrm>
              <a:prstGeom prst="rect">
                <a:avLst/>
              </a:prstGeom>
              <a:solidFill>
                <a:srgbClr val="FF0000"/>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1619" name="UDP Checksum"/>
              <p:cNvSpPr txBox="1"/>
              <p:nvPr/>
            </p:nvSpPr>
            <p:spPr>
              <a:xfrm>
                <a:off x="48842" y="117722"/>
                <a:ext cx="1793070"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a:latin typeface="FuturaA Bk BT"/>
                    <a:ea typeface="FuturaA Bk BT"/>
                    <a:cs typeface="FuturaA Bk BT"/>
                    <a:sym typeface="FuturaA Bk BT"/>
                  </a:defRPr>
                </a:lvl1pPr>
              </a:lstStyle>
              <a:p>
                <a:pPr/>
                <a:r>
                  <a:t>UDP Checksum</a:t>
                </a:r>
              </a:p>
            </p:txBody>
          </p:sp>
        </p:grpSp>
        <p:sp>
          <p:nvSpPr>
            <p:cNvPr id="1621" name="Rectangle 25"/>
            <p:cNvSpPr/>
            <p:nvPr/>
          </p:nvSpPr>
          <p:spPr>
            <a:xfrm>
              <a:off x="11112" y="1238249"/>
              <a:ext cx="7854951" cy="1196975"/>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1622" name="Line 26"/>
            <p:cNvSpPr/>
            <p:nvPr/>
          </p:nvSpPr>
          <p:spPr>
            <a:xfrm>
              <a:off x="3387724" y="541336"/>
              <a:ext cx="398463" cy="962025"/>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623" name="Rectangle 27"/>
            <p:cNvSpPr txBox="1"/>
            <p:nvPr/>
          </p:nvSpPr>
          <p:spPr>
            <a:xfrm>
              <a:off x="2303092" y="0"/>
              <a:ext cx="1786218" cy="564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lnSpc>
                  <a:spcPct val="90000"/>
                </a:lnSpc>
                <a:defRPr b="1" sz="1700">
                  <a:latin typeface="FuturaA Bk BT"/>
                  <a:ea typeface="FuturaA Bk BT"/>
                  <a:cs typeface="FuturaA Bk BT"/>
                  <a:sym typeface="FuturaA Bk BT"/>
                </a:defRPr>
              </a:pPr>
              <a:r>
                <a:t>Protokoll der </a:t>
              </a:r>
              <a:br/>
              <a:r>
                <a:t>höheren Schicht</a:t>
              </a:r>
            </a:p>
          </p:txBody>
        </p:sp>
      </p:gr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8"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629"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630" name="Rectangle 4"/>
          <p:cNvSpPr txBox="1"/>
          <p:nvPr>
            <p:ph type="title"/>
          </p:nvPr>
        </p:nvSpPr>
        <p:spPr>
          <a:xfrm>
            <a:off x="722530" y="278649"/>
            <a:ext cx="8573870" cy="521451"/>
          </a:xfrm>
          <a:prstGeom prst="rect">
            <a:avLst/>
          </a:prstGeom>
        </p:spPr>
        <p:txBody>
          <a:bodyPr/>
          <a:lstStyle/>
          <a:p>
            <a:pPr/>
            <a:r>
              <a:t>Socket Definition</a:t>
            </a:r>
          </a:p>
        </p:txBody>
      </p:sp>
      <p:sp>
        <p:nvSpPr>
          <p:cNvPr id="1631"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1632" name="Rectangle 5"/>
          <p:cNvSpPr txBox="1"/>
          <p:nvPr/>
        </p:nvSpPr>
        <p:spPr>
          <a:xfrm>
            <a:off x="762000" y="977900"/>
            <a:ext cx="8453121" cy="8917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Das Tupel aus </a:t>
            </a:r>
            <a:r>
              <a:rPr b="1"/>
              <a:t>IP-Adresse</a:t>
            </a:r>
            <a:r>
              <a:t> und </a:t>
            </a:r>
            <a:r>
              <a:rPr b="1"/>
              <a:t>Port-Nummer</a:t>
            </a:r>
            <a:r>
              <a:t>  </a:t>
            </a:r>
          </a:p>
          <a:p>
            <a:pPr marL="609600" indent="-609600">
              <a:spcBef>
                <a:spcPts val="700"/>
              </a:spcBef>
              <a:defRPr sz="2400">
                <a:solidFill>
                  <a:srgbClr val="5C6971"/>
                </a:solidFill>
              </a:defRPr>
            </a:pPr>
            <a:r>
              <a:t>wird „Socket“ genannt (Steckverbinder für Anwendungen).</a:t>
            </a:r>
          </a:p>
        </p:txBody>
      </p:sp>
      <p:grpSp>
        <p:nvGrpSpPr>
          <p:cNvPr id="1653" name="Gruppieren 10"/>
          <p:cNvGrpSpPr/>
          <p:nvPr/>
        </p:nvGrpSpPr>
        <p:grpSpPr>
          <a:xfrm>
            <a:off x="1307595" y="1943835"/>
            <a:ext cx="7038349" cy="3924532"/>
            <a:chOff x="0" y="0"/>
            <a:chExt cx="7038349" cy="3924531"/>
          </a:xfrm>
        </p:grpSpPr>
        <p:sp>
          <p:nvSpPr>
            <p:cNvPr id="1633" name="AutoShape 2"/>
            <p:cNvSpPr/>
            <p:nvPr/>
          </p:nvSpPr>
          <p:spPr>
            <a:xfrm>
              <a:off x="3687763" y="2023030"/>
              <a:ext cx="2198688" cy="1487361"/>
            </a:xfrm>
            <a:prstGeom prst="roundRect">
              <a:avLst>
                <a:gd name="adj" fmla="val 12495"/>
              </a:avLst>
            </a:prstGeom>
            <a:solidFill>
              <a:srgbClr val="FF00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defRPr sz="2000">
                  <a:solidFill>
                    <a:schemeClr val="accent3">
                      <a:lumOff val="44000"/>
                    </a:schemeClr>
                  </a:solidFill>
                  <a:latin typeface="FuturaA Bk BT"/>
                  <a:ea typeface="FuturaA Bk BT"/>
                  <a:cs typeface="FuturaA Bk BT"/>
                  <a:sym typeface="FuturaA Bk BT"/>
                </a:defRPr>
              </a:pPr>
            </a:p>
          </p:txBody>
        </p:sp>
        <p:sp>
          <p:nvSpPr>
            <p:cNvPr id="1634" name="Line 3"/>
            <p:cNvSpPr/>
            <p:nvPr/>
          </p:nvSpPr>
          <p:spPr>
            <a:xfrm>
              <a:off x="1149350" y="1338818"/>
              <a:ext cx="501650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1643" name="Group 4"/>
            <p:cNvGrpSpPr/>
            <p:nvPr/>
          </p:nvGrpSpPr>
          <p:grpSpPr>
            <a:xfrm>
              <a:off x="2216150" y="559355"/>
              <a:ext cx="2882901" cy="1206500"/>
              <a:chOff x="0" y="0"/>
              <a:chExt cx="2882900" cy="1206499"/>
            </a:xfrm>
          </p:grpSpPr>
          <p:sp>
            <p:nvSpPr>
              <p:cNvPr id="1635" name="Oval 5"/>
              <p:cNvSpPr/>
              <p:nvPr/>
            </p:nvSpPr>
            <p:spPr>
              <a:xfrm>
                <a:off x="222663" y="89316"/>
                <a:ext cx="1101596" cy="680853"/>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636" name="Oval 6"/>
              <p:cNvSpPr/>
              <p:nvPr/>
            </p:nvSpPr>
            <p:spPr>
              <a:xfrm>
                <a:off x="890652" y="-1"/>
                <a:ext cx="1101596" cy="686712"/>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637" name="Oval 7"/>
              <p:cNvSpPr/>
              <p:nvPr/>
            </p:nvSpPr>
            <p:spPr>
              <a:xfrm>
                <a:off x="1558641" y="-1"/>
                <a:ext cx="1101597" cy="686712"/>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638" name="Oval 8"/>
              <p:cNvSpPr/>
              <p:nvPr/>
            </p:nvSpPr>
            <p:spPr>
              <a:xfrm>
                <a:off x="1782768" y="348479"/>
                <a:ext cx="1100133" cy="685247"/>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639" name="Oval 9"/>
              <p:cNvSpPr/>
              <p:nvPr/>
            </p:nvSpPr>
            <p:spPr>
              <a:xfrm>
                <a:off x="-1" y="348479"/>
                <a:ext cx="1100133" cy="685247"/>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640" name="Oval 10"/>
              <p:cNvSpPr/>
              <p:nvPr/>
            </p:nvSpPr>
            <p:spPr>
              <a:xfrm>
                <a:off x="666524" y="522719"/>
                <a:ext cx="1104527" cy="683781"/>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641" name="Oval 11"/>
              <p:cNvSpPr/>
              <p:nvPr/>
            </p:nvSpPr>
            <p:spPr>
              <a:xfrm>
                <a:off x="1224646" y="522719"/>
                <a:ext cx="1101597" cy="683781"/>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1642" name="Freeform 12"/>
              <p:cNvSpPr/>
              <p:nvPr/>
            </p:nvSpPr>
            <p:spPr>
              <a:xfrm>
                <a:off x="329599" y="166918"/>
                <a:ext cx="2223702" cy="8726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1" y="5400"/>
                    </a:moveTo>
                    <a:lnTo>
                      <a:pt x="6474" y="1812"/>
                    </a:lnTo>
                    <a:lnTo>
                      <a:pt x="14044" y="0"/>
                    </a:lnTo>
                    <a:lnTo>
                      <a:pt x="21600" y="5400"/>
                    </a:lnTo>
                    <a:lnTo>
                      <a:pt x="19437" y="18012"/>
                    </a:lnTo>
                    <a:lnTo>
                      <a:pt x="9719" y="21600"/>
                    </a:lnTo>
                    <a:lnTo>
                      <a:pt x="3244" y="18012"/>
                    </a:lnTo>
                    <a:lnTo>
                      <a:pt x="0" y="7212"/>
                    </a:lnTo>
                    <a:lnTo>
                      <a:pt x="1081" y="5400"/>
                    </a:lnTo>
                  </a:path>
                </a:pathLst>
              </a:custGeom>
              <a:solidFill>
                <a:srgbClr val="FFFF00"/>
              </a:solidFill>
              <a:ln w="12700" cap="flat">
                <a:noFill/>
                <a:miter lim="400000"/>
              </a:ln>
              <a:effectLst/>
            </p:spPr>
            <p:txBody>
              <a:bodyPr wrap="square" lIns="45719" tIns="45719" rIns="45719" bIns="45719" numCol="1" anchor="t">
                <a:noAutofit/>
              </a:bodyPr>
              <a:lstStyle/>
              <a:p>
                <a:pPr/>
              </a:p>
            </p:txBody>
          </p:sp>
        </p:grpSp>
        <p:sp>
          <p:nvSpPr>
            <p:cNvPr id="1644" name="Rectangle 13"/>
            <p:cNvSpPr txBox="1"/>
            <p:nvPr/>
          </p:nvSpPr>
          <p:spPr>
            <a:xfrm>
              <a:off x="2926613" y="976867"/>
              <a:ext cx="1407529" cy="522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2800">
                  <a:latin typeface="FuturaA Bk BT"/>
                  <a:ea typeface="FuturaA Bk BT"/>
                  <a:cs typeface="FuturaA Bk BT"/>
                  <a:sym typeface="FuturaA Bk BT"/>
                </a:defRPr>
              </a:lvl1pPr>
            </a:lstStyle>
            <a:p>
              <a:pPr/>
              <a:r>
                <a:t>Internet</a:t>
              </a:r>
            </a:p>
          </p:txBody>
        </p:sp>
        <p:sp>
          <p:nvSpPr>
            <p:cNvPr id="1645" name="Rectangle 14"/>
            <p:cNvSpPr txBox="1"/>
            <p:nvPr/>
          </p:nvSpPr>
          <p:spPr>
            <a:xfrm>
              <a:off x="181903" y="0"/>
              <a:ext cx="950230" cy="459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2400">
                  <a:latin typeface="FuturaA Bk BT"/>
                  <a:ea typeface="FuturaA Bk BT"/>
                  <a:cs typeface="FuturaA Bk BT"/>
                  <a:sym typeface="FuturaA Bk BT"/>
                </a:defRPr>
              </a:lvl1pPr>
            </a:lstStyle>
            <a:p>
              <a:pPr/>
              <a:r>
                <a:t>Client</a:t>
              </a:r>
            </a:p>
          </p:txBody>
        </p:sp>
        <p:sp>
          <p:nvSpPr>
            <p:cNvPr id="1646" name="Rectangle 15"/>
            <p:cNvSpPr txBox="1"/>
            <p:nvPr/>
          </p:nvSpPr>
          <p:spPr>
            <a:xfrm>
              <a:off x="5985726" y="45005"/>
              <a:ext cx="1052624" cy="4591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2400">
                  <a:latin typeface="FuturaA Bk BT"/>
                  <a:ea typeface="FuturaA Bk BT"/>
                  <a:cs typeface="FuturaA Bk BT"/>
                  <a:sym typeface="FuturaA Bk BT"/>
                </a:defRPr>
              </a:lvl1pPr>
            </a:lstStyle>
            <a:p>
              <a:pPr/>
              <a:r>
                <a:t>Server</a:t>
              </a:r>
            </a:p>
          </p:txBody>
        </p:sp>
        <p:sp>
          <p:nvSpPr>
            <p:cNvPr id="1647" name="Line 16"/>
            <p:cNvSpPr/>
            <p:nvPr/>
          </p:nvSpPr>
          <p:spPr>
            <a:xfrm>
              <a:off x="376238" y="2346880"/>
              <a:ext cx="6089651" cy="1"/>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648" name="Rectangle 17"/>
            <p:cNvSpPr txBox="1"/>
            <p:nvPr/>
          </p:nvSpPr>
          <p:spPr>
            <a:xfrm>
              <a:off x="780313" y="1972230"/>
              <a:ext cx="4715048" cy="15284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p>
              <a:pPr defTabSz="758825">
                <a:lnSpc>
                  <a:spcPct val="120000"/>
                </a:lnSpc>
                <a:tabLst>
                  <a:tab pos="3149600" algn="l"/>
                  <a:tab pos="3594100" algn="l"/>
                </a:tabLst>
                <a:defRPr b="1" sz="1600">
                  <a:latin typeface="FuturaA Bk BT"/>
                  <a:ea typeface="FuturaA Bk BT"/>
                  <a:cs typeface="FuturaA Bk BT"/>
                  <a:sym typeface="FuturaA Bk BT"/>
                </a:defRPr>
              </a:pPr>
              <a:r>
                <a:t>Destination IP-Adresse:	</a:t>
              </a:r>
              <a:r>
                <a:rPr sz="1800">
                  <a:solidFill>
                    <a:schemeClr val="accent3">
                      <a:lumOff val="44000"/>
                    </a:schemeClr>
                  </a:solidFill>
                </a:rPr>
                <a:t>192.168.70.30</a:t>
              </a:r>
              <a:endParaRPr sz="1800">
                <a:solidFill>
                  <a:schemeClr val="accent3">
                    <a:lumOff val="44000"/>
                  </a:schemeClr>
                </a:solidFill>
              </a:endParaRPr>
            </a:p>
            <a:p>
              <a:pPr defTabSz="758825">
                <a:lnSpc>
                  <a:spcPct val="120000"/>
                </a:lnSpc>
                <a:tabLst>
                  <a:tab pos="3149600" algn="l"/>
                  <a:tab pos="3594100" algn="l"/>
                </a:tabLst>
                <a:defRPr b="1" sz="1600">
                  <a:latin typeface="FuturaA Bk BT"/>
                  <a:ea typeface="FuturaA Bk BT"/>
                  <a:cs typeface="FuturaA Bk BT"/>
                  <a:sym typeface="FuturaA Bk BT"/>
                </a:defRPr>
              </a:pPr>
              <a:r>
                <a:t>Destination Port-Nummer:</a:t>
              </a:r>
              <a:r>
                <a:rPr sz="1800"/>
                <a:t>		  </a:t>
              </a:r>
              <a:r>
                <a:rPr sz="1800">
                  <a:solidFill>
                    <a:schemeClr val="accent3">
                      <a:lumOff val="44000"/>
                    </a:schemeClr>
                  </a:solidFill>
                </a:rPr>
                <a:t>23</a:t>
              </a:r>
              <a:endParaRPr sz="1800">
                <a:solidFill>
                  <a:schemeClr val="accent3">
                    <a:lumOff val="44000"/>
                  </a:schemeClr>
                </a:solidFill>
              </a:endParaRPr>
            </a:p>
            <a:p>
              <a:pPr defTabSz="758825">
                <a:lnSpc>
                  <a:spcPct val="120000"/>
                </a:lnSpc>
                <a:tabLst>
                  <a:tab pos="3149600" algn="l"/>
                  <a:tab pos="3594100" algn="l"/>
                </a:tabLst>
                <a:defRPr b="1" sz="1600">
                  <a:latin typeface="FuturaA Bk BT"/>
                  <a:ea typeface="FuturaA Bk BT"/>
                  <a:cs typeface="FuturaA Bk BT"/>
                  <a:sym typeface="FuturaA Bk BT"/>
                </a:defRPr>
              </a:pPr>
              <a:r>
                <a:t>Source IP-Adresse:	  </a:t>
              </a:r>
              <a:r>
                <a:rPr sz="1800">
                  <a:solidFill>
                    <a:schemeClr val="accent3">
                      <a:lumOff val="44000"/>
                    </a:schemeClr>
                  </a:solidFill>
                </a:rPr>
                <a:t>67.204.13.6</a:t>
              </a:r>
              <a:endParaRPr sz="1800">
                <a:solidFill>
                  <a:schemeClr val="accent3">
                    <a:lumOff val="44000"/>
                  </a:schemeClr>
                </a:solidFill>
              </a:endParaRPr>
            </a:p>
            <a:p>
              <a:pPr defTabSz="758825">
                <a:lnSpc>
                  <a:spcPct val="120000"/>
                </a:lnSpc>
                <a:tabLst>
                  <a:tab pos="3149600" algn="l"/>
                  <a:tab pos="3594100" algn="l"/>
                </a:tabLst>
                <a:defRPr b="1" sz="1600">
                  <a:latin typeface="FuturaA Bk BT"/>
                  <a:ea typeface="FuturaA Bk BT"/>
                  <a:cs typeface="FuturaA Bk BT"/>
                  <a:sym typeface="FuturaA Bk BT"/>
                </a:defRPr>
              </a:pPr>
              <a:r>
                <a:t>Source Port-Nummer:</a:t>
              </a:r>
              <a:r>
                <a:rPr sz="1800"/>
                <a:t>		</a:t>
              </a:r>
              <a:r>
                <a:rPr sz="1800">
                  <a:solidFill>
                    <a:schemeClr val="accent3">
                      <a:lumOff val="44000"/>
                    </a:schemeClr>
                  </a:solidFill>
                </a:rPr>
                <a:t>4711</a:t>
              </a:r>
            </a:p>
          </p:txBody>
        </p:sp>
        <p:sp>
          <p:nvSpPr>
            <p:cNvPr id="1649" name="Line 18"/>
            <p:cNvSpPr/>
            <p:nvPr/>
          </p:nvSpPr>
          <p:spPr>
            <a:xfrm>
              <a:off x="405045" y="3105345"/>
              <a:ext cx="6089651" cy="1"/>
            </a:xfrm>
            <a:prstGeom prst="line">
              <a:avLst/>
            </a:prstGeom>
            <a:noFill/>
            <a:ln w="25400" cap="flat">
              <a:solidFill>
                <a:srgbClr val="000000"/>
              </a:solidFill>
              <a:prstDash val="solid"/>
              <a:round/>
              <a:headEnd type="triangle" w="med" len="med"/>
            </a:ln>
            <a:effectLst/>
          </p:spPr>
          <p:txBody>
            <a:bodyPr wrap="square" lIns="45719" tIns="45719" rIns="45719" bIns="45719" numCol="1" anchor="t">
              <a:noAutofit/>
            </a:bodyPr>
            <a:lstStyle/>
            <a:p>
              <a:pPr/>
            </a:p>
          </p:txBody>
        </p:sp>
        <p:sp>
          <p:nvSpPr>
            <p:cNvPr id="1650" name="Rectangle 19"/>
            <p:cNvSpPr txBox="1"/>
            <p:nvPr/>
          </p:nvSpPr>
          <p:spPr>
            <a:xfrm>
              <a:off x="4187348" y="3465385"/>
              <a:ext cx="1103076" cy="459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2400">
                  <a:solidFill>
                    <a:srgbClr val="FF0000"/>
                  </a:solidFill>
                  <a:latin typeface="FuturaA Bk BT"/>
                  <a:ea typeface="FuturaA Bk BT"/>
                  <a:cs typeface="FuturaA Bk BT"/>
                  <a:sym typeface="FuturaA Bk BT"/>
                </a:defRPr>
              </a:lvl1pPr>
            </a:lstStyle>
            <a:p>
              <a:pPr/>
              <a:r>
                <a:t>Socket</a:t>
              </a:r>
            </a:p>
          </p:txBody>
        </p:sp>
        <p:pic>
          <p:nvPicPr>
            <p:cNvPr id="1651" name="Picture 22" descr="Picture 22"/>
            <p:cNvPicPr>
              <a:picLocks noChangeAspect="1"/>
            </p:cNvPicPr>
            <p:nvPr/>
          </p:nvPicPr>
          <p:blipFill>
            <a:blip r:embed="rId4">
              <a:extLst/>
            </a:blip>
            <a:stretch>
              <a:fillRect/>
            </a:stretch>
          </p:blipFill>
          <p:spPr>
            <a:xfrm>
              <a:off x="0" y="770493"/>
              <a:ext cx="1266825" cy="928688"/>
            </a:xfrm>
            <a:prstGeom prst="rect">
              <a:avLst/>
            </a:prstGeom>
            <a:ln w="12700" cap="flat">
              <a:noFill/>
              <a:miter lim="400000"/>
            </a:ln>
            <a:effectLst/>
          </p:spPr>
        </p:pic>
        <p:pic>
          <p:nvPicPr>
            <p:cNvPr id="1652" name="Picture 23" descr="Picture 23"/>
            <p:cNvPicPr>
              <a:picLocks noChangeAspect="1"/>
            </p:cNvPicPr>
            <p:nvPr/>
          </p:nvPicPr>
          <p:blipFill>
            <a:blip r:embed="rId5">
              <a:extLst/>
            </a:blip>
            <a:stretch>
              <a:fillRect/>
            </a:stretch>
          </p:blipFill>
          <p:spPr>
            <a:xfrm>
              <a:off x="6048375" y="546655"/>
              <a:ext cx="769939" cy="1477964"/>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7"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658"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659" name="Rectangle 4"/>
          <p:cNvSpPr txBox="1"/>
          <p:nvPr>
            <p:ph type="title"/>
          </p:nvPr>
        </p:nvSpPr>
        <p:spPr>
          <a:xfrm>
            <a:off x="722530" y="278649"/>
            <a:ext cx="8573870" cy="521451"/>
          </a:xfrm>
          <a:prstGeom prst="rect">
            <a:avLst/>
          </a:prstGeom>
        </p:spPr>
        <p:txBody>
          <a:bodyPr/>
          <a:lstStyle/>
          <a:p>
            <a:pPr/>
            <a:r>
              <a:t>Socket Anwendung</a:t>
            </a:r>
          </a:p>
        </p:txBody>
      </p:sp>
      <p:sp>
        <p:nvSpPr>
          <p:cNvPr id="1660"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698" name="Gruppieren 37"/>
          <p:cNvGrpSpPr/>
          <p:nvPr/>
        </p:nvGrpSpPr>
        <p:grpSpPr>
          <a:xfrm>
            <a:off x="904432" y="1133745"/>
            <a:ext cx="5595089" cy="4434247"/>
            <a:chOff x="0" y="0"/>
            <a:chExt cx="5595087" cy="4434246"/>
          </a:xfrm>
        </p:grpSpPr>
        <p:grpSp>
          <p:nvGrpSpPr>
            <p:cNvPr id="1663" name="Rectangle 2"/>
            <p:cNvGrpSpPr/>
            <p:nvPr/>
          </p:nvGrpSpPr>
          <p:grpSpPr>
            <a:xfrm>
              <a:off x="1123099" y="2193925"/>
              <a:ext cx="4471989" cy="661988"/>
              <a:chOff x="0" y="0"/>
              <a:chExt cx="4471987" cy="661987"/>
            </a:xfrm>
          </p:grpSpPr>
          <p:sp>
            <p:nvSpPr>
              <p:cNvPr id="1661" name="Rechteck"/>
              <p:cNvSpPr/>
              <p:nvPr/>
            </p:nvSpPr>
            <p:spPr>
              <a:xfrm>
                <a:off x="0" y="0"/>
                <a:ext cx="4471988" cy="661988"/>
              </a:xfrm>
              <a:prstGeom prst="rect">
                <a:avLst/>
              </a:prstGeom>
              <a:solidFill>
                <a:srgbClr val="FF00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58825"/>
              </a:p>
            </p:txBody>
          </p:sp>
          <p:sp>
            <p:nvSpPr>
              <p:cNvPr id="1662" name="IP / TCP / UDP"/>
              <p:cNvSpPr txBox="1"/>
              <p:nvPr/>
            </p:nvSpPr>
            <p:spPr>
              <a:xfrm>
                <a:off x="59588" y="101421"/>
                <a:ext cx="2142045" cy="459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758825">
                  <a:defRPr b="1" sz="2400">
                    <a:solidFill>
                      <a:schemeClr val="accent3">
                        <a:lumOff val="44000"/>
                      </a:schemeClr>
                    </a:solidFill>
                    <a:latin typeface="FuturaA Bk BT"/>
                    <a:ea typeface="FuturaA Bk BT"/>
                    <a:cs typeface="FuturaA Bk BT"/>
                    <a:sym typeface="FuturaA Bk BT"/>
                  </a:defRPr>
                </a:lvl1pPr>
              </a:lstStyle>
              <a:p>
                <a:pPr/>
                <a:r>
                  <a:t>IP / TCP / UDP</a:t>
                </a:r>
              </a:p>
            </p:txBody>
          </p:sp>
        </p:grpSp>
        <p:grpSp>
          <p:nvGrpSpPr>
            <p:cNvPr id="1666" name="Rectangle 3"/>
            <p:cNvGrpSpPr/>
            <p:nvPr/>
          </p:nvGrpSpPr>
          <p:grpSpPr>
            <a:xfrm>
              <a:off x="1123099" y="3184525"/>
              <a:ext cx="4471989" cy="661989"/>
              <a:chOff x="0" y="0"/>
              <a:chExt cx="4471987" cy="661987"/>
            </a:xfrm>
          </p:grpSpPr>
          <p:sp>
            <p:nvSpPr>
              <p:cNvPr id="1664" name="Rechteck"/>
              <p:cNvSpPr/>
              <p:nvPr/>
            </p:nvSpPr>
            <p:spPr>
              <a:xfrm>
                <a:off x="0" y="0"/>
                <a:ext cx="4471988" cy="661988"/>
              </a:xfrm>
              <a:prstGeom prst="rect">
                <a:avLst/>
              </a:prstGeom>
              <a:solidFill>
                <a:srgbClr val="C1CEFF"/>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58825"/>
              </a:p>
            </p:txBody>
          </p:sp>
          <p:sp>
            <p:nvSpPr>
              <p:cNvPr id="1665" name="PPP / Physik"/>
              <p:cNvSpPr txBox="1"/>
              <p:nvPr/>
            </p:nvSpPr>
            <p:spPr>
              <a:xfrm>
                <a:off x="59588" y="101421"/>
                <a:ext cx="1944848" cy="459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758825">
                  <a:defRPr b="1" sz="2400">
                    <a:latin typeface="FuturaA Bk BT"/>
                    <a:ea typeface="FuturaA Bk BT"/>
                    <a:cs typeface="FuturaA Bk BT"/>
                    <a:sym typeface="FuturaA Bk BT"/>
                  </a:defRPr>
                </a:lvl1pPr>
              </a:lstStyle>
              <a:p>
                <a:pPr/>
                <a:r>
                  <a:t>PPP / Physik</a:t>
                </a:r>
              </a:p>
            </p:txBody>
          </p:sp>
        </p:grpSp>
        <p:grpSp>
          <p:nvGrpSpPr>
            <p:cNvPr id="1669" name="Rectangle 4"/>
            <p:cNvGrpSpPr/>
            <p:nvPr/>
          </p:nvGrpSpPr>
          <p:grpSpPr>
            <a:xfrm>
              <a:off x="1123099" y="517525"/>
              <a:ext cx="890589" cy="814389"/>
              <a:chOff x="0" y="0"/>
              <a:chExt cx="890587" cy="814387"/>
            </a:xfrm>
          </p:grpSpPr>
          <p:sp>
            <p:nvSpPr>
              <p:cNvPr id="1667" name="Rechteck"/>
              <p:cNvSpPr/>
              <p:nvPr/>
            </p:nvSpPr>
            <p:spPr>
              <a:xfrm>
                <a:off x="0" y="0"/>
                <a:ext cx="890588" cy="814388"/>
              </a:xfrm>
              <a:prstGeom prst="rect">
                <a:avLst/>
              </a:prstGeom>
              <a:solidFill>
                <a:srgbClr val="A2FFA3"/>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58825"/>
              </a:p>
            </p:txBody>
          </p:sp>
          <p:sp>
            <p:nvSpPr>
              <p:cNvPr id="1668" name="telnet"/>
              <p:cNvSpPr txBox="1"/>
              <p:nvPr/>
            </p:nvSpPr>
            <p:spPr>
              <a:xfrm>
                <a:off x="59588" y="209370"/>
                <a:ext cx="780963" cy="395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758825">
                  <a:defRPr b="1" sz="2000">
                    <a:latin typeface="FuturaA Bk BT"/>
                    <a:ea typeface="FuturaA Bk BT"/>
                    <a:cs typeface="FuturaA Bk BT"/>
                    <a:sym typeface="FuturaA Bk BT"/>
                  </a:defRPr>
                </a:lvl1pPr>
              </a:lstStyle>
              <a:p>
                <a:pPr/>
                <a:r>
                  <a:t>telnet</a:t>
                </a:r>
              </a:p>
            </p:txBody>
          </p:sp>
        </p:grpSp>
        <p:sp>
          <p:nvSpPr>
            <p:cNvPr id="1670" name="Oval 5"/>
            <p:cNvSpPr/>
            <p:nvPr/>
          </p:nvSpPr>
          <p:spPr>
            <a:xfrm>
              <a:off x="1427899" y="1660525"/>
              <a:ext cx="280989" cy="280989"/>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71" name="Oval 6"/>
            <p:cNvSpPr/>
            <p:nvPr/>
          </p:nvSpPr>
          <p:spPr>
            <a:xfrm>
              <a:off x="2570899" y="1660525"/>
              <a:ext cx="280989" cy="280989"/>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72" name="Oval 7"/>
            <p:cNvSpPr/>
            <p:nvPr/>
          </p:nvSpPr>
          <p:spPr>
            <a:xfrm>
              <a:off x="3713899" y="1660525"/>
              <a:ext cx="280989" cy="280989"/>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73" name="Oval 8"/>
            <p:cNvSpPr/>
            <p:nvPr/>
          </p:nvSpPr>
          <p:spPr>
            <a:xfrm>
              <a:off x="4933099" y="1660525"/>
              <a:ext cx="280989" cy="280989"/>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74" name="Rectangle 9"/>
            <p:cNvSpPr/>
            <p:nvPr/>
          </p:nvSpPr>
          <p:spPr>
            <a:xfrm>
              <a:off x="1340587" y="1420813"/>
              <a:ext cx="3962401" cy="381001"/>
            </a:xfrm>
            <a:prstGeom prst="rect">
              <a:avLst/>
            </a:prstGeom>
            <a:solidFill>
              <a:schemeClr val="accent3">
                <a:lumOff val="44000"/>
              </a:schemeClr>
            </a:solidFill>
            <a:ln w="12700" cap="flat">
              <a:noFill/>
              <a:miter lim="400000"/>
            </a:ln>
            <a:effectLst/>
          </p:spPr>
          <p:txBody>
            <a:bodyPr wrap="square" lIns="45719" tIns="45719" rIns="45719" bIns="45719" numCol="1" anchor="ctr">
              <a:noAutofit/>
            </a:bodyPr>
            <a:lstStyle/>
            <a:p>
              <a:pPr/>
            </a:p>
          </p:txBody>
        </p:sp>
        <p:sp>
          <p:nvSpPr>
            <p:cNvPr id="1675" name="Line 10"/>
            <p:cNvSpPr/>
            <p:nvPr/>
          </p:nvSpPr>
          <p:spPr>
            <a:xfrm>
              <a:off x="1569187" y="1958975"/>
              <a:ext cx="1" cy="2174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76" name="Line 11"/>
            <p:cNvSpPr/>
            <p:nvPr/>
          </p:nvSpPr>
          <p:spPr>
            <a:xfrm>
              <a:off x="2712187" y="1958975"/>
              <a:ext cx="1" cy="2174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77" name="Line 12"/>
            <p:cNvSpPr/>
            <p:nvPr/>
          </p:nvSpPr>
          <p:spPr>
            <a:xfrm>
              <a:off x="3855187" y="1958975"/>
              <a:ext cx="1" cy="2174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78" name="Line 13"/>
            <p:cNvSpPr/>
            <p:nvPr/>
          </p:nvSpPr>
          <p:spPr>
            <a:xfrm>
              <a:off x="5074387" y="1958975"/>
              <a:ext cx="1" cy="2174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79" name="Line 14"/>
            <p:cNvSpPr/>
            <p:nvPr/>
          </p:nvSpPr>
          <p:spPr>
            <a:xfrm flipV="1">
              <a:off x="1569187" y="1338263"/>
              <a:ext cx="1" cy="4683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80" name="Line 15"/>
            <p:cNvSpPr/>
            <p:nvPr/>
          </p:nvSpPr>
          <p:spPr>
            <a:xfrm flipV="1">
              <a:off x="2712187" y="1338263"/>
              <a:ext cx="1" cy="4683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81" name="Line 16"/>
            <p:cNvSpPr/>
            <p:nvPr/>
          </p:nvSpPr>
          <p:spPr>
            <a:xfrm flipV="1">
              <a:off x="3855187" y="1262063"/>
              <a:ext cx="1" cy="5445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82" name="Line 17"/>
            <p:cNvSpPr/>
            <p:nvPr/>
          </p:nvSpPr>
          <p:spPr>
            <a:xfrm flipV="1">
              <a:off x="1569187" y="1625600"/>
              <a:ext cx="1" cy="198439"/>
            </a:xfrm>
            <a:prstGeom prst="line">
              <a:avLst/>
            </a:prstGeom>
            <a:noFill/>
            <a:ln w="50800" cap="flat">
              <a:solidFill>
                <a:srgbClr val="000000"/>
              </a:solidFill>
              <a:prstDash val="solid"/>
              <a:round/>
            </a:ln>
            <a:effectLst/>
          </p:spPr>
          <p:txBody>
            <a:bodyPr wrap="square" lIns="45719" tIns="45719" rIns="45719" bIns="45719" numCol="1" anchor="t">
              <a:noAutofit/>
            </a:bodyPr>
            <a:lstStyle/>
            <a:p>
              <a:pPr/>
            </a:p>
          </p:txBody>
        </p:sp>
        <p:sp>
          <p:nvSpPr>
            <p:cNvPr id="1683" name="Line 18"/>
            <p:cNvSpPr/>
            <p:nvPr/>
          </p:nvSpPr>
          <p:spPr>
            <a:xfrm flipV="1">
              <a:off x="2712187" y="1625600"/>
              <a:ext cx="1" cy="198439"/>
            </a:xfrm>
            <a:prstGeom prst="line">
              <a:avLst/>
            </a:prstGeom>
            <a:noFill/>
            <a:ln w="50800" cap="flat">
              <a:solidFill>
                <a:srgbClr val="000000"/>
              </a:solidFill>
              <a:prstDash val="solid"/>
              <a:round/>
            </a:ln>
            <a:effectLst/>
          </p:spPr>
          <p:txBody>
            <a:bodyPr wrap="square" lIns="45719" tIns="45719" rIns="45719" bIns="45719" numCol="1" anchor="t">
              <a:noAutofit/>
            </a:bodyPr>
            <a:lstStyle/>
            <a:p>
              <a:pPr/>
            </a:p>
          </p:txBody>
        </p:sp>
        <p:sp>
          <p:nvSpPr>
            <p:cNvPr id="1684" name="Line 19"/>
            <p:cNvSpPr/>
            <p:nvPr/>
          </p:nvSpPr>
          <p:spPr>
            <a:xfrm flipV="1">
              <a:off x="3855187" y="1625600"/>
              <a:ext cx="1" cy="198439"/>
            </a:xfrm>
            <a:prstGeom prst="line">
              <a:avLst/>
            </a:prstGeom>
            <a:noFill/>
            <a:ln w="50800" cap="flat">
              <a:solidFill>
                <a:srgbClr val="000000"/>
              </a:solidFill>
              <a:prstDash val="solid"/>
              <a:round/>
            </a:ln>
            <a:effectLst/>
          </p:spPr>
          <p:txBody>
            <a:bodyPr wrap="square" lIns="45719" tIns="45719" rIns="45719" bIns="45719" numCol="1" anchor="t">
              <a:noAutofit/>
            </a:bodyPr>
            <a:lstStyle/>
            <a:p>
              <a:pPr/>
            </a:p>
          </p:txBody>
        </p:sp>
        <p:grpSp>
          <p:nvGrpSpPr>
            <p:cNvPr id="1687" name="Rectangle 20"/>
            <p:cNvGrpSpPr/>
            <p:nvPr/>
          </p:nvGrpSpPr>
          <p:grpSpPr>
            <a:xfrm>
              <a:off x="2266099" y="517525"/>
              <a:ext cx="890589" cy="814389"/>
              <a:chOff x="0" y="0"/>
              <a:chExt cx="890587" cy="814387"/>
            </a:xfrm>
          </p:grpSpPr>
          <p:sp>
            <p:nvSpPr>
              <p:cNvPr id="1685" name="Rechteck"/>
              <p:cNvSpPr/>
              <p:nvPr/>
            </p:nvSpPr>
            <p:spPr>
              <a:xfrm>
                <a:off x="0" y="0"/>
                <a:ext cx="890588" cy="814388"/>
              </a:xfrm>
              <a:prstGeom prst="rect">
                <a:avLst/>
              </a:prstGeom>
              <a:solidFill>
                <a:srgbClr val="A2FFA3"/>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58825"/>
              </a:p>
            </p:txBody>
          </p:sp>
          <p:sp>
            <p:nvSpPr>
              <p:cNvPr id="1686" name="http"/>
              <p:cNvSpPr txBox="1"/>
              <p:nvPr/>
            </p:nvSpPr>
            <p:spPr>
              <a:xfrm>
                <a:off x="59588" y="209370"/>
                <a:ext cx="583021" cy="395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758825">
                  <a:defRPr b="1" sz="2000">
                    <a:latin typeface="FuturaA Bk BT"/>
                    <a:ea typeface="FuturaA Bk BT"/>
                    <a:cs typeface="FuturaA Bk BT"/>
                    <a:sym typeface="FuturaA Bk BT"/>
                  </a:defRPr>
                </a:lvl1pPr>
              </a:lstStyle>
              <a:p>
                <a:pPr/>
                <a:r>
                  <a:t>http</a:t>
                </a:r>
              </a:p>
            </p:txBody>
          </p:sp>
        </p:grpSp>
        <p:grpSp>
          <p:nvGrpSpPr>
            <p:cNvPr id="1690" name="Rectangle 21"/>
            <p:cNvGrpSpPr/>
            <p:nvPr/>
          </p:nvGrpSpPr>
          <p:grpSpPr>
            <a:xfrm>
              <a:off x="3409099" y="517525"/>
              <a:ext cx="890589" cy="814389"/>
              <a:chOff x="0" y="0"/>
              <a:chExt cx="890587" cy="814387"/>
            </a:xfrm>
          </p:grpSpPr>
          <p:sp>
            <p:nvSpPr>
              <p:cNvPr id="1688" name="Rechteck"/>
              <p:cNvSpPr/>
              <p:nvPr/>
            </p:nvSpPr>
            <p:spPr>
              <a:xfrm>
                <a:off x="0" y="0"/>
                <a:ext cx="890588" cy="814388"/>
              </a:xfrm>
              <a:prstGeom prst="rect">
                <a:avLst/>
              </a:prstGeom>
              <a:solidFill>
                <a:srgbClr val="A2FFA3"/>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58825"/>
              </a:p>
            </p:txBody>
          </p:sp>
          <p:sp>
            <p:nvSpPr>
              <p:cNvPr id="1689" name="ftp"/>
              <p:cNvSpPr txBox="1"/>
              <p:nvPr/>
            </p:nvSpPr>
            <p:spPr>
              <a:xfrm>
                <a:off x="59588" y="209370"/>
                <a:ext cx="427868" cy="395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758825">
                  <a:defRPr b="1" sz="2000">
                    <a:latin typeface="FuturaA Bk BT"/>
                    <a:ea typeface="FuturaA Bk BT"/>
                    <a:cs typeface="FuturaA Bk BT"/>
                    <a:sym typeface="FuturaA Bk BT"/>
                  </a:defRPr>
                </a:lvl1pPr>
              </a:lstStyle>
              <a:p>
                <a:pPr/>
                <a:r>
                  <a:t>ftp</a:t>
                </a:r>
              </a:p>
            </p:txBody>
          </p:sp>
        </p:grpSp>
        <p:sp>
          <p:nvSpPr>
            <p:cNvPr id="1691" name="Line 22"/>
            <p:cNvSpPr/>
            <p:nvPr/>
          </p:nvSpPr>
          <p:spPr>
            <a:xfrm>
              <a:off x="3321787" y="2873375"/>
              <a:ext cx="1" cy="2936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92" name="Line 23"/>
            <p:cNvSpPr/>
            <p:nvPr/>
          </p:nvSpPr>
          <p:spPr>
            <a:xfrm>
              <a:off x="3321787" y="3863975"/>
              <a:ext cx="1" cy="5222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93" name="Line 24"/>
            <p:cNvSpPr/>
            <p:nvPr/>
          </p:nvSpPr>
          <p:spPr>
            <a:xfrm>
              <a:off x="3326549" y="4392613"/>
              <a:ext cx="1360489"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94" name="Rectangle 25"/>
            <p:cNvSpPr txBox="1"/>
            <p:nvPr/>
          </p:nvSpPr>
          <p:spPr>
            <a:xfrm>
              <a:off x="1828800" y="0"/>
              <a:ext cx="1853145" cy="3956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2000">
                  <a:latin typeface="FuturaA Bk BT"/>
                  <a:ea typeface="FuturaA Bk BT"/>
                  <a:cs typeface="FuturaA Bk BT"/>
                  <a:sym typeface="FuturaA Bk BT"/>
                </a:defRPr>
              </a:lvl1pPr>
            </a:lstStyle>
            <a:p>
              <a:pPr/>
              <a:r>
                <a:t>Anwendungen</a:t>
              </a:r>
            </a:p>
          </p:txBody>
        </p:sp>
        <p:sp>
          <p:nvSpPr>
            <p:cNvPr id="1695" name="Rectangle 26"/>
            <p:cNvSpPr txBox="1"/>
            <p:nvPr/>
          </p:nvSpPr>
          <p:spPr>
            <a:xfrm>
              <a:off x="0" y="1447800"/>
              <a:ext cx="936488" cy="395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2000">
                  <a:latin typeface="FuturaA Bk BT"/>
                  <a:ea typeface="FuturaA Bk BT"/>
                  <a:cs typeface="FuturaA Bk BT"/>
                  <a:sym typeface="FuturaA Bk BT"/>
                </a:defRPr>
              </a:lvl1pPr>
            </a:lstStyle>
            <a:p>
              <a:pPr/>
              <a:r>
                <a:t>Socket</a:t>
              </a:r>
            </a:p>
          </p:txBody>
        </p:sp>
        <p:sp>
          <p:nvSpPr>
            <p:cNvPr id="1696" name="Line 27"/>
            <p:cNvSpPr/>
            <p:nvPr/>
          </p:nvSpPr>
          <p:spPr>
            <a:xfrm>
              <a:off x="964348" y="1654175"/>
              <a:ext cx="293690" cy="1412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97" name="Rectangle 28"/>
            <p:cNvSpPr txBox="1"/>
            <p:nvPr/>
          </p:nvSpPr>
          <p:spPr>
            <a:xfrm>
              <a:off x="3429000" y="4038600"/>
              <a:ext cx="1020576" cy="395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2000">
                  <a:latin typeface="FuturaA Bk BT"/>
                  <a:ea typeface="FuturaA Bk BT"/>
                  <a:cs typeface="FuturaA Bk BT"/>
                  <a:sym typeface="FuturaA Bk BT"/>
                </a:defRPr>
              </a:lvl1pPr>
            </a:lstStyle>
            <a:p>
              <a:pPr/>
              <a:r>
                <a:t>Leitung</a:t>
              </a:r>
            </a:p>
          </p:txBody>
        </p:sp>
      </p:grpSp>
      <p:sp>
        <p:nvSpPr>
          <p:cNvPr id="1699" name="Rectangle 29"/>
          <p:cNvSpPr txBox="1"/>
          <p:nvPr/>
        </p:nvSpPr>
        <p:spPr>
          <a:xfrm>
            <a:off x="5535553" y="1178750"/>
            <a:ext cx="3785445" cy="1588783"/>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p>
            <a:pPr defTabSz="844550">
              <a:defRPr>
                <a:latin typeface="FuturaA Bk BT"/>
                <a:ea typeface="FuturaA Bk BT"/>
                <a:cs typeface="FuturaA Bk BT"/>
                <a:sym typeface="FuturaA Bk BT"/>
              </a:defRPr>
            </a:pPr>
            <a:r>
              <a:t>Diese Darstellung veranschaulicht den Begriff eines „Socket“ - deutsche Übersetzung: Fassung, Muffe, Hülse,...</a:t>
            </a:r>
          </a:p>
          <a:p>
            <a:pPr defTabSz="844550">
              <a:spcBef>
                <a:spcPts val="800"/>
              </a:spcBef>
              <a:defRPr>
                <a:latin typeface="FuturaA Bk BT"/>
                <a:ea typeface="FuturaA Bk BT"/>
                <a:cs typeface="FuturaA Bk BT"/>
                <a:sym typeface="FuturaA Bk BT"/>
              </a:defRPr>
            </a:pPr>
            <a:r>
              <a:t>Die Anwendung wird „eingesteckt“</a:t>
            </a: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03"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704"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705" name="Rectangle 4"/>
          <p:cNvSpPr txBox="1"/>
          <p:nvPr>
            <p:ph type="title"/>
          </p:nvPr>
        </p:nvSpPr>
        <p:spPr>
          <a:xfrm>
            <a:off x="722530" y="278649"/>
            <a:ext cx="8573870" cy="521451"/>
          </a:xfrm>
          <a:prstGeom prst="rect">
            <a:avLst/>
          </a:prstGeom>
        </p:spPr>
        <p:txBody>
          <a:bodyPr/>
          <a:lstStyle/>
          <a:p>
            <a:pPr/>
            <a:r>
              <a:t>Die heutige Protokollvielfalt</a:t>
            </a:r>
          </a:p>
        </p:txBody>
      </p:sp>
      <p:sp>
        <p:nvSpPr>
          <p:cNvPr id="1706"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1897" name="Gruppieren 7"/>
          <p:cNvGrpSpPr/>
          <p:nvPr/>
        </p:nvGrpSpPr>
        <p:grpSpPr>
          <a:xfrm>
            <a:off x="1397604" y="863714"/>
            <a:ext cx="7240587" cy="5110164"/>
            <a:chOff x="0" y="0"/>
            <a:chExt cx="7240585" cy="5110162"/>
          </a:xfrm>
        </p:grpSpPr>
        <p:grpSp>
          <p:nvGrpSpPr>
            <p:cNvPr id="1717" name="Group 2"/>
            <p:cNvGrpSpPr/>
            <p:nvPr/>
          </p:nvGrpSpPr>
          <p:grpSpPr>
            <a:xfrm>
              <a:off x="1677987" y="496886"/>
              <a:ext cx="1143000" cy="3990976"/>
              <a:chOff x="0" y="0"/>
              <a:chExt cx="1142999" cy="3990974"/>
            </a:xfrm>
          </p:grpSpPr>
          <p:grpSp>
            <p:nvGrpSpPr>
              <p:cNvPr id="1715" name="Group 3"/>
              <p:cNvGrpSpPr/>
              <p:nvPr/>
            </p:nvGrpSpPr>
            <p:grpSpPr>
              <a:xfrm>
                <a:off x="-1" y="2213092"/>
                <a:ext cx="1143001" cy="1777883"/>
                <a:chOff x="0" y="0"/>
                <a:chExt cx="1142999" cy="1777881"/>
              </a:xfrm>
            </p:grpSpPr>
            <p:sp>
              <p:nvSpPr>
                <p:cNvPr id="1707" name="Rectangle 4"/>
                <p:cNvSpPr/>
                <p:nvPr/>
              </p:nvSpPr>
              <p:spPr>
                <a:xfrm>
                  <a:off x="-1" y="0"/>
                  <a:ext cx="1143001" cy="1777882"/>
                </a:xfrm>
                <a:prstGeom prst="rect">
                  <a:avLst/>
                </a:prstGeom>
                <a:solidFill>
                  <a:srgbClr val="C0C0C0"/>
                </a:solidFill>
                <a:ln w="12700" cap="flat">
                  <a:noFill/>
                  <a:miter lim="400000"/>
                </a:ln>
                <a:effectLst/>
              </p:spPr>
              <p:txBody>
                <a:bodyPr wrap="square" lIns="45719" tIns="45719" rIns="45719" bIns="45719" numCol="1" anchor="ctr">
                  <a:noAutofit/>
                </a:bodyPr>
                <a:lstStyle/>
                <a:p>
                  <a:pPr>
                    <a:defRPr sz="1400"/>
                  </a:pPr>
                </a:p>
              </p:txBody>
            </p:sp>
            <p:sp>
              <p:nvSpPr>
                <p:cNvPr id="1708" name="Line 5"/>
                <p:cNvSpPr/>
                <p:nvPr/>
              </p:nvSpPr>
              <p:spPr>
                <a:xfrm flipH="1">
                  <a:off x="369887" y="842642"/>
                  <a:ext cx="1" cy="291684"/>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11" name="Rectangle 6"/>
                <p:cNvGrpSpPr/>
                <p:nvPr/>
              </p:nvGrpSpPr>
              <p:grpSpPr>
                <a:xfrm>
                  <a:off x="126999" y="243841"/>
                  <a:ext cx="484188" cy="350330"/>
                  <a:chOff x="0" y="0"/>
                  <a:chExt cx="484187" cy="350329"/>
                </a:xfrm>
              </p:grpSpPr>
              <p:sp>
                <p:nvSpPr>
                  <p:cNvPr id="1709" name="Rechteck"/>
                  <p:cNvSpPr/>
                  <p:nvPr/>
                </p:nvSpPr>
                <p:spPr>
                  <a:xfrm>
                    <a:off x="-1" y="-1"/>
                    <a:ext cx="484189" cy="350331"/>
                  </a:xfrm>
                  <a:prstGeom prst="rect">
                    <a:avLst/>
                  </a:prstGeom>
                  <a:solidFill>
                    <a:srgbClr val="00FF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10" name="FR"/>
                  <p:cNvSpPr txBox="1"/>
                  <p:nvPr/>
                </p:nvSpPr>
                <p:spPr>
                  <a:xfrm>
                    <a:off x="53965" y="33620"/>
                    <a:ext cx="335414" cy="2830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FR</a:t>
                    </a:r>
                  </a:p>
                </p:txBody>
              </p:sp>
            </p:grpSp>
            <p:grpSp>
              <p:nvGrpSpPr>
                <p:cNvPr id="1714" name="Rectangle 7"/>
                <p:cNvGrpSpPr/>
                <p:nvPr/>
              </p:nvGrpSpPr>
              <p:grpSpPr>
                <a:xfrm>
                  <a:off x="126999" y="603430"/>
                  <a:ext cx="863601" cy="285511"/>
                  <a:chOff x="0" y="0"/>
                  <a:chExt cx="863599" cy="285509"/>
                </a:xfrm>
              </p:grpSpPr>
              <p:sp>
                <p:nvSpPr>
                  <p:cNvPr id="1712" name="Rechteck"/>
                  <p:cNvSpPr/>
                  <p:nvPr/>
                </p:nvSpPr>
                <p:spPr>
                  <a:xfrm>
                    <a:off x="-1" y="0"/>
                    <a:ext cx="863601" cy="285510"/>
                  </a:xfrm>
                  <a:prstGeom prst="rect">
                    <a:avLst/>
                  </a:prstGeom>
                  <a:solidFill>
                    <a:srgbClr val="99FF66"/>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762000"/>
                  </a:p>
                </p:txBody>
              </p:sp>
              <p:sp>
                <p:nvSpPr>
                  <p:cNvPr id="1713" name="HDLC"/>
                  <p:cNvSpPr txBox="1"/>
                  <p:nvPr/>
                </p:nvSpPr>
                <p:spPr>
                  <a:xfrm>
                    <a:off x="53965" y="1211"/>
                    <a:ext cx="592217" cy="2830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762000">
                      <a:defRPr b="1" sz="1400"/>
                    </a:lvl1pPr>
                  </a:lstStyle>
                  <a:p>
                    <a:pPr/>
                    <a:r>
                      <a:t>HDLC</a:t>
                    </a:r>
                  </a:p>
                </p:txBody>
              </p:sp>
            </p:grpSp>
          </p:grpSp>
          <p:sp>
            <p:nvSpPr>
              <p:cNvPr id="1716" name="Line 8"/>
              <p:cNvSpPr/>
              <p:nvPr/>
            </p:nvSpPr>
            <p:spPr>
              <a:xfrm flipH="1">
                <a:off x="369887" y="-1"/>
                <a:ext cx="1" cy="2446132"/>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grpSp>
          <p:nvGrpSpPr>
            <p:cNvPr id="1734" name="Group 9"/>
            <p:cNvGrpSpPr/>
            <p:nvPr/>
          </p:nvGrpSpPr>
          <p:grpSpPr>
            <a:xfrm>
              <a:off x="5335586" y="360362"/>
              <a:ext cx="1905000" cy="4749801"/>
              <a:chOff x="0" y="0"/>
              <a:chExt cx="1904999" cy="4749800"/>
            </a:xfrm>
          </p:grpSpPr>
          <p:sp>
            <p:nvSpPr>
              <p:cNvPr id="1718" name="Rectangle 10"/>
              <p:cNvSpPr/>
              <p:nvPr/>
            </p:nvSpPr>
            <p:spPr>
              <a:xfrm>
                <a:off x="-1" y="254000"/>
                <a:ext cx="1905001" cy="4495800"/>
              </a:xfrm>
              <a:prstGeom prst="rect">
                <a:avLst/>
              </a:prstGeom>
              <a:solidFill>
                <a:srgbClr val="C0C0C0"/>
              </a:solidFill>
              <a:ln w="12700" cap="flat">
                <a:noFill/>
                <a:miter lim="400000"/>
              </a:ln>
              <a:effectLst/>
            </p:spPr>
            <p:txBody>
              <a:bodyPr wrap="square" lIns="45719" tIns="45719" rIns="45719" bIns="45719" numCol="1" anchor="ctr">
                <a:noAutofit/>
              </a:bodyPr>
              <a:lstStyle/>
              <a:p>
                <a:pPr>
                  <a:defRPr sz="1400"/>
                </a:pPr>
              </a:p>
            </p:txBody>
          </p:sp>
          <p:grpSp>
            <p:nvGrpSpPr>
              <p:cNvPr id="1733" name="Group 11"/>
              <p:cNvGrpSpPr/>
              <p:nvPr/>
            </p:nvGrpSpPr>
            <p:grpSpPr>
              <a:xfrm>
                <a:off x="166687" y="-1"/>
                <a:ext cx="1670480" cy="4340226"/>
                <a:chOff x="0" y="0"/>
                <a:chExt cx="1670478" cy="4340224"/>
              </a:xfrm>
            </p:grpSpPr>
            <p:sp>
              <p:nvSpPr>
                <p:cNvPr id="1719" name="Line 12"/>
                <p:cNvSpPr/>
                <p:nvPr/>
              </p:nvSpPr>
              <p:spPr>
                <a:xfrm flipH="1">
                  <a:off x="1289049" y="3671887"/>
                  <a:ext cx="1" cy="66833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22" name="Rectangle 13"/>
                <p:cNvGrpSpPr/>
                <p:nvPr/>
              </p:nvGrpSpPr>
              <p:grpSpPr>
                <a:xfrm>
                  <a:off x="0" y="1576387"/>
                  <a:ext cx="1603375" cy="298451"/>
                  <a:chOff x="0" y="0"/>
                  <a:chExt cx="1603374" cy="298450"/>
                </a:xfrm>
              </p:grpSpPr>
              <p:sp>
                <p:nvSpPr>
                  <p:cNvPr id="1720" name="Rechteck"/>
                  <p:cNvSpPr/>
                  <p:nvPr/>
                </p:nvSpPr>
                <p:spPr>
                  <a:xfrm>
                    <a:off x="-1" y="0"/>
                    <a:ext cx="1603376" cy="298450"/>
                  </a:xfrm>
                  <a:prstGeom prst="rect">
                    <a:avLst/>
                  </a:prstGeom>
                  <a:solidFill>
                    <a:srgbClr val="00FF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21" name="Ethernet MAC"/>
                  <p:cNvSpPr txBox="1"/>
                  <p:nvPr/>
                </p:nvSpPr>
                <p:spPr>
                  <a:xfrm>
                    <a:off x="53965" y="7681"/>
                    <a:ext cx="1273900" cy="2830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Ethernet MAC</a:t>
                    </a:r>
                  </a:p>
                </p:txBody>
              </p:sp>
            </p:grpSp>
            <p:sp>
              <p:nvSpPr>
                <p:cNvPr id="1723" name="Line 14"/>
                <p:cNvSpPr/>
                <p:nvPr/>
              </p:nvSpPr>
              <p:spPr>
                <a:xfrm flipH="1">
                  <a:off x="549274" y="0"/>
                  <a:ext cx="1" cy="30162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24" name="Line 15"/>
                <p:cNvSpPr/>
                <p:nvPr/>
              </p:nvSpPr>
              <p:spPr>
                <a:xfrm flipH="1">
                  <a:off x="795337" y="776287"/>
                  <a:ext cx="1" cy="7905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27" name="Rectangle 16"/>
                <p:cNvGrpSpPr/>
                <p:nvPr/>
              </p:nvGrpSpPr>
              <p:grpSpPr>
                <a:xfrm>
                  <a:off x="246062" y="264856"/>
                  <a:ext cx="668338" cy="537088"/>
                  <a:chOff x="0" y="0"/>
                  <a:chExt cx="668337" cy="537087"/>
                </a:xfrm>
              </p:grpSpPr>
              <p:sp>
                <p:nvSpPr>
                  <p:cNvPr id="1725" name="Rechteck"/>
                  <p:cNvSpPr/>
                  <p:nvPr/>
                </p:nvSpPr>
                <p:spPr>
                  <a:xfrm>
                    <a:off x="0" y="36768"/>
                    <a:ext cx="668338" cy="463551"/>
                  </a:xfrm>
                  <a:prstGeom prst="rect">
                    <a:avLst/>
                  </a:prstGeom>
                  <a:solidFill>
                    <a:srgbClr val="CCFFCC"/>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26" name="LLC/…"/>
                  <p:cNvSpPr txBox="1"/>
                  <p:nvPr/>
                </p:nvSpPr>
                <p:spPr>
                  <a:xfrm>
                    <a:off x="53966" y="0"/>
                    <a:ext cx="592390" cy="5370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p>
                    <a:pPr defTabSz="911225">
                      <a:defRPr b="1" sz="1400"/>
                    </a:pPr>
                    <a:r>
                      <a:t>LLC/</a:t>
                    </a:r>
                  </a:p>
                  <a:p>
                    <a:pPr defTabSz="911225">
                      <a:defRPr b="1" sz="1400"/>
                    </a:pPr>
                    <a:r>
                      <a:t>SNAP</a:t>
                    </a:r>
                  </a:p>
                </p:txBody>
              </p:sp>
            </p:grpSp>
            <p:sp>
              <p:nvSpPr>
                <p:cNvPr id="1728" name="Line 17"/>
                <p:cNvSpPr/>
                <p:nvPr/>
              </p:nvSpPr>
              <p:spPr>
                <a:xfrm flipH="1">
                  <a:off x="1281112" y="1930400"/>
                  <a:ext cx="1" cy="10445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29" name="Line 18"/>
                <p:cNvSpPr/>
                <p:nvPr/>
              </p:nvSpPr>
              <p:spPr>
                <a:xfrm flipH="1">
                  <a:off x="1042987" y="34924"/>
                  <a:ext cx="1" cy="1531939"/>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32" name="Rectangle 19"/>
                <p:cNvGrpSpPr/>
                <p:nvPr/>
              </p:nvGrpSpPr>
              <p:grpSpPr>
                <a:xfrm>
                  <a:off x="796924" y="2940482"/>
                  <a:ext cx="873555" cy="751611"/>
                  <a:chOff x="0" y="0"/>
                  <a:chExt cx="873553" cy="751610"/>
                </a:xfrm>
              </p:grpSpPr>
              <p:sp>
                <p:nvSpPr>
                  <p:cNvPr id="1730" name="Rechteck"/>
                  <p:cNvSpPr/>
                  <p:nvPr/>
                </p:nvSpPr>
                <p:spPr>
                  <a:xfrm>
                    <a:off x="0" y="29730"/>
                    <a:ext cx="865188" cy="692151"/>
                  </a:xfrm>
                  <a:prstGeom prst="rect">
                    <a:avLst/>
                  </a:prstGeom>
                  <a:solidFill>
                    <a:srgbClr val="99FF66"/>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lnSpc>
                        <a:spcPct val="90000"/>
                      </a:lnSpc>
                    </a:pPr>
                  </a:p>
                </p:txBody>
              </p:sp>
              <p:sp>
                <p:nvSpPr>
                  <p:cNvPr id="1731" name="Ethernet…"/>
                  <p:cNvSpPr txBox="1"/>
                  <p:nvPr/>
                </p:nvSpPr>
                <p:spPr>
                  <a:xfrm>
                    <a:off x="53966" y="0"/>
                    <a:ext cx="819588" cy="75161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p>
                    <a:pPr defTabSz="911225">
                      <a:lnSpc>
                        <a:spcPct val="90000"/>
                      </a:lnSpc>
                      <a:defRPr b="1" sz="1400"/>
                    </a:pPr>
                    <a:r>
                      <a:t>Ethernet</a:t>
                    </a:r>
                  </a:p>
                  <a:p>
                    <a:pPr defTabSz="911225">
                      <a:lnSpc>
                        <a:spcPct val="90000"/>
                      </a:lnSpc>
                      <a:defRPr b="1" sz="1400"/>
                    </a:pPr>
                    <a:r>
                      <a:t>PHY</a:t>
                    </a:r>
                  </a:p>
                  <a:p>
                    <a:pPr defTabSz="911225">
                      <a:lnSpc>
                        <a:spcPct val="90000"/>
                      </a:lnSpc>
                      <a:defRPr sz="1400"/>
                    </a:pPr>
                    <a:r>
                      <a:t>&lt;1G</a:t>
                    </a:r>
                  </a:p>
                </p:txBody>
              </p:sp>
            </p:grpSp>
          </p:grpSp>
        </p:grpSp>
        <p:grpSp>
          <p:nvGrpSpPr>
            <p:cNvPr id="1749" name="Group 20"/>
            <p:cNvGrpSpPr/>
            <p:nvPr/>
          </p:nvGrpSpPr>
          <p:grpSpPr>
            <a:xfrm>
              <a:off x="2849561" y="1258887"/>
              <a:ext cx="2960689" cy="3441701"/>
              <a:chOff x="0" y="0"/>
              <a:chExt cx="2960687" cy="3441700"/>
            </a:xfrm>
          </p:grpSpPr>
          <p:sp>
            <p:nvSpPr>
              <p:cNvPr id="1735" name="Line 21"/>
              <p:cNvSpPr/>
              <p:nvPr/>
            </p:nvSpPr>
            <p:spPr>
              <a:xfrm flipH="1">
                <a:off x="2216150" y="2339975"/>
                <a:ext cx="1" cy="110172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36" name="Line 22"/>
              <p:cNvSpPr/>
              <p:nvPr/>
            </p:nvSpPr>
            <p:spPr>
              <a:xfrm>
                <a:off x="1785937" y="2279649"/>
                <a:ext cx="1" cy="30003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39" name="Rectangle 23"/>
              <p:cNvGrpSpPr/>
              <p:nvPr/>
            </p:nvGrpSpPr>
            <p:grpSpPr>
              <a:xfrm>
                <a:off x="1558925" y="2033587"/>
                <a:ext cx="838201" cy="298451"/>
                <a:chOff x="0" y="0"/>
                <a:chExt cx="838199" cy="298450"/>
              </a:xfrm>
            </p:grpSpPr>
            <p:sp>
              <p:nvSpPr>
                <p:cNvPr id="1737" name="Rechteck"/>
                <p:cNvSpPr/>
                <p:nvPr/>
              </p:nvSpPr>
              <p:spPr>
                <a:xfrm>
                  <a:off x="0" y="0"/>
                  <a:ext cx="838200" cy="298450"/>
                </a:xfrm>
                <a:prstGeom prst="rect">
                  <a:avLst/>
                </a:prstGeom>
                <a:solidFill>
                  <a:srgbClr val="FFFF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38" name="GFP"/>
                <p:cNvSpPr txBox="1"/>
                <p:nvPr/>
              </p:nvSpPr>
              <p:spPr>
                <a:xfrm>
                  <a:off x="53966" y="7681"/>
                  <a:ext cx="463902" cy="2830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GFP</a:t>
                  </a:r>
                </a:p>
              </p:txBody>
            </p:sp>
          </p:grpSp>
          <p:sp>
            <p:nvSpPr>
              <p:cNvPr id="1740" name="Line 24"/>
              <p:cNvSpPr/>
              <p:nvPr/>
            </p:nvSpPr>
            <p:spPr>
              <a:xfrm>
                <a:off x="2278062" y="1355724"/>
                <a:ext cx="1" cy="668339"/>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41" name="Line 25"/>
              <p:cNvSpPr/>
              <p:nvPr/>
            </p:nvSpPr>
            <p:spPr>
              <a:xfrm>
                <a:off x="1724025" y="1417637"/>
                <a:ext cx="1" cy="60642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42" name="Line 26"/>
              <p:cNvSpPr/>
              <p:nvPr/>
            </p:nvSpPr>
            <p:spPr>
              <a:xfrm>
                <a:off x="434974" y="1412875"/>
                <a:ext cx="1284288" cy="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43" name="Line 27"/>
              <p:cNvSpPr/>
              <p:nvPr/>
            </p:nvSpPr>
            <p:spPr>
              <a:xfrm>
                <a:off x="430212" y="1171575"/>
                <a:ext cx="1" cy="2349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44" name="Line 28"/>
              <p:cNvSpPr/>
              <p:nvPr/>
            </p:nvSpPr>
            <p:spPr>
              <a:xfrm flipH="1">
                <a:off x="2154237" y="123824"/>
                <a:ext cx="1" cy="190023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45" name="Line 29"/>
              <p:cNvSpPr/>
              <p:nvPr/>
            </p:nvSpPr>
            <p:spPr>
              <a:xfrm>
                <a:off x="3174" y="119062"/>
                <a:ext cx="2147888"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46" name="Line 30"/>
              <p:cNvSpPr/>
              <p:nvPr/>
            </p:nvSpPr>
            <p:spPr>
              <a:xfrm flipH="1">
                <a:off x="-1" y="-1"/>
                <a:ext cx="1" cy="1127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47" name="Line 31"/>
              <p:cNvSpPr/>
              <p:nvPr/>
            </p:nvSpPr>
            <p:spPr>
              <a:xfrm flipH="1">
                <a:off x="2271712" y="1349375"/>
                <a:ext cx="688976" cy="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48" name="Line 32"/>
              <p:cNvSpPr/>
              <p:nvPr/>
            </p:nvSpPr>
            <p:spPr>
              <a:xfrm>
                <a:off x="2955925" y="984250"/>
                <a:ext cx="1" cy="3619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grpSp>
          <p:nvGrpSpPr>
            <p:cNvPr id="1769" name="Group 33"/>
            <p:cNvGrpSpPr/>
            <p:nvPr/>
          </p:nvGrpSpPr>
          <p:grpSpPr>
            <a:xfrm>
              <a:off x="77787" y="349249"/>
              <a:ext cx="5851525" cy="4151313"/>
              <a:chOff x="0" y="0"/>
              <a:chExt cx="5851524" cy="4151311"/>
            </a:xfrm>
          </p:grpSpPr>
          <p:grpSp>
            <p:nvGrpSpPr>
              <p:cNvPr id="1765" name="Group 34"/>
              <p:cNvGrpSpPr/>
              <p:nvPr/>
            </p:nvGrpSpPr>
            <p:grpSpPr>
              <a:xfrm>
                <a:off x="-1" y="-1"/>
                <a:ext cx="1524000" cy="4151313"/>
                <a:chOff x="0" y="0"/>
                <a:chExt cx="1523999" cy="4151311"/>
              </a:xfrm>
            </p:grpSpPr>
            <p:sp>
              <p:nvSpPr>
                <p:cNvPr id="1750" name="Rectangle 35"/>
                <p:cNvSpPr/>
                <p:nvPr/>
              </p:nvSpPr>
              <p:spPr>
                <a:xfrm>
                  <a:off x="-1" y="265112"/>
                  <a:ext cx="1524001" cy="3886200"/>
                </a:xfrm>
                <a:prstGeom prst="rect">
                  <a:avLst/>
                </a:prstGeom>
                <a:solidFill>
                  <a:srgbClr val="C0C0C0"/>
                </a:solidFill>
                <a:ln w="12700" cap="flat">
                  <a:noFill/>
                  <a:miter lim="400000"/>
                </a:ln>
                <a:effectLst/>
              </p:spPr>
              <p:txBody>
                <a:bodyPr wrap="square" lIns="45719" tIns="45719" rIns="45719" bIns="45719" numCol="1" anchor="ctr">
                  <a:noAutofit/>
                </a:bodyPr>
                <a:lstStyle/>
                <a:p>
                  <a:pPr>
                    <a:defRPr sz="1400"/>
                  </a:pPr>
                </a:p>
              </p:txBody>
            </p:sp>
            <p:grpSp>
              <p:nvGrpSpPr>
                <p:cNvPr id="1753" name="Rectangle 36"/>
                <p:cNvGrpSpPr/>
                <p:nvPr/>
              </p:nvGrpSpPr>
              <p:grpSpPr>
                <a:xfrm>
                  <a:off x="125412" y="1709737"/>
                  <a:ext cx="1285875" cy="300038"/>
                  <a:chOff x="0" y="0"/>
                  <a:chExt cx="1285874" cy="300037"/>
                </a:xfrm>
              </p:grpSpPr>
              <p:sp>
                <p:nvSpPr>
                  <p:cNvPr id="1751" name="Rechteck"/>
                  <p:cNvSpPr/>
                  <p:nvPr/>
                </p:nvSpPr>
                <p:spPr>
                  <a:xfrm>
                    <a:off x="-1" y="-1"/>
                    <a:ext cx="1285876" cy="300039"/>
                  </a:xfrm>
                  <a:prstGeom prst="rect">
                    <a:avLst/>
                  </a:prstGeom>
                  <a:solidFill>
                    <a:srgbClr val="99FF66"/>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52" name="AAL-5"/>
                  <p:cNvSpPr txBox="1"/>
                  <p:nvPr/>
                </p:nvSpPr>
                <p:spPr>
                  <a:xfrm>
                    <a:off x="53965" y="8474"/>
                    <a:ext cx="621908" cy="2830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AAL-5</a:t>
                    </a:r>
                  </a:p>
                </p:txBody>
              </p:sp>
            </p:grpSp>
            <p:grpSp>
              <p:nvGrpSpPr>
                <p:cNvPr id="1756" name="Rectangle 37"/>
                <p:cNvGrpSpPr/>
                <p:nvPr/>
              </p:nvGrpSpPr>
              <p:grpSpPr>
                <a:xfrm>
                  <a:off x="371474" y="398999"/>
                  <a:ext cx="685771" cy="537089"/>
                  <a:chOff x="0" y="0"/>
                  <a:chExt cx="685769" cy="537087"/>
                </a:xfrm>
              </p:grpSpPr>
              <p:sp>
                <p:nvSpPr>
                  <p:cNvPr id="1754" name="Rechteck"/>
                  <p:cNvSpPr/>
                  <p:nvPr/>
                </p:nvSpPr>
                <p:spPr>
                  <a:xfrm>
                    <a:off x="0" y="35975"/>
                    <a:ext cx="666750" cy="465138"/>
                  </a:xfrm>
                  <a:prstGeom prst="rect">
                    <a:avLst/>
                  </a:prstGeom>
                  <a:solidFill>
                    <a:srgbClr val="CCFFCC"/>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55" name="LANE/…"/>
                  <p:cNvSpPr txBox="1"/>
                  <p:nvPr/>
                </p:nvSpPr>
                <p:spPr>
                  <a:xfrm>
                    <a:off x="53966" y="0"/>
                    <a:ext cx="631804" cy="5370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p>
                    <a:pPr defTabSz="911225">
                      <a:defRPr b="1" sz="1400"/>
                    </a:pPr>
                    <a:r>
                      <a:t>LANE/</a:t>
                    </a:r>
                  </a:p>
                  <a:p>
                    <a:pPr defTabSz="911225">
                      <a:defRPr b="1" sz="1400"/>
                    </a:pPr>
                    <a:r>
                      <a:t>MPOA</a:t>
                    </a:r>
                  </a:p>
                </p:txBody>
              </p:sp>
            </p:grpSp>
            <p:sp>
              <p:nvSpPr>
                <p:cNvPr id="1757" name="Line 38"/>
                <p:cNvSpPr/>
                <p:nvPr/>
              </p:nvSpPr>
              <p:spPr>
                <a:xfrm flipH="1">
                  <a:off x="676274" y="0"/>
                  <a:ext cx="1" cy="42386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58" name="Line 39"/>
                <p:cNvSpPr/>
                <p:nvPr/>
              </p:nvSpPr>
              <p:spPr>
                <a:xfrm flipH="1">
                  <a:off x="552449" y="3067049"/>
                  <a:ext cx="1" cy="422275"/>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59" name="Line 40"/>
                <p:cNvSpPr/>
                <p:nvPr/>
              </p:nvSpPr>
              <p:spPr>
                <a:xfrm flipH="1">
                  <a:off x="490537" y="909637"/>
                  <a:ext cx="1" cy="79216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60" name="Line 41"/>
                <p:cNvSpPr/>
                <p:nvPr/>
              </p:nvSpPr>
              <p:spPr>
                <a:xfrm flipH="1">
                  <a:off x="798512" y="2019299"/>
                  <a:ext cx="1" cy="66833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63" name="Rectangle 42"/>
                <p:cNvGrpSpPr/>
                <p:nvPr/>
              </p:nvGrpSpPr>
              <p:grpSpPr>
                <a:xfrm>
                  <a:off x="371474" y="2695574"/>
                  <a:ext cx="855664" cy="360363"/>
                  <a:chOff x="0" y="0"/>
                  <a:chExt cx="855662" cy="360362"/>
                </a:xfrm>
              </p:grpSpPr>
              <p:sp>
                <p:nvSpPr>
                  <p:cNvPr id="1761" name="Rechteck"/>
                  <p:cNvSpPr/>
                  <p:nvPr/>
                </p:nvSpPr>
                <p:spPr>
                  <a:xfrm>
                    <a:off x="-1" y="-1"/>
                    <a:ext cx="855664" cy="360364"/>
                  </a:xfrm>
                  <a:prstGeom prst="rect">
                    <a:avLst/>
                  </a:prstGeom>
                  <a:solidFill>
                    <a:srgbClr val="00FF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62" name="ATM"/>
                  <p:cNvSpPr txBox="1"/>
                  <p:nvPr/>
                </p:nvSpPr>
                <p:spPr>
                  <a:xfrm>
                    <a:off x="53965" y="38637"/>
                    <a:ext cx="470327" cy="2830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ATM</a:t>
                    </a:r>
                  </a:p>
                </p:txBody>
              </p:sp>
            </p:grpSp>
            <p:sp>
              <p:nvSpPr>
                <p:cNvPr id="1764" name="Line 43"/>
                <p:cNvSpPr/>
                <p:nvPr/>
              </p:nvSpPr>
              <p:spPr>
                <a:xfrm flipH="1">
                  <a:off x="246062" y="46037"/>
                  <a:ext cx="1" cy="165576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sp>
            <p:nvSpPr>
              <p:cNvPr id="1766" name="Line 44"/>
              <p:cNvSpPr/>
              <p:nvPr/>
            </p:nvSpPr>
            <p:spPr>
              <a:xfrm>
                <a:off x="927099" y="1090612"/>
                <a:ext cx="4918075"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67" name="Line 45"/>
              <p:cNvSpPr/>
              <p:nvPr/>
            </p:nvSpPr>
            <p:spPr>
              <a:xfrm>
                <a:off x="5851524" y="787399"/>
                <a:ext cx="1" cy="29686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68" name="Line 46"/>
              <p:cNvSpPr/>
              <p:nvPr/>
            </p:nvSpPr>
            <p:spPr>
              <a:xfrm flipH="1">
                <a:off x="923924" y="1093787"/>
                <a:ext cx="1" cy="60801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grpSp>
          <p:nvGrpSpPr>
            <p:cNvPr id="1772" name="Rectangle 48"/>
            <p:cNvGrpSpPr/>
            <p:nvPr/>
          </p:nvGrpSpPr>
          <p:grpSpPr>
            <a:xfrm>
              <a:off x="2176461" y="4704715"/>
              <a:ext cx="4073526" cy="307657"/>
              <a:chOff x="0" y="0"/>
              <a:chExt cx="4073524" cy="307656"/>
            </a:xfrm>
          </p:grpSpPr>
          <p:sp>
            <p:nvSpPr>
              <p:cNvPr id="1770" name="Rechteck"/>
              <p:cNvSpPr/>
              <p:nvPr/>
            </p:nvSpPr>
            <p:spPr>
              <a:xfrm>
                <a:off x="0" y="5396"/>
                <a:ext cx="4073525" cy="296864"/>
              </a:xfrm>
              <a:prstGeom prst="rect">
                <a:avLst/>
              </a:prstGeom>
              <a:solidFill>
                <a:srgbClr val="0033CC"/>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71" name="Glasfaser"/>
              <p:cNvSpPr txBox="1"/>
              <p:nvPr/>
            </p:nvSpPr>
            <p:spPr>
              <a:xfrm>
                <a:off x="53966" y="0"/>
                <a:ext cx="1024711" cy="3076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600">
                    <a:solidFill>
                      <a:schemeClr val="accent3">
                        <a:lumOff val="44000"/>
                      </a:schemeClr>
                    </a:solidFill>
                  </a:defRPr>
                </a:lvl1pPr>
              </a:lstStyle>
              <a:p>
                <a:pPr/>
                <a:r>
                  <a:t>Glasfaser</a:t>
                </a:r>
              </a:p>
            </p:txBody>
          </p:sp>
        </p:grpSp>
        <p:grpSp>
          <p:nvGrpSpPr>
            <p:cNvPr id="1775" name="Rectangle 49"/>
            <p:cNvGrpSpPr/>
            <p:nvPr/>
          </p:nvGrpSpPr>
          <p:grpSpPr>
            <a:xfrm>
              <a:off x="142875" y="3841909"/>
              <a:ext cx="4611687" cy="307657"/>
              <a:chOff x="0" y="0"/>
              <a:chExt cx="4611685" cy="307656"/>
            </a:xfrm>
          </p:grpSpPr>
          <p:sp>
            <p:nvSpPr>
              <p:cNvPr id="1773" name="Rechteck"/>
              <p:cNvSpPr/>
              <p:nvPr/>
            </p:nvSpPr>
            <p:spPr>
              <a:xfrm>
                <a:off x="0" y="3015"/>
                <a:ext cx="4611686" cy="301626"/>
              </a:xfrm>
              <a:prstGeom prst="rect">
                <a:avLst/>
              </a:prstGeom>
              <a:solidFill>
                <a:srgbClr val="99CCFF"/>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74" name="PDH, SDH (Virtual Container)"/>
              <p:cNvSpPr txBox="1"/>
              <p:nvPr/>
            </p:nvSpPr>
            <p:spPr>
              <a:xfrm>
                <a:off x="53966" y="0"/>
                <a:ext cx="2770961" cy="3076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p>
                <a:pPr defTabSz="911225">
                  <a:defRPr b="1" sz="1600"/>
                </a:pPr>
                <a:r>
                  <a:t>PDH, SDH </a:t>
                </a:r>
                <a:r>
                  <a:rPr b="0"/>
                  <a:t>(Virtual Container)</a:t>
                </a:r>
              </a:p>
            </p:txBody>
          </p:sp>
        </p:grpSp>
        <p:sp>
          <p:nvSpPr>
            <p:cNvPr id="1776" name="Line 50"/>
            <p:cNvSpPr/>
            <p:nvPr/>
          </p:nvSpPr>
          <p:spPr>
            <a:xfrm flipH="1">
              <a:off x="1001712" y="4154487"/>
              <a:ext cx="1" cy="54610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85" name="Group 51"/>
            <p:cNvGrpSpPr/>
            <p:nvPr/>
          </p:nvGrpSpPr>
          <p:grpSpPr>
            <a:xfrm>
              <a:off x="2516186" y="2430462"/>
              <a:ext cx="3200400" cy="2270126"/>
              <a:chOff x="0" y="0"/>
              <a:chExt cx="3200399" cy="2270125"/>
            </a:xfrm>
          </p:grpSpPr>
          <p:sp>
            <p:nvSpPr>
              <p:cNvPr id="1777" name="Line 52"/>
              <p:cNvSpPr/>
              <p:nvPr/>
            </p:nvSpPr>
            <p:spPr>
              <a:xfrm flipH="1">
                <a:off x="1811337" y="-1"/>
                <a:ext cx="1" cy="1836739"/>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78" name="Line 53"/>
              <p:cNvSpPr/>
              <p:nvPr/>
            </p:nvSpPr>
            <p:spPr>
              <a:xfrm>
                <a:off x="944562" y="2155825"/>
                <a:ext cx="3175" cy="11430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79" name="Line 54"/>
              <p:cNvSpPr/>
              <p:nvPr/>
            </p:nvSpPr>
            <p:spPr>
              <a:xfrm>
                <a:off x="1133474" y="1724024"/>
                <a:ext cx="3175" cy="11271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82" name="Rectangle 55"/>
              <p:cNvGrpSpPr/>
              <p:nvPr/>
            </p:nvGrpSpPr>
            <p:grpSpPr>
              <a:xfrm>
                <a:off x="-1" y="1836102"/>
                <a:ext cx="3200401" cy="307658"/>
                <a:chOff x="0" y="0"/>
                <a:chExt cx="3200399" cy="307656"/>
              </a:xfrm>
            </p:grpSpPr>
            <p:sp>
              <p:nvSpPr>
                <p:cNvPr id="1780" name="Rechteck"/>
                <p:cNvSpPr/>
                <p:nvPr/>
              </p:nvSpPr>
              <p:spPr>
                <a:xfrm>
                  <a:off x="0" y="5397"/>
                  <a:ext cx="3200400" cy="296863"/>
                </a:xfrm>
                <a:prstGeom prst="rect">
                  <a:avLst/>
                </a:prstGeom>
                <a:solidFill>
                  <a:srgbClr val="FFFF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81" name="OTH (Optical Channel OCh)"/>
                <p:cNvSpPr txBox="1"/>
                <p:nvPr/>
              </p:nvSpPr>
              <p:spPr>
                <a:xfrm>
                  <a:off x="53966" y="0"/>
                  <a:ext cx="2639198" cy="3076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p>
                  <a:pPr defTabSz="911225">
                    <a:defRPr b="1" sz="1600"/>
                  </a:pPr>
                  <a:r>
                    <a:t>OTH </a:t>
                  </a:r>
                  <a:r>
                    <a:rPr b="0"/>
                    <a:t>(Optical Channel OCh)</a:t>
                  </a:r>
                </a:p>
              </p:txBody>
            </p:sp>
          </p:grpSp>
          <p:sp>
            <p:nvSpPr>
              <p:cNvPr id="1783" name="Line 56"/>
              <p:cNvSpPr/>
              <p:nvPr/>
            </p:nvSpPr>
            <p:spPr>
              <a:xfrm>
                <a:off x="2427287" y="1168399"/>
                <a:ext cx="1" cy="668339"/>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84" name="Line 57"/>
              <p:cNvSpPr/>
              <p:nvPr/>
            </p:nvSpPr>
            <p:spPr>
              <a:xfrm>
                <a:off x="3105149" y="1601787"/>
                <a:ext cx="1" cy="23971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grpSp>
          <p:nvGrpSpPr>
            <p:cNvPr id="1791" name="Group 58"/>
            <p:cNvGrpSpPr/>
            <p:nvPr/>
          </p:nvGrpSpPr>
          <p:grpSpPr>
            <a:xfrm>
              <a:off x="5399086" y="2239962"/>
              <a:ext cx="873555" cy="2460626"/>
              <a:chOff x="0" y="0"/>
              <a:chExt cx="873553" cy="2460624"/>
            </a:xfrm>
          </p:grpSpPr>
          <p:sp>
            <p:nvSpPr>
              <p:cNvPr id="1786" name="Line 59"/>
              <p:cNvSpPr/>
              <p:nvPr/>
            </p:nvSpPr>
            <p:spPr>
              <a:xfrm flipH="1">
                <a:off x="468312" y="0"/>
                <a:ext cx="1" cy="1109324"/>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87" name="Line 60"/>
              <p:cNvSpPr/>
              <p:nvPr/>
            </p:nvSpPr>
            <p:spPr>
              <a:xfrm flipH="1">
                <a:off x="652462" y="1799115"/>
                <a:ext cx="1" cy="661510"/>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90" name="Rectangle 61"/>
              <p:cNvGrpSpPr/>
              <p:nvPr/>
            </p:nvGrpSpPr>
            <p:grpSpPr>
              <a:xfrm>
                <a:off x="0" y="1071343"/>
                <a:ext cx="873554" cy="751612"/>
                <a:chOff x="0" y="0"/>
                <a:chExt cx="873553" cy="751610"/>
              </a:xfrm>
            </p:grpSpPr>
            <p:sp>
              <p:nvSpPr>
                <p:cNvPr id="1788" name="Rechteck"/>
                <p:cNvSpPr/>
                <p:nvPr/>
              </p:nvSpPr>
              <p:spPr>
                <a:xfrm>
                  <a:off x="0" y="33266"/>
                  <a:ext cx="844550" cy="685079"/>
                </a:xfrm>
                <a:prstGeom prst="rect">
                  <a:avLst/>
                </a:prstGeom>
                <a:solidFill>
                  <a:srgbClr val="99FF66"/>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lnSpc>
                      <a:spcPct val="90000"/>
                    </a:lnSpc>
                  </a:pPr>
                </a:p>
              </p:txBody>
            </p:sp>
            <p:sp>
              <p:nvSpPr>
                <p:cNvPr id="1789" name="Ethernet…"/>
                <p:cNvSpPr txBox="1"/>
                <p:nvPr/>
              </p:nvSpPr>
              <p:spPr>
                <a:xfrm>
                  <a:off x="53966" y="0"/>
                  <a:ext cx="819588" cy="75161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p>
                  <a:pPr defTabSz="911225">
                    <a:lnSpc>
                      <a:spcPct val="90000"/>
                    </a:lnSpc>
                    <a:defRPr b="1" sz="1400"/>
                  </a:pPr>
                  <a:r>
                    <a:t>Ethernet</a:t>
                  </a:r>
                </a:p>
                <a:p>
                  <a:pPr defTabSz="911225">
                    <a:lnSpc>
                      <a:spcPct val="90000"/>
                    </a:lnSpc>
                    <a:defRPr b="1" sz="1400"/>
                  </a:pPr>
                  <a:r>
                    <a:t>PHY</a:t>
                  </a:r>
                </a:p>
                <a:p>
                  <a:pPr defTabSz="911225">
                    <a:lnSpc>
                      <a:spcPct val="90000"/>
                    </a:lnSpc>
                    <a:defRPr sz="1400"/>
                  </a:pPr>
                  <a:r>
                    <a:t>1G,10G</a:t>
                  </a:r>
                </a:p>
              </p:txBody>
            </p:sp>
          </p:grpSp>
        </p:grpSp>
        <p:sp>
          <p:nvSpPr>
            <p:cNvPr id="1792" name="Line 62"/>
            <p:cNvSpPr/>
            <p:nvPr/>
          </p:nvSpPr>
          <p:spPr>
            <a:xfrm>
              <a:off x="2416174" y="4154487"/>
              <a:ext cx="1" cy="54610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795" name="Rectangle 63"/>
            <p:cNvGrpSpPr/>
            <p:nvPr/>
          </p:nvGrpSpPr>
          <p:grpSpPr>
            <a:xfrm>
              <a:off x="82550" y="4704715"/>
              <a:ext cx="1962150" cy="307657"/>
              <a:chOff x="0" y="0"/>
              <a:chExt cx="1962149" cy="307656"/>
            </a:xfrm>
          </p:grpSpPr>
          <p:sp>
            <p:nvSpPr>
              <p:cNvPr id="1793" name="Rechteck"/>
              <p:cNvSpPr/>
              <p:nvPr/>
            </p:nvSpPr>
            <p:spPr>
              <a:xfrm>
                <a:off x="0" y="5396"/>
                <a:ext cx="1962150" cy="296864"/>
              </a:xfrm>
              <a:prstGeom prst="rect">
                <a:avLst/>
              </a:prstGeom>
              <a:solidFill>
                <a:srgbClr val="0033CC"/>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794" name="Kabel"/>
              <p:cNvSpPr txBox="1"/>
              <p:nvPr/>
            </p:nvSpPr>
            <p:spPr>
              <a:xfrm>
                <a:off x="53966" y="0"/>
                <a:ext cx="651747" cy="3076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600">
                    <a:solidFill>
                      <a:schemeClr val="accent3">
                        <a:lumOff val="44000"/>
                      </a:schemeClr>
                    </a:solidFill>
                  </a:defRPr>
                </a:lvl1pPr>
              </a:lstStyle>
              <a:p>
                <a:pPr/>
                <a:r>
                  <a:t>Kabel</a:t>
                </a:r>
              </a:p>
            </p:txBody>
          </p:sp>
        </p:grpSp>
        <p:grpSp>
          <p:nvGrpSpPr>
            <p:cNvPr id="1806" name="Group 64"/>
            <p:cNvGrpSpPr/>
            <p:nvPr/>
          </p:nvGrpSpPr>
          <p:grpSpPr>
            <a:xfrm>
              <a:off x="4086224" y="395287"/>
              <a:ext cx="1658938" cy="3443288"/>
              <a:chOff x="0" y="0"/>
              <a:chExt cx="1658936" cy="3443287"/>
            </a:xfrm>
          </p:grpSpPr>
          <p:sp>
            <p:nvSpPr>
              <p:cNvPr id="1796" name="Line 65"/>
              <p:cNvSpPr/>
              <p:nvPr/>
            </p:nvSpPr>
            <p:spPr>
              <a:xfrm flipH="1">
                <a:off x="611187" y="2035175"/>
                <a:ext cx="1" cy="85248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805" name="Group 66"/>
              <p:cNvGrpSpPr/>
              <p:nvPr/>
            </p:nvGrpSpPr>
            <p:grpSpPr>
              <a:xfrm>
                <a:off x="-1" y="0"/>
                <a:ext cx="1658938" cy="3443288"/>
                <a:chOff x="0" y="0"/>
                <a:chExt cx="1658936" cy="3443287"/>
              </a:xfrm>
            </p:grpSpPr>
            <p:sp>
              <p:nvSpPr>
                <p:cNvPr id="1797" name="Line 67"/>
                <p:cNvSpPr/>
                <p:nvPr/>
              </p:nvSpPr>
              <p:spPr>
                <a:xfrm flipH="1">
                  <a:off x="303212" y="0"/>
                  <a:ext cx="1" cy="1716087"/>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798" name="Line 68"/>
                <p:cNvSpPr/>
                <p:nvPr/>
              </p:nvSpPr>
              <p:spPr>
                <a:xfrm>
                  <a:off x="1658936" y="2403475"/>
                  <a:ext cx="1" cy="53340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801" name="Rectangle 69"/>
                <p:cNvGrpSpPr/>
                <p:nvPr/>
              </p:nvGrpSpPr>
              <p:grpSpPr>
                <a:xfrm>
                  <a:off x="-1" y="1725612"/>
                  <a:ext cx="852489" cy="300038"/>
                  <a:chOff x="0" y="0"/>
                  <a:chExt cx="852487" cy="300037"/>
                </a:xfrm>
              </p:grpSpPr>
              <p:sp>
                <p:nvSpPr>
                  <p:cNvPr id="1799" name="Rechteck"/>
                  <p:cNvSpPr/>
                  <p:nvPr/>
                </p:nvSpPr>
                <p:spPr>
                  <a:xfrm>
                    <a:off x="-1" y="-1"/>
                    <a:ext cx="852489" cy="300039"/>
                  </a:xfrm>
                  <a:prstGeom prst="rect">
                    <a:avLst/>
                  </a:prstGeom>
                  <a:solidFill>
                    <a:srgbClr val="FFFF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800" name="RPR"/>
                  <p:cNvSpPr txBox="1"/>
                  <p:nvPr/>
                </p:nvSpPr>
                <p:spPr>
                  <a:xfrm>
                    <a:off x="53965" y="8474"/>
                    <a:ext cx="473800" cy="2830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RPR</a:t>
                    </a:r>
                  </a:p>
                </p:txBody>
              </p:sp>
            </p:grpSp>
            <p:sp>
              <p:nvSpPr>
                <p:cNvPr id="1802" name="Line 70"/>
                <p:cNvSpPr/>
                <p:nvPr/>
              </p:nvSpPr>
              <p:spPr>
                <a:xfrm flipH="1">
                  <a:off x="117474" y="2035175"/>
                  <a:ext cx="1" cy="140811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803" name="Line 71"/>
                <p:cNvSpPr/>
                <p:nvPr/>
              </p:nvSpPr>
              <p:spPr>
                <a:xfrm>
                  <a:off x="676274" y="2400300"/>
                  <a:ext cx="976313"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04" name="Line 72"/>
                <p:cNvSpPr/>
                <p:nvPr/>
              </p:nvSpPr>
              <p:spPr>
                <a:xfrm flipH="1">
                  <a:off x="669924" y="2035175"/>
                  <a:ext cx="1" cy="3587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grpSp>
        <p:grpSp>
          <p:nvGrpSpPr>
            <p:cNvPr id="1821" name="Group 73"/>
            <p:cNvGrpSpPr/>
            <p:nvPr/>
          </p:nvGrpSpPr>
          <p:grpSpPr>
            <a:xfrm>
              <a:off x="814387" y="395287"/>
              <a:ext cx="5237163" cy="3443288"/>
              <a:chOff x="0" y="0"/>
              <a:chExt cx="5237162" cy="3443287"/>
            </a:xfrm>
          </p:grpSpPr>
          <p:sp>
            <p:nvSpPr>
              <p:cNvPr id="1807" name="Line 74"/>
              <p:cNvSpPr/>
              <p:nvPr/>
            </p:nvSpPr>
            <p:spPr>
              <a:xfrm>
                <a:off x="1665287" y="863600"/>
                <a:ext cx="1" cy="1127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1820" name="Group 75"/>
              <p:cNvGrpSpPr/>
              <p:nvPr/>
            </p:nvGrpSpPr>
            <p:grpSpPr>
              <a:xfrm>
                <a:off x="0" y="-1"/>
                <a:ext cx="5237163" cy="3443289"/>
                <a:chOff x="0" y="0"/>
                <a:chExt cx="5237162" cy="3443287"/>
              </a:xfrm>
            </p:grpSpPr>
            <p:grpSp>
              <p:nvGrpSpPr>
                <p:cNvPr id="1818" name="Group 76"/>
                <p:cNvGrpSpPr/>
                <p:nvPr/>
              </p:nvGrpSpPr>
              <p:grpSpPr>
                <a:xfrm>
                  <a:off x="0" y="-1"/>
                  <a:ext cx="5237163" cy="2887664"/>
                  <a:chOff x="0" y="0"/>
                  <a:chExt cx="5237162" cy="2887662"/>
                </a:xfrm>
              </p:grpSpPr>
              <p:sp>
                <p:nvSpPr>
                  <p:cNvPr id="1808" name="Line 77"/>
                  <p:cNvSpPr/>
                  <p:nvPr/>
                </p:nvSpPr>
                <p:spPr>
                  <a:xfrm>
                    <a:off x="2095500" y="0"/>
                    <a:ext cx="0" cy="54768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809" name="Line 78"/>
                  <p:cNvSpPr/>
                  <p:nvPr/>
                </p:nvSpPr>
                <p:spPr>
                  <a:xfrm flipH="1">
                    <a:off x="-1" y="987425"/>
                    <a:ext cx="2" cy="66833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810" name="Line 79"/>
                  <p:cNvSpPr/>
                  <p:nvPr/>
                </p:nvSpPr>
                <p:spPr>
                  <a:xfrm flipH="1">
                    <a:off x="1787525" y="741362"/>
                    <a:ext cx="1" cy="214630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811" name="Line 80"/>
                  <p:cNvSpPr/>
                  <p:nvPr/>
                </p:nvSpPr>
                <p:spPr>
                  <a:xfrm>
                    <a:off x="1978024" y="1104900"/>
                    <a:ext cx="3255963"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12" name="Line 81"/>
                  <p:cNvSpPr/>
                  <p:nvPr/>
                </p:nvSpPr>
                <p:spPr>
                  <a:xfrm>
                    <a:off x="5237162" y="1109662"/>
                    <a:ext cx="1" cy="4222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813" name="Line 82"/>
                  <p:cNvSpPr/>
                  <p:nvPr/>
                </p:nvSpPr>
                <p:spPr>
                  <a:xfrm>
                    <a:off x="1973262" y="863600"/>
                    <a:ext cx="1" cy="2381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14" name="Line 83"/>
                  <p:cNvSpPr/>
                  <p:nvPr/>
                </p:nvSpPr>
                <p:spPr>
                  <a:xfrm>
                    <a:off x="6349" y="982662"/>
                    <a:ext cx="1652589"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1817" name="Rectangle 84"/>
                  <p:cNvGrpSpPr/>
                  <p:nvPr/>
                </p:nvGrpSpPr>
                <p:grpSpPr>
                  <a:xfrm>
                    <a:off x="1323974" y="555625"/>
                    <a:ext cx="1074739" cy="298451"/>
                    <a:chOff x="0" y="0"/>
                    <a:chExt cx="1074737" cy="298450"/>
                  </a:xfrm>
                </p:grpSpPr>
                <p:sp>
                  <p:nvSpPr>
                    <p:cNvPr id="1815" name="Rechteck"/>
                    <p:cNvSpPr/>
                    <p:nvPr/>
                  </p:nvSpPr>
                  <p:spPr>
                    <a:xfrm>
                      <a:off x="-1" y="0"/>
                      <a:ext cx="1074739" cy="298450"/>
                    </a:xfrm>
                    <a:prstGeom prst="rect">
                      <a:avLst/>
                    </a:prstGeom>
                    <a:solidFill>
                      <a:srgbClr val="FFFF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816" name="MPLS"/>
                    <p:cNvSpPr txBox="1"/>
                    <p:nvPr/>
                  </p:nvSpPr>
                  <p:spPr>
                    <a:xfrm>
                      <a:off x="53965" y="7681"/>
                      <a:ext cx="592304" cy="2830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MPLS</a:t>
                      </a:r>
                    </a:p>
                  </p:txBody>
                </p:sp>
              </p:grpSp>
            </p:grpSp>
            <p:sp>
              <p:nvSpPr>
                <p:cNvPr id="1819" name="Line 85"/>
                <p:cNvSpPr/>
                <p:nvPr/>
              </p:nvSpPr>
              <p:spPr>
                <a:xfrm>
                  <a:off x="1787525" y="3190875"/>
                  <a:ext cx="0" cy="252413"/>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grpSp>
        <p:grpSp>
          <p:nvGrpSpPr>
            <p:cNvPr id="1824" name="Rectangle 86"/>
            <p:cNvGrpSpPr/>
            <p:nvPr/>
          </p:nvGrpSpPr>
          <p:grpSpPr>
            <a:xfrm>
              <a:off x="6508749" y="4710112"/>
              <a:ext cx="655637" cy="296864"/>
              <a:chOff x="0" y="0"/>
              <a:chExt cx="655635" cy="296863"/>
            </a:xfrm>
          </p:grpSpPr>
          <p:sp>
            <p:nvSpPr>
              <p:cNvPr id="1822" name="Rechteck"/>
              <p:cNvSpPr/>
              <p:nvPr/>
            </p:nvSpPr>
            <p:spPr>
              <a:xfrm>
                <a:off x="0" y="-1"/>
                <a:ext cx="655636" cy="296865"/>
              </a:xfrm>
              <a:prstGeom prst="rect">
                <a:avLst/>
              </a:prstGeom>
              <a:solidFill>
                <a:srgbClr val="0033CC"/>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823" name="Kabel"/>
              <p:cNvSpPr txBox="1"/>
              <p:nvPr/>
            </p:nvSpPr>
            <p:spPr>
              <a:xfrm>
                <a:off x="53966" y="6887"/>
                <a:ext cx="582580" cy="2830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solidFill>
                      <a:schemeClr val="accent3">
                        <a:lumOff val="44000"/>
                      </a:schemeClr>
                    </a:solidFill>
                  </a:defRPr>
                </a:lvl1pPr>
              </a:lstStyle>
              <a:p>
                <a:pPr/>
                <a:r>
                  <a:t>Kabel</a:t>
                </a:r>
              </a:p>
            </p:txBody>
          </p:sp>
        </p:grpSp>
        <p:grpSp>
          <p:nvGrpSpPr>
            <p:cNvPr id="1827" name="Rectangle 87"/>
            <p:cNvGrpSpPr/>
            <p:nvPr/>
          </p:nvGrpSpPr>
          <p:grpSpPr>
            <a:xfrm>
              <a:off x="82550" y="182721"/>
              <a:ext cx="7072311" cy="307658"/>
              <a:chOff x="0" y="0"/>
              <a:chExt cx="7072310" cy="307656"/>
            </a:xfrm>
          </p:grpSpPr>
          <p:sp>
            <p:nvSpPr>
              <p:cNvPr id="1825" name="Rechteck"/>
              <p:cNvSpPr/>
              <p:nvPr/>
            </p:nvSpPr>
            <p:spPr>
              <a:xfrm>
                <a:off x="0" y="4603"/>
                <a:ext cx="7072311" cy="298451"/>
              </a:xfrm>
              <a:prstGeom prst="rect">
                <a:avLst/>
              </a:prstGeom>
              <a:solidFill>
                <a:srgbClr val="FF00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826" name="IP (IPv4, IPv6)"/>
              <p:cNvSpPr txBox="1"/>
              <p:nvPr/>
            </p:nvSpPr>
            <p:spPr>
              <a:xfrm>
                <a:off x="53966" y="0"/>
                <a:ext cx="1404619" cy="3076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p>
                <a:pPr defTabSz="911225">
                  <a:defRPr b="1" sz="1600">
                    <a:solidFill>
                      <a:schemeClr val="accent3">
                        <a:lumOff val="44000"/>
                      </a:schemeClr>
                    </a:solidFill>
                  </a:defRPr>
                </a:pPr>
                <a:r>
                  <a:t>IP </a:t>
                </a:r>
                <a:r>
                  <a:rPr b="0"/>
                  <a:t>(IPv4, IPv6)</a:t>
                </a:r>
              </a:p>
            </p:txBody>
          </p:sp>
        </p:grpSp>
        <p:grpSp>
          <p:nvGrpSpPr>
            <p:cNvPr id="1837" name="Group 88"/>
            <p:cNvGrpSpPr/>
            <p:nvPr/>
          </p:nvGrpSpPr>
          <p:grpSpPr>
            <a:xfrm>
              <a:off x="1801811" y="496887"/>
              <a:ext cx="1719264" cy="3341688"/>
              <a:chOff x="0" y="0"/>
              <a:chExt cx="1719262" cy="3341687"/>
            </a:xfrm>
          </p:grpSpPr>
          <p:sp>
            <p:nvSpPr>
              <p:cNvPr id="1828" name="Line 89"/>
              <p:cNvSpPr/>
              <p:nvPr/>
            </p:nvSpPr>
            <p:spPr>
              <a:xfrm flipH="1">
                <a:off x="1539875" y="-1"/>
                <a:ext cx="1" cy="1665452"/>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829" name="Line 90"/>
              <p:cNvSpPr/>
              <p:nvPr/>
            </p:nvSpPr>
            <p:spPr>
              <a:xfrm flipH="1">
                <a:off x="1354137" y="1975123"/>
                <a:ext cx="1" cy="827334"/>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832" name="Rectangle 91"/>
              <p:cNvGrpSpPr/>
              <p:nvPr/>
            </p:nvGrpSpPr>
            <p:grpSpPr>
              <a:xfrm>
                <a:off x="928687" y="1674695"/>
                <a:ext cx="790576" cy="291185"/>
                <a:chOff x="0" y="0"/>
                <a:chExt cx="790575" cy="291183"/>
              </a:xfrm>
            </p:grpSpPr>
            <p:sp>
              <p:nvSpPr>
                <p:cNvPr id="1830" name="Rechteck"/>
                <p:cNvSpPr/>
                <p:nvPr/>
              </p:nvSpPr>
              <p:spPr>
                <a:xfrm>
                  <a:off x="-1" y="0"/>
                  <a:ext cx="790576" cy="291184"/>
                </a:xfrm>
                <a:prstGeom prst="rect">
                  <a:avLst/>
                </a:prstGeom>
                <a:solidFill>
                  <a:srgbClr val="FFFF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831" name="PPP"/>
                <p:cNvSpPr txBox="1"/>
                <p:nvPr/>
              </p:nvSpPr>
              <p:spPr>
                <a:xfrm>
                  <a:off x="53966" y="4048"/>
                  <a:ext cx="454178" cy="2830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PPP</a:t>
                  </a:r>
                </a:p>
              </p:txBody>
            </p:sp>
          </p:grpSp>
          <p:sp>
            <p:nvSpPr>
              <p:cNvPr id="1833" name="Line 92"/>
              <p:cNvSpPr/>
              <p:nvPr/>
            </p:nvSpPr>
            <p:spPr>
              <a:xfrm>
                <a:off x="1354137" y="3050503"/>
                <a:ext cx="1" cy="291185"/>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836" name="Rectangle 93"/>
              <p:cNvGrpSpPr/>
              <p:nvPr/>
            </p:nvGrpSpPr>
            <p:grpSpPr>
              <a:xfrm>
                <a:off x="-1" y="2800916"/>
                <a:ext cx="1476376" cy="295807"/>
                <a:chOff x="0" y="0"/>
                <a:chExt cx="1476375" cy="295805"/>
              </a:xfrm>
            </p:grpSpPr>
            <p:sp>
              <p:nvSpPr>
                <p:cNvPr id="1834" name="Rechteck"/>
                <p:cNvSpPr/>
                <p:nvPr/>
              </p:nvSpPr>
              <p:spPr>
                <a:xfrm>
                  <a:off x="-1" y="0"/>
                  <a:ext cx="1476376" cy="295806"/>
                </a:xfrm>
                <a:prstGeom prst="rect">
                  <a:avLst/>
                </a:prstGeom>
                <a:solidFill>
                  <a:srgbClr val="99FF66"/>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835" name="HDLC"/>
                <p:cNvSpPr txBox="1"/>
                <p:nvPr/>
              </p:nvSpPr>
              <p:spPr>
                <a:xfrm>
                  <a:off x="53966" y="6359"/>
                  <a:ext cx="592216" cy="2830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HDLC</a:t>
                  </a:r>
                </a:p>
              </p:txBody>
            </p:sp>
          </p:grpSp>
        </p:grpSp>
        <p:grpSp>
          <p:nvGrpSpPr>
            <p:cNvPr id="1850" name="Group 94"/>
            <p:cNvGrpSpPr/>
            <p:nvPr/>
          </p:nvGrpSpPr>
          <p:grpSpPr>
            <a:xfrm>
              <a:off x="1803399" y="471487"/>
              <a:ext cx="3944938" cy="3367088"/>
              <a:chOff x="0" y="0"/>
              <a:chExt cx="3944936" cy="3367087"/>
            </a:xfrm>
          </p:grpSpPr>
          <p:sp>
            <p:nvSpPr>
              <p:cNvPr id="1838" name="Line 95"/>
              <p:cNvSpPr/>
              <p:nvPr/>
            </p:nvSpPr>
            <p:spPr>
              <a:xfrm>
                <a:off x="3941761" y="1806957"/>
                <a:ext cx="1" cy="2949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39" name="Line 96"/>
              <p:cNvSpPr/>
              <p:nvPr/>
            </p:nvSpPr>
            <p:spPr>
              <a:xfrm flipH="1" flipV="1">
                <a:off x="2087562" y="2105012"/>
                <a:ext cx="1857375"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40" name="Line 97"/>
              <p:cNvSpPr/>
              <p:nvPr/>
            </p:nvSpPr>
            <p:spPr>
              <a:xfrm>
                <a:off x="2092324" y="2109669"/>
                <a:ext cx="1" cy="35083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849" name="Group 98"/>
              <p:cNvGrpSpPr/>
              <p:nvPr/>
            </p:nvGrpSpPr>
            <p:grpSpPr>
              <a:xfrm>
                <a:off x="-1" y="0"/>
                <a:ext cx="2291850" cy="3367088"/>
                <a:chOff x="0" y="0"/>
                <a:chExt cx="2291848" cy="3367087"/>
              </a:xfrm>
            </p:grpSpPr>
            <p:grpSp>
              <p:nvGrpSpPr>
                <p:cNvPr id="1843" name="Rectangle 99"/>
                <p:cNvGrpSpPr/>
                <p:nvPr/>
              </p:nvGrpSpPr>
              <p:grpSpPr>
                <a:xfrm>
                  <a:off x="1665287" y="2471371"/>
                  <a:ext cx="626562" cy="352388"/>
                  <a:chOff x="0" y="0"/>
                  <a:chExt cx="626561" cy="352386"/>
                </a:xfrm>
              </p:grpSpPr>
              <p:sp>
                <p:nvSpPr>
                  <p:cNvPr id="1841" name="Rechteck"/>
                  <p:cNvSpPr/>
                  <p:nvPr/>
                </p:nvSpPr>
                <p:spPr>
                  <a:xfrm>
                    <a:off x="0" y="0"/>
                    <a:ext cx="606425" cy="352387"/>
                  </a:xfrm>
                  <a:prstGeom prst="rect">
                    <a:avLst/>
                  </a:prstGeom>
                  <a:solidFill>
                    <a:srgbClr val="FFFF00"/>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842" name="LAPS"/>
                  <p:cNvSpPr txBox="1"/>
                  <p:nvPr/>
                </p:nvSpPr>
                <p:spPr>
                  <a:xfrm>
                    <a:off x="53966" y="34649"/>
                    <a:ext cx="572596" cy="2830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LAPS</a:t>
                    </a:r>
                  </a:p>
                </p:txBody>
              </p:sp>
            </p:grpSp>
            <p:sp>
              <p:nvSpPr>
                <p:cNvPr id="1844" name="Line 100"/>
                <p:cNvSpPr/>
                <p:nvPr/>
              </p:nvSpPr>
              <p:spPr>
                <a:xfrm flipH="1">
                  <a:off x="1846262" y="0"/>
                  <a:ext cx="1" cy="2460505"/>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1845" name="Line 101"/>
                <p:cNvSpPr/>
                <p:nvPr/>
              </p:nvSpPr>
              <p:spPr>
                <a:xfrm>
                  <a:off x="1968499" y="3073690"/>
                  <a:ext cx="1" cy="293398"/>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1848" name="Rectangle 102"/>
                <p:cNvGrpSpPr/>
                <p:nvPr/>
              </p:nvGrpSpPr>
              <p:grpSpPr>
                <a:xfrm>
                  <a:off x="0" y="2822206"/>
                  <a:ext cx="2274888" cy="310474"/>
                  <a:chOff x="0" y="0"/>
                  <a:chExt cx="2274887" cy="310473"/>
                </a:xfrm>
              </p:grpSpPr>
              <p:sp>
                <p:nvSpPr>
                  <p:cNvPr id="1846" name="Rechteck"/>
                  <p:cNvSpPr/>
                  <p:nvPr/>
                </p:nvSpPr>
                <p:spPr>
                  <a:xfrm>
                    <a:off x="-1" y="-1"/>
                    <a:ext cx="2274889" cy="310475"/>
                  </a:xfrm>
                  <a:prstGeom prst="rect">
                    <a:avLst/>
                  </a:prstGeom>
                  <a:solidFill>
                    <a:srgbClr val="99FF66"/>
                  </a:solidFill>
                  <a:ln w="12700" cap="flat">
                    <a:solidFill>
                      <a:srgbClr val="000000"/>
                    </a:solidFill>
                    <a:prstDash val="solid"/>
                    <a:miter lim="800000"/>
                  </a:ln>
                  <a:effectLst>
                    <a:outerShdw sx="100000" sy="100000" kx="0" ky="0" algn="b" rotWithShape="0" blurRad="0" dist="35921" dir="2700000">
                      <a:srgbClr val="808080"/>
                    </a:outerShdw>
                  </a:effectLst>
                </p:spPr>
                <p:txBody>
                  <a:bodyPr wrap="square" lIns="45719" tIns="45719" rIns="45719" bIns="45719" numCol="1" anchor="ctr">
                    <a:noAutofit/>
                  </a:bodyPr>
                  <a:lstStyle/>
                  <a:p>
                    <a:pPr defTabSz="911225"/>
                  </a:p>
                </p:txBody>
              </p:sp>
              <p:sp>
                <p:nvSpPr>
                  <p:cNvPr id="1847" name="HDLC"/>
                  <p:cNvSpPr txBox="1"/>
                  <p:nvPr/>
                </p:nvSpPr>
                <p:spPr>
                  <a:xfrm>
                    <a:off x="53965" y="13692"/>
                    <a:ext cx="592217" cy="2830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851" tIns="42851" rIns="42851" bIns="42851" numCol="1" anchor="ctr">
                    <a:spAutoFit/>
                  </a:bodyPr>
                  <a:lstStyle>
                    <a:lvl1pPr defTabSz="911225">
                      <a:defRPr b="1" sz="1400"/>
                    </a:lvl1pPr>
                  </a:lstStyle>
                  <a:p>
                    <a:pPr/>
                    <a:r>
                      <a:t>HDLC</a:t>
                    </a:r>
                  </a:p>
                </p:txBody>
              </p:sp>
            </p:grpSp>
          </p:grpSp>
        </p:grpSp>
        <p:grpSp>
          <p:nvGrpSpPr>
            <p:cNvPr id="1896" name="Group 103"/>
            <p:cNvGrpSpPr/>
            <p:nvPr/>
          </p:nvGrpSpPr>
          <p:grpSpPr>
            <a:xfrm>
              <a:off x="0" y="-1"/>
              <a:ext cx="5770562" cy="4384676"/>
              <a:chOff x="0" y="0"/>
              <a:chExt cx="5770561" cy="4384674"/>
            </a:xfrm>
          </p:grpSpPr>
          <p:sp>
            <p:nvSpPr>
              <p:cNvPr id="1851" name="Line 104"/>
              <p:cNvSpPr/>
              <p:nvPr/>
            </p:nvSpPr>
            <p:spPr>
              <a:xfrm>
                <a:off x="1555765" y="3204"/>
                <a:ext cx="177482"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52" name="Line 105"/>
              <p:cNvSpPr/>
              <p:nvPr/>
            </p:nvSpPr>
            <p:spPr>
              <a:xfrm>
                <a:off x="1550968" y="8010"/>
                <a:ext cx="1" cy="177823"/>
              </a:xfrm>
              <a:prstGeom prst="line">
                <a:avLst/>
              </a:prstGeom>
              <a:noFill/>
              <a:ln w="28575"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1853" name="Line 106"/>
              <p:cNvSpPr/>
              <p:nvPr/>
            </p:nvSpPr>
            <p:spPr>
              <a:xfrm>
                <a:off x="3728719" y="1582776"/>
                <a:ext cx="2037046"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54" name="Line 107"/>
              <p:cNvSpPr/>
              <p:nvPr/>
            </p:nvSpPr>
            <p:spPr>
              <a:xfrm>
                <a:off x="5770561" y="1589184"/>
                <a:ext cx="1" cy="362053"/>
              </a:xfrm>
              <a:prstGeom prst="line">
                <a:avLst/>
              </a:prstGeom>
              <a:noFill/>
              <a:ln w="28575"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1855" name="Line 108"/>
              <p:cNvSpPr/>
              <p:nvPr/>
            </p:nvSpPr>
            <p:spPr>
              <a:xfrm flipV="1">
                <a:off x="1117656" y="1702926"/>
                <a:ext cx="1" cy="381277"/>
              </a:xfrm>
              <a:prstGeom prst="line">
                <a:avLst/>
              </a:prstGeom>
              <a:noFill/>
              <a:ln w="28575" cap="flat">
                <a:solidFill>
                  <a:srgbClr val="FF0000"/>
                </a:solidFill>
                <a:prstDash val="solid"/>
                <a:round/>
                <a:headEnd type="triangle" w="med" len="med"/>
              </a:ln>
              <a:effectLst/>
            </p:spPr>
            <p:txBody>
              <a:bodyPr wrap="square" lIns="45719" tIns="45719" rIns="45719" bIns="45719" numCol="1" anchor="t">
                <a:noAutofit/>
              </a:bodyPr>
              <a:lstStyle/>
              <a:p>
                <a:pPr/>
              </a:p>
            </p:txBody>
          </p:sp>
          <p:sp>
            <p:nvSpPr>
              <p:cNvPr id="1856" name="Line 109"/>
              <p:cNvSpPr/>
              <p:nvPr/>
            </p:nvSpPr>
            <p:spPr>
              <a:xfrm>
                <a:off x="1309529" y="1770210"/>
                <a:ext cx="361360"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57" name="Line 110"/>
              <p:cNvSpPr/>
              <p:nvPr/>
            </p:nvSpPr>
            <p:spPr>
              <a:xfrm>
                <a:off x="1803600" y="2577618"/>
                <a:ext cx="1047304"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58" name="Line 111"/>
              <p:cNvSpPr/>
              <p:nvPr/>
            </p:nvSpPr>
            <p:spPr>
              <a:xfrm flipV="1">
                <a:off x="2854101" y="2449458"/>
                <a:ext cx="1" cy="132967"/>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59" name="Line 112"/>
              <p:cNvSpPr/>
              <p:nvPr/>
            </p:nvSpPr>
            <p:spPr>
              <a:xfrm flipH="1" flipV="1">
                <a:off x="1111261" y="1707732"/>
                <a:ext cx="4168428"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60" name="Line 113"/>
              <p:cNvSpPr/>
              <p:nvPr/>
            </p:nvSpPr>
            <p:spPr>
              <a:xfrm>
                <a:off x="4672092" y="1837494"/>
                <a:ext cx="1" cy="299575"/>
              </a:xfrm>
              <a:prstGeom prst="line">
                <a:avLst/>
              </a:prstGeom>
              <a:noFill/>
              <a:ln w="28575"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1861" name="Line 114"/>
              <p:cNvSpPr/>
              <p:nvPr/>
            </p:nvSpPr>
            <p:spPr>
              <a:xfrm>
                <a:off x="2854101" y="1775016"/>
                <a:ext cx="1" cy="362053"/>
              </a:xfrm>
              <a:prstGeom prst="line">
                <a:avLst/>
              </a:prstGeom>
              <a:noFill/>
              <a:ln w="28575"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1862" name="Line 115"/>
              <p:cNvSpPr/>
              <p:nvPr/>
            </p:nvSpPr>
            <p:spPr>
              <a:xfrm flipV="1">
                <a:off x="1303133" y="1765404"/>
                <a:ext cx="1" cy="318799"/>
              </a:xfrm>
              <a:prstGeom prst="line">
                <a:avLst/>
              </a:prstGeom>
              <a:noFill/>
              <a:ln w="28575" cap="flat">
                <a:solidFill>
                  <a:srgbClr val="FF0000"/>
                </a:solidFill>
                <a:prstDash val="solid"/>
                <a:round/>
                <a:headEnd type="triangle" w="med" len="med"/>
              </a:ln>
              <a:effectLst/>
            </p:spPr>
            <p:txBody>
              <a:bodyPr wrap="square" lIns="45719" tIns="45719" rIns="45719" bIns="45719" numCol="1" anchor="t">
                <a:noAutofit/>
              </a:bodyPr>
              <a:lstStyle/>
              <a:p>
                <a:pPr/>
              </a:p>
            </p:txBody>
          </p:sp>
          <p:sp>
            <p:nvSpPr>
              <p:cNvPr id="1863" name="Line 116"/>
              <p:cNvSpPr/>
              <p:nvPr/>
            </p:nvSpPr>
            <p:spPr>
              <a:xfrm flipH="1" flipV="1">
                <a:off x="2850903" y="1770210"/>
                <a:ext cx="2366427"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64" name="Line 117"/>
              <p:cNvSpPr/>
              <p:nvPr/>
            </p:nvSpPr>
            <p:spPr>
              <a:xfrm flipH="1">
                <a:off x="4649707" y="1831086"/>
                <a:ext cx="503666"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65" name="Line 118"/>
              <p:cNvSpPr/>
              <p:nvPr/>
            </p:nvSpPr>
            <p:spPr>
              <a:xfrm>
                <a:off x="5150174" y="1837494"/>
                <a:ext cx="1" cy="674443"/>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66" name="Line 119"/>
              <p:cNvSpPr/>
              <p:nvPr/>
            </p:nvSpPr>
            <p:spPr>
              <a:xfrm>
                <a:off x="5217329" y="2452662"/>
                <a:ext cx="361360"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67" name="Line 120"/>
              <p:cNvSpPr/>
              <p:nvPr/>
            </p:nvSpPr>
            <p:spPr>
              <a:xfrm>
                <a:off x="5585085" y="2270034"/>
                <a:ext cx="1" cy="179425"/>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68" name="Line 121"/>
              <p:cNvSpPr/>
              <p:nvPr/>
            </p:nvSpPr>
            <p:spPr>
              <a:xfrm flipV="1">
                <a:off x="2294473" y="709686"/>
                <a:ext cx="1" cy="256321"/>
              </a:xfrm>
              <a:prstGeom prst="line">
                <a:avLst/>
              </a:prstGeom>
              <a:noFill/>
              <a:ln w="28575" cap="flat">
                <a:solidFill>
                  <a:srgbClr val="FF0000"/>
                </a:solidFill>
                <a:prstDash val="solid"/>
                <a:round/>
                <a:headEnd type="triangle" w="med" len="med"/>
              </a:ln>
              <a:effectLst/>
            </p:spPr>
            <p:txBody>
              <a:bodyPr wrap="square" lIns="45719" tIns="45719" rIns="45719" bIns="45719" numCol="1" anchor="t">
                <a:noAutofit/>
              </a:bodyPr>
              <a:lstStyle/>
              <a:p>
                <a:pPr/>
              </a:p>
            </p:txBody>
          </p:sp>
          <p:sp>
            <p:nvSpPr>
              <p:cNvPr id="1869" name="Line 122"/>
              <p:cNvSpPr/>
              <p:nvPr/>
            </p:nvSpPr>
            <p:spPr>
              <a:xfrm flipH="1" flipV="1">
                <a:off x="1795606" y="712890"/>
                <a:ext cx="505264"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70" name="Line 123"/>
              <p:cNvSpPr/>
              <p:nvPr/>
            </p:nvSpPr>
            <p:spPr>
              <a:xfrm flipH="1">
                <a:off x="1738043" y="0"/>
                <a:ext cx="1" cy="263529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71" name="Line 124"/>
              <p:cNvSpPr/>
              <p:nvPr/>
            </p:nvSpPr>
            <p:spPr>
              <a:xfrm>
                <a:off x="1117656" y="3453912"/>
                <a:ext cx="1" cy="17622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72" name="Line 125"/>
              <p:cNvSpPr/>
              <p:nvPr/>
            </p:nvSpPr>
            <p:spPr>
              <a:xfrm>
                <a:off x="1122453" y="3634938"/>
                <a:ext cx="423719"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73" name="Line 126"/>
              <p:cNvSpPr/>
              <p:nvPr/>
            </p:nvSpPr>
            <p:spPr>
              <a:xfrm flipV="1">
                <a:off x="1550968" y="645606"/>
                <a:ext cx="1" cy="2992537"/>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74" name="Line 127"/>
              <p:cNvSpPr/>
              <p:nvPr/>
            </p:nvSpPr>
            <p:spPr>
              <a:xfrm>
                <a:off x="1555765" y="652014"/>
                <a:ext cx="920988"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75" name="Line 128"/>
              <p:cNvSpPr/>
              <p:nvPr/>
            </p:nvSpPr>
            <p:spPr>
              <a:xfrm>
                <a:off x="2483148" y="655218"/>
                <a:ext cx="1" cy="302779"/>
              </a:xfrm>
              <a:prstGeom prst="line">
                <a:avLst/>
              </a:prstGeom>
              <a:noFill/>
              <a:ln w="28575"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1876" name="Line 129"/>
              <p:cNvSpPr/>
              <p:nvPr/>
            </p:nvSpPr>
            <p:spPr>
              <a:xfrm flipH="1">
                <a:off x="311792" y="4198842"/>
                <a:ext cx="1" cy="17622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77" name="Line 130"/>
              <p:cNvSpPr/>
              <p:nvPr/>
            </p:nvSpPr>
            <p:spPr>
              <a:xfrm flipH="1">
                <a:off x="7995" y="4381470"/>
                <a:ext cx="318189"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78" name="Line 131"/>
              <p:cNvSpPr/>
              <p:nvPr/>
            </p:nvSpPr>
            <p:spPr>
              <a:xfrm flipV="1">
                <a:off x="0" y="583129"/>
                <a:ext cx="1" cy="3801546"/>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79" name="Line 132"/>
              <p:cNvSpPr/>
              <p:nvPr/>
            </p:nvSpPr>
            <p:spPr>
              <a:xfrm>
                <a:off x="6395" y="589536"/>
                <a:ext cx="2655834"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80" name="Line 133"/>
              <p:cNvSpPr/>
              <p:nvPr/>
            </p:nvSpPr>
            <p:spPr>
              <a:xfrm>
                <a:off x="2668624" y="592740"/>
                <a:ext cx="1" cy="365257"/>
              </a:xfrm>
              <a:prstGeom prst="line">
                <a:avLst/>
              </a:prstGeom>
              <a:noFill/>
              <a:ln w="28575" cap="flat">
                <a:solidFill>
                  <a:srgbClr val="FF0000"/>
                </a:solidFill>
                <a:prstDash val="solid"/>
                <a:round/>
                <a:tailEnd type="triangle" w="med" len="med"/>
              </a:ln>
              <a:effectLst/>
            </p:spPr>
            <p:txBody>
              <a:bodyPr wrap="square" lIns="45719" tIns="45719" rIns="45719" bIns="45719" numCol="1" anchor="t">
                <a:noAutofit/>
              </a:bodyPr>
              <a:lstStyle/>
              <a:p>
                <a:pPr/>
              </a:p>
            </p:txBody>
          </p:sp>
          <p:sp>
            <p:nvSpPr>
              <p:cNvPr id="1881" name="Line 134"/>
              <p:cNvSpPr/>
              <p:nvPr/>
            </p:nvSpPr>
            <p:spPr>
              <a:xfrm>
                <a:off x="3289012" y="2459070"/>
                <a:ext cx="1" cy="17622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82" name="Line 135"/>
              <p:cNvSpPr/>
              <p:nvPr/>
            </p:nvSpPr>
            <p:spPr>
              <a:xfrm>
                <a:off x="3292210" y="2638494"/>
                <a:ext cx="425318"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83" name="Line 136"/>
              <p:cNvSpPr/>
              <p:nvPr/>
            </p:nvSpPr>
            <p:spPr>
              <a:xfrm>
                <a:off x="3722324" y="1589184"/>
                <a:ext cx="1" cy="1046107"/>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84" name="Line 137"/>
              <p:cNvSpPr/>
              <p:nvPr/>
            </p:nvSpPr>
            <p:spPr>
              <a:xfrm>
                <a:off x="5273292" y="1712538"/>
                <a:ext cx="1" cy="674443"/>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85" name="Line 138"/>
              <p:cNvSpPr/>
              <p:nvPr/>
            </p:nvSpPr>
            <p:spPr>
              <a:xfrm>
                <a:off x="5210933" y="1775016"/>
                <a:ext cx="1" cy="674443"/>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86" name="Line 139"/>
              <p:cNvSpPr/>
              <p:nvPr/>
            </p:nvSpPr>
            <p:spPr>
              <a:xfrm>
                <a:off x="5153372" y="2515140"/>
                <a:ext cx="487676"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87" name="Line 140"/>
              <p:cNvSpPr/>
              <p:nvPr/>
            </p:nvSpPr>
            <p:spPr>
              <a:xfrm>
                <a:off x="5647443" y="2270034"/>
                <a:ext cx="1" cy="241903"/>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88" name="Line 141"/>
              <p:cNvSpPr/>
              <p:nvPr/>
            </p:nvSpPr>
            <p:spPr>
              <a:xfrm>
                <a:off x="5279688" y="2390184"/>
                <a:ext cx="238242"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89" name="Line 142"/>
              <p:cNvSpPr/>
              <p:nvPr/>
            </p:nvSpPr>
            <p:spPr>
              <a:xfrm flipV="1">
                <a:off x="5521127" y="2262024"/>
                <a:ext cx="1" cy="134569"/>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90" name="Line 143"/>
              <p:cNvSpPr/>
              <p:nvPr/>
            </p:nvSpPr>
            <p:spPr>
              <a:xfrm>
                <a:off x="2916460" y="2459070"/>
                <a:ext cx="1" cy="17622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91" name="Line 144"/>
              <p:cNvSpPr/>
              <p:nvPr/>
            </p:nvSpPr>
            <p:spPr>
              <a:xfrm flipH="1">
                <a:off x="1733247" y="2638494"/>
                <a:ext cx="1188010"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92" name="Line 145"/>
              <p:cNvSpPr/>
              <p:nvPr/>
            </p:nvSpPr>
            <p:spPr>
              <a:xfrm>
                <a:off x="2978818" y="2459070"/>
                <a:ext cx="1" cy="237097"/>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93" name="Line 146"/>
              <p:cNvSpPr/>
              <p:nvPr/>
            </p:nvSpPr>
            <p:spPr>
              <a:xfrm flipH="1">
                <a:off x="1670889" y="2702574"/>
                <a:ext cx="1312727" cy="1"/>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94" name="Line 147"/>
              <p:cNvSpPr/>
              <p:nvPr/>
            </p:nvSpPr>
            <p:spPr>
              <a:xfrm flipV="1">
                <a:off x="1677284" y="1765404"/>
                <a:ext cx="1" cy="941977"/>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sp>
            <p:nvSpPr>
              <p:cNvPr id="1895" name="Line 148"/>
              <p:cNvSpPr/>
              <p:nvPr/>
            </p:nvSpPr>
            <p:spPr>
              <a:xfrm flipV="1">
                <a:off x="1798803" y="709686"/>
                <a:ext cx="1" cy="1872739"/>
              </a:xfrm>
              <a:prstGeom prst="line">
                <a:avLst/>
              </a:prstGeom>
              <a:noFill/>
              <a:ln w="28575" cap="flat">
                <a:solidFill>
                  <a:srgbClr val="FF0000"/>
                </a:solidFill>
                <a:prstDash val="solid"/>
                <a:round/>
              </a:ln>
              <a:effectLst/>
            </p:spPr>
            <p:txBody>
              <a:bodyPr wrap="square" lIns="45719" tIns="45719" rIns="45719" bIns="45719" numCol="1" anchor="t">
                <a:noAutofit/>
              </a:bodyPr>
              <a:lstStyle/>
              <a:p>
                <a:pPr/>
              </a:p>
            </p:txBody>
          </p:sp>
        </p:grpSp>
      </p:gr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1"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902"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903" name="Rectangle 4"/>
          <p:cNvSpPr txBox="1"/>
          <p:nvPr>
            <p:ph type="title"/>
          </p:nvPr>
        </p:nvSpPr>
        <p:spPr>
          <a:xfrm>
            <a:off x="722530" y="278649"/>
            <a:ext cx="8573870" cy="521451"/>
          </a:xfrm>
          <a:prstGeom prst="rect">
            <a:avLst/>
          </a:prstGeom>
        </p:spPr>
        <p:txBody>
          <a:bodyPr/>
          <a:lstStyle/>
          <a:p>
            <a:pPr/>
            <a:r>
              <a:t>Schicht-2-Protokolle</a:t>
            </a:r>
          </a:p>
        </p:txBody>
      </p:sp>
      <p:sp>
        <p:nvSpPr>
          <p:cNvPr id="1904"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1905" name="Rectangle 5"/>
          <p:cNvSpPr txBox="1"/>
          <p:nvPr/>
        </p:nvSpPr>
        <p:spPr>
          <a:xfrm>
            <a:off x="762000" y="977900"/>
            <a:ext cx="8453121" cy="48033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IP-Pakete können über viele Übertragungsmedien übertragen werden. </a:t>
            </a:r>
          </a:p>
          <a:p>
            <a:pPr marL="609600" indent="-609600">
              <a:spcBef>
                <a:spcPts val="700"/>
              </a:spcBef>
              <a:defRPr sz="2400">
                <a:solidFill>
                  <a:srgbClr val="5C6971"/>
                </a:solidFill>
              </a:defRPr>
            </a:pPr>
            <a:r>
              <a:t>Dazu werden jeweils verschiedenen Schicht-1- und Schicht-2-Protokolle eingesetzt:</a:t>
            </a:r>
          </a:p>
          <a:p>
            <a:pPr marL="609600" indent="-609600">
              <a:spcBef>
                <a:spcPts val="700"/>
              </a:spcBef>
              <a:buClr>
                <a:srgbClr val="0000CC"/>
              </a:buClr>
              <a:buSzPct val="100000"/>
              <a:buFont typeface="Arial"/>
              <a:buChar char="•"/>
              <a:defRPr b="1" sz="2400">
                <a:solidFill>
                  <a:srgbClr val="5C6971"/>
                </a:solidFill>
              </a:defRPr>
            </a:pPr>
            <a:r>
              <a:t>Local Area Networks </a:t>
            </a:r>
            <a:r>
              <a:rPr b="0"/>
              <a:t>- mit Medium Access Control (Ethernet, Token Ring, ...)</a:t>
            </a:r>
            <a:endParaRPr b="0"/>
          </a:p>
          <a:p>
            <a:pPr marL="609600" indent="-609600">
              <a:spcBef>
                <a:spcPts val="700"/>
              </a:spcBef>
              <a:buClr>
                <a:srgbClr val="0000CC"/>
              </a:buClr>
              <a:buSzPct val="100000"/>
              <a:buFont typeface="Arial"/>
              <a:buChar char="•"/>
              <a:defRPr b="1" sz="2400">
                <a:solidFill>
                  <a:srgbClr val="5C6971"/>
                </a:solidFill>
              </a:defRPr>
            </a:pPr>
            <a:r>
              <a:t>Point-to-Point-Protokoll</a:t>
            </a:r>
            <a:r>
              <a:rPr b="0"/>
              <a:t> über verschiedene Medien  (RFC 1661 The Point-to-Point Protocol, W.Simpson, Juli 1994)</a:t>
            </a:r>
            <a:endParaRPr b="0"/>
          </a:p>
          <a:p>
            <a:pPr marL="609600" indent="-609600">
              <a:spcBef>
                <a:spcPts val="700"/>
              </a:spcBef>
              <a:buClr>
                <a:srgbClr val="0000CC"/>
              </a:buClr>
              <a:buSzPct val="100000"/>
              <a:buFont typeface="Arial"/>
              <a:buChar char="•"/>
              <a:defRPr b="1" sz="2400">
                <a:solidFill>
                  <a:srgbClr val="5C6971"/>
                </a:solidFill>
              </a:defRPr>
            </a:pPr>
            <a:r>
              <a:t>Nutzung von ATM, MPLS </a:t>
            </a:r>
            <a:r>
              <a:rPr b="0"/>
              <a:t>(Classical IP over ATM, MPLS, MPOA, ...)</a:t>
            </a:r>
            <a:endParaRPr b="0"/>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9"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910"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1911" name="Rectangle 2"/>
          <p:cNvSpPr txBox="1"/>
          <p:nvPr/>
        </p:nvSpPr>
        <p:spPr>
          <a:xfrm>
            <a:off x="6515100" y="6388100"/>
            <a:ext cx="2670052" cy="17281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indent="39687">
              <a:defRPr sz="1200"/>
            </a:lvl1pPr>
          </a:lstStyle>
          <a:p>
            <a:pPr/>
            <a:r>
              <a:t>6. Semester, Nachrichtentechnik, 2012</a:t>
            </a:r>
          </a:p>
        </p:txBody>
      </p:sp>
      <p:sp>
        <p:nvSpPr>
          <p:cNvPr id="1912" name="Rectangle 4"/>
          <p:cNvSpPr txBox="1"/>
          <p:nvPr>
            <p:ph type="title"/>
          </p:nvPr>
        </p:nvSpPr>
        <p:spPr>
          <a:xfrm>
            <a:off x="722530" y="278649"/>
            <a:ext cx="8573870" cy="521451"/>
          </a:xfrm>
          <a:prstGeom prst="rect">
            <a:avLst/>
          </a:prstGeom>
        </p:spPr>
        <p:txBody>
          <a:bodyPr/>
          <a:lstStyle/>
          <a:p>
            <a:pPr/>
            <a:r>
              <a:t>Local Area Network als Transport von IP</a:t>
            </a:r>
          </a:p>
        </p:txBody>
      </p:sp>
      <p:sp>
        <p:nvSpPr>
          <p:cNvPr id="1913"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2018" name="Gruppieren 72"/>
          <p:cNvGrpSpPr/>
          <p:nvPr/>
        </p:nvGrpSpPr>
        <p:grpSpPr>
          <a:xfrm>
            <a:off x="720018" y="1088740"/>
            <a:ext cx="8411959" cy="4711701"/>
            <a:chOff x="0" y="0"/>
            <a:chExt cx="8411957" cy="4711700"/>
          </a:xfrm>
        </p:grpSpPr>
        <p:grpSp>
          <p:nvGrpSpPr>
            <p:cNvPr id="1921" name="Gruppieren 71"/>
            <p:cNvGrpSpPr/>
            <p:nvPr/>
          </p:nvGrpSpPr>
          <p:grpSpPr>
            <a:xfrm>
              <a:off x="0" y="180020"/>
              <a:ext cx="1680765" cy="4480645"/>
              <a:chOff x="0" y="0"/>
              <a:chExt cx="1680764" cy="4480644"/>
            </a:xfrm>
          </p:grpSpPr>
          <p:sp>
            <p:nvSpPr>
              <p:cNvPr id="1914" name="Rectangle 4"/>
              <p:cNvSpPr txBox="1"/>
              <p:nvPr/>
            </p:nvSpPr>
            <p:spPr>
              <a:xfrm>
                <a:off x="55561" y="0"/>
                <a:ext cx="1477617" cy="3658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Application</a:t>
                </a:r>
              </a:p>
            </p:txBody>
          </p:sp>
          <p:sp>
            <p:nvSpPr>
              <p:cNvPr id="1915" name="Rectangle 5"/>
              <p:cNvSpPr txBox="1"/>
              <p:nvPr/>
            </p:nvSpPr>
            <p:spPr>
              <a:xfrm>
                <a:off x="55561" y="685800"/>
                <a:ext cx="800325" cy="3658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Utility</a:t>
                </a:r>
              </a:p>
            </p:txBody>
          </p:sp>
          <p:sp>
            <p:nvSpPr>
              <p:cNvPr id="1916" name="Rectangle 6"/>
              <p:cNvSpPr txBox="1"/>
              <p:nvPr/>
            </p:nvSpPr>
            <p:spPr>
              <a:xfrm>
                <a:off x="55561" y="1371600"/>
                <a:ext cx="1275583" cy="3658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Transport</a:t>
                </a:r>
              </a:p>
            </p:txBody>
          </p:sp>
          <p:sp>
            <p:nvSpPr>
              <p:cNvPr id="1917" name="Rectangle 7"/>
              <p:cNvSpPr txBox="1"/>
              <p:nvPr/>
            </p:nvSpPr>
            <p:spPr>
              <a:xfrm>
                <a:off x="0" y="2043113"/>
                <a:ext cx="1680765" cy="3658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i="1" sz="2000"/>
                </a:lvl1pPr>
              </a:lstStyle>
              <a:p>
                <a:pPr/>
                <a:r>
                  <a:t>Internetwork</a:t>
                </a:r>
              </a:p>
            </p:txBody>
          </p:sp>
          <p:sp>
            <p:nvSpPr>
              <p:cNvPr id="1918" name="Rectangle 8"/>
              <p:cNvSpPr txBox="1"/>
              <p:nvPr/>
            </p:nvSpPr>
            <p:spPr>
              <a:xfrm>
                <a:off x="55561" y="2743200"/>
                <a:ext cx="1096865" cy="3658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Network</a:t>
                </a:r>
              </a:p>
            </p:txBody>
          </p:sp>
          <p:sp>
            <p:nvSpPr>
              <p:cNvPr id="1919" name="Rectangle 9"/>
              <p:cNvSpPr txBox="1"/>
              <p:nvPr/>
            </p:nvSpPr>
            <p:spPr>
              <a:xfrm>
                <a:off x="55561" y="3429000"/>
                <a:ext cx="616894" cy="3658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Link</a:t>
                </a:r>
              </a:p>
            </p:txBody>
          </p:sp>
          <p:sp>
            <p:nvSpPr>
              <p:cNvPr id="1920" name="Rectangle 10"/>
              <p:cNvSpPr txBox="1"/>
              <p:nvPr/>
            </p:nvSpPr>
            <p:spPr>
              <a:xfrm>
                <a:off x="55562" y="4114800"/>
                <a:ext cx="1125513" cy="3658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Physical</a:t>
                </a:r>
              </a:p>
            </p:txBody>
          </p:sp>
        </p:grpSp>
        <p:grpSp>
          <p:nvGrpSpPr>
            <p:cNvPr id="2017" name="Gruppieren 70"/>
            <p:cNvGrpSpPr/>
            <p:nvPr/>
          </p:nvGrpSpPr>
          <p:grpSpPr>
            <a:xfrm>
              <a:off x="1847716" y="0"/>
              <a:ext cx="6564242" cy="4711701"/>
              <a:chOff x="0" y="0"/>
              <a:chExt cx="6564240" cy="4711700"/>
            </a:xfrm>
          </p:grpSpPr>
          <p:sp>
            <p:nvSpPr>
              <p:cNvPr id="1922" name="Rectangle 2"/>
              <p:cNvSpPr/>
              <p:nvPr/>
            </p:nvSpPr>
            <p:spPr>
              <a:xfrm rot="20640000">
                <a:off x="1406524" y="3546475"/>
                <a:ext cx="4560889" cy="58738"/>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a:p>
            </p:txBody>
          </p:sp>
          <p:grpSp>
            <p:nvGrpSpPr>
              <p:cNvPr id="1925" name="Rectangle 11"/>
              <p:cNvGrpSpPr/>
              <p:nvPr/>
            </p:nvGrpSpPr>
            <p:grpSpPr>
              <a:xfrm>
                <a:off x="914399" y="0"/>
                <a:ext cx="809852" cy="749300"/>
                <a:chOff x="0" y="0"/>
                <a:chExt cx="809850" cy="749300"/>
              </a:xfrm>
            </p:grpSpPr>
            <p:sp>
              <p:nvSpPr>
                <p:cNvPr id="1923" name="Rechteck"/>
                <p:cNvSpPr/>
                <p:nvPr/>
              </p:nvSpPr>
              <p:spPr>
                <a:xfrm>
                  <a:off x="0" y="0"/>
                  <a:ext cx="762000"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90000"/>
                    </a:lnSpc>
                  </a:pPr>
                </a:p>
              </p:txBody>
            </p:sp>
            <p:sp>
              <p:nvSpPr>
                <p:cNvPr id="1924" name="File…"/>
                <p:cNvSpPr txBox="1"/>
                <p:nvPr/>
              </p:nvSpPr>
              <p:spPr>
                <a:xfrm>
                  <a:off x="48843" y="94044"/>
                  <a:ext cx="761008" cy="5612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90000"/>
                    </a:lnSpc>
                    <a:defRPr b="1" sz="1600"/>
                  </a:pPr>
                  <a:r>
                    <a:t>File</a:t>
                  </a:r>
                </a:p>
                <a:p>
                  <a:pPr defTabSz="844550">
                    <a:lnSpc>
                      <a:spcPct val="90000"/>
                    </a:lnSpc>
                    <a:defRPr b="1" sz="1600"/>
                  </a:pPr>
                  <a:r>
                    <a:t>Transf.</a:t>
                  </a:r>
                </a:p>
              </p:txBody>
            </p:sp>
          </p:grpSp>
          <p:grpSp>
            <p:nvGrpSpPr>
              <p:cNvPr id="1928" name="Rectangle 12"/>
              <p:cNvGrpSpPr/>
              <p:nvPr/>
            </p:nvGrpSpPr>
            <p:grpSpPr>
              <a:xfrm>
                <a:off x="-1" y="0"/>
                <a:ext cx="888831" cy="749300"/>
                <a:chOff x="0" y="0"/>
                <a:chExt cx="888829" cy="749300"/>
              </a:xfrm>
            </p:grpSpPr>
            <p:sp>
              <p:nvSpPr>
                <p:cNvPr id="1926" name="Rechteck"/>
                <p:cNvSpPr/>
                <p:nvPr/>
              </p:nvSpPr>
              <p:spPr>
                <a:xfrm>
                  <a:off x="0" y="0"/>
                  <a:ext cx="831850"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90000"/>
                    </a:lnSpc>
                  </a:pPr>
                </a:p>
              </p:txBody>
            </p:sp>
            <p:sp>
              <p:nvSpPr>
                <p:cNvPr id="1927" name="Remote…"/>
                <p:cNvSpPr txBox="1"/>
                <p:nvPr/>
              </p:nvSpPr>
              <p:spPr>
                <a:xfrm>
                  <a:off x="48843" y="94044"/>
                  <a:ext cx="839987" cy="5612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90000"/>
                    </a:lnSpc>
                    <a:defRPr b="1" sz="1600"/>
                  </a:pPr>
                  <a:r>
                    <a:t>Remote</a:t>
                  </a:r>
                </a:p>
                <a:p>
                  <a:pPr defTabSz="844550">
                    <a:lnSpc>
                      <a:spcPct val="90000"/>
                    </a:lnSpc>
                    <a:defRPr b="1" sz="1600"/>
                  </a:pPr>
                  <a:r>
                    <a:t>Login</a:t>
                  </a:r>
                </a:p>
              </p:txBody>
            </p:sp>
          </p:grpSp>
          <p:grpSp>
            <p:nvGrpSpPr>
              <p:cNvPr id="1931" name="Rectangle 13"/>
              <p:cNvGrpSpPr/>
              <p:nvPr/>
            </p:nvGrpSpPr>
            <p:grpSpPr>
              <a:xfrm>
                <a:off x="2601912" y="0"/>
                <a:ext cx="762000" cy="749300"/>
                <a:chOff x="0" y="0"/>
                <a:chExt cx="761999" cy="749300"/>
              </a:xfrm>
            </p:grpSpPr>
            <p:sp>
              <p:nvSpPr>
                <p:cNvPr id="1929" name="Rechteck"/>
                <p:cNvSpPr/>
                <p:nvPr/>
              </p:nvSpPr>
              <p:spPr>
                <a:xfrm>
                  <a:off x="-1" y="0"/>
                  <a:ext cx="762001"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30" name="E-Mail"/>
                <p:cNvSpPr txBox="1"/>
                <p:nvPr/>
              </p:nvSpPr>
              <p:spPr>
                <a:xfrm>
                  <a:off x="48842" y="222646"/>
                  <a:ext cx="693144"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E-Mail</a:t>
                  </a:r>
                </a:p>
              </p:txBody>
            </p:sp>
          </p:grpSp>
          <p:grpSp>
            <p:nvGrpSpPr>
              <p:cNvPr id="1934" name="Rectangle 14"/>
              <p:cNvGrpSpPr/>
              <p:nvPr/>
            </p:nvGrpSpPr>
            <p:grpSpPr>
              <a:xfrm>
                <a:off x="914399" y="914400"/>
                <a:ext cx="762000" cy="368301"/>
                <a:chOff x="0" y="0"/>
                <a:chExt cx="761999" cy="368300"/>
              </a:xfrm>
            </p:grpSpPr>
            <p:sp>
              <p:nvSpPr>
                <p:cNvPr id="1932" name="Rechteck"/>
                <p:cNvSpPr/>
                <p:nvPr/>
              </p:nvSpPr>
              <p:spPr>
                <a:xfrm>
                  <a:off x="-1" y="0"/>
                  <a:ext cx="762001" cy="36830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33" name="FTP"/>
                <p:cNvSpPr txBox="1"/>
                <p:nvPr/>
              </p:nvSpPr>
              <p:spPr>
                <a:xfrm>
                  <a:off x="48842" y="32146"/>
                  <a:ext cx="478534"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FTP</a:t>
                  </a:r>
                </a:p>
              </p:txBody>
            </p:sp>
          </p:grpSp>
          <p:grpSp>
            <p:nvGrpSpPr>
              <p:cNvPr id="1937" name="Rectangle 15"/>
              <p:cNvGrpSpPr/>
              <p:nvPr/>
            </p:nvGrpSpPr>
            <p:grpSpPr>
              <a:xfrm>
                <a:off x="-1" y="914400"/>
                <a:ext cx="933777" cy="368301"/>
                <a:chOff x="0" y="0"/>
                <a:chExt cx="933775" cy="368300"/>
              </a:xfrm>
            </p:grpSpPr>
            <p:sp>
              <p:nvSpPr>
                <p:cNvPr id="1935" name="Rechteck"/>
                <p:cNvSpPr/>
                <p:nvPr/>
              </p:nvSpPr>
              <p:spPr>
                <a:xfrm>
                  <a:off x="0" y="0"/>
                  <a:ext cx="831850" cy="36830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36" name="TELNET"/>
                <p:cNvSpPr txBox="1"/>
                <p:nvPr/>
              </p:nvSpPr>
              <p:spPr>
                <a:xfrm>
                  <a:off x="48843" y="32146"/>
                  <a:ext cx="884933"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TELNET</a:t>
                  </a:r>
                </a:p>
              </p:txBody>
            </p:sp>
          </p:grpSp>
          <p:grpSp>
            <p:nvGrpSpPr>
              <p:cNvPr id="1940" name="Rectangle 16"/>
              <p:cNvGrpSpPr/>
              <p:nvPr/>
            </p:nvGrpSpPr>
            <p:grpSpPr>
              <a:xfrm>
                <a:off x="2601912" y="914400"/>
                <a:ext cx="762000" cy="368301"/>
                <a:chOff x="0" y="0"/>
                <a:chExt cx="761999" cy="368300"/>
              </a:xfrm>
            </p:grpSpPr>
            <p:sp>
              <p:nvSpPr>
                <p:cNvPr id="1938" name="Rechteck"/>
                <p:cNvSpPr/>
                <p:nvPr/>
              </p:nvSpPr>
              <p:spPr>
                <a:xfrm>
                  <a:off x="-1" y="0"/>
                  <a:ext cx="762001" cy="36830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39" name="SMTP"/>
                <p:cNvSpPr txBox="1"/>
                <p:nvPr/>
              </p:nvSpPr>
              <p:spPr>
                <a:xfrm>
                  <a:off x="48842" y="32146"/>
                  <a:ext cx="659211"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SMTP</a:t>
                  </a:r>
                </a:p>
              </p:txBody>
            </p:sp>
          </p:grpSp>
          <p:grpSp>
            <p:nvGrpSpPr>
              <p:cNvPr id="1943" name="Rectangle 17"/>
              <p:cNvGrpSpPr/>
              <p:nvPr/>
            </p:nvGrpSpPr>
            <p:grpSpPr>
              <a:xfrm>
                <a:off x="0" y="1524000"/>
                <a:ext cx="3363913" cy="444501"/>
                <a:chOff x="0" y="0"/>
                <a:chExt cx="3363912" cy="444500"/>
              </a:xfrm>
            </p:grpSpPr>
            <p:sp>
              <p:nvSpPr>
                <p:cNvPr id="1941" name="Rechteck"/>
                <p:cNvSpPr/>
                <p:nvPr/>
              </p:nvSpPr>
              <p:spPr>
                <a:xfrm>
                  <a:off x="0" y="0"/>
                  <a:ext cx="3363913" cy="444500"/>
                </a:xfrm>
                <a:prstGeom prst="rect">
                  <a:avLst/>
                </a:prstGeom>
                <a:solidFill>
                  <a:srgbClr val="4E4F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42" name="TCP"/>
                <p:cNvSpPr txBox="1"/>
                <p:nvPr/>
              </p:nvSpPr>
              <p:spPr>
                <a:xfrm>
                  <a:off x="48843" y="20693"/>
                  <a:ext cx="653555" cy="40311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2200">
                      <a:solidFill>
                        <a:schemeClr val="accent3">
                          <a:lumOff val="44000"/>
                        </a:schemeClr>
                      </a:solidFill>
                    </a:defRPr>
                  </a:lvl1pPr>
                </a:lstStyle>
                <a:p>
                  <a:pPr/>
                  <a:r>
                    <a:t>TCP</a:t>
                  </a:r>
                </a:p>
              </p:txBody>
            </p:sp>
          </p:grpSp>
          <p:grpSp>
            <p:nvGrpSpPr>
              <p:cNvPr id="1946" name="Rectangle 18"/>
              <p:cNvGrpSpPr/>
              <p:nvPr/>
            </p:nvGrpSpPr>
            <p:grpSpPr>
              <a:xfrm>
                <a:off x="0" y="2209800"/>
                <a:ext cx="6529387" cy="444501"/>
                <a:chOff x="0" y="0"/>
                <a:chExt cx="6529386" cy="444500"/>
              </a:xfrm>
            </p:grpSpPr>
            <p:sp>
              <p:nvSpPr>
                <p:cNvPr id="1944" name="Rechteck"/>
                <p:cNvSpPr/>
                <p:nvPr/>
              </p:nvSpPr>
              <p:spPr>
                <a:xfrm>
                  <a:off x="0" y="0"/>
                  <a:ext cx="6529387" cy="444500"/>
                </a:xfrm>
                <a:prstGeom prst="rect">
                  <a:avLst/>
                </a:prstGeom>
                <a:solidFill>
                  <a:srgbClr val="FF00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45" name="IP"/>
                <p:cNvSpPr txBox="1"/>
                <p:nvPr/>
              </p:nvSpPr>
              <p:spPr>
                <a:xfrm>
                  <a:off x="48843" y="20693"/>
                  <a:ext cx="358739" cy="40311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2200">
                      <a:solidFill>
                        <a:schemeClr val="accent3">
                          <a:lumOff val="44000"/>
                        </a:schemeClr>
                      </a:solidFill>
                    </a:defRPr>
                  </a:lvl1pPr>
                </a:lstStyle>
                <a:p>
                  <a:pPr/>
                  <a:r>
                    <a:t>IP</a:t>
                  </a:r>
                </a:p>
              </p:txBody>
            </p:sp>
          </p:grpSp>
          <p:grpSp>
            <p:nvGrpSpPr>
              <p:cNvPr id="1949" name="Rectangle 19"/>
              <p:cNvGrpSpPr/>
              <p:nvPr/>
            </p:nvGrpSpPr>
            <p:grpSpPr>
              <a:xfrm>
                <a:off x="0" y="2895600"/>
                <a:ext cx="1032598" cy="444501"/>
                <a:chOff x="0" y="0"/>
                <a:chExt cx="1032597" cy="444500"/>
              </a:xfrm>
            </p:grpSpPr>
            <p:sp>
              <p:nvSpPr>
                <p:cNvPr id="1947" name="Rechteck"/>
                <p:cNvSpPr/>
                <p:nvPr/>
              </p:nvSpPr>
              <p:spPr>
                <a:xfrm>
                  <a:off x="0" y="0"/>
                  <a:ext cx="1020763" cy="444500"/>
                </a:xfrm>
                <a:prstGeom prst="rect">
                  <a:avLst/>
                </a:prstGeom>
                <a:solidFill>
                  <a:srgbClr val="7144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48" name="LLC/SNAP"/>
                <p:cNvSpPr txBox="1"/>
                <p:nvPr/>
              </p:nvSpPr>
              <p:spPr>
                <a:xfrm>
                  <a:off x="48843" y="82531"/>
                  <a:ext cx="983754" cy="2794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400">
                      <a:solidFill>
                        <a:schemeClr val="accent3">
                          <a:lumOff val="44000"/>
                        </a:schemeClr>
                      </a:solidFill>
                    </a:defRPr>
                  </a:lvl1pPr>
                </a:lstStyle>
                <a:p>
                  <a:pPr/>
                  <a:r>
                    <a:t>LLC/SNAP</a:t>
                  </a:r>
                </a:p>
              </p:txBody>
            </p:sp>
          </p:grpSp>
          <p:grpSp>
            <p:nvGrpSpPr>
              <p:cNvPr id="1952" name="Rectangle 20"/>
              <p:cNvGrpSpPr/>
              <p:nvPr/>
            </p:nvGrpSpPr>
            <p:grpSpPr>
              <a:xfrm>
                <a:off x="3446462" y="1519237"/>
                <a:ext cx="481012" cy="449264"/>
                <a:chOff x="0" y="0"/>
                <a:chExt cx="481010" cy="449262"/>
              </a:xfrm>
            </p:grpSpPr>
            <p:sp>
              <p:nvSpPr>
                <p:cNvPr id="1950" name="Rechteck"/>
                <p:cNvSpPr/>
                <p:nvPr/>
              </p:nvSpPr>
              <p:spPr>
                <a:xfrm>
                  <a:off x="0" y="0"/>
                  <a:ext cx="481011" cy="449263"/>
                </a:xfrm>
                <a:prstGeom prst="rect">
                  <a:avLst/>
                </a:prstGeom>
                <a:solidFill>
                  <a:srgbClr val="4E4F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80000"/>
                    </a:lnSpc>
                  </a:pPr>
                </a:p>
              </p:txBody>
            </p:sp>
            <p:sp>
              <p:nvSpPr>
                <p:cNvPr id="1951" name="..."/>
                <p:cNvSpPr txBox="1"/>
                <p:nvPr/>
              </p:nvSpPr>
              <p:spPr>
                <a:xfrm>
                  <a:off x="48843" y="23074"/>
                  <a:ext cx="327633" cy="4031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0000"/>
                    </a:lnSpc>
                    <a:defRPr b="1" sz="2200">
                      <a:solidFill>
                        <a:schemeClr val="accent3">
                          <a:lumOff val="44000"/>
                        </a:schemeClr>
                      </a:solidFill>
                    </a:defRPr>
                  </a:lvl1pPr>
                </a:lstStyle>
                <a:p>
                  <a:pPr/>
                  <a:r>
                    <a:t>...</a:t>
                  </a:r>
                </a:p>
              </p:txBody>
            </p:sp>
          </p:grpSp>
          <p:grpSp>
            <p:nvGrpSpPr>
              <p:cNvPr id="1955" name="Rectangle 21"/>
              <p:cNvGrpSpPr/>
              <p:nvPr/>
            </p:nvGrpSpPr>
            <p:grpSpPr>
              <a:xfrm>
                <a:off x="4010024" y="1524000"/>
                <a:ext cx="2519364" cy="444501"/>
                <a:chOff x="0" y="0"/>
                <a:chExt cx="2519362" cy="444500"/>
              </a:xfrm>
            </p:grpSpPr>
            <p:sp>
              <p:nvSpPr>
                <p:cNvPr id="1953" name="Rechteck"/>
                <p:cNvSpPr/>
                <p:nvPr/>
              </p:nvSpPr>
              <p:spPr>
                <a:xfrm>
                  <a:off x="0" y="0"/>
                  <a:ext cx="2519363" cy="444500"/>
                </a:xfrm>
                <a:prstGeom prst="rect">
                  <a:avLst/>
                </a:prstGeom>
                <a:solidFill>
                  <a:srgbClr val="4E4F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54" name="UDP"/>
                <p:cNvSpPr txBox="1"/>
                <p:nvPr/>
              </p:nvSpPr>
              <p:spPr>
                <a:xfrm>
                  <a:off x="48843" y="20693"/>
                  <a:ext cx="684660" cy="40311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2200">
                      <a:solidFill>
                        <a:schemeClr val="accent3">
                          <a:lumOff val="44000"/>
                        </a:schemeClr>
                      </a:solidFill>
                    </a:defRPr>
                  </a:lvl1pPr>
                </a:lstStyle>
                <a:p>
                  <a:pPr/>
                  <a:r>
                    <a:t>UDP</a:t>
                  </a:r>
                </a:p>
              </p:txBody>
            </p:sp>
          </p:grpSp>
          <p:grpSp>
            <p:nvGrpSpPr>
              <p:cNvPr id="1958" name="Rectangle 22"/>
              <p:cNvGrpSpPr/>
              <p:nvPr/>
            </p:nvGrpSpPr>
            <p:grpSpPr>
              <a:xfrm>
                <a:off x="4924424" y="914400"/>
                <a:ext cx="690563" cy="368301"/>
                <a:chOff x="0" y="0"/>
                <a:chExt cx="690562" cy="368300"/>
              </a:xfrm>
            </p:grpSpPr>
            <p:sp>
              <p:nvSpPr>
                <p:cNvPr id="1956" name="Rechteck"/>
                <p:cNvSpPr/>
                <p:nvPr/>
              </p:nvSpPr>
              <p:spPr>
                <a:xfrm>
                  <a:off x="-1" y="0"/>
                  <a:ext cx="690564" cy="36830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57" name="TFTP"/>
                <p:cNvSpPr txBox="1"/>
                <p:nvPr/>
              </p:nvSpPr>
              <p:spPr>
                <a:xfrm>
                  <a:off x="48842" y="32146"/>
                  <a:ext cx="602656"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TFTP</a:t>
                  </a:r>
                </a:p>
              </p:txBody>
            </p:sp>
          </p:grpSp>
          <p:grpSp>
            <p:nvGrpSpPr>
              <p:cNvPr id="1961" name="Rectangle 23"/>
              <p:cNvGrpSpPr/>
              <p:nvPr/>
            </p:nvGrpSpPr>
            <p:grpSpPr>
              <a:xfrm>
                <a:off x="5697537" y="914400"/>
                <a:ext cx="831850" cy="368301"/>
                <a:chOff x="0" y="0"/>
                <a:chExt cx="831849" cy="368300"/>
              </a:xfrm>
            </p:grpSpPr>
            <p:sp>
              <p:nvSpPr>
                <p:cNvPr id="1959" name="Rechteck"/>
                <p:cNvSpPr/>
                <p:nvPr/>
              </p:nvSpPr>
              <p:spPr>
                <a:xfrm>
                  <a:off x="-1" y="0"/>
                  <a:ext cx="831851" cy="36830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60" name="DNS"/>
                <p:cNvSpPr txBox="1"/>
                <p:nvPr/>
              </p:nvSpPr>
              <p:spPr>
                <a:xfrm>
                  <a:off x="48842" y="32146"/>
                  <a:ext cx="523777"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DNS</a:t>
                  </a:r>
                </a:p>
              </p:txBody>
            </p:sp>
          </p:grpSp>
          <p:grpSp>
            <p:nvGrpSpPr>
              <p:cNvPr id="1964" name="Rectangle 24"/>
              <p:cNvGrpSpPr/>
              <p:nvPr/>
            </p:nvGrpSpPr>
            <p:grpSpPr>
              <a:xfrm>
                <a:off x="4924424" y="0"/>
                <a:ext cx="690563" cy="749300"/>
                <a:chOff x="0" y="0"/>
                <a:chExt cx="690562" cy="749300"/>
              </a:xfrm>
            </p:grpSpPr>
            <p:sp>
              <p:nvSpPr>
                <p:cNvPr id="1962" name="Rechteck"/>
                <p:cNvSpPr/>
                <p:nvPr/>
              </p:nvSpPr>
              <p:spPr>
                <a:xfrm>
                  <a:off x="-1" y="0"/>
                  <a:ext cx="690564"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63" name="...."/>
                <p:cNvSpPr txBox="1"/>
                <p:nvPr/>
              </p:nvSpPr>
              <p:spPr>
                <a:xfrm>
                  <a:off x="48842" y="222646"/>
                  <a:ext cx="320577"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a:t>
                  </a:r>
                </a:p>
              </p:txBody>
            </p:sp>
          </p:grpSp>
          <p:grpSp>
            <p:nvGrpSpPr>
              <p:cNvPr id="1967" name="Rectangle 25"/>
              <p:cNvGrpSpPr/>
              <p:nvPr/>
            </p:nvGrpSpPr>
            <p:grpSpPr>
              <a:xfrm>
                <a:off x="5697537" y="0"/>
                <a:ext cx="866704" cy="749300"/>
                <a:chOff x="0" y="0"/>
                <a:chExt cx="866703" cy="749300"/>
              </a:xfrm>
            </p:grpSpPr>
            <p:sp>
              <p:nvSpPr>
                <p:cNvPr id="1965" name="Rechteck"/>
                <p:cNvSpPr/>
                <p:nvPr/>
              </p:nvSpPr>
              <p:spPr>
                <a:xfrm>
                  <a:off x="0" y="0"/>
                  <a:ext cx="831850"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90000"/>
                    </a:lnSpc>
                  </a:pPr>
                </a:p>
              </p:txBody>
            </p:sp>
            <p:sp>
              <p:nvSpPr>
                <p:cNvPr id="1966" name="Name…"/>
                <p:cNvSpPr txBox="1"/>
                <p:nvPr/>
              </p:nvSpPr>
              <p:spPr>
                <a:xfrm>
                  <a:off x="48843" y="94044"/>
                  <a:ext cx="817861" cy="5612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90000"/>
                    </a:lnSpc>
                    <a:defRPr b="1" sz="1600"/>
                  </a:pPr>
                  <a:r>
                    <a:t>Name</a:t>
                  </a:r>
                </a:p>
                <a:p>
                  <a:pPr defTabSz="844550">
                    <a:lnSpc>
                      <a:spcPct val="90000"/>
                    </a:lnSpc>
                    <a:defRPr b="1" sz="1600"/>
                  </a:pPr>
                  <a:r>
                    <a:t>Service</a:t>
                  </a:r>
                </a:p>
              </p:txBody>
            </p:sp>
          </p:grpSp>
          <p:sp>
            <p:nvSpPr>
              <p:cNvPr id="1968" name="Line 26"/>
              <p:cNvSpPr/>
              <p:nvPr/>
            </p:nvSpPr>
            <p:spPr>
              <a:xfrm>
                <a:off x="1330324" y="762000"/>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69" name="Line 27"/>
              <p:cNvSpPr/>
              <p:nvPr/>
            </p:nvSpPr>
            <p:spPr>
              <a:xfrm>
                <a:off x="415924" y="762000"/>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0" name="Line 28"/>
              <p:cNvSpPr/>
              <p:nvPr/>
            </p:nvSpPr>
            <p:spPr>
              <a:xfrm>
                <a:off x="3019424" y="762000"/>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1" name="Line 29"/>
              <p:cNvSpPr/>
              <p:nvPr/>
            </p:nvSpPr>
            <p:spPr>
              <a:xfrm>
                <a:off x="5268912" y="762000"/>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2" name="Line 30"/>
              <p:cNvSpPr/>
              <p:nvPr/>
            </p:nvSpPr>
            <p:spPr>
              <a:xfrm>
                <a:off x="6113462" y="762000"/>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3" name="Line 31"/>
              <p:cNvSpPr/>
              <p:nvPr/>
            </p:nvSpPr>
            <p:spPr>
              <a:xfrm>
                <a:off x="6113462" y="13017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4" name="Line 32"/>
              <p:cNvSpPr/>
              <p:nvPr/>
            </p:nvSpPr>
            <p:spPr>
              <a:xfrm>
                <a:off x="5268912" y="13017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5" name="Line 33"/>
              <p:cNvSpPr/>
              <p:nvPr/>
            </p:nvSpPr>
            <p:spPr>
              <a:xfrm>
                <a:off x="1330324" y="13017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6" name="Line 34"/>
              <p:cNvSpPr/>
              <p:nvPr/>
            </p:nvSpPr>
            <p:spPr>
              <a:xfrm>
                <a:off x="415924" y="13017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7" name="Line 35"/>
              <p:cNvSpPr/>
              <p:nvPr/>
            </p:nvSpPr>
            <p:spPr>
              <a:xfrm>
                <a:off x="3019424" y="13017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8" name="Line 36"/>
              <p:cNvSpPr/>
              <p:nvPr/>
            </p:nvSpPr>
            <p:spPr>
              <a:xfrm>
                <a:off x="1682749" y="19875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9" name="Line 37"/>
              <p:cNvSpPr/>
              <p:nvPr/>
            </p:nvSpPr>
            <p:spPr>
              <a:xfrm>
                <a:off x="3651249" y="19875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80" name="Line 38"/>
              <p:cNvSpPr/>
              <p:nvPr/>
            </p:nvSpPr>
            <p:spPr>
              <a:xfrm>
                <a:off x="5268912" y="19875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81" name="Line 39"/>
              <p:cNvSpPr/>
              <p:nvPr/>
            </p:nvSpPr>
            <p:spPr>
              <a:xfrm>
                <a:off x="557212" y="26733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1984" name="Rectangle 40"/>
              <p:cNvGrpSpPr/>
              <p:nvPr/>
            </p:nvGrpSpPr>
            <p:grpSpPr>
              <a:xfrm>
                <a:off x="1758949" y="0"/>
                <a:ext cx="762000" cy="749300"/>
                <a:chOff x="0" y="0"/>
                <a:chExt cx="761999" cy="749300"/>
              </a:xfrm>
            </p:grpSpPr>
            <p:sp>
              <p:nvSpPr>
                <p:cNvPr id="1982" name="Rechteck"/>
                <p:cNvSpPr/>
                <p:nvPr/>
              </p:nvSpPr>
              <p:spPr>
                <a:xfrm>
                  <a:off x="-1" y="0"/>
                  <a:ext cx="762001"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tabLst>
                      <a:tab pos="165100" algn="l"/>
                    </a:tabLst>
                  </a:pPr>
                </a:p>
              </p:txBody>
            </p:sp>
            <p:sp>
              <p:nvSpPr>
                <p:cNvPr id="1983" name="WWW"/>
                <p:cNvSpPr txBox="1"/>
                <p:nvPr/>
              </p:nvSpPr>
              <p:spPr>
                <a:xfrm>
                  <a:off x="48842" y="222646"/>
                  <a:ext cx="670125"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spcBef>
                      <a:spcPts val="300"/>
                    </a:spcBef>
                    <a:tabLst>
                      <a:tab pos="165100" algn="l"/>
                    </a:tabLst>
                    <a:defRPr b="1" sz="1600"/>
                  </a:lvl1pPr>
                </a:lstStyle>
                <a:p>
                  <a:pPr/>
                  <a:r>
                    <a:t>WWW</a:t>
                  </a:r>
                </a:p>
              </p:txBody>
            </p:sp>
          </p:grpSp>
          <p:grpSp>
            <p:nvGrpSpPr>
              <p:cNvPr id="1987" name="Rectangle 41"/>
              <p:cNvGrpSpPr/>
              <p:nvPr/>
            </p:nvGrpSpPr>
            <p:grpSpPr>
              <a:xfrm>
                <a:off x="1758949" y="914400"/>
                <a:ext cx="762000" cy="368301"/>
                <a:chOff x="0" y="0"/>
                <a:chExt cx="761999" cy="368300"/>
              </a:xfrm>
            </p:grpSpPr>
            <p:sp>
              <p:nvSpPr>
                <p:cNvPr id="1985" name="Rechteck"/>
                <p:cNvSpPr/>
                <p:nvPr/>
              </p:nvSpPr>
              <p:spPr>
                <a:xfrm>
                  <a:off x="-1" y="0"/>
                  <a:ext cx="762001" cy="36830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86" name="HTTP"/>
                <p:cNvSpPr txBox="1"/>
                <p:nvPr/>
              </p:nvSpPr>
              <p:spPr>
                <a:xfrm>
                  <a:off x="48842" y="32146"/>
                  <a:ext cx="625278"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HTTP</a:t>
                  </a:r>
                </a:p>
              </p:txBody>
            </p:sp>
          </p:grpSp>
          <p:sp>
            <p:nvSpPr>
              <p:cNvPr id="1988" name="Line 42"/>
              <p:cNvSpPr/>
              <p:nvPr/>
            </p:nvSpPr>
            <p:spPr>
              <a:xfrm>
                <a:off x="2174874" y="762000"/>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1991" name="Rectangle 43"/>
              <p:cNvGrpSpPr/>
              <p:nvPr/>
            </p:nvGrpSpPr>
            <p:grpSpPr>
              <a:xfrm>
                <a:off x="0" y="3581400"/>
                <a:ext cx="1020763" cy="444501"/>
                <a:chOff x="0" y="0"/>
                <a:chExt cx="1020762" cy="444500"/>
              </a:xfrm>
            </p:grpSpPr>
            <p:sp>
              <p:nvSpPr>
                <p:cNvPr id="1989" name="Rechteck"/>
                <p:cNvSpPr/>
                <p:nvPr/>
              </p:nvSpPr>
              <p:spPr>
                <a:xfrm>
                  <a:off x="-1" y="0"/>
                  <a:ext cx="1020764" cy="444500"/>
                </a:xfrm>
                <a:prstGeom prst="rect">
                  <a:avLst/>
                </a:prstGeom>
                <a:solidFill>
                  <a:srgbClr val="EF91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90" name="MAC"/>
                <p:cNvSpPr txBox="1"/>
                <p:nvPr/>
              </p:nvSpPr>
              <p:spPr>
                <a:xfrm>
                  <a:off x="48842" y="57754"/>
                  <a:ext cx="586434" cy="3289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vl1pPr>
                </a:lstStyle>
                <a:p>
                  <a:pPr/>
                  <a:r>
                    <a:t>MAC</a:t>
                  </a:r>
                </a:p>
              </p:txBody>
            </p:sp>
          </p:grpSp>
          <p:grpSp>
            <p:nvGrpSpPr>
              <p:cNvPr id="1994" name="Rectangle 44"/>
              <p:cNvGrpSpPr/>
              <p:nvPr/>
            </p:nvGrpSpPr>
            <p:grpSpPr>
              <a:xfrm>
                <a:off x="0" y="4267200"/>
                <a:ext cx="1046687" cy="444501"/>
                <a:chOff x="0" y="0"/>
                <a:chExt cx="1046686" cy="444500"/>
              </a:xfrm>
            </p:grpSpPr>
            <p:sp>
              <p:nvSpPr>
                <p:cNvPr id="1992" name="Rechteck"/>
                <p:cNvSpPr/>
                <p:nvPr/>
              </p:nvSpPr>
              <p:spPr>
                <a:xfrm>
                  <a:off x="0" y="0"/>
                  <a:ext cx="1020763" cy="444500"/>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93" name="LAN-PHY"/>
                <p:cNvSpPr txBox="1"/>
                <p:nvPr/>
              </p:nvSpPr>
              <p:spPr>
                <a:xfrm>
                  <a:off x="48843" y="70246"/>
                  <a:ext cx="997844"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LAN-PHY</a:t>
                  </a:r>
                </a:p>
              </p:txBody>
            </p:sp>
          </p:grpSp>
          <p:sp>
            <p:nvSpPr>
              <p:cNvPr id="1995" name="Line 45"/>
              <p:cNvSpPr/>
              <p:nvPr/>
            </p:nvSpPr>
            <p:spPr>
              <a:xfrm>
                <a:off x="557212" y="33591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96" name="Line 46"/>
              <p:cNvSpPr/>
              <p:nvPr/>
            </p:nvSpPr>
            <p:spPr>
              <a:xfrm>
                <a:off x="557212" y="40449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97" name="Line 47"/>
              <p:cNvSpPr/>
              <p:nvPr/>
            </p:nvSpPr>
            <p:spPr>
              <a:xfrm>
                <a:off x="2174874" y="13017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2000" name="Rectangle 48"/>
              <p:cNvGrpSpPr/>
              <p:nvPr/>
            </p:nvGrpSpPr>
            <p:grpSpPr>
              <a:xfrm>
                <a:off x="4010024" y="0"/>
                <a:ext cx="831850" cy="749300"/>
                <a:chOff x="0" y="0"/>
                <a:chExt cx="831849" cy="749300"/>
              </a:xfrm>
            </p:grpSpPr>
            <p:sp>
              <p:nvSpPr>
                <p:cNvPr id="1998" name="Rechteck"/>
                <p:cNvSpPr/>
                <p:nvPr/>
              </p:nvSpPr>
              <p:spPr>
                <a:xfrm>
                  <a:off x="-1" y="0"/>
                  <a:ext cx="831851"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1999" name="Voice"/>
                <p:cNvSpPr txBox="1"/>
                <p:nvPr/>
              </p:nvSpPr>
              <p:spPr>
                <a:xfrm>
                  <a:off x="48842" y="222646"/>
                  <a:ext cx="621805"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Voice</a:t>
                  </a:r>
                </a:p>
              </p:txBody>
            </p:sp>
          </p:grpSp>
          <p:grpSp>
            <p:nvGrpSpPr>
              <p:cNvPr id="2003" name="Rectangle 49"/>
              <p:cNvGrpSpPr/>
              <p:nvPr/>
            </p:nvGrpSpPr>
            <p:grpSpPr>
              <a:xfrm>
                <a:off x="4010024" y="914400"/>
                <a:ext cx="831850" cy="368301"/>
                <a:chOff x="0" y="0"/>
                <a:chExt cx="831849" cy="368300"/>
              </a:xfrm>
            </p:grpSpPr>
            <p:sp>
              <p:nvSpPr>
                <p:cNvPr id="2001" name="Rechteck"/>
                <p:cNvSpPr/>
                <p:nvPr/>
              </p:nvSpPr>
              <p:spPr>
                <a:xfrm>
                  <a:off x="-1" y="0"/>
                  <a:ext cx="831851" cy="36830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002" name="RTP"/>
                <p:cNvSpPr txBox="1"/>
                <p:nvPr/>
              </p:nvSpPr>
              <p:spPr>
                <a:xfrm>
                  <a:off x="48842" y="32146"/>
                  <a:ext cx="501155" cy="304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RTP</a:t>
                  </a:r>
                </a:p>
              </p:txBody>
            </p:sp>
          </p:grpSp>
          <p:sp>
            <p:nvSpPr>
              <p:cNvPr id="2004" name="Line 50"/>
              <p:cNvSpPr/>
              <p:nvPr/>
            </p:nvSpPr>
            <p:spPr>
              <a:xfrm>
                <a:off x="4425949" y="762000"/>
                <a:ext cx="1" cy="1365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05" name="Line 51"/>
              <p:cNvSpPr/>
              <p:nvPr/>
            </p:nvSpPr>
            <p:spPr>
              <a:xfrm>
                <a:off x="4425949" y="1301750"/>
                <a:ext cx="1" cy="206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06" name="Rectangle 52"/>
              <p:cNvSpPr/>
              <p:nvPr/>
            </p:nvSpPr>
            <p:spPr>
              <a:xfrm>
                <a:off x="4716462" y="3167062"/>
                <a:ext cx="165100" cy="163514"/>
              </a:xfrm>
              <a:prstGeom prst="rect">
                <a:avLst/>
              </a:prstGeom>
              <a:solidFill>
                <a:srgbClr val="790015"/>
              </a:solidFill>
              <a:ln w="12700" cap="flat">
                <a:solidFill>
                  <a:srgbClr val="009999"/>
                </a:solidFill>
                <a:prstDash val="solid"/>
                <a:miter lim="800000"/>
              </a:ln>
              <a:effectLst/>
            </p:spPr>
            <p:txBody>
              <a:bodyPr wrap="square" lIns="45719" tIns="45719" rIns="45719" bIns="45719" numCol="1" anchor="ctr">
                <a:noAutofit/>
              </a:bodyPr>
              <a:lstStyle/>
              <a:p>
                <a:pPr/>
              </a:p>
            </p:txBody>
          </p:sp>
          <p:sp>
            <p:nvSpPr>
              <p:cNvPr id="2007" name="Line 53"/>
              <p:cNvSpPr/>
              <p:nvPr/>
            </p:nvSpPr>
            <p:spPr>
              <a:xfrm>
                <a:off x="3581399" y="3622675"/>
                <a:ext cx="1" cy="398463"/>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2008" name="Rectangle 54"/>
              <p:cNvSpPr/>
              <p:nvPr/>
            </p:nvSpPr>
            <p:spPr>
              <a:xfrm>
                <a:off x="3498849" y="3521075"/>
                <a:ext cx="165100" cy="163513"/>
              </a:xfrm>
              <a:prstGeom prst="rect">
                <a:avLst/>
              </a:prstGeom>
              <a:solidFill>
                <a:srgbClr val="790015"/>
              </a:solidFill>
              <a:ln w="12700" cap="flat">
                <a:solidFill>
                  <a:srgbClr val="009999"/>
                </a:solidFill>
                <a:prstDash val="solid"/>
                <a:miter lim="800000"/>
              </a:ln>
              <a:effectLst/>
            </p:spPr>
            <p:txBody>
              <a:bodyPr wrap="square" lIns="45719" tIns="45719" rIns="45719" bIns="45719" numCol="1" anchor="ctr">
                <a:noAutofit/>
              </a:bodyPr>
              <a:lstStyle/>
              <a:p>
                <a:pPr/>
              </a:p>
            </p:txBody>
          </p:sp>
          <p:sp>
            <p:nvSpPr>
              <p:cNvPr id="2009" name="Line 55"/>
              <p:cNvSpPr/>
              <p:nvPr/>
            </p:nvSpPr>
            <p:spPr>
              <a:xfrm>
                <a:off x="2314574" y="2708275"/>
                <a:ext cx="1" cy="327026"/>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2010" name="Rectangle 56"/>
              <p:cNvSpPr txBox="1"/>
              <p:nvPr/>
            </p:nvSpPr>
            <p:spPr>
              <a:xfrm>
                <a:off x="2966667" y="2979737"/>
                <a:ext cx="790421" cy="328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700"/>
                </a:lvl1pPr>
              </a:lstStyle>
              <a:p>
                <a:pPr/>
                <a:r>
                  <a:t>Router</a:t>
                </a:r>
              </a:p>
            </p:txBody>
          </p:sp>
          <p:sp>
            <p:nvSpPr>
              <p:cNvPr id="2011" name="Rectangle 57"/>
              <p:cNvSpPr txBox="1"/>
              <p:nvPr/>
            </p:nvSpPr>
            <p:spPr>
              <a:xfrm>
                <a:off x="5222505" y="3121025"/>
                <a:ext cx="538468" cy="328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700"/>
                </a:lvl1pPr>
              </a:lstStyle>
              <a:p>
                <a:pPr/>
                <a:r>
                  <a:t>LAN</a:t>
                </a:r>
              </a:p>
            </p:txBody>
          </p:sp>
          <p:sp>
            <p:nvSpPr>
              <p:cNvPr id="2012" name="Line 58"/>
              <p:cNvSpPr/>
              <p:nvPr/>
            </p:nvSpPr>
            <p:spPr>
              <a:xfrm>
                <a:off x="2314574" y="3394075"/>
                <a:ext cx="1" cy="555626"/>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2013" name="Rectangle 59"/>
              <p:cNvSpPr/>
              <p:nvPr/>
            </p:nvSpPr>
            <p:spPr>
              <a:xfrm>
                <a:off x="2252662" y="3860800"/>
                <a:ext cx="163512" cy="163513"/>
              </a:xfrm>
              <a:prstGeom prst="rect">
                <a:avLst/>
              </a:prstGeom>
              <a:solidFill>
                <a:srgbClr val="790015"/>
              </a:solidFill>
              <a:ln w="12700" cap="flat">
                <a:solidFill>
                  <a:srgbClr val="009999"/>
                </a:solidFill>
                <a:prstDash val="solid"/>
                <a:miter lim="800000"/>
              </a:ln>
              <a:effectLst/>
            </p:spPr>
            <p:txBody>
              <a:bodyPr wrap="square" lIns="45719" tIns="45719" rIns="45719" bIns="45719" numCol="1" anchor="ctr">
                <a:noAutofit/>
              </a:bodyPr>
              <a:lstStyle/>
              <a:p>
                <a:pPr/>
              </a:p>
            </p:txBody>
          </p:sp>
          <p:sp>
            <p:nvSpPr>
              <p:cNvPr id="2014" name="Rectangle 60"/>
              <p:cNvSpPr txBox="1"/>
              <p:nvPr/>
            </p:nvSpPr>
            <p:spPr>
              <a:xfrm>
                <a:off x="4027117" y="4176712"/>
                <a:ext cx="574521" cy="328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700"/>
                </a:lvl1pPr>
              </a:lstStyle>
              <a:p>
                <a:pPr/>
                <a:r>
                  <a:t>Host</a:t>
                </a:r>
              </a:p>
            </p:txBody>
          </p:sp>
          <p:pic>
            <p:nvPicPr>
              <p:cNvPr id="2015" name="Picture 61" descr="Picture 61"/>
              <p:cNvPicPr>
                <a:picLocks noChangeAspect="1"/>
              </p:cNvPicPr>
              <p:nvPr/>
            </p:nvPicPr>
            <p:blipFill>
              <a:blip r:embed="rId4">
                <a:extLst/>
              </a:blip>
              <a:stretch>
                <a:fillRect/>
              </a:stretch>
            </p:blipFill>
            <p:spPr>
              <a:xfrm>
                <a:off x="1893887" y="3041650"/>
                <a:ext cx="914401" cy="368301"/>
              </a:xfrm>
              <a:prstGeom prst="rect">
                <a:avLst/>
              </a:prstGeom>
              <a:ln w="12700" cap="flat">
                <a:noFill/>
                <a:miter lim="400000"/>
              </a:ln>
              <a:effectLst/>
            </p:spPr>
          </p:pic>
          <p:pic>
            <p:nvPicPr>
              <p:cNvPr id="2016" name="Picture 62" descr="Picture 62"/>
              <p:cNvPicPr>
                <a:picLocks noChangeAspect="1"/>
              </p:cNvPicPr>
              <p:nvPr/>
            </p:nvPicPr>
            <p:blipFill>
              <a:blip r:embed="rId5">
                <a:extLst/>
              </a:blip>
              <a:stretch>
                <a:fillRect/>
              </a:stretch>
            </p:blipFill>
            <p:spPr>
              <a:xfrm>
                <a:off x="3228974" y="3956050"/>
                <a:ext cx="898526" cy="658813"/>
              </a:xfrm>
              <a:prstGeom prst="rect">
                <a:avLst/>
              </a:prstGeom>
              <a:ln w="12700" cap="flat">
                <a:noFill/>
                <a:miter lim="400000"/>
              </a:ln>
              <a:effectLst/>
            </p:spPr>
          </p:pic>
        </p:grpSp>
      </p:gr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22"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023"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024" name="Rectangle 4"/>
          <p:cNvSpPr txBox="1"/>
          <p:nvPr>
            <p:ph type="title"/>
          </p:nvPr>
        </p:nvSpPr>
        <p:spPr>
          <a:xfrm>
            <a:off x="722530" y="278649"/>
            <a:ext cx="8573870" cy="521451"/>
          </a:xfrm>
          <a:prstGeom prst="rect">
            <a:avLst/>
          </a:prstGeom>
        </p:spPr>
        <p:txBody>
          <a:bodyPr/>
          <a:lstStyle/>
          <a:p>
            <a:pPr/>
            <a:r>
              <a:t>Local Area Network CSMA/CD Ablauf</a:t>
            </a:r>
          </a:p>
        </p:txBody>
      </p:sp>
      <p:sp>
        <p:nvSpPr>
          <p:cNvPr id="2025"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2072" name="Gruppieren 45"/>
          <p:cNvGrpSpPr/>
          <p:nvPr/>
        </p:nvGrpSpPr>
        <p:grpSpPr>
          <a:xfrm>
            <a:off x="1260077" y="953725"/>
            <a:ext cx="7415584" cy="5076826"/>
            <a:chOff x="0" y="0"/>
            <a:chExt cx="7415582" cy="5076825"/>
          </a:xfrm>
        </p:grpSpPr>
        <p:grpSp>
          <p:nvGrpSpPr>
            <p:cNvPr id="2028" name="Rectangle 2"/>
            <p:cNvGrpSpPr/>
            <p:nvPr/>
          </p:nvGrpSpPr>
          <p:grpSpPr>
            <a:xfrm>
              <a:off x="2530844" y="1550988"/>
              <a:ext cx="3305176" cy="806451"/>
              <a:chOff x="0" y="0"/>
              <a:chExt cx="3305175" cy="806450"/>
            </a:xfrm>
          </p:grpSpPr>
          <p:sp>
            <p:nvSpPr>
              <p:cNvPr id="2026" name="Rechteck"/>
              <p:cNvSpPr/>
              <p:nvPr/>
            </p:nvSpPr>
            <p:spPr>
              <a:xfrm>
                <a:off x="0" y="0"/>
                <a:ext cx="3305175" cy="806450"/>
              </a:xfrm>
              <a:prstGeom prst="rect">
                <a:avLst/>
              </a:prstGeom>
              <a:solidFill>
                <a:srgbClr val="99FF66"/>
              </a:solidFill>
              <a:ln w="12700" cap="flat">
                <a:solidFill>
                  <a:srgbClr val="000000"/>
                </a:solidFill>
                <a:prstDash val="dash"/>
                <a:miter lim="800000"/>
              </a:ln>
              <a:effectLst/>
            </p:spPr>
            <p:txBody>
              <a:bodyPr wrap="square" lIns="45719" tIns="45719" rIns="45719" bIns="45719" numCol="1" anchor="ctr">
                <a:noAutofit/>
              </a:bodyPr>
              <a:lstStyle/>
              <a:p>
                <a:pPr defTabSz="703262"/>
              </a:p>
            </p:txBody>
          </p:sp>
          <p:sp>
            <p:nvSpPr>
              <p:cNvPr id="2027" name="&amp;"/>
              <p:cNvSpPr txBox="1"/>
              <p:nvPr/>
            </p:nvSpPr>
            <p:spPr>
              <a:xfrm>
                <a:off x="48843" y="260597"/>
                <a:ext cx="213984" cy="285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300">
                    <a:latin typeface="FuturaA Bk BT"/>
                    <a:ea typeface="FuturaA Bk BT"/>
                    <a:cs typeface="FuturaA Bk BT"/>
                    <a:sym typeface="FuturaA Bk BT"/>
                  </a:defRPr>
                </a:lvl1pPr>
              </a:lstStyle>
              <a:p>
                <a:pPr/>
                <a:r>
                  <a:t>&amp;</a:t>
                </a:r>
              </a:p>
            </p:txBody>
          </p:sp>
        </p:grpSp>
        <p:grpSp>
          <p:nvGrpSpPr>
            <p:cNvPr id="2031" name="Rectangle 3"/>
            <p:cNvGrpSpPr/>
            <p:nvPr/>
          </p:nvGrpSpPr>
          <p:grpSpPr>
            <a:xfrm>
              <a:off x="5385169" y="4157911"/>
              <a:ext cx="1925639" cy="691655"/>
              <a:chOff x="0" y="0"/>
              <a:chExt cx="1925638" cy="691654"/>
            </a:xfrm>
          </p:grpSpPr>
          <p:sp>
            <p:nvSpPr>
              <p:cNvPr id="2029" name="Rechteck"/>
              <p:cNvSpPr/>
              <p:nvPr/>
            </p:nvSpPr>
            <p:spPr>
              <a:xfrm>
                <a:off x="0" y="25152"/>
                <a:ext cx="1925639" cy="641351"/>
              </a:xfrm>
              <a:prstGeom prst="rect">
                <a:avLst/>
              </a:prstGeom>
              <a:solidFill>
                <a:srgbClr val="FFFF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030" name="Station wartet  eine zufällige Zeitspanne ab"/>
              <p:cNvSpPr txBox="1"/>
              <p:nvPr/>
            </p:nvSpPr>
            <p:spPr>
              <a:xfrm>
                <a:off x="55193" y="0"/>
                <a:ext cx="1815253" cy="691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ctr">
                <a:spAutoFit/>
              </a:bodyPr>
              <a:lstStyle/>
              <a:p>
                <a:pPr defTabSz="703262">
                  <a:defRPr b="1" sz="1300">
                    <a:latin typeface="FuturaA Bk BT"/>
                    <a:ea typeface="FuturaA Bk BT"/>
                    <a:cs typeface="FuturaA Bk BT"/>
                    <a:sym typeface="FuturaA Bk BT"/>
                  </a:defRPr>
                </a:pPr>
                <a:r>
                  <a:t>Station wartet </a:t>
                </a:r>
                <a:br/>
                <a:r>
                  <a:t>eine zufällige Zeitspanne ab</a:t>
                </a:r>
              </a:p>
            </p:txBody>
          </p:sp>
        </p:grpSp>
        <p:grpSp>
          <p:nvGrpSpPr>
            <p:cNvPr id="2034" name="Rectangle 4"/>
            <p:cNvGrpSpPr/>
            <p:nvPr/>
          </p:nvGrpSpPr>
          <p:grpSpPr>
            <a:xfrm>
              <a:off x="2599107" y="1756817"/>
              <a:ext cx="1422401" cy="488455"/>
              <a:chOff x="0" y="0"/>
              <a:chExt cx="1422400" cy="488454"/>
            </a:xfrm>
          </p:grpSpPr>
          <p:sp>
            <p:nvSpPr>
              <p:cNvPr id="2032" name="Rechteck"/>
              <p:cNvSpPr/>
              <p:nvPr/>
            </p:nvSpPr>
            <p:spPr>
              <a:xfrm>
                <a:off x="0" y="14832"/>
                <a:ext cx="1422400" cy="458789"/>
              </a:xfrm>
              <a:prstGeom prst="rect">
                <a:avLst/>
              </a:prstGeom>
              <a:solidFill>
                <a:srgbClr val="FFFF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033" name="Station sendet ihre Nachricht"/>
              <p:cNvSpPr txBox="1"/>
              <p:nvPr/>
            </p:nvSpPr>
            <p:spPr>
              <a:xfrm>
                <a:off x="55193" y="0"/>
                <a:ext cx="1312014" cy="488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ctr">
                <a:spAutoFit/>
              </a:bodyPr>
              <a:lstStyle/>
              <a:p>
                <a:pPr defTabSz="703262">
                  <a:defRPr b="1" sz="1300">
                    <a:latin typeface="FuturaA Bk BT"/>
                    <a:ea typeface="FuturaA Bk BT"/>
                    <a:cs typeface="FuturaA Bk BT"/>
                    <a:sym typeface="FuturaA Bk BT"/>
                  </a:defRPr>
                </a:pPr>
                <a:r>
                  <a:t>Station sendet</a:t>
                </a:r>
                <a:br/>
                <a:r>
                  <a:t>ihre Nachricht</a:t>
                </a:r>
              </a:p>
            </p:txBody>
          </p:sp>
        </p:grpSp>
        <p:sp>
          <p:nvSpPr>
            <p:cNvPr id="2035" name="Freeform 5"/>
            <p:cNvSpPr/>
            <p:nvPr/>
          </p:nvSpPr>
          <p:spPr>
            <a:xfrm>
              <a:off x="1019544" y="795338"/>
              <a:ext cx="1808285" cy="8446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lnTo>
                    <a:pt x="10800" y="0"/>
                  </a:lnTo>
                  <a:lnTo>
                    <a:pt x="21600" y="10800"/>
                  </a:lnTo>
                  <a:lnTo>
                    <a:pt x="10800" y="21600"/>
                  </a:lnTo>
                  <a:lnTo>
                    <a:pt x="0" y="10800"/>
                  </a:lnTo>
                </a:path>
              </a:pathLst>
            </a:custGeom>
            <a:solidFill>
              <a:srgbClr val="FFFF00"/>
            </a:solidFill>
            <a:ln w="25400" cap="rnd">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t">
              <a:noAutofit/>
            </a:bodyPr>
            <a:lstStyle/>
            <a:p>
              <a:pPr/>
            </a:p>
          </p:txBody>
        </p:sp>
        <p:sp>
          <p:nvSpPr>
            <p:cNvPr id="2036" name="Line 6"/>
            <p:cNvSpPr/>
            <p:nvPr/>
          </p:nvSpPr>
          <p:spPr>
            <a:xfrm>
              <a:off x="4153269" y="1223963"/>
              <a:ext cx="1" cy="1682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37" name="Line 7"/>
            <p:cNvSpPr/>
            <p:nvPr/>
          </p:nvSpPr>
          <p:spPr>
            <a:xfrm>
              <a:off x="4877169" y="2247900"/>
              <a:ext cx="1" cy="230189"/>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038" name="Line 8"/>
            <p:cNvSpPr/>
            <p:nvPr/>
          </p:nvSpPr>
          <p:spPr>
            <a:xfrm>
              <a:off x="6323382" y="2971800"/>
              <a:ext cx="1" cy="4095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039" name="Line 9"/>
            <p:cNvSpPr/>
            <p:nvPr/>
          </p:nvSpPr>
          <p:spPr>
            <a:xfrm>
              <a:off x="1922832" y="319087"/>
              <a:ext cx="1" cy="471489"/>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040" name="Line 10"/>
            <p:cNvSpPr/>
            <p:nvPr/>
          </p:nvSpPr>
          <p:spPr>
            <a:xfrm>
              <a:off x="4159619" y="1403350"/>
              <a:ext cx="712789" cy="1698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41" name="Line 11"/>
            <p:cNvSpPr/>
            <p:nvPr/>
          </p:nvSpPr>
          <p:spPr>
            <a:xfrm flipH="1">
              <a:off x="3364282" y="1403350"/>
              <a:ext cx="795338" cy="1698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42" name="Line 12"/>
            <p:cNvSpPr/>
            <p:nvPr/>
          </p:nvSpPr>
          <p:spPr>
            <a:xfrm>
              <a:off x="663944" y="1217613"/>
              <a:ext cx="34925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43" name="Line 13"/>
            <p:cNvSpPr/>
            <p:nvPr/>
          </p:nvSpPr>
          <p:spPr>
            <a:xfrm>
              <a:off x="663944" y="493713"/>
              <a:ext cx="1254126" cy="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044" name="Line 14"/>
            <p:cNvSpPr/>
            <p:nvPr/>
          </p:nvSpPr>
          <p:spPr>
            <a:xfrm flipH="1">
              <a:off x="657594" y="500063"/>
              <a:ext cx="1" cy="7112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45" name="Rectangle 15"/>
            <p:cNvSpPr txBox="1"/>
            <p:nvPr/>
          </p:nvSpPr>
          <p:spPr>
            <a:xfrm>
              <a:off x="1182687" y="900100"/>
              <a:ext cx="1459653" cy="7526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p>
              <a:pPr algn="ctr" defTabSz="703262">
                <a:lnSpc>
                  <a:spcPct val="90000"/>
                </a:lnSpc>
                <a:defRPr b="1" sz="1300">
                  <a:latin typeface="FuturaA Bk BT"/>
                  <a:ea typeface="FuturaA Bk BT"/>
                  <a:cs typeface="FuturaA Bk BT"/>
                  <a:sym typeface="FuturaA Bk BT"/>
                </a:defRPr>
              </a:pPr>
              <a:r>
                <a:t>Aktivität </a:t>
              </a:r>
            </a:p>
            <a:p>
              <a:pPr algn="ctr" defTabSz="703262">
                <a:lnSpc>
                  <a:spcPct val="90000"/>
                </a:lnSpc>
                <a:defRPr b="1" sz="1300">
                  <a:latin typeface="FuturaA Bk BT"/>
                  <a:ea typeface="FuturaA Bk BT"/>
                  <a:cs typeface="FuturaA Bk BT"/>
                  <a:sym typeface="FuturaA Bk BT"/>
                </a:defRPr>
              </a:pPr>
              <a:r>
                <a:t>auf dem </a:t>
              </a:r>
            </a:p>
            <a:p>
              <a:pPr algn="ctr" defTabSz="703262">
                <a:lnSpc>
                  <a:spcPct val="90000"/>
                </a:lnSpc>
                <a:defRPr b="1" sz="1300">
                  <a:latin typeface="FuturaA Bk BT"/>
                  <a:ea typeface="FuturaA Bk BT"/>
                  <a:cs typeface="FuturaA Bk BT"/>
                  <a:sym typeface="FuturaA Bk BT"/>
                </a:defRPr>
              </a:pPr>
              <a:r>
                <a:t>Bus ?</a:t>
              </a:r>
            </a:p>
          </p:txBody>
        </p:sp>
        <p:sp>
          <p:nvSpPr>
            <p:cNvPr id="2046" name="Rectangle 16"/>
            <p:cNvSpPr txBox="1"/>
            <p:nvPr/>
          </p:nvSpPr>
          <p:spPr>
            <a:xfrm>
              <a:off x="676274" y="0"/>
              <a:ext cx="2726478" cy="3360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703262">
                <a:defRPr b="1" sz="1700">
                  <a:latin typeface="FuturaA Bk BT"/>
                  <a:ea typeface="FuturaA Bk BT"/>
                  <a:cs typeface="FuturaA Bk BT"/>
                  <a:sym typeface="FuturaA Bk BT"/>
                </a:defRPr>
              </a:lvl1pPr>
            </a:lstStyle>
            <a:p>
              <a:pPr/>
              <a:r>
                <a:t>Station will senden</a:t>
              </a:r>
            </a:p>
          </p:txBody>
        </p:sp>
        <p:sp>
          <p:nvSpPr>
            <p:cNvPr id="2047" name="Line 17"/>
            <p:cNvSpPr/>
            <p:nvPr/>
          </p:nvSpPr>
          <p:spPr>
            <a:xfrm>
              <a:off x="4877169" y="1585913"/>
              <a:ext cx="1" cy="1682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048" name="Line 18"/>
            <p:cNvSpPr/>
            <p:nvPr/>
          </p:nvSpPr>
          <p:spPr>
            <a:xfrm>
              <a:off x="3369044" y="1585913"/>
              <a:ext cx="1" cy="1682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2051" name="Rectangle 19"/>
            <p:cNvGrpSpPr/>
            <p:nvPr/>
          </p:nvGrpSpPr>
          <p:grpSpPr>
            <a:xfrm>
              <a:off x="4286619" y="1756817"/>
              <a:ext cx="1423989" cy="488455"/>
              <a:chOff x="0" y="0"/>
              <a:chExt cx="1423987" cy="488454"/>
            </a:xfrm>
          </p:grpSpPr>
          <p:sp>
            <p:nvSpPr>
              <p:cNvPr id="2049" name="Rechteck"/>
              <p:cNvSpPr/>
              <p:nvPr/>
            </p:nvSpPr>
            <p:spPr>
              <a:xfrm>
                <a:off x="0" y="14832"/>
                <a:ext cx="1423988" cy="458789"/>
              </a:xfrm>
              <a:prstGeom prst="rect">
                <a:avLst/>
              </a:prstGeom>
              <a:solidFill>
                <a:srgbClr val="FFFF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050" name="Station hört auf dem Bus"/>
              <p:cNvSpPr txBox="1"/>
              <p:nvPr/>
            </p:nvSpPr>
            <p:spPr>
              <a:xfrm>
                <a:off x="55193" y="0"/>
                <a:ext cx="1313602" cy="488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ctr">
                <a:spAutoFit/>
              </a:bodyPr>
              <a:lstStyle>
                <a:lvl1pPr defTabSz="703262">
                  <a:defRPr b="1" sz="1300">
                    <a:latin typeface="FuturaA Bk BT"/>
                    <a:ea typeface="FuturaA Bk BT"/>
                    <a:cs typeface="FuturaA Bk BT"/>
                    <a:sym typeface="FuturaA Bk BT"/>
                  </a:defRPr>
                </a:lvl1pPr>
              </a:lstStyle>
              <a:p>
                <a:pPr/>
                <a:r>
                  <a:t>Station hört auf dem Bus </a:t>
                </a:r>
              </a:p>
            </p:txBody>
          </p:sp>
        </p:grpSp>
        <p:sp>
          <p:nvSpPr>
            <p:cNvPr id="2052" name="Freeform 20"/>
            <p:cNvSpPr/>
            <p:nvPr/>
          </p:nvSpPr>
          <p:spPr>
            <a:xfrm>
              <a:off x="3853232" y="2484438"/>
              <a:ext cx="1989260" cy="9637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lnTo>
                    <a:pt x="10808" y="0"/>
                  </a:lnTo>
                  <a:lnTo>
                    <a:pt x="21600" y="10800"/>
                  </a:lnTo>
                  <a:lnTo>
                    <a:pt x="10808" y="21600"/>
                  </a:lnTo>
                  <a:lnTo>
                    <a:pt x="0" y="10800"/>
                  </a:lnTo>
                </a:path>
              </a:pathLst>
            </a:custGeom>
            <a:solidFill>
              <a:srgbClr val="FFFF00"/>
            </a:solidFill>
            <a:ln w="25400" cap="rnd">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t">
              <a:noAutofit/>
            </a:bodyPr>
            <a:lstStyle/>
            <a:p>
              <a:pPr/>
            </a:p>
          </p:txBody>
        </p:sp>
        <p:sp>
          <p:nvSpPr>
            <p:cNvPr id="2053" name="Rectangle 21"/>
            <p:cNvSpPr txBox="1"/>
            <p:nvPr/>
          </p:nvSpPr>
          <p:spPr>
            <a:xfrm>
              <a:off x="4075796" y="2660650"/>
              <a:ext cx="1535196" cy="6510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algn="ctr" defTabSz="703262">
                <a:lnSpc>
                  <a:spcPct val="90000"/>
                </a:lnSpc>
                <a:defRPr b="1" sz="1300">
                  <a:latin typeface="FuturaA Bk BT"/>
                  <a:ea typeface="FuturaA Bk BT"/>
                  <a:cs typeface="FuturaA Bk BT"/>
                  <a:sym typeface="FuturaA Bk BT"/>
                </a:defRPr>
              </a:lvl1pPr>
            </a:lstStyle>
            <a:p>
              <a:pPr/>
              <a:r>
                <a:t>eine andere Station sendet gleichzeitig</a:t>
              </a:r>
            </a:p>
          </p:txBody>
        </p:sp>
        <p:grpSp>
          <p:nvGrpSpPr>
            <p:cNvPr id="2056" name="Rectangle 22"/>
            <p:cNvGrpSpPr/>
            <p:nvPr/>
          </p:nvGrpSpPr>
          <p:grpSpPr>
            <a:xfrm>
              <a:off x="5385169" y="3384798"/>
              <a:ext cx="1925639" cy="488455"/>
              <a:chOff x="0" y="0"/>
              <a:chExt cx="1925638" cy="488454"/>
            </a:xfrm>
          </p:grpSpPr>
          <p:sp>
            <p:nvSpPr>
              <p:cNvPr id="2054" name="Rechteck"/>
              <p:cNvSpPr/>
              <p:nvPr/>
            </p:nvSpPr>
            <p:spPr>
              <a:xfrm>
                <a:off x="0" y="15626"/>
                <a:ext cx="1925639" cy="457201"/>
              </a:xfrm>
              <a:prstGeom prst="rect">
                <a:avLst/>
              </a:prstGeom>
              <a:solidFill>
                <a:srgbClr val="FFFF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055" name="Station sendet ein „Jamming“-Signal"/>
              <p:cNvSpPr txBox="1"/>
              <p:nvPr/>
            </p:nvSpPr>
            <p:spPr>
              <a:xfrm>
                <a:off x="55193" y="0"/>
                <a:ext cx="1815253" cy="488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ctr">
                <a:spAutoFit/>
              </a:bodyPr>
              <a:lstStyle/>
              <a:p>
                <a:pPr defTabSz="703262">
                  <a:defRPr b="1" sz="1300">
                    <a:latin typeface="FuturaA Bk BT"/>
                    <a:ea typeface="FuturaA Bk BT"/>
                    <a:cs typeface="FuturaA Bk BT"/>
                    <a:sym typeface="FuturaA Bk BT"/>
                  </a:defRPr>
                </a:pPr>
                <a:r>
                  <a:t>Station sendet ein</a:t>
                </a:r>
                <a:br/>
                <a:r>
                  <a:t>„Jamming“-Signal</a:t>
                </a:r>
              </a:p>
            </p:txBody>
          </p:sp>
        </p:grpSp>
        <p:sp>
          <p:nvSpPr>
            <p:cNvPr id="2057" name="Line 23"/>
            <p:cNvSpPr/>
            <p:nvPr/>
          </p:nvSpPr>
          <p:spPr>
            <a:xfrm>
              <a:off x="2834057" y="1217613"/>
              <a:ext cx="131445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58" name="Rectangle 24"/>
            <p:cNvSpPr txBox="1"/>
            <p:nvPr/>
          </p:nvSpPr>
          <p:spPr>
            <a:xfrm>
              <a:off x="736600" y="995363"/>
              <a:ext cx="223255" cy="285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300">
                  <a:latin typeface="FuturaA Bk BT"/>
                  <a:ea typeface="FuturaA Bk BT"/>
                  <a:cs typeface="FuturaA Bk BT"/>
                  <a:sym typeface="FuturaA Bk BT"/>
                </a:defRPr>
              </a:lvl1pPr>
            </a:lstStyle>
            <a:p>
              <a:pPr/>
              <a:r>
                <a:t>ja</a:t>
              </a:r>
            </a:p>
          </p:txBody>
        </p:sp>
        <p:sp>
          <p:nvSpPr>
            <p:cNvPr id="2059" name="Rectangle 25"/>
            <p:cNvSpPr txBox="1"/>
            <p:nvPr/>
          </p:nvSpPr>
          <p:spPr>
            <a:xfrm>
              <a:off x="3449637" y="2674938"/>
              <a:ext cx="406897" cy="285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300">
                  <a:latin typeface="FuturaA Bk BT"/>
                  <a:ea typeface="FuturaA Bk BT"/>
                  <a:cs typeface="FuturaA Bk BT"/>
                  <a:sym typeface="FuturaA Bk BT"/>
                </a:defRPr>
              </a:lvl1pPr>
            </a:lstStyle>
            <a:p>
              <a:pPr/>
              <a:r>
                <a:t>nein</a:t>
              </a:r>
            </a:p>
          </p:txBody>
        </p:sp>
        <p:sp>
          <p:nvSpPr>
            <p:cNvPr id="2060" name="Rectangle 26"/>
            <p:cNvSpPr txBox="1"/>
            <p:nvPr/>
          </p:nvSpPr>
          <p:spPr>
            <a:xfrm>
              <a:off x="2906712" y="995363"/>
              <a:ext cx="406897" cy="285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300">
                  <a:latin typeface="FuturaA Bk BT"/>
                  <a:ea typeface="FuturaA Bk BT"/>
                  <a:cs typeface="FuturaA Bk BT"/>
                  <a:sym typeface="FuturaA Bk BT"/>
                </a:defRPr>
              </a:lvl1pPr>
            </a:lstStyle>
            <a:p>
              <a:pPr/>
              <a:r>
                <a:t>nein</a:t>
              </a:r>
            </a:p>
          </p:txBody>
        </p:sp>
        <p:sp>
          <p:nvSpPr>
            <p:cNvPr id="2061" name="Rectangle 27"/>
            <p:cNvSpPr txBox="1"/>
            <p:nvPr/>
          </p:nvSpPr>
          <p:spPr>
            <a:xfrm>
              <a:off x="5922962" y="2674938"/>
              <a:ext cx="223255" cy="285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300">
                  <a:latin typeface="FuturaA Bk BT"/>
                  <a:ea typeface="FuturaA Bk BT"/>
                  <a:cs typeface="FuturaA Bk BT"/>
                  <a:sym typeface="FuturaA Bk BT"/>
                </a:defRPr>
              </a:lvl1pPr>
            </a:lstStyle>
            <a:p>
              <a:pPr/>
              <a:r>
                <a:t>ja</a:t>
              </a:r>
            </a:p>
          </p:txBody>
        </p:sp>
        <p:sp>
          <p:nvSpPr>
            <p:cNvPr id="2062" name="Line 28"/>
            <p:cNvSpPr/>
            <p:nvPr/>
          </p:nvSpPr>
          <p:spPr>
            <a:xfrm>
              <a:off x="5847132" y="2965450"/>
              <a:ext cx="471488"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63" name="Line 29"/>
            <p:cNvSpPr/>
            <p:nvPr/>
          </p:nvSpPr>
          <p:spPr>
            <a:xfrm>
              <a:off x="6323382" y="3876675"/>
              <a:ext cx="1" cy="28892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064" name="Line 30"/>
            <p:cNvSpPr/>
            <p:nvPr/>
          </p:nvSpPr>
          <p:spPr>
            <a:xfrm flipH="1">
              <a:off x="3364282" y="2965450"/>
              <a:ext cx="495301" cy="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065" name="Line 31"/>
            <p:cNvSpPr/>
            <p:nvPr/>
          </p:nvSpPr>
          <p:spPr>
            <a:xfrm flipH="1" flipV="1">
              <a:off x="1918068" y="493713"/>
              <a:ext cx="5497514" cy="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066" name="Line 32"/>
            <p:cNvSpPr/>
            <p:nvPr/>
          </p:nvSpPr>
          <p:spPr>
            <a:xfrm flipH="1">
              <a:off x="7409232" y="500062"/>
              <a:ext cx="1" cy="457041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67" name="Line 33"/>
            <p:cNvSpPr/>
            <p:nvPr/>
          </p:nvSpPr>
          <p:spPr>
            <a:xfrm flipH="1">
              <a:off x="6378944" y="5076825"/>
              <a:ext cx="1036639"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68" name="Line 34"/>
            <p:cNvSpPr/>
            <p:nvPr/>
          </p:nvSpPr>
          <p:spPr>
            <a:xfrm>
              <a:off x="6385294" y="4841875"/>
              <a:ext cx="1" cy="2286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69" name="Line 35"/>
            <p:cNvSpPr/>
            <p:nvPr/>
          </p:nvSpPr>
          <p:spPr>
            <a:xfrm flipH="1">
              <a:off x="3369044" y="2247900"/>
              <a:ext cx="1" cy="217805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070" name="Rectangle 36"/>
            <p:cNvSpPr txBox="1"/>
            <p:nvPr/>
          </p:nvSpPr>
          <p:spPr>
            <a:xfrm>
              <a:off x="2128836" y="4445000"/>
              <a:ext cx="2374054"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703262">
                <a:defRPr b="1" sz="1700">
                  <a:latin typeface="FuturaA Bk BT"/>
                  <a:ea typeface="FuturaA Bk BT"/>
                  <a:cs typeface="FuturaA Bk BT"/>
                  <a:sym typeface="FuturaA Bk BT"/>
                </a:defRPr>
              </a:lvl1pPr>
            </a:lstStyle>
            <a:p>
              <a:pPr/>
              <a:r>
                <a:t>Nachricht gesendet</a:t>
              </a:r>
            </a:p>
          </p:txBody>
        </p:sp>
        <p:sp>
          <p:nvSpPr>
            <p:cNvPr id="2071" name="Rectangle 37"/>
            <p:cNvSpPr txBox="1"/>
            <p:nvPr/>
          </p:nvSpPr>
          <p:spPr>
            <a:xfrm>
              <a:off x="0" y="1981200"/>
              <a:ext cx="1109688" cy="2698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defRPr b="1" sz="2200">
                  <a:latin typeface="FuturaA Bk BT"/>
                  <a:ea typeface="FuturaA Bk BT"/>
                  <a:cs typeface="FuturaA Bk BT"/>
                  <a:sym typeface="FuturaA Bk BT"/>
                </a:defRPr>
              </a:pPr>
              <a:r>
                <a:t>C</a:t>
              </a:r>
              <a:r>
                <a:rPr b="0" sz="1800"/>
                <a:t>arrier</a:t>
              </a:r>
            </a:p>
            <a:p>
              <a:pPr defTabSz="844550">
                <a:defRPr b="1" sz="2200">
                  <a:latin typeface="FuturaA Bk BT"/>
                  <a:ea typeface="FuturaA Bk BT"/>
                  <a:cs typeface="FuturaA Bk BT"/>
                  <a:sym typeface="FuturaA Bk BT"/>
                </a:defRPr>
              </a:pPr>
              <a:r>
                <a:t>S</a:t>
              </a:r>
              <a:r>
                <a:rPr b="0" sz="1800"/>
                <a:t>ense</a:t>
              </a:r>
              <a:endParaRPr b="0" sz="1800"/>
            </a:p>
            <a:p>
              <a:pPr defTabSz="844550">
                <a:defRPr b="1" sz="2200">
                  <a:latin typeface="FuturaA Bk BT"/>
                  <a:ea typeface="FuturaA Bk BT"/>
                  <a:cs typeface="FuturaA Bk BT"/>
                  <a:sym typeface="FuturaA Bk BT"/>
                </a:defRPr>
              </a:pPr>
              <a:r>
                <a:t>M</a:t>
              </a:r>
              <a:r>
                <a:rPr b="0" sz="1800"/>
                <a:t>ultiple</a:t>
              </a:r>
              <a:endParaRPr b="0" sz="1800"/>
            </a:p>
            <a:p>
              <a:pPr defTabSz="844550">
                <a:defRPr b="1" sz="2200">
                  <a:latin typeface="FuturaA Bk BT"/>
                  <a:ea typeface="FuturaA Bk BT"/>
                  <a:cs typeface="FuturaA Bk BT"/>
                  <a:sym typeface="FuturaA Bk BT"/>
                </a:defRPr>
              </a:pPr>
              <a:r>
                <a:t>A</a:t>
              </a:r>
              <a:r>
                <a:rPr b="0" sz="1800"/>
                <a:t>cceess</a:t>
              </a:r>
            </a:p>
            <a:p>
              <a:pPr defTabSz="844550">
                <a:defRPr b="1" sz="2200">
                  <a:latin typeface="FuturaA Bk BT"/>
                  <a:ea typeface="FuturaA Bk BT"/>
                  <a:cs typeface="FuturaA Bk BT"/>
                  <a:sym typeface="FuturaA Bk BT"/>
                </a:defRPr>
              </a:pPr>
              <a:r>
                <a:t>/</a:t>
              </a:r>
            </a:p>
            <a:p>
              <a:pPr defTabSz="844550">
                <a:defRPr b="1" sz="2200">
                  <a:latin typeface="FuturaA Bk BT"/>
                  <a:ea typeface="FuturaA Bk BT"/>
                  <a:cs typeface="FuturaA Bk BT"/>
                  <a:sym typeface="FuturaA Bk BT"/>
                </a:defRPr>
              </a:pPr>
              <a:r>
                <a:t>C</a:t>
              </a:r>
              <a:r>
                <a:rPr b="0" sz="1800"/>
                <a:t>ollission</a:t>
              </a:r>
            </a:p>
            <a:p>
              <a:pPr defTabSz="844550">
                <a:defRPr b="1" sz="2200">
                  <a:latin typeface="FuturaA Bk BT"/>
                  <a:ea typeface="FuturaA Bk BT"/>
                  <a:cs typeface="FuturaA Bk BT"/>
                  <a:sym typeface="FuturaA Bk BT"/>
                </a:defRPr>
              </a:pPr>
              <a:r>
                <a:t>D</a:t>
              </a:r>
              <a:r>
                <a:rPr b="0" sz="1800"/>
                <a:t>etect</a:t>
              </a:r>
            </a:p>
          </p:txBody>
        </p:sp>
      </p:gr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6"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077"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078" name="Rectangle 4"/>
          <p:cNvSpPr txBox="1"/>
          <p:nvPr>
            <p:ph type="title"/>
          </p:nvPr>
        </p:nvSpPr>
        <p:spPr>
          <a:xfrm>
            <a:off x="722530" y="278649"/>
            <a:ext cx="8573870" cy="521451"/>
          </a:xfrm>
          <a:prstGeom prst="rect">
            <a:avLst/>
          </a:prstGeom>
        </p:spPr>
        <p:txBody>
          <a:bodyPr/>
          <a:lstStyle/>
          <a:p>
            <a:pPr/>
            <a:r>
              <a:t>LAN (Local Area Network)</a:t>
            </a:r>
          </a:p>
        </p:txBody>
      </p:sp>
      <p:sp>
        <p:nvSpPr>
          <p:cNvPr id="2079"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080" name="Rectangle 5"/>
          <p:cNvSpPr txBox="1"/>
          <p:nvPr/>
        </p:nvSpPr>
        <p:spPr>
          <a:xfrm>
            <a:off x="762000" y="977900"/>
            <a:ext cx="8453121" cy="4472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609600" indent="-609600">
              <a:spcBef>
                <a:spcPts val="700"/>
              </a:spcBef>
              <a:defRPr sz="2400">
                <a:solidFill>
                  <a:srgbClr val="5C6971"/>
                </a:solidFill>
              </a:defRPr>
            </a:lvl1pPr>
          </a:lstStyle>
          <a:p>
            <a:pPr/>
            <a:r>
              <a:t>Ethernet- und IEEE 802.3-Rahmenstruktur</a:t>
            </a:r>
          </a:p>
        </p:txBody>
      </p:sp>
      <p:grpSp>
        <p:nvGrpSpPr>
          <p:cNvPr id="2173" name="Gruppieren 10"/>
          <p:cNvGrpSpPr/>
          <p:nvPr/>
        </p:nvGrpSpPr>
        <p:grpSpPr>
          <a:xfrm>
            <a:off x="1262589" y="1358769"/>
            <a:ext cx="7526338" cy="4931869"/>
            <a:chOff x="0" y="0"/>
            <a:chExt cx="7526336" cy="4931867"/>
          </a:xfrm>
        </p:grpSpPr>
        <p:grpSp>
          <p:nvGrpSpPr>
            <p:cNvPr id="2083" name="Rectangle 2"/>
            <p:cNvGrpSpPr/>
            <p:nvPr/>
          </p:nvGrpSpPr>
          <p:grpSpPr>
            <a:xfrm>
              <a:off x="12699" y="607467"/>
              <a:ext cx="1187188" cy="539255"/>
              <a:chOff x="0" y="0"/>
              <a:chExt cx="1187186" cy="539254"/>
            </a:xfrm>
          </p:grpSpPr>
          <p:sp>
            <p:nvSpPr>
              <p:cNvPr id="2081" name="Rechteck"/>
              <p:cNvSpPr/>
              <p:nvPr/>
            </p:nvSpPr>
            <p:spPr>
              <a:xfrm>
                <a:off x="0" y="24358"/>
                <a:ext cx="1004887" cy="490539"/>
              </a:xfrm>
              <a:prstGeom prst="rect">
                <a:avLst/>
              </a:prstGeom>
              <a:solidFill>
                <a:srgbClr val="DBFFB8"/>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082" name="Destination Address"/>
              <p:cNvSpPr txBox="1"/>
              <p:nvPr/>
            </p:nvSpPr>
            <p:spPr>
              <a:xfrm>
                <a:off x="55193" y="0"/>
                <a:ext cx="1131994" cy="5392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703262">
                  <a:defRPr b="1" sz="1500">
                    <a:latin typeface="FuturaA Bk BT"/>
                    <a:ea typeface="FuturaA Bk BT"/>
                    <a:cs typeface="FuturaA Bk BT"/>
                    <a:sym typeface="FuturaA Bk BT"/>
                  </a:defRPr>
                </a:pPr>
                <a:r>
                  <a:t>Destination</a:t>
                </a:r>
                <a:br/>
                <a:r>
                  <a:t>Address</a:t>
                </a:r>
              </a:p>
            </p:txBody>
          </p:sp>
        </p:grpSp>
        <p:sp>
          <p:nvSpPr>
            <p:cNvPr id="2084" name="Line 3"/>
            <p:cNvSpPr/>
            <p:nvPr/>
          </p:nvSpPr>
          <p:spPr>
            <a:xfrm flipV="1">
              <a:off x="6349" y="420688"/>
              <a:ext cx="117475" cy="14128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85" name="Line 4"/>
            <p:cNvSpPr/>
            <p:nvPr/>
          </p:nvSpPr>
          <p:spPr>
            <a:xfrm>
              <a:off x="134936" y="427038"/>
              <a:ext cx="3654426"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86" name="Line 5"/>
            <p:cNvSpPr/>
            <p:nvPr/>
          </p:nvSpPr>
          <p:spPr>
            <a:xfrm flipV="1">
              <a:off x="3802061" y="292100"/>
              <a:ext cx="117475" cy="1412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87" name="Line 6"/>
            <p:cNvSpPr/>
            <p:nvPr/>
          </p:nvSpPr>
          <p:spPr>
            <a:xfrm>
              <a:off x="3930649" y="303213"/>
              <a:ext cx="117475" cy="1174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88" name="Line 7"/>
            <p:cNvSpPr/>
            <p:nvPr/>
          </p:nvSpPr>
          <p:spPr>
            <a:xfrm>
              <a:off x="4059236" y="427038"/>
              <a:ext cx="3332164"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89" name="Line 8"/>
            <p:cNvSpPr/>
            <p:nvPr/>
          </p:nvSpPr>
          <p:spPr>
            <a:xfrm>
              <a:off x="7404099" y="433388"/>
              <a:ext cx="117475" cy="11588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90" name="Rectangle 9"/>
            <p:cNvSpPr txBox="1"/>
            <p:nvPr/>
          </p:nvSpPr>
          <p:spPr>
            <a:xfrm>
              <a:off x="2982542" y="0"/>
              <a:ext cx="2000016" cy="3614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b="1">
                  <a:latin typeface="FuturaA Bk BT"/>
                  <a:ea typeface="FuturaA Bk BT"/>
                  <a:cs typeface="FuturaA Bk BT"/>
                  <a:sym typeface="FuturaA Bk BT"/>
                </a:defRPr>
              </a:lvl1pPr>
            </a:lstStyle>
            <a:p>
              <a:pPr/>
              <a:r>
                <a:t>Ethernet-Rahmen</a:t>
              </a:r>
            </a:p>
          </p:txBody>
        </p:sp>
        <p:grpSp>
          <p:nvGrpSpPr>
            <p:cNvPr id="2093" name="Rectangle 10"/>
            <p:cNvGrpSpPr/>
            <p:nvPr/>
          </p:nvGrpSpPr>
          <p:grpSpPr>
            <a:xfrm>
              <a:off x="1041399" y="607467"/>
              <a:ext cx="1006475" cy="539255"/>
              <a:chOff x="0" y="0"/>
              <a:chExt cx="1006474" cy="539254"/>
            </a:xfrm>
          </p:grpSpPr>
          <p:sp>
            <p:nvSpPr>
              <p:cNvPr id="2091" name="Rechteck"/>
              <p:cNvSpPr/>
              <p:nvPr/>
            </p:nvSpPr>
            <p:spPr>
              <a:xfrm>
                <a:off x="0" y="24358"/>
                <a:ext cx="1006475" cy="490539"/>
              </a:xfrm>
              <a:prstGeom prst="rect">
                <a:avLst/>
              </a:prstGeom>
              <a:solidFill>
                <a:srgbClr val="DBFFB8"/>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092" name="Source Address"/>
              <p:cNvSpPr txBox="1"/>
              <p:nvPr/>
            </p:nvSpPr>
            <p:spPr>
              <a:xfrm>
                <a:off x="55193" y="0"/>
                <a:ext cx="857034" cy="5392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703262">
                  <a:defRPr b="1" sz="1500">
                    <a:latin typeface="FuturaA Bk BT"/>
                    <a:ea typeface="FuturaA Bk BT"/>
                    <a:cs typeface="FuturaA Bk BT"/>
                    <a:sym typeface="FuturaA Bk BT"/>
                  </a:defRPr>
                </a:pPr>
                <a:r>
                  <a:t>Source</a:t>
                </a:r>
                <a:br/>
                <a:r>
                  <a:t>Address</a:t>
                </a:r>
              </a:p>
            </p:txBody>
          </p:sp>
        </p:grpSp>
        <p:grpSp>
          <p:nvGrpSpPr>
            <p:cNvPr id="2096" name="Rectangle 11"/>
            <p:cNvGrpSpPr/>
            <p:nvPr/>
          </p:nvGrpSpPr>
          <p:grpSpPr>
            <a:xfrm>
              <a:off x="2071686" y="631825"/>
              <a:ext cx="580527" cy="490539"/>
              <a:chOff x="0" y="0"/>
              <a:chExt cx="580525" cy="490537"/>
            </a:xfrm>
          </p:grpSpPr>
          <p:sp>
            <p:nvSpPr>
              <p:cNvPr id="2094" name="Rechteck"/>
              <p:cNvSpPr/>
              <p:nvPr/>
            </p:nvSpPr>
            <p:spPr>
              <a:xfrm>
                <a:off x="0" y="0"/>
                <a:ext cx="555625" cy="490538"/>
              </a:xfrm>
              <a:prstGeom prst="rect">
                <a:avLst/>
              </a:prstGeom>
              <a:solidFill>
                <a:srgbClr val="DBFFB8"/>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095" name="Type"/>
              <p:cNvSpPr txBox="1"/>
              <p:nvPr/>
            </p:nvSpPr>
            <p:spPr>
              <a:xfrm>
                <a:off x="55193" y="89941"/>
                <a:ext cx="525333"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Type</a:t>
                </a:r>
              </a:p>
            </p:txBody>
          </p:sp>
        </p:grpSp>
        <p:grpSp>
          <p:nvGrpSpPr>
            <p:cNvPr id="2099" name="Rectangle 12"/>
            <p:cNvGrpSpPr/>
            <p:nvPr/>
          </p:nvGrpSpPr>
          <p:grpSpPr>
            <a:xfrm>
              <a:off x="2649536" y="631825"/>
              <a:ext cx="4286250" cy="490539"/>
              <a:chOff x="0" y="0"/>
              <a:chExt cx="4286249" cy="490537"/>
            </a:xfrm>
          </p:grpSpPr>
          <p:sp>
            <p:nvSpPr>
              <p:cNvPr id="2097" name="Rechteck"/>
              <p:cNvSpPr/>
              <p:nvPr/>
            </p:nvSpPr>
            <p:spPr>
              <a:xfrm>
                <a:off x="-1" y="0"/>
                <a:ext cx="4286251" cy="490538"/>
              </a:xfrm>
              <a:prstGeom prst="rect">
                <a:avLst/>
              </a:prstGeom>
              <a:solidFill>
                <a:srgbClr val="FFFF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098" name="Information (IP-Paket)"/>
              <p:cNvSpPr txBox="1"/>
              <p:nvPr/>
            </p:nvSpPr>
            <p:spPr>
              <a:xfrm>
                <a:off x="55192" y="89942"/>
                <a:ext cx="2073983"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Information (IP-Paket)</a:t>
                </a:r>
              </a:p>
            </p:txBody>
          </p:sp>
        </p:grpSp>
        <p:grpSp>
          <p:nvGrpSpPr>
            <p:cNvPr id="2102" name="Rectangle 13"/>
            <p:cNvGrpSpPr/>
            <p:nvPr/>
          </p:nvGrpSpPr>
          <p:grpSpPr>
            <a:xfrm>
              <a:off x="6959599" y="631825"/>
              <a:ext cx="562667" cy="490539"/>
              <a:chOff x="0" y="0"/>
              <a:chExt cx="562665" cy="490537"/>
            </a:xfrm>
          </p:grpSpPr>
          <p:sp>
            <p:nvSpPr>
              <p:cNvPr id="2100" name="Rechteck"/>
              <p:cNvSpPr/>
              <p:nvPr/>
            </p:nvSpPr>
            <p:spPr>
              <a:xfrm>
                <a:off x="0" y="0"/>
                <a:ext cx="555625" cy="490538"/>
              </a:xfrm>
              <a:prstGeom prst="rect">
                <a:avLst/>
              </a:prstGeom>
              <a:solidFill>
                <a:srgbClr val="DBFFB8"/>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01" name="CRC"/>
              <p:cNvSpPr txBox="1"/>
              <p:nvPr/>
            </p:nvSpPr>
            <p:spPr>
              <a:xfrm>
                <a:off x="55193" y="89941"/>
                <a:ext cx="507473"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CRC</a:t>
                </a:r>
              </a:p>
            </p:txBody>
          </p:sp>
        </p:grpSp>
        <p:grpSp>
          <p:nvGrpSpPr>
            <p:cNvPr id="2105" name="Rectangle 14"/>
            <p:cNvGrpSpPr/>
            <p:nvPr/>
          </p:nvGrpSpPr>
          <p:grpSpPr>
            <a:xfrm>
              <a:off x="12699" y="2409279"/>
              <a:ext cx="1187188" cy="539255"/>
              <a:chOff x="0" y="0"/>
              <a:chExt cx="1187186" cy="539254"/>
            </a:xfrm>
          </p:grpSpPr>
          <p:sp>
            <p:nvSpPr>
              <p:cNvPr id="2103" name="Rechteck"/>
              <p:cNvSpPr/>
              <p:nvPr/>
            </p:nvSpPr>
            <p:spPr>
              <a:xfrm>
                <a:off x="0" y="24358"/>
                <a:ext cx="1004887" cy="490538"/>
              </a:xfrm>
              <a:prstGeom prst="rect">
                <a:avLst/>
              </a:prstGeom>
              <a:solidFill>
                <a:srgbClr val="DBFFB8"/>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04" name="Destination Address"/>
              <p:cNvSpPr txBox="1"/>
              <p:nvPr/>
            </p:nvSpPr>
            <p:spPr>
              <a:xfrm>
                <a:off x="55193" y="0"/>
                <a:ext cx="1131994" cy="5392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703262">
                  <a:defRPr b="1" sz="1500">
                    <a:latin typeface="FuturaA Bk BT"/>
                    <a:ea typeface="FuturaA Bk BT"/>
                    <a:cs typeface="FuturaA Bk BT"/>
                    <a:sym typeface="FuturaA Bk BT"/>
                  </a:defRPr>
                </a:pPr>
                <a:r>
                  <a:t>Destination</a:t>
                </a:r>
                <a:br/>
                <a:r>
                  <a:t>Address</a:t>
                </a:r>
              </a:p>
            </p:txBody>
          </p:sp>
        </p:grpSp>
        <p:sp>
          <p:nvSpPr>
            <p:cNvPr id="2106" name="Line 15"/>
            <p:cNvSpPr/>
            <p:nvPr/>
          </p:nvSpPr>
          <p:spPr>
            <a:xfrm flipV="1">
              <a:off x="6349" y="2222500"/>
              <a:ext cx="117475" cy="1397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107" name="Line 16"/>
            <p:cNvSpPr/>
            <p:nvPr/>
          </p:nvSpPr>
          <p:spPr>
            <a:xfrm>
              <a:off x="134936" y="2227263"/>
              <a:ext cx="3654426"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108" name="Line 17"/>
            <p:cNvSpPr/>
            <p:nvPr/>
          </p:nvSpPr>
          <p:spPr>
            <a:xfrm flipV="1">
              <a:off x="3802061" y="2092325"/>
              <a:ext cx="117475" cy="1412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109" name="Line 18"/>
            <p:cNvSpPr/>
            <p:nvPr/>
          </p:nvSpPr>
          <p:spPr>
            <a:xfrm>
              <a:off x="3930649" y="2105025"/>
              <a:ext cx="117475" cy="1174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110" name="Line 19"/>
            <p:cNvSpPr/>
            <p:nvPr/>
          </p:nvSpPr>
          <p:spPr>
            <a:xfrm>
              <a:off x="4059236" y="2227263"/>
              <a:ext cx="3332164"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111" name="Line 20"/>
            <p:cNvSpPr/>
            <p:nvPr/>
          </p:nvSpPr>
          <p:spPr>
            <a:xfrm>
              <a:off x="7404099" y="2233613"/>
              <a:ext cx="117475" cy="1174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112" name="Rectangle 21"/>
            <p:cNvSpPr txBox="1"/>
            <p:nvPr/>
          </p:nvSpPr>
          <p:spPr>
            <a:xfrm>
              <a:off x="2877767" y="1801813"/>
              <a:ext cx="2216672"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b="1">
                  <a:latin typeface="FuturaA Bk BT"/>
                  <a:ea typeface="FuturaA Bk BT"/>
                  <a:cs typeface="FuturaA Bk BT"/>
                  <a:sym typeface="FuturaA Bk BT"/>
                </a:defRPr>
              </a:lvl1pPr>
            </a:lstStyle>
            <a:p>
              <a:pPr/>
              <a:r>
                <a:t>IEEE 802.3 Rahmen</a:t>
              </a:r>
            </a:p>
          </p:txBody>
        </p:sp>
        <p:grpSp>
          <p:nvGrpSpPr>
            <p:cNvPr id="2115" name="Rectangle 22"/>
            <p:cNvGrpSpPr/>
            <p:nvPr/>
          </p:nvGrpSpPr>
          <p:grpSpPr>
            <a:xfrm>
              <a:off x="1041399" y="2409279"/>
              <a:ext cx="1006475" cy="539255"/>
              <a:chOff x="0" y="0"/>
              <a:chExt cx="1006474" cy="539254"/>
            </a:xfrm>
          </p:grpSpPr>
          <p:sp>
            <p:nvSpPr>
              <p:cNvPr id="2113" name="Rechteck"/>
              <p:cNvSpPr/>
              <p:nvPr/>
            </p:nvSpPr>
            <p:spPr>
              <a:xfrm>
                <a:off x="0" y="24358"/>
                <a:ext cx="1006475" cy="490538"/>
              </a:xfrm>
              <a:prstGeom prst="rect">
                <a:avLst/>
              </a:prstGeom>
              <a:solidFill>
                <a:srgbClr val="DBFFB8"/>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14" name="Source Address"/>
              <p:cNvSpPr txBox="1"/>
              <p:nvPr/>
            </p:nvSpPr>
            <p:spPr>
              <a:xfrm>
                <a:off x="55193" y="0"/>
                <a:ext cx="857034" cy="5392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703262">
                  <a:defRPr b="1" sz="1500">
                    <a:latin typeface="FuturaA Bk BT"/>
                    <a:ea typeface="FuturaA Bk BT"/>
                    <a:cs typeface="FuturaA Bk BT"/>
                    <a:sym typeface="FuturaA Bk BT"/>
                  </a:defRPr>
                </a:pPr>
                <a:r>
                  <a:t>Source</a:t>
                </a:r>
                <a:br/>
                <a:r>
                  <a:t>Address</a:t>
                </a:r>
              </a:p>
            </p:txBody>
          </p:sp>
        </p:grpSp>
        <p:grpSp>
          <p:nvGrpSpPr>
            <p:cNvPr id="2118" name="Rectangle 23"/>
            <p:cNvGrpSpPr/>
            <p:nvPr/>
          </p:nvGrpSpPr>
          <p:grpSpPr>
            <a:xfrm>
              <a:off x="2071686" y="2433638"/>
              <a:ext cx="555625" cy="490538"/>
              <a:chOff x="0" y="0"/>
              <a:chExt cx="555624" cy="490537"/>
            </a:xfrm>
          </p:grpSpPr>
          <p:sp>
            <p:nvSpPr>
              <p:cNvPr id="2116" name="Rechteck"/>
              <p:cNvSpPr/>
              <p:nvPr/>
            </p:nvSpPr>
            <p:spPr>
              <a:xfrm>
                <a:off x="-1" y="-1"/>
                <a:ext cx="555626" cy="490539"/>
              </a:xfrm>
              <a:prstGeom prst="rect">
                <a:avLst/>
              </a:prstGeom>
              <a:solidFill>
                <a:srgbClr val="DBFFB8"/>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17" name="Len"/>
              <p:cNvSpPr txBox="1"/>
              <p:nvPr/>
            </p:nvSpPr>
            <p:spPr>
              <a:xfrm>
                <a:off x="55192" y="89941"/>
                <a:ext cx="43343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Len</a:t>
                </a:r>
              </a:p>
            </p:txBody>
          </p:sp>
        </p:grpSp>
        <p:grpSp>
          <p:nvGrpSpPr>
            <p:cNvPr id="2121" name="Rectangle 24"/>
            <p:cNvGrpSpPr/>
            <p:nvPr/>
          </p:nvGrpSpPr>
          <p:grpSpPr>
            <a:xfrm>
              <a:off x="3743324" y="2433638"/>
              <a:ext cx="3192462" cy="490538"/>
              <a:chOff x="0" y="0"/>
              <a:chExt cx="3192461" cy="490537"/>
            </a:xfrm>
          </p:grpSpPr>
          <p:sp>
            <p:nvSpPr>
              <p:cNvPr id="2119" name="Rechteck"/>
              <p:cNvSpPr/>
              <p:nvPr/>
            </p:nvSpPr>
            <p:spPr>
              <a:xfrm>
                <a:off x="-1" y="-1"/>
                <a:ext cx="3192463" cy="490539"/>
              </a:xfrm>
              <a:prstGeom prst="rect">
                <a:avLst/>
              </a:prstGeom>
              <a:solidFill>
                <a:srgbClr val="FFFF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20" name="Information (IP-Paket)"/>
              <p:cNvSpPr txBox="1"/>
              <p:nvPr/>
            </p:nvSpPr>
            <p:spPr>
              <a:xfrm>
                <a:off x="55192" y="89941"/>
                <a:ext cx="2073983"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Information (IP-Paket)</a:t>
                </a:r>
              </a:p>
            </p:txBody>
          </p:sp>
        </p:grpSp>
        <p:grpSp>
          <p:nvGrpSpPr>
            <p:cNvPr id="2124" name="Rectangle 25"/>
            <p:cNvGrpSpPr/>
            <p:nvPr/>
          </p:nvGrpSpPr>
          <p:grpSpPr>
            <a:xfrm>
              <a:off x="6959599" y="2433638"/>
              <a:ext cx="562667" cy="490538"/>
              <a:chOff x="0" y="0"/>
              <a:chExt cx="562665" cy="490537"/>
            </a:xfrm>
          </p:grpSpPr>
          <p:sp>
            <p:nvSpPr>
              <p:cNvPr id="2122" name="Rechteck"/>
              <p:cNvSpPr/>
              <p:nvPr/>
            </p:nvSpPr>
            <p:spPr>
              <a:xfrm>
                <a:off x="0" y="0"/>
                <a:ext cx="555625" cy="490538"/>
              </a:xfrm>
              <a:prstGeom prst="rect">
                <a:avLst/>
              </a:prstGeom>
              <a:solidFill>
                <a:srgbClr val="DBFFB8"/>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23" name="CRC"/>
              <p:cNvSpPr txBox="1"/>
              <p:nvPr/>
            </p:nvSpPr>
            <p:spPr>
              <a:xfrm>
                <a:off x="55193" y="89941"/>
                <a:ext cx="507473"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CRC</a:t>
                </a:r>
              </a:p>
            </p:txBody>
          </p:sp>
        </p:grpSp>
        <p:grpSp>
          <p:nvGrpSpPr>
            <p:cNvPr id="2127" name="Rectangle 26"/>
            <p:cNvGrpSpPr/>
            <p:nvPr/>
          </p:nvGrpSpPr>
          <p:grpSpPr>
            <a:xfrm>
              <a:off x="2649536" y="2433638"/>
              <a:ext cx="1102448" cy="490538"/>
              <a:chOff x="0" y="0"/>
              <a:chExt cx="1102447" cy="490537"/>
            </a:xfrm>
          </p:grpSpPr>
          <p:sp>
            <p:nvSpPr>
              <p:cNvPr id="2125" name="Rechteck"/>
              <p:cNvSpPr/>
              <p:nvPr/>
            </p:nvSpPr>
            <p:spPr>
              <a:xfrm>
                <a:off x="0" y="0"/>
                <a:ext cx="1069975" cy="490538"/>
              </a:xfrm>
              <a:prstGeom prst="rect">
                <a:avLst/>
              </a:prstGeom>
              <a:solidFill>
                <a:srgbClr val="FDA4B5"/>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26" name="LLC/SNAP"/>
              <p:cNvSpPr txBox="1"/>
              <p:nvPr/>
            </p:nvSpPr>
            <p:spPr>
              <a:xfrm>
                <a:off x="55193" y="89941"/>
                <a:ext cx="1047254"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LLC/SNAP</a:t>
                </a:r>
              </a:p>
            </p:txBody>
          </p:sp>
        </p:grpSp>
        <p:sp>
          <p:nvSpPr>
            <p:cNvPr id="2128" name="Rectangle 27"/>
            <p:cNvSpPr txBox="1"/>
            <p:nvPr/>
          </p:nvSpPr>
          <p:spPr>
            <a:xfrm>
              <a:off x="409204" y="1176338"/>
              <a:ext cx="214829"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6</a:t>
              </a:r>
            </a:p>
          </p:txBody>
        </p:sp>
        <p:sp>
          <p:nvSpPr>
            <p:cNvPr id="2129" name="Rectangle 28"/>
            <p:cNvSpPr txBox="1"/>
            <p:nvPr/>
          </p:nvSpPr>
          <p:spPr>
            <a:xfrm>
              <a:off x="1439492" y="1176338"/>
              <a:ext cx="214829"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6</a:t>
              </a:r>
            </a:p>
          </p:txBody>
        </p:sp>
        <p:sp>
          <p:nvSpPr>
            <p:cNvPr id="2130" name="Rectangle 29"/>
            <p:cNvSpPr txBox="1"/>
            <p:nvPr/>
          </p:nvSpPr>
          <p:spPr>
            <a:xfrm>
              <a:off x="2274517" y="1176338"/>
              <a:ext cx="214829"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2</a:t>
              </a:r>
            </a:p>
          </p:txBody>
        </p:sp>
        <p:sp>
          <p:nvSpPr>
            <p:cNvPr id="2131" name="Rectangle 30"/>
            <p:cNvSpPr txBox="1"/>
            <p:nvPr/>
          </p:nvSpPr>
          <p:spPr>
            <a:xfrm>
              <a:off x="4333504" y="1176338"/>
              <a:ext cx="1115115"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46 ... 1500</a:t>
              </a:r>
            </a:p>
          </p:txBody>
        </p:sp>
        <p:sp>
          <p:nvSpPr>
            <p:cNvPr id="2132" name="Rectangle 31"/>
            <p:cNvSpPr txBox="1"/>
            <p:nvPr/>
          </p:nvSpPr>
          <p:spPr>
            <a:xfrm>
              <a:off x="7165604" y="1176338"/>
              <a:ext cx="214828"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4</a:t>
              </a:r>
            </a:p>
          </p:txBody>
        </p:sp>
        <p:sp>
          <p:nvSpPr>
            <p:cNvPr id="2133" name="Rectangle 32"/>
            <p:cNvSpPr txBox="1"/>
            <p:nvPr/>
          </p:nvSpPr>
          <p:spPr>
            <a:xfrm>
              <a:off x="409204" y="2976563"/>
              <a:ext cx="214829"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6</a:t>
              </a:r>
            </a:p>
          </p:txBody>
        </p:sp>
        <p:sp>
          <p:nvSpPr>
            <p:cNvPr id="2134" name="Rectangle 33"/>
            <p:cNvSpPr txBox="1"/>
            <p:nvPr/>
          </p:nvSpPr>
          <p:spPr>
            <a:xfrm>
              <a:off x="1439492" y="2976563"/>
              <a:ext cx="214829"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6</a:t>
              </a:r>
            </a:p>
          </p:txBody>
        </p:sp>
        <p:sp>
          <p:nvSpPr>
            <p:cNvPr id="2135" name="Rectangle 34"/>
            <p:cNvSpPr txBox="1"/>
            <p:nvPr/>
          </p:nvSpPr>
          <p:spPr>
            <a:xfrm>
              <a:off x="2274517" y="2976563"/>
              <a:ext cx="214829"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2</a:t>
              </a:r>
            </a:p>
          </p:txBody>
        </p:sp>
        <p:sp>
          <p:nvSpPr>
            <p:cNvPr id="2136" name="Rectangle 35"/>
            <p:cNvSpPr txBox="1"/>
            <p:nvPr/>
          </p:nvSpPr>
          <p:spPr>
            <a:xfrm>
              <a:off x="3111129" y="2976563"/>
              <a:ext cx="214829"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8</a:t>
              </a:r>
            </a:p>
          </p:txBody>
        </p:sp>
        <p:sp>
          <p:nvSpPr>
            <p:cNvPr id="2137" name="Rectangle 36"/>
            <p:cNvSpPr txBox="1"/>
            <p:nvPr/>
          </p:nvSpPr>
          <p:spPr>
            <a:xfrm>
              <a:off x="4912942" y="2976563"/>
              <a:ext cx="1115115"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38 ... 1492</a:t>
              </a:r>
            </a:p>
          </p:txBody>
        </p:sp>
        <p:sp>
          <p:nvSpPr>
            <p:cNvPr id="2138" name="Rectangle 37"/>
            <p:cNvSpPr txBox="1"/>
            <p:nvPr/>
          </p:nvSpPr>
          <p:spPr>
            <a:xfrm>
              <a:off x="7165604" y="2976563"/>
              <a:ext cx="214828"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sz="1700">
                  <a:latin typeface="FuturaA Bk BT"/>
                  <a:ea typeface="FuturaA Bk BT"/>
                  <a:cs typeface="FuturaA Bk BT"/>
                  <a:sym typeface="FuturaA Bk BT"/>
                </a:defRPr>
              </a:lvl1pPr>
            </a:lstStyle>
            <a:p>
              <a:pPr/>
              <a:r>
                <a:t>4</a:t>
              </a:r>
            </a:p>
          </p:txBody>
        </p:sp>
        <p:sp>
          <p:nvSpPr>
            <p:cNvPr id="2139" name="Line 38"/>
            <p:cNvSpPr/>
            <p:nvPr/>
          </p:nvSpPr>
          <p:spPr>
            <a:xfrm flipH="1">
              <a:off x="0" y="1139824"/>
              <a:ext cx="1" cy="2497139"/>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140" name="Line 39"/>
            <p:cNvSpPr/>
            <p:nvPr/>
          </p:nvSpPr>
          <p:spPr>
            <a:xfrm flipH="1">
              <a:off x="2638424" y="1139824"/>
              <a:ext cx="1" cy="2497139"/>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141" name="Line 40"/>
            <p:cNvSpPr/>
            <p:nvPr/>
          </p:nvSpPr>
          <p:spPr>
            <a:xfrm>
              <a:off x="2644774" y="2941638"/>
              <a:ext cx="325437" cy="88265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142" name="Line 41"/>
            <p:cNvSpPr/>
            <p:nvPr/>
          </p:nvSpPr>
          <p:spPr>
            <a:xfrm>
              <a:off x="3736974" y="2941638"/>
              <a:ext cx="3543301" cy="917576"/>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grpSp>
          <p:nvGrpSpPr>
            <p:cNvPr id="2145" name="Rectangle 42"/>
            <p:cNvGrpSpPr/>
            <p:nvPr/>
          </p:nvGrpSpPr>
          <p:grpSpPr>
            <a:xfrm>
              <a:off x="2970211" y="3859213"/>
              <a:ext cx="679218" cy="361951"/>
              <a:chOff x="0" y="0"/>
              <a:chExt cx="679217" cy="361950"/>
            </a:xfrm>
          </p:grpSpPr>
          <p:sp>
            <p:nvSpPr>
              <p:cNvPr id="2143" name="Rechteck"/>
              <p:cNvSpPr/>
              <p:nvPr/>
            </p:nvSpPr>
            <p:spPr>
              <a:xfrm>
                <a:off x="0" y="0"/>
                <a:ext cx="620713" cy="361950"/>
              </a:xfrm>
              <a:prstGeom prst="rect">
                <a:avLst/>
              </a:prstGeom>
              <a:solidFill>
                <a:srgbClr val="FDA4B5"/>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44" name="DSAP"/>
              <p:cNvSpPr txBox="1"/>
              <p:nvPr/>
            </p:nvSpPr>
            <p:spPr>
              <a:xfrm>
                <a:off x="55193" y="25648"/>
                <a:ext cx="624025"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DSAP</a:t>
                </a:r>
              </a:p>
            </p:txBody>
          </p:sp>
        </p:grpSp>
        <p:grpSp>
          <p:nvGrpSpPr>
            <p:cNvPr id="2148" name="Rectangle 43"/>
            <p:cNvGrpSpPr/>
            <p:nvPr/>
          </p:nvGrpSpPr>
          <p:grpSpPr>
            <a:xfrm>
              <a:off x="3614736" y="3859213"/>
              <a:ext cx="668707" cy="361951"/>
              <a:chOff x="0" y="0"/>
              <a:chExt cx="668706" cy="361950"/>
            </a:xfrm>
          </p:grpSpPr>
          <p:sp>
            <p:nvSpPr>
              <p:cNvPr id="2146" name="Rechteck"/>
              <p:cNvSpPr/>
              <p:nvPr/>
            </p:nvSpPr>
            <p:spPr>
              <a:xfrm>
                <a:off x="0" y="0"/>
                <a:ext cx="619125" cy="361950"/>
              </a:xfrm>
              <a:prstGeom prst="rect">
                <a:avLst/>
              </a:prstGeom>
              <a:solidFill>
                <a:srgbClr val="FDA4B5"/>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47" name="SSAP"/>
              <p:cNvSpPr txBox="1"/>
              <p:nvPr/>
            </p:nvSpPr>
            <p:spPr>
              <a:xfrm>
                <a:off x="55193" y="25648"/>
                <a:ext cx="613514"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SSAP</a:t>
                </a:r>
              </a:p>
            </p:txBody>
          </p:sp>
        </p:grpSp>
        <p:grpSp>
          <p:nvGrpSpPr>
            <p:cNvPr id="2151" name="Rectangle 44"/>
            <p:cNvGrpSpPr/>
            <p:nvPr/>
          </p:nvGrpSpPr>
          <p:grpSpPr>
            <a:xfrm>
              <a:off x="4257674" y="3859213"/>
              <a:ext cx="619125" cy="361951"/>
              <a:chOff x="0" y="0"/>
              <a:chExt cx="619124" cy="361950"/>
            </a:xfrm>
          </p:grpSpPr>
          <p:sp>
            <p:nvSpPr>
              <p:cNvPr id="2149" name="Rechteck"/>
              <p:cNvSpPr/>
              <p:nvPr/>
            </p:nvSpPr>
            <p:spPr>
              <a:xfrm>
                <a:off x="-1" y="0"/>
                <a:ext cx="619126" cy="361950"/>
              </a:xfrm>
              <a:prstGeom prst="rect">
                <a:avLst/>
              </a:prstGeom>
              <a:solidFill>
                <a:srgbClr val="FDA4B5"/>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50" name="crtl."/>
              <p:cNvSpPr txBox="1"/>
              <p:nvPr/>
            </p:nvSpPr>
            <p:spPr>
              <a:xfrm>
                <a:off x="55192" y="25648"/>
                <a:ext cx="444130"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crtl.</a:t>
                </a:r>
              </a:p>
            </p:txBody>
          </p:sp>
        </p:grpSp>
        <p:grpSp>
          <p:nvGrpSpPr>
            <p:cNvPr id="2154" name="Rectangle 45"/>
            <p:cNvGrpSpPr/>
            <p:nvPr/>
          </p:nvGrpSpPr>
          <p:grpSpPr>
            <a:xfrm>
              <a:off x="4900611" y="3859213"/>
              <a:ext cx="1457325" cy="361951"/>
              <a:chOff x="0" y="0"/>
              <a:chExt cx="1457324" cy="361950"/>
            </a:xfrm>
          </p:grpSpPr>
          <p:sp>
            <p:nvSpPr>
              <p:cNvPr id="2152" name="Rechteck"/>
              <p:cNvSpPr/>
              <p:nvPr/>
            </p:nvSpPr>
            <p:spPr>
              <a:xfrm>
                <a:off x="-1" y="0"/>
                <a:ext cx="1457326" cy="361950"/>
              </a:xfrm>
              <a:prstGeom prst="rect">
                <a:avLst/>
              </a:prstGeom>
              <a:solidFill>
                <a:srgbClr val="FDA4B5"/>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53" name="Org.Code"/>
              <p:cNvSpPr txBox="1"/>
              <p:nvPr/>
            </p:nvSpPr>
            <p:spPr>
              <a:xfrm>
                <a:off x="55192" y="25648"/>
                <a:ext cx="962609"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Org.Code</a:t>
                </a:r>
              </a:p>
            </p:txBody>
          </p:sp>
        </p:grpSp>
        <p:sp>
          <p:nvSpPr>
            <p:cNvPr id="2155" name="Rectangle 46"/>
            <p:cNvSpPr txBox="1"/>
            <p:nvPr/>
          </p:nvSpPr>
          <p:spPr>
            <a:xfrm>
              <a:off x="3241304" y="4275138"/>
              <a:ext cx="199178"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703262">
                <a:defRPr sz="1700">
                  <a:latin typeface="FuturaA Bk BT"/>
                  <a:ea typeface="FuturaA Bk BT"/>
                  <a:cs typeface="FuturaA Bk BT"/>
                  <a:sym typeface="FuturaA Bk BT"/>
                </a:defRPr>
              </a:lvl1pPr>
            </a:lstStyle>
            <a:p>
              <a:pPr/>
              <a:r>
                <a:t>1</a:t>
              </a:r>
            </a:p>
          </p:txBody>
        </p:sp>
        <p:sp>
          <p:nvSpPr>
            <p:cNvPr id="2156" name="Rectangle 47"/>
            <p:cNvSpPr txBox="1"/>
            <p:nvPr/>
          </p:nvSpPr>
          <p:spPr>
            <a:xfrm>
              <a:off x="3884242" y="4275138"/>
              <a:ext cx="199176"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703262">
                <a:defRPr sz="1700">
                  <a:latin typeface="FuturaA Bk BT"/>
                  <a:ea typeface="FuturaA Bk BT"/>
                  <a:cs typeface="FuturaA Bk BT"/>
                  <a:sym typeface="FuturaA Bk BT"/>
                </a:defRPr>
              </a:lvl1pPr>
            </a:lstStyle>
            <a:p>
              <a:pPr/>
              <a:r>
                <a:t>1</a:t>
              </a:r>
            </a:p>
          </p:txBody>
        </p:sp>
        <p:sp>
          <p:nvSpPr>
            <p:cNvPr id="2157" name="Rectangle 48"/>
            <p:cNvSpPr txBox="1"/>
            <p:nvPr/>
          </p:nvSpPr>
          <p:spPr>
            <a:xfrm>
              <a:off x="4527179" y="4275138"/>
              <a:ext cx="199178"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703262">
                <a:defRPr sz="1700">
                  <a:latin typeface="FuturaA Bk BT"/>
                  <a:ea typeface="FuturaA Bk BT"/>
                  <a:cs typeface="FuturaA Bk BT"/>
                  <a:sym typeface="FuturaA Bk BT"/>
                </a:defRPr>
              </a:lvl1pPr>
            </a:lstStyle>
            <a:p>
              <a:pPr/>
              <a:r>
                <a:t>1</a:t>
              </a:r>
            </a:p>
          </p:txBody>
        </p:sp>
        <p:sp>
          <p:nvSpPr>
            <p:cNvPr id="2158" name="Rectangle 49"/>
            <p:cNvSpPr txBox="1"/>
            <p:nvPr/>
          </p:nvSpPr>
          <p:spPr>
            <a:xfrm>
              <a:off x="5555879" y="4275138"/>
              <a:ext cx="199178"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703262">
                <a:defRPr sz="1700">
                  <a:latin typeface="FuturaA Bk BT"/>
                  <a:ea typeface="FuturaA Bk BT"/>
                  <a:cs typeface="FuturaA Bk BT"/>
                  <a:sym typeface="FuturaA Bk BT"/>
                </a:defRPr>
              </a:lvl1pPr>
            </a:lstStyle>
            <a:p>
              <a:pPr/>
              <a:r>
                <a:t>3</a:t>
              </a:r>
            </a:p>
          </p:txBody>
        </p:sp>
        <p:sp>
          <p:nvSpPr>
            <p:cNvPr id="2159" name="Line 50"/>
            <p:cNvSpPr/>
            <p:nvPr/>
          </p:nvSpPr>
          <p:spPr>
            <a:xfrm>
              <a:off x="6349" y="3514725"/>
              <a:ext cx="2625726" cy="1"/>
            </a:xfrm>
            <a:prstGeom prst="line">
              <a:avLst/>
            </a:prstGeom>
            <a:noFill/>
            <a:ln w="127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pPr/>
            </a:p>
          </p:txBody>
        </p:sp>
        <p:sp>
          <p:nvSpPr>
            <p:cNvPr id="2160" name="Rectangle 51"/>
            <p:cNvSpPr/>
            <p:nvPr/>
          </p:nvSpPr>
          <p:spPr>
            <a:xfrm>
              <a:off x="1009649" y="3363913"/>
              <a:ext cx="586434" cy="336055"/>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b="1" sz="1700">
                  <a:latin typeface="FuturaA Bk BT"/>
                  <a:ea typeface="FuturaA Bk BT"/>
                  <a:cs typeface="FuturaA Bk BT"/>
                  <a:sym typeface="FuturaA Bk BT"/>
                </a:defRPr>
              </a:lvl1pPr>
            </a:lstStyle>
            <a:p>
              <a:pPr/>
              <a:r>
                <a:t>MAC</a:t>
              </a:r>
            </a:p>
          </p:txBody>
        </p:sp>
        <p:grpSp>
          <p:nvGrpSpPr>
            <p:cNvPr id="2163" name="Rectangle 52"/>
            <p:cNvGrpSpPr/>
            <p:nvPr/>
          </p:nvGrpSpPr>
          <p:grpSpPr>
            <a:xfrm>
              <a:off x="6380161" y="3859213"/>
              <a:ext cx="876300" cy="361951"/>
              <a:chOff x="0" y="0"/>
              <a:chExt cx="876299" cy="361950"/>
            </a:xfrm>
          </p:grpSpPr>
          <p:sp>
            <p:nvSpPr>
              <p:cNvPr id="2161" name="Rechteck"/>
              <p:cNvSpPr/>
              <p:nvPr/>
            </p:nvSpPr>
            <p:spPr>
              <a:xfrm>
                <a:off x="-1" y="0"/>
                <a:ext cx="876301" cy="361950"/>
              </a:xfrm>
              <a:prstGeom prst="rect">
                <a:avLst/>
              </a:prstGeom>
              <a:solidFill>
                <a:srgbClr val="FDA4B5"/>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162" name="Type"/>
              <p:cNvSpPr txBox="1"/>
              <p:nvPr/>
            </p:nvSpPr>
            <p:spPr>
              <a:xfrm>
                <a:off x="55192" y="25648"/>
                <a:ext cx="525334"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500">
                    <a:latin typeface="FuturaA Bk BT"/>
                    <a:ea typeface="FuturaA Bk BT"/>
                    <a:cs typeface="FuturaA Bk BT"/>
                    <a:sym typeface="FuturaA Bk BT"/>
                  </a:defRPr>
                </a:lvl1pPr>
              </a:lstStyle>
              <a:p>
                <a:pPr/>
                <a:r>
                  <a:t>Type</a:t>
                </a:r>
              </a:p>
            </p:txBody>
          </p:sp>
        </p:grpSp>
        <p:sp>
          <p:nvSpPr>
            <p:cNvPr id="2164" name="Rectangle 53"/>
            <p:cNvSpPr txBox="1"/>
            <p:nvPr/>
          </p:nvSpPr>
          <p:spPr>
            <a:xfrm>
              <a:off x="6713167" y="4275138"/>
              <a:ext cx="199176"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703262">
                <a:defRPr sz="1700">
                  <a:latin typeface="FuturaA Bk BT"/>
                  <a:ea typeface="FuturaA Bk BT"/>
                  <a:cs typeface="FuturaA Bk BT"/>
                  <a:sym typeface="FuturaA Bk BT"/>
                </a:defRPr>
              </a:lvl1pPr>
            </a:lstStyle>
            <a:p>
              <a:pPr/>
              <a:r>
                <a:t>2</a:t>
              </a:r>
            </a:p>
          </p:txBody>
        </p:sp>
        <p:sp>
          <p:nvSpPr>
            <p:cNvPr id="2165" name="Line 54"/>
            <p:cNvSpPr/>
            <p:nvPr/>
          </p:nvSpPr>
          <p:spPr>
            <a:xfrm>
              <a:off x="2959099" y="4238625"/>
              <a:ext cx="1" cy="631826"/>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166" name="Line 55"/>
            <p:cNvSpPr/>
            <p:nvPr/>
          </p:nvSpPr>
          <p:spPr>
            <a:xfrm>
              <a:off x="4889499" y="4238625"/>
              <a:ext cx="1" cy="631826"/>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167" name="Line 56"/>
            <p:cNvSpPr/>
            <p:nvPr/>
          </p:nvSpPr>
          <p:spPr>
            <a:xfrm>
              <a:off x="7269161" y="4238625"/>
              <a:ext cx="1" cy="631826"/>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168" name="Line 57"/>
            <p:cNvSpPr/>
            <p:nvPr/>
          </p:nvSpPr>
          <p:spPr>
            <a:xfrm>
              <a:off x="2965449" y="4746625"/>
              <a:ext cx="1917700" cy="1"/>
            </a:xfrm>
            <a:prstGeom prst="line">
              <a:avLst/>
            </a:prstGeom>
            <a:noFill/>
            <a:ln w="127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pPr/>
            </a:p>
          </p:txBody>
        </p:sp>
        <p:sp>
          <p:nvSpPr>
            <p:cNvPr id="2169" name="Line 58"/>
            <p:cNvSpPr/>
            <p:nvPr/>
          </p:nvSpPr>
          <p:spPr>
            <a:xfrm>
              <a:off x="4894261" y="4746625"/>
              <a:ext cx="2368550" cy="1"/>
            </a:xfrm>
            <a:prstGeom prst="line">
              <a:avLst/>
            </a:prstGeom>
            <a:noFill/>
            <a:ln w="127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pPr/>
            </a:p>
          </p:txBody>
        </p:sp>
        <p:sp>
          <p:nvSpPr>
            <p:cNvPr id="2170" name="Rectangle 59"/>
            <p:cNvSpPr/>
            <p:nvPr/>
          </p:nvSpPr>
          <p:spPr>
            <a:xfrm>
              <a:off x="3648074" y="4595813"/>
              <a:ext cx="514432" cy="336055"/>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b="1" sz="1700">
                  <a:latin typeface="FuturaA Bk BT"/>
                  <a:ea typeface="FuturaA Bk BT"/>
                  <a:cs typeface="FuturaA Bk BT"/>
                  <a:sym typeface="FuturaA Bk BT"/>
                </a:defRPr>
              </a:lvl1pPr>
            </a:lstStyle>
            <a:p>
              <a:pPr/>
              <a:r>
                <a:t>LLC</a:t>
              </a:r>
            </a:p>
          </p:txBody>
        </p:sp>
        <p:sp>
          <p:nvSpPr>
            <p:cNvPr id="2171" name="Rectangle 60"/>
            <p:cNvSpPr/>
            <p:nvPr/>
          </p:nvSpPr>
          <p:spPr>
            <a:xfrm>
              <a:off x="5707061" y="4595813"/>
              <a:ext cx="694594" cy="336055"/>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703262">
                <a:defRPr b="1" sz="1700">
                  <a:latin typeface="FuturaA Bk BT"/>
                  <a:ea typeface="FuturaA Bk BT"/>
                  <a:cs typeface="FuturaA Bk BT"/>
                  <a:sym typeface="FuturaA Bk BT"/>
                </a:defRPr>
              </a:lvl1pPr>
            </a:lstStyle>
            <a:p>
              <a:pPr/>
              <a:r>
                <a:t>SNAP</a:t>
              </a:r>
            </a:p>
          </p:txBody>
        </p:sp>
        <p:sp>
          <p:nvSpPr>
            <p:cNvPr id="2172" name="Line 61"/>
            <p:cNvSpPr/>
            <p:nvPr/>
          </p:nvSpPr>
          <p:spPr>
            <a:xfrm>
              <a:off x="7526336" y="1139825"/>
              <a:ext cx="1" cy="127635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7"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178"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179" name="Rectangle 4"/>
          <p:cNvSpPr txBox="1"/>
          <p:nvPr>
            <p:ph type="title"/>
          </p:nvPr>
        </p:nvSpPr>
        <p:spPr>
          <a:xfrm>
            <a:off x="722530" y="278649"/>
            <a:ext cx="8573870" cy="521451"/>
          </a:xfrm>
          <a:prstGeom prst="rect">
            <a:avLst/>
          </a:prstGeom>
        </p:spPr>
        <p:txBody>
          <a:bodyPr/>
          <a:lstStyle/>
          <a:p>
            <a:pPr/>
            <a:r>
              <a:t>IP über Telekommunikationsnetze</a:t>
            </a:r>
          </a:p>
        </p:txBody>
      </p:sp>
      <p:sp>
        <p:nvSpPr>
          <p:cNvPr id="2180"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2318" name="Gruppieren 96"/>
          <p:cNvGrpSpPr/>
          <p:nvPr/>
        </p:nvGrpSpPr>
        <p:grpSpPr>
          <a:xfrm>
            <a:off x="539998" y="953725"/>
            <a:ext cx="8453209" cy="4755772"/>
            <a:chOff x="0" y="0"/>
            <a:chExt cx="8453208" cy="4755771"/>
          </a:xfrm>
        </p:grpSpPr>
        <p:sp>
          <p:nvSpPr>
            <p:cNvPr id="2181" name="Line 2"/>
            <p:cNvSpPr/>
            <p:nvPr/>
          </p:nvSpPr>
          <p:spPr>
            <a:xfrm flipV="1">
              <a:off x="2797017" y="2684463"/>
              <a:ext cx="1" cy="304800"/>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grpSp>
          <p:nvGrpSpPr>
            <p:cNvPr id="2189" name="Gruppieren 95"/>
            <p:cNvGrpSpPr/>
            <p:nvPr/>
          </p:nvGrpSpPr>
          <p:grpSpPr>
            <a:xfrm>
              <a:off x="0" y="180020"/>
              <a:ext cx="1680767" cy="4480645"/>
              <a:chOff x="0" y="0"/>
              <a:chExt cx="1680766" cy="4480644"/>
            </a:xfrm>
          </p:grpSpPr>
          <p:sp>
            <p:nvSpPr>
              <p:cNvPr id="2182" name="Rectangle 4"/>
              <p:cNvSpPr txBox="1"/>
              <p:nvPr/>
            </p:nvSpPr>
            <p:spPr>
              <a:xfrm>
                <a:off x="55562" y="0"/>
                <a:ext cx="1477616" cy="3658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Application</a:t>
                </a:r>
              </a:p>
            </p:txBody>
          </p:sp>
          <p:sp>
            <p:nvSpPr>
              <p:cNvPr id="2183" name="Rectangle 5"/>
              <p:cNvSpPr txBox="1"/>
              <p:nvPr/>
            </p:nvSpPr>
            <p:spPr>
              <a:xfrm>
                <a:off x="55562" y="685799"/>
                <a:ext cx="800324" cy="3658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Utility</a:t>
                </a:r>
              </a:p>
            </p:txBody>
          </p:sp>
          <p:sp>
            <p:nvSpPr>
              <p:cNvPr id="2184" name="Rectangle 6"/>
              <p:cNvSpPr txBox="1"/>
              <p:nvPr/>
            </p:nvSpPr>
            <p:spPr>
              <a:xfrm>
                <a:off x="55562" y="1371599"/>
                <a:ext cx="1275582" cy="3658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Transport</a:t>
                </a:r>
              </a:p>
            </p:txBody>
          </p:sp>
          <p:sp>
            <p:nvSpPr>
              <p:cNvPr id="2185" name="Rectangle 7"/>
              <p:cNvSpPr txBox="1"/>
              <p:nvPr/>
            </p:nvSpPr>
            <p:spPr>
              <a:xfrm>
                <a:off x="0" y="2043111"/>
                <a:ext cx="1680767" cy="3658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i="1" sz="2000"/>
                </a:lvl1pPr>
              </a:lstStyle>
              <a:p>
                <a:pPr/>
                <a:r>
                  <a:t>Internetwork</a:t>
                </a:r>
              </a:p>
            </p:txBody>
          </p:sp>
          <p:sp>
            <p:nvSpPr>
              <p:cNvPr id="2186" name="Rectangle 8"/>
              <p:cNvSpPr txBox="1"/>
              <p:nvPr/>
            </p:nvSpPr>
            <p:spPr>
              <a:xfrm>
                <a:off x="55562" y="2743199"/>
                <a:ext cx="1096864" cy="3658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Network</a:t>
                </a:r>
              </a:p>
            </p:txBody>
          </p:sp>
          <p:sp>
            <p:nvSpPr>
              <p:cNvPr id="2187" name="Rectangle 9"/>
              <p:cNvSpPr txBox="1"/>
              <p:nvPr/>
            </p:nvSpPr>
            <p:spPr>
              <a:xfrm>
                <a:off x="55562" y="3428999"/>
                <a:ext cx="616893" cy="3658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Link</a:t>
                </a:r>
              </a:p>
            </p:txBody>
          </p:sp>
          <p:sp>
            <p:nvSpPr>
              <p:cNvPr id="2188" name="Rectangle 10"/>
              <p:cNvSpPr txBox="1"/>
              <p:nvPr/>
            </p:nvSpPr>
            <p:spPr>
              <a:xfrm>
                <a:off x="55562" y="4114799"/>
                <a:ext cx="1125513" cy="3658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000"/>
                </a:lvl1pPr>
              </a:lstStyle>
              <a:p>
                <a:pPr/>
                <a:r>
                  <a:t>Physical</a:t>
                </a:r>
              </a:p>
            </p:txBody>
          </p:sp>
        </p:grpSp>
        <p:grpSp>
          <p:nvGrpSpPr>
            <p:cNvPr id="2192" name="Rectangle 11"/>
            <p:cNvGrpSpPr/>
            <p:nvPr/>
          </p:nvGrpSpPr>
          <p:grpSpPr>
            <a:xfrm>
              <a:off x="2803367" y="0"/>
              <a:ext cx="809852" cy="749300"/>
              <a:chOff x="0" y="0"/>
              <a:chExt cx="809850" cy="749299"/>
            </a:xfrm>
          </p:grpSpPr>
          <p:sp>
            <p:nvSpPr>
              <p:cNvPr id="2190" name="Rechteck"/>
              <p:cNvSpPr/>
              <p:nvPr/>
            </p:nvSpPr>
            <p:spPr>
              <a:xfrm>
                <a:off x="0" y="0"/>
                <a:ext cx="762000"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90000"/>
                  </a:lnSpc>
                </a:pPr>
              </a:p>
            </p:txBody>
          </p:sp>
          <p:sp>
            <p:nvSpPr>
              <p:cNvPr id="2191" name="File…"/>
              <p:cNvSpPr txBox="1"/>
              <p:nvPr/>
            </p:nvSpPr>
            <p:spPr>
              <a:xfrm>
                <a:off x="48843" y="94043"/>
                <a:ext cx="761008" cy="5612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90000"/>
                  </a:lnSpc>
                  <a:defRPr b="1" sz="1600"/>
                </a:pPr>
                <a:r>
                  <a:t>File</a:t>
                </a:r>
              </a:p>
              <a:p>
                <a:pPr defTabSz="844550">
                  <a:lnSpc>
                    <a:spcPct val="90000"/>
                  </a:lnSpc>
                  <a:defRPr b="1" sz="1600"/>
                </a:pPr>
                <a:r>
                  <a:t>Transf.</a:t>
                </a:r>
              </a:p>
            </p:txBody>
          </p:sp>
        </p:grpSp>
        <p:grpSp>
          <p:nvGrpSpPr>
            <p:cNvPr id="2195" name="Rectangle 12"/>
            <p:cNvGrpSpPr/>
            <p:nvPr/>
          </p:nvGrpSpPr>
          <p:grpSpPr>
            <a:xfrm>
              <a:off x="1888967" y="0"/>
              <a:ext cx="888830" cy="749300"/>
              <a:chOff x="0" y="0"/>
              <a:chExt cx="888829" cy="749299"/>
            </a:xfrm>
          </p:grpSpPr>
          <p:sp>
            <p:nvSpPr>
              <p:cNvPr id="2193" name="Rechteck"/>
              <p:cNvSpPr/>
              <p:nvPr/>
            </p:nvSpPr>
            <p:spPr>
              <a:xfrm>
                <a:off x="0" y="0"/>
                <a:ext cx="831850"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90000"/>
                  </a:lnSpc>
                </a:pPr>
              </a:p>
            </p:txBody>
          </p:sp>
          <p:sp>
            <p:nvSpPr>
              <p:cNvPr id="2194" name="Remote…"/>
              <p:cNvSpPr txBox="1"/>
              <p:nvPr/>
            </p:nvSpPr>
            <p:spPr>
              <a:xfrm>
                <a:off x="48843" y="94043"/>
                <a:ext cx="839987" cy="5612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90000"/>
                  </a:lnSpc>
                  <a:defRPr b="1" sz="1600"/>
                </a:pPr>
                <a:r>
                  <a:t>Remote</a:t>
                </a:r>
              </a:p>
              <a:p>
                <a:pPr defTabSz="844550">
                  <a:lnSpc>
                    <a:spcPct val="90000"/>
                  </a:lnSpc>
                  <a:defRPr b="1" sz="1600"/>
                </a:pPr>
                <a:r>
                  <a:t>Login</a:t>
                </a:r>
              </a:p>
            </p:txBody>
          </p:sp>
        </p:grpSp>
        <p:grpSp>
          <p:nvGrpSpPr>
            <p:cNvPr id="2198" name="Rectangle 13"/>
            <p:cNvGrpSpPr/>
            <p:nvPr/>
          </p:nvGrpSpPr>
          <p:grpSpPr>
            <a:xfrm>
              <a:off x="4490880" y="0"/>
              <a:ext cx="762001" cy="749300"/>
              <a:chOff x="0" y="0"/>
              <a:chExt cx="762000" cy="749299"/>
            </a:xfrm>
          </p:grpSpPr>
          <p:sp>
            <p:nvSpPr>
              <p:cNvPr id="2196" name="Rechteck"/>
              <p:cNvSpPr/>
              <p:nvPr/>
            </p:nvSpPr>
            <p:spPr>
              <a:xfrm>
                <a:off x="0" y="-1"/>
                <a:ext cx="762000" cy="749301"/>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197" name="E-Mail"/>
              <p:cNvSpPr txBox="1"/>
              <p:nvPr/>
            </p:nvSpPr>
            <p:spPr>
              <a:xfrm>
                <a:off x="48843" y="222646"/>
                <a:ext cx="693143"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E-Mail</a:t>
                </a:r>
              </a:p>
            </p:txBody>
          </p:sp>
        </p:grpSp>
        <p:grpSp>
          <p:nvGrpSpPr>
            <p:cNvPr id="2201" name="Rectangle 14"/>
            <p:cNvGrpSpPr/>
            <p:nvPr/>
          </p:nvGrpSpPr>
          <p:grpSpPr>
            <a:xfrm>
              <a:off x="2803367" y="914399"/>
              <a:ext cx="762001" cy="368300"/>
              <a:chOff x="0" y="0"/>
              <a:chExt cx="762000" cy="368299"/>
            </a:xfrm>
          </p:grpSpPr>
          <p:sp>
            <p:nvSpPr>
              <p:cNvPr id="2199" name="Rechteck"/>
              <p:cNvSpPr/>
              <p:nvPr/>
            </p:nvSpPr>
            <p:spPr>
              <a:xfrm>
                <a:off x="0" y="-1"/>
                <a:ext cx="762000" cy="368301"/>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00" name="FTP"/>
              <p:cNvSpPr txBox="1"/>
              <p:nvPr/>
            </p:nvSpPr>
            <p:spPr>
              <a:xfrm>
                <a:off x="48843" y="32146"/>
                <a:ext cx="478533"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FTP</a:t>
                </a:r>
              </a:p>
            </p:txBody>
          </p:sp>
        </p:grpSp>
        <p:grpSp>
          <p:nvGrpSpPr>
            <p:cNvPr id="2204" name="Rectangle 15"/>
            <p:cNvGrpSpPr/>
            <p:nvPr/>
          </p:nvGrpSpPr>
          <p:grpSpPr>
            <a:xfrm>
              <a:off x="1888967" y="914399"/>
              <a:ext cx="933776" cy="368300"/>
              <a:chOff x="0" y="0"/>
              <a:chExt cx="933775" cy="368299"/>
            </a:xfrm>
          </p:grpSpPr>
          <p:sp>
            <p:nvSpPr>
              <p:cNvPr id="2202" name="Rechteck"/>
              <p:cNvSpPr/>
              <p:nvPr/>
            </p:nvSpPr>
            <p:spPr>
              <a:xfrm>
                <a:off x="0" y="0"/>
                <a:ext cx="831850" cy="368300"/>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03" name="TELNET"/>
              <p:cNvSpPr txBox="1"/>
              <p:nvPr/>
            </p:nvSpPr>
            <p:spPr>
              <a:xfrm>
                <a:off x="48843" y="32146"/>
                <a:ext cx="884933"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TELNET</a:t>
                </a:r>
              </a:p>
            </p:txBody>
          </p:sp>
        </p:grpSp>
        <p:grpSp>
          <p:nvGrpSpPr>
            <p:cNvPr id="2207" name="Rectangle 16"/>
            <p:cNvGrpSpPr/>
            <p:nvPr/>
          </p:nvGrpSpPr>
          <p:grpSpPr>
            <a:xfrm>
              <a:off x="4490880" y="914399"/>
              <a:ext cx="762001" cy="368300"/>
              <a:chOff x="0" y="0"/>
              <a:chExt cx="762000" cy="368299"/>
            </a:xfrm>
          </p:grpSpPr>
          <p:sp>
            <p:nvSpPr>
              <p:cNvPr id="2205" name="Rechteck"/>
              <p:cNvSpPr/>
              <p:nvPr/>
            </p:nvSpPr>
            <p:spPr>
              <a:xfrm>
                <a:off x="0" y="-1"/>
                <a:ext cx="762000" cy="368301"/>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06" name="SMTP"/>
              <p:cNvSpPr txBox="1"/>
              <p:nvPr/>
            </p:nvSpPr>
            <p:spPr>
              <a:xfrm>
                <a:off x="48843" y="32146"/>
                <a:ext cx="659210"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SMTP</a:t>
                </a:r>
              </a:p>
            </p:txBody>
          </p:sp>
        </p:grpSp>
        <p:grpSp>
          <p:nvGrpSpPr>
            <p:cNvPr id="2210" name="Rectangle 17"/>
            <p:cNvGrpSpPr/>
            <p:nvPr/>
          </p:nvGrpSpPr>
          <p:grpSpPr>
            <a:xfrm>
              <a:off x="1888967" y="1523999"/>
              <a:ext cx="3363914" cy="444500"/>
              <a:chOff x="0" y="0"/>
              <a:chExt cx="3363912" cy="444498"/>
            </a:xfrm>
          </p:grpSpPr>
          <p:sp>
            <p:nvSpPr>
              <p:cNvPr id="2208" name="Rechteck"/>
              <p:cNvSpPr/>
              <p:nvPr/>
            </p:nvSpPr>
            <p:spPr>
              <a:xfrm>
                <a:off x="0" y="0"/>
                <a:ext cx="3363913" cy="444499"/>
              </a:xfrm>
              <a:prstGeom prst="rect">
                <a:avLst/>
              </a:prstGeom>
              <a:solidFill>
                <a:srgbClr val="4E4F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09" name="TCP"/>
              <p:cNvSpPr txBox="1"/>
              <p:nvPr/>
            </p:nvSpPr>
            <p:spPr>
              <a:xfrm>
                <a:off x="48843" y="20692"/>
                <a:ext cx="653555" cy="4031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2200">
                    <a:solidFill>
                      <a:schemeClr val="accent3">
                        <a:lumOff val="44000"/>
                      </a:schemeClr>
                    </a:solidFill>
                  </a:defRPr>
                </a:lvl1pPr>
              </a:lstStyle>
              <a:p>
                <a:pPr/>
                <a:r>
                  <a:t>TCP</a:t>
                </a:r>
              </a:p>
            </p:txBody>
          </p:sp>
        </p:grpSp>
        <p:grpSp>
          <p:nvGrpSpPr>
            <p:cNvPr id="2213" name="Rectangle 18"/>
            <p:cNvGrpSpPr/>
            <p:nvPr/>
          </p:nvGrpSpPr>
          <p:grpSpPr>
            <a:xfrm>
              <a:off x="1888967" y="2209799"/>
              <a:ext cx="6529388" cy="444500"/>
              <a:chOff x="0" y="0"/>
              <a:chExt cx="6529387" cy="444498"/>
            </a:xfrm>
          </p:grpSpPr>
          <p:sp>
            <p:nvSpPr>
              <p:cNvPr id="2211" name="Rechteck"/>
              <p:cNvSpPr/>
              <p:nvPr/>
            </p:nvSpPr>
            <p:spPr>
              <a:xfrm>
                <a:off x="0" y="0"/>
                <a:ext cx="6529388" cy="444499"/>
              </a:xfrm>
              <a:prstGeom prst="rect">
                <a:avLst/>
              </a:prstGeom>
              <a:solidFill>
                <a:srgbClr val="FF00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12" name="IP"/>
              <p:cNvSpPr txBox="1"/>
              <p:nvPr/>
            </p:nvSpPr>
            <p:spPr>
              <a:xfrm>
                <a:off x="48843" y="20692"/>
                <a:ext cx="358739" cy="4031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2200">
                    <a:solidFill>
                      <a:schemeClr val="accent3">
                        <a:lumOff val="44000"/>
                      </a:schemeClr>
                    </a:solidFill>
                  </a:defRPr>
                </a:lvl1pPr>
              </a:lstStyle>
              <a:p>
                <a:pPr/>
                <a:r>
                  <a:t>IP</a:t>
                </a:r>
              </a:p>
            </p:txBody>
          </p:sp>
        </p:grpSp>
        <p:grpSp>
          <p:nvGrpSpPr>
            <p:cNvPr id="2216" name="Rectangle 19"/>
            <p:cNvGrpSpPr/>
            <p:nvPr/>
          </p:nvGrpSpPr>
          <p:grpSpPr>
            <a:xfrm>
              <a:off x="3922555" y="2895599"/>
              <a:ext cx="2181226" cy="925513"/>
              <a:chOff x="0" y="0"/>
              <a:chExt cx="2181225" cy="925512"/>
            </a:xfrm>
          </p:grpSpPr>
          <p:sp>
            <p:nvSpPr>
              <p:cNvPr id="2214" name="Rechteck"/>
              <p:cNvSpPr/>
              <p:nvPr/>
            </p:nvSpPr>
            <p:spPr>
              <a:xfrm>
                <a:off x="0" y="-1"/>
                <a:ext cx="2181225" cy="925514"/>
              </a:xfrm>
              <a:prstGeom prst="rect">
                <a:avLst/>
              </a:prstGeom>
              <a:solidFill>
                <a:srgbClr val="714400"/>
              </a:solidFill>
              <a:ln w="12700" cap="flat">
                <a:noFill/>
                <a:miter lim="400000"/>
              </a:ln>
              <a:effectLst>
                <a:outerShdw sx="100000" sy="100000" kx="0" ky="0" algn="b" rotWithShape="0" blurRad="0" dist="38100" dir="5400000">
                  <a:srgbClr val="919191"/>
                </a:outerShdw>
              </a:effectLst>
            </p:spPr>
            <p:txBody>
              <a:bodyPr wrap="square" lIns="45719" tIns="45719" rIns="45719" bIns="45719" numCol="1" anchor="ctr">
                <a:noAutofit/>
              </a:bodyPr>
              <a:lstStyle/>
              <a:p>
                <a:pPr defTabSz="844550"/>
              </a:p>
            </p:txBody>
          </p:sp>
          <p:sp>
            <p:nvSpPr>
              <p:cNvPr id="2215" name="PPP"/>
              <p:cNvSpPr txBox="1"/>
              <p:nvPr/>
            </p:nvSpPr>
            <p:spPr>
              <a:xfrm>
                <a:off x="42493" y="298260"/>
                <a:ext cx="526765" cy="3289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solidFill>
                      <a:schemeClr val="accent3">
                        <a:lumOff val="44000"/>
                      </a:schemeClr>
                    </a:solidFill>
                  </a:defRPr>
                </a:lvl1pPr>
              </a:lstStyle>
              <a:p>
                <a:pPr/>
                <a:r>
                  <a:t>PPP</a:t>
                </a:r>
              </a:p>
            </p:txBody>
          </p:sp>
        </p:grpSp>
        <p:grpSp>
          <p:nvGrpSpPr>
            <p:cNvPr id="2219" name="Rectangle 20"/>
            <p:cNvGrpSpPr/>
            <p:nvPr/>
          </p:nvGrpSpPr>
          <p:grpSpPr>
            <a:xfrm>
              <a:off x="5737067" y="2895599"/>
              <a:ext cx="782639" cy="444500"/>
              <a:chOff x="0" y="0"/>
              <a:chExt cx="782637" cy="444498"/>
            </a:xfrm>
          </p:grpSpPr>
          <p:sp>
            <p:nvSpPr>
              <p:cNvPr id="2217" name="Rechteck"/>
              <p:cNvSpPr/>
              <p:nvPr/>
            </p:nvSpPr>
            <p:spPr>
              <a:xfrm>
                <a:off x="0" y="0"/>
                <a:ext cx="782638" cy="444499"/>
              </a:xfrm>
              <a:prstGeom prst="rect">
                <a:avLst/>
              </a:prstGeom>
              <a:solidFill>
                <a:srgbClr val="AD69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18" name="X.25"/>
              <p:cNvSpPr txBox="1"/>
              <p:nvPr/>
            </p:nvSpPr>
            <p:spPr>
              <a:xfrm>
                <a:off x="48843" y="57754"/>
                <a:ext cx="538889" cy="328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solidFill>
                      <a:schemeClr val="accent3">
                        <a:lumOff val="44000"/>
                      </a:schemeClr>
                    </a:solidFill>
                  </a:defRPr>
                </a:lvl1pPr>
              </a:lstStyle>
              <a:p>
                <a:pPr/>
                <a:r>
                  <a:t>X.25</a:t>
                </a:r>
              </a:p>
            </p:txBody>
          </p:sp>
        </p:grpSp>
        <p:grpSp>
          <p:nvGrpSpPr>
            <p:cNvPr id="2222" name="Rectangle 21"/>
            <p:cNvGrpSpPr/>
            <p:nvPr/>
          </p:nvGrpSpPr>
          <p:grpSpPr>
            <a:xfrm>
              <a:off x="5335430" y="1519237"/>
              <a:ext cx="481013" cy="449262"/>
              <a:chOff x="0" y="0"/>
              <a:chExt cx="481012" cy="449260"/>
            </a:xfrm>
          </p:grpSpPr>
          <p:sp>
            <p:nvSpPr>
              <p:cNvPr id="2220" name="Rechteck"/>
              <p:cNvSpPr/>
              <p:nvPr/>
            </p:nvSpPr>
            <p:spPr>
              <a:xfrm>
                <a:off x="-1" y="0"/>
                <a:ext cx="481014" cy="449261"/>
              </a:xfrm>
              <a:prstGeom prst="rect">
                <a:avLst/>
              </a:prstGeom>
              <a:solidFill>
                <a:srgbClr val="4E4F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80000"/>
                  </a:lnSpc>
                </a:pPr>
              </a:p>
            </p:txBody>
          </p:sp>
          <p:sp>
            <p:nvSpPr>
              <p:cNvPr id="2221" name="..."/>
              <p:cNvSpPr txBox="1"/>
              <p:nvPr/>
            </p:nvSpPr>
            <p:spPr>
              <a:xfrm>
                <a:off x="48842" y="23073"/>
                <a:ext cx="327634" cy="4031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lnSpc>
                    <a:spcPct val="80000"/>
                  </a:lnSpc>
                  <a:defRPr b="1" sz="2200">
                    <a:solidFill>
                      <a:schemeClr val="accent3">
                        <a:lumOff val="44000"/>
                      </a:schemeClr>
                    </a:solidFill>
                  </a:defRPr>
                </a:lvl1pPr>
              </a:lstStyle>
              <a:p>
                <a:pPr/>
                <a:r>
                  <a:t>...</a:t>
                </a:r>
              </a:p>
            </p:txBody>
          </p:sp>
        </p:grpSp>
        <p:grpSp>
          <p:nvGrpSpPr>
            <p:cNvPr id="2225" name="Rectangle 22"/>
            <p:cNvGrpSpPr/>
            <p:nvPr/>
          </p:nvGrpSpPr>
          <p:grpSpPr>
            <a:xfrm>
              <a:off x="5898992" y="1523999"/>
              <a:ext cx="2519364" cy="444500"/>
              <a:chOff x="0" y="0"/>
              <a:chExt cx="2519363" cy="444498"/>
            </a:xfrm>
          </p:grpSpPr>
          <p:sp>
            <p:nvSpPr>
              <p:cNvPr id="2223" name="Rechteck"/>
              <p:cNvSpPr/>
              <p:nvPr/>
            </p:nvSpPr>
            <p:spPr>
              <a:xfrm>
                <a:off x="-1" y="0"/>
                <a:ext cx="2519365" cy="444499"/>
              </a:xfrm>
              <a:prstGeom prst="rect">
                <a:avLst/>
              </a:prstGeom>
              <a:solidFill>
                <a:srgbClr val="4E4F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24" name="UDP"/>
              <p:cNvSpPr txBox="1"/>
              <p:nvPr/>
            </p:nvSpPr>
            <p:spPr>
              <a:xfrm>
                <a:off x="48842" y="20692"/>
                <a:ext cx="684661" cy="4031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2200">
                    <a:solidFill>
                      <a:schemeClr val="accent3">
                        <a:lumOff val="44000"/>
                      </a:schemeClr>
                    </a:solidFill>
                  </a:defRPr>
                </a:lvl1pPr>
              </a:lstStyle>
              <a:p>
                <a:pPr/>
                <a:r>
                  <a:t>UDP</a:t>
                </a:r>
              </a:p>
            </p:txBody>
          </p:sp>
        </p:grpSp>
        <p:grpSp>
          <p:nvGrpSpPr>
            <p:cNvPr id="2228" name="Rectangle 23"/>
            <p:cNvGrpSpPr/>
            <p:nvPr/>
          </p:nvGrpSpPr>
          <p:grpSpPr>
            <a:xfrm>
              <a:off x="6813392" y="914399"/>
              <a:ext cx="690564" cy="368300"/>
              <a:chOff x="0" y="0"/>
              <a:chExt cx="690562" cy="368299"/>
            </a:xfrm>
          </p:grpSpPr>
          <p:sp>
            <p:nvSpPr>
              <p:cNvPr id="2226" name="Rechteck"/>
              <p:cNvSpPr/>
              <p:nvPr/>
            </p:nvSpPr>
            <p:spPr>
              <a:xfrm>
                <a:off x="0" y="-1"/>
                <a:ext cx="690563" cy="368301"/>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27" name="TFTP"/>
              <p:cNvSpPr txBox="1"/>
              <p:nvPr/>
            </p:nvSpPr>
            <p:spPr>
              <a:xfrm>
                <a:off x="48843" y="32146"/>
                <a:ext cx="602655"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TFTP</a:t>
                </a:r>
              </a:p>
            </p:txBody>
          </p:sp>
        </p:grpSp>
        <p:grpSp>
          <p:nvGrpSpPr>
            <p:cNvPr id="2231" name="Rectangle 24"/>
            <p:cNvGrpSpPr/>
            <p:nvPr/>
          </p:nvGrpSpPr>
          <p:grpSpPr>
            <a:xfrm>
              <a:off x="7586505" y="914399"/>
              <a:ext cx="831851" cy="368300"/>
              <a:chOff x="0" y="0"/>
              <a:chExt cx="831850" cy="368299"/>
            </a:xfrm>
          </p:grpSpPr>
          <p:sp>
            <p:nvSpPr>
              <p:cNvPr id="2229" name="Rechteck"/>
              <p:cNvSpPr/>
              <p:nvPr/>
            </p:nvSpPr>
            <p:spPr>
              <a:xfrm>
                <a:off x="0" y="-1"/>
                <a:ext cx="831850" cy="368301"/>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30" name="DNS"/>
              <p:cNvSpPr txBox="1"/>
              <p:nvPr/>
            </p:nvSpPr>
            <p:spPr>
              <a:xfrm>
                <a:off x="48843" y="32146"/>
                <a:ext cx="523776"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DNS</a:t>
                </a:r>
              </a:p>
            </p:txBody>
          </p:sp>
        </p:grpSp>
        <p:grpSp>
          <p:nvGrpSpPr>
            <p:cNvPr id="2234" name="Rectangle 25"/>
            <p:cNvGrpSpPr/>
            <p:nvPr/>
          </p:nvGrpSpPr>
          <p:grpSpPr>
            <a:xfrm>
              <a:off x="6813392" y="0"/>
              <a:ext cx="690564" cy="749300"/>
              <a:chOff x="0" y="0"/>
              <a:chExt cx="690562" cy="749299"/>
            </a:xfrm>
          </p:grpSpPr>
          <p:sp>
            <p:nvSpPr>
              <p:cNvPr id="2232" name="Rechteck"/>
              <p:cNvSpPr/>
              <p:nvPr/>
            </p:nvSpPr>
            <p:spPr>
              <a:xfrm>
                <a:off x="0" y="-1"/>
                <a:ext cx="690563" cy="749301"/>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33" name="...."/>
              <p:cNvSpPr txBox="1"/>
              <p:nvPr/>
            </p:nvSpPr>
            <p:spPr>
              <a:xfrm>
                <a:off x="48843" y="222646"/>
                <a:ext cx="320576"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a:t>
                </a:r>
              </a:p>
            </p:txBody>
          </p:sp>
        </p:grpSp>
        <p:grpSp>
          <p:nvGrpSpPr>
            <p:cNvPr id="2237" name="Rectangle 26"/>
            <p:cNvGrpSpPr/>
            <p:nvPr/>
          </p:nvGrpSpPr>
          <p:grpSpPr>
            <a:xfrm>
              <a:off x="7586505" y="0"/>
              <a:ext cx="866704" cy="749300"/>
              <a:chOff x="0" y="0"/>
              <a:chExt cx="866703" cy="749299"/>
            </a:xfrm>
          </p:grpSpPr>
          <p:sp>
            <p:nvSpPr>
              <p:cNvPr id="2235" name="Rechteck"/>
              <p:cNvSpPr/>
              <p:nvPr/>
            </p:nvSpPr>
            <p:spPr>
              <a:xfrm>
                <a:off x="0" y="0"/>
                <a:ext cx="831850" cy="749300"/>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lnSpc>
                    <a:spcPct val="90000"/>
                  </a:lnSpc>
                </a:pPr>
              </a:p>
            </p:txBody>
          </p:sp>
          <p:sp>
            <p:nvSpPr>
              <p:cNvPr id="2236" name="Name…"/>
              <p:cNvSpPr txBox="1"/>
              <p:nvPr/>
            </p:nvSpPr>
            <p:spPr>
              <a:xfrm>
                <a:off x="48843" y="94043"/>
                <a:ext cx="817861" cy="5612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p>
                <a:pPr defTabSz="844550">
                  <a:lnSpc>
                    <a:spcPct val="90000"/>
                  </a:lnSpc>
                  <a:defRPr b="1" sz="1600"/>
                </a:pPr>
                <a:r>
                  <a:t>Name</a:t>
                </a:r>
              </a:p>
              <a:p>
                <a:pPr defTabSz="844550">
                  <a:lnSpc>
                    <a:spcPct val="90000"/>
                  </a:lnSpc>
                  <a:defRPr b="1" sz="1600"/>
                </a:pPr>
                <a:r>
                  <a:t>Service</a:t>
                </a:r>
              </a:p>
            </p:txBody>
          </p:sp>
        </p:grpSp>
        <p:sp>
          <p:nvSpPr>
            <p:cNvPr id="2238" name="Line 27"/>
            <p:cNvSpPr/>
            <p:nvPr/>
          </p:nvSpPr>
          <p:spPr>
            <a:xfrm>
              <a:off x="3219292" y="761999"/>
              <a:ext cx="1" cy="13652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39" name="Line 28"/>
            <p:cNvSpPr/>
            <p:nvPr/>
          </p:nvSpPr>
          <p:spPr>
            <a:xfrm>
              <a:off x="2304892" y="761999"/>
              <a:ext cx="1" cy="13652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0" name="Line 29"/>
            <p:cNvSpPr/>
            <p:nvPr/>
          </p:nvSpPr>
          <p:spPr>
            <a:xfrm>
              <a:off x="4908392" y="761999"/>
              <a:ext cx="1" cy="13652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1" name="Line 30"/>
            <p:cNvSpPr/>
            <p:nvPr/>
          </p:nvSpPr>
          <p:spPr>
            <a:xfrm>
              <a:off x="7157880" y="761999"/>
              <a:ext cx="1" cy="13652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2" name="Line 31"/>
            <p:cNvSpPr/>
            <p:nvPr/>
          </p:nvSpPr>
          <p:spPr>
            <a:xfrm>
              <a:off x="8002430" y="761999"/>
              <a:ext cx="1" cy="13652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3" name="Line 32"/>
            <p:cNvSpPr/>
            <p:nvPr/>
          </p:nvSpPr>
          <p:spPr>
            <a:xfrm>
              <a:off x="8002430" y="13017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4" name="Line 33"/>
            <p:cNvSpPr/>
            <p:nvPr/>
          </p:nvSpPr>
          <p:spPr>
            <a:xfrm>
              <a:off x="7157880" y="13017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5" name="Line 34"/>
            <p:cNvSpPr/>
            <p:nvPr/>
          </p:nvSpPr>
          <p:spPr>
            <a:xfrm>
              <a:off x="3219292" y="13017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6" name="Line 35"/>
            <p:cNvSpPr/>
            <p:nvPr/>
          </p:nvSpPr>
          <p:spPr>
            <a:xfrm>
              <a:off x="2304892" y="13017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7" name="Line 36"/>
            <p:cNvSpPr/>
            <p:nvPr/>
          </p:nvSpPr>
          <p:spPr>
            <a:xfrm>
              <a:off x="4908392" y="13017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8" name="Line 37"/>
            <p:cNvSpPr/>
            <p:nvPr/>
          </p:nvSpPr>
          <p:spPr>
            <a:xfrm>
              <a:off x="3571717" y="19875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49" name="Line 38"/>
            <p:cNvSpPr/>
            <p:nvPr/>
          </p:nvSpPr>
          <p:spPr>
            <a:xfrm>
              <a:off x="5540217" y="19875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50" name="Line 39"/>
            <p:cNvSpPr/>
            <p:nvPr/>
          </p:nvSpPr>
          <p:spPr>
            <a:xfrm>
              <a:off x="7157880" y="19875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51" name="Line 40"/>
            <p:cNvSpPr/>
            <p:nvPr/>
          </p:nvSpPr>
          <p:spPr>
            <a:xfrm>
              <a:off x="4605180" y="26733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52" name="Line 41"/>
            <p:cNvSpPr/>
            <p:nvPr/>
          </p:nvSpPr>
          <p:spPr>
            <a:xfrm>
              <a:off x="6152992" y="26733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53" name="Line 42"/>
            <p:cNvSpPr/>
            <p:nvPr/>
          </p:nvSpPr>
          <p:spPr>
            <a:xfrm>
              <a:off x="4133692" y="4014787"/>
              <a:ext cx="1" cy="2698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54" name="Line 43"/>
            <p:cNvSpPr/>
            <p:nvPr/>
          </p:nvSpPr>
          <p:spPr>
            <a:xfrm>
              <a:off x="4887755" y="40449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55" name="Line 44"/>
            <p:cNvSpPr/>
            <p:nvPr/>
          </p:nvSpPr>
          <p:spPr>
            <a:xfrm>
              <a:off x="5519580" y="40449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56" name="Line 45"/>
            <p:cNvSpPr/>
            <p:nvPr/>
          </p:nvSpPr>
          <p:spPr>
            <a:xfrm>
              <a:off x="6222842" y="40449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57" name="Line 46"/>
            <p:cNvSpPr/>
            <p:nvPr/>
          </p:nvSpPr>
          <p:spPr>
            <a:xfrm>
              <a:off x="6152992" y="33591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2260" name="Rectangle 47"/>
            <p:cNvGrpSpPr/>
            <p:nvPr/>
          </p:nvGrpSpPr>
          <p:grpSpPr>
            <a:xfrm>
              <a:off x="3647917" y="0"/>
              <a:ext cx="762001" cy="749300"/>
              <a:chOff x="0" y="0"/>
              <a:chExt cx="762000" cy="749299"/>
            </a:xfrm>
          </p:grpSpPr>
          <p:sp>
            <p:nvSpPr>
              <p:cNvPr id="2258" name="Rechteck"/>
              <p:cNvSpPr/>
              <p:nvPr/>
            </p:nvSpPr>
            <p:spPr>
              <a:xfrm>
                <a:off x="0" y="-1"/>
                <a:ext cx="762000" cy="749301"/>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tabLst>
                    <a:tab pos="165100" algn="l"/>
                  </a:tabLst>
                </a:pPr>
              </a:p>
            </p:txBody>
          </p:sp>
          <p:sp>
            <p:nvSpPr>
              <p:cNvPr id="2259" name="WWW"/>
              <p:cNvSpPr txBox="1"/>
              <p:nvPr/>
            </p:nvSpPr>
            <p:spPr>
              <a:xfrm>
                <a:off x="48843" y="222646"/>
                <a:ext cx="670124"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spcBef>
                    <a:spcPts val="300"/>
                  </a:spcBef>
                  <a:tabLst>
                    <a:tab pos="165100" algn="l"/>
                  </a:tabLst>
                  <a:defRPr b="1" sz="1600"/>
                </a:lvl1pPr>
              </a:lstStyle>
              <a:p>
                <a:pPr/>
                <a:r>
                  <a:t>WWW</a:t>
                </a:r>
              </a:p>
            </p:txBody>
          </p:sp>
        </p:grpSp>
        <p:grpSp>
          <p:nvGrpSpPr>
            <p:cNvPr id="2263" name="Rectangle 48"/>
            <p:cNvGrpSpPr/>
            <p:nvPr/>
          </p:nvGrpSpPr>
          <p:grpSpPr>
            <a:xfrm>
              <a:off x="3647917" y="914399"/>
              <a:ext cx="762001" cy="368300"/>
              <a:chOff x="0" y="0"/>
              <a:chExt cx="762000" cy="368299"/>
            </a:xfrm>
          </p:grpSpPr>
          <p:sp>
            <p:nvSpPr>
              <p:cNvPr id="2261" name="Rechteck"/>
              <p:cNvSpPr/>
              <p:nvPr/>
            </p:nvSpPr>
            <p:spPr>
              <a:xfrm>
                <a:off x="0" y="-1"/>
                <a:ext cx="762000" cy="368301"/>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62" name="HTTP"/>
              <p:cNvSpPr txBox="1"/>
              <p:nvPr/>
            </p:nvSpPr>
            <p:spPr>
              <a:xfrm>
                <a:off x="48843" y="32146"/>
                <a:ext cx="625277"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HTTP</a:t>
                </a:r>
              </a:p>
            </p:txBody>
          </p:sp>
        </p:grpSp>
        <p:sp>
          <p:nvSpPr>
            <p:cNvPr id="2264" name="Line 49"/>
            <p:cNvSpPr/>
            <p:nvPr/>
          </p:nvSpPr>
          <p:spPr>
            <a:xfrm>
              <a:off x="4063842" y="761999"/>
              <a:ext cx="1" cy="13652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2267" name="Rectangle 50"/>
            <p:cNvGrpSpPr/>
            <p:nvPr/>
          </p:nvGrpSpPr>
          <p:grpSpPr>
            <a:xfrm>
              <a:off x="5244942" y="4267199"/>
              <a:ext cx="571501" cy="444500"/>
              <a:chOff x="0" y="0"/>
              <a:chExt cx="571500" cy="444498"/>
            </a:xfrm>
          </p:grpSpPr>
          <p:sp>
            <p:nvSpPr>
              <p:cNvPr id="2265" name="Rechteck"/>
              <p:cNvSpPr/>
              <p:nvPr/>
            </p:nvSpPr>
            <p:spPr>
              <a:xfrm>
                <a:off x="0" y="0"/>
                <a:ext cx="571500" cy="444499"/>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66" name="V.24"/>
              <p:cNvSpPr txBox="1"/>
              <p:nvPr/>
            </p:nvSpPr>
            <p:spPr>
              <a:xfrm>
                <a:off x="48843" y="57754"/>
                <a:ext cx="519070" cy="328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vl1pPr>
              </a:lstStyle>
              <a:p>
                <a:pPr/>
                <a:r>
                  <a:t>V.24</a:t>
                </a:r>
              </a:p>
            </p:txBody>
          </p:sp>
        </p:grpSp>
        <p:grpSp>
          <p:nvGrpSpPr>
            <p:cNvPr id="2270" name="Rectangle 51"/>
            <p:cNvGrpSpPr/>
            <p:nvPr/>
          </p:nvGrpSpPr>
          <p:grpSpPr>
            <a:xfrm>
              <a:off x="5948205" y="4267199"/>
              <a:ext cx="571501" cy="444500"/>
              <a:chOff x="0" y="0"/>
              <a:chExt cx="571500" cy="444498"/>
            </a:xfrm>
          </p:grpSpPr>
          <p:sp>
            <p:nvSpPr>
              <p:cNvPr id="2268" name="Rechteck"/>
              <p:cNvSpPr/>
              <p:nvPr/>
            </p:nvSpPr>
            <p:spPr>
              <a:xfrm>
                <a:off x="0" y="0"/>
                <a:ext cx="571500" cy="444499"/>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69" name="V.35"/>
              <p:cNvSpPr txBox="1"/>
              <p:nvPr/>
            </p:nvSpPr>
            <p:spPr>
              <a:xfrm>
                <a:off x="48843" y="57754"/>
                <a:ext cx="519070" cy="328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vl1pPr>
              </a:lstStyle>
              <a:p>
                <a:pPr/>
                <a:r>
                  <a:t>V.35</a:t>
                </a:r>
              </a:p>
            </p:txBody>
          </p:sp>
        </p:grpSp>
        <p:grpSp>
          <p:nvGrpSpPr>
            <p:cNvPr id="2273" name="Rectangle 52"/>
            <p:cNvGrpSpPr/>
            <p:nvPr/>
          </p:nvGrpSpPr>
          <p:grpSpPr>
            <a:xfrm>
              <a:off x="4541680" y="4267199"/>
              <a:ext cx="659417" cy="444500"/>
              <a:chOff x="0" y="0"/>
              <a:chExt cx="659416" cy="444498"/>
            </a:xfrm>
          </p:grpSpPr>
          <p:sp>
            <p:nvSpPr>
              <p:cNvPr id="2271" name="Rechteck"/>
              <p:cNvSpPr/>
              <p:nvPr/>
            </p:nvSpPr>
            <p:spPr>
              <a:xfrm>
                <a:off x="0" y="0"/>
                <a:ext cx="571500" cy="444499"/>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72" name="ISDN"/>
              <p:cNvSpPr txBox="1"/>
              <p:nvPr/>
            </p:nvSpPr>
            <p:spPr>
              <a:xfrm>
                <a:off x="48843" y="57754"/>
                <a:ext cx="610574" cy="328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vl1pPr>
              </a:lstStyle>
              <a:p>
                <a:pPr/>
                <a:r>
                  <a:t>ISDN</a:t>
                </a:r>
              </a:p>
            </p:txBody>
          </p:sp>
        </p:grpSp>
        <p:grpSp>
          <p:nvGrpSpPr>
            <p:cNvPr id="2276" name="Rectangle 53"/>
            <p:cNvGrpSpPr/>
            <p:nvPr/>
          </p:nvGrpSpPr>
          <p:grpSpPr>
            <a:xfrm>
              <a:off x="3782855" y="4267199"/>
              <a:ext cx="635001" cy="444500"/>
              <a:chOff x="0" y="0"/>
              <a:chExt cx="635000" cy="444498"/>
            </a:xfrm>
          </p:grpSpPr>
          <p:sp>
            <p:nvSpPr>
              <p:cNvPr id="2274" name="Rechteck"/>
              <p:cNvSpPr/>
              <p:nvPr/>
            </p:nvSpPr>
            <p:spPr>
              <a:xfrm>
                <a:off x="0" y="0"/>
                <a:ext cx="635000" cy="444499"/>
              </a:xfrm>
              <a:prstGeom prst="rect">
                <a:avLst/>
              </a:prstGeom>
              <a:solidFill>
                <a:srgbClr val="FDE3BA"/>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75" name="SDH"/>
              <p:cNvSpPr txBox="1"/>
              <p:nvPr/>
            </p:nvSpPr>
            <p:spPr>
              <a:xfrm>
                <a:off x="48843" y="57754"/>
                <a:ext cx="550590" cy="328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vl1pPr>
              </a:lstStyle>
              <a:p>
                <a:pPr/>
                <a:r>
                  <a:t>SDH</a:t>
                </a:r>
              </a:p>
            </p:txBody>
          </p:sp>
        </p:grpSp>
        <p:sp>
          <p:nvSpPr>
            <p:cNvPr id="2277" name="Line 54"/>
            <p:cNvSpPr/>
            <p:nvPr/>
          </p:nvSpPr>
          <p:spPr>
            <a:xfrm>
              <a:off x="4063842" y="13017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2280" name="Rectangle 55"/>
            <p:cNvGrpSpPr/>
            <p:nvPr/>
          </p:nvGrpSpPr>
          <p:grpSpPr>
            <a:xfrm>
              <a:off x="5898992" y="0"/>
              <a:ext cx="831851" cy="749300"/>
              <a:chOff x="0" y="0"/>
              <a:chExt cx="831850" cy="749299"/>
            </a:xfrm>
          </p:grpSpPr>
          <p:sp>
            <p:nvSpPr>
              <p:cNvPr id="2278" name="Rechteck"/>
              <p:cNvSpPr/>
              <p:nvPr/>
            </p:nvSpPr>
            <p:spPr>
              <a:xfrm>
                <a:off x="0" y="-1"/>
                <a:ext cx="831850" cy="749301"/>
              </a:xfrm>
              <a:prstGeom prst="rect">
                <a:avLst/>
              </a:prstGeom>
              <a:solidFill>
                <a:srgbClr val="C8FEC8"/>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79" name="Voice"/>
              <p:cNvSpPr txBox="1"/>
              <p:nvPr/>
            </p:nvSpPr>
            <p:spPr>
              <a:xfrm>
                <a:off x="48843" y="222646"/>
                <a:ext cx="621804"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Voice</a:t>
                </a:r>
              </a:p>
            </p:txBody>
          </p:sp>
        </p:grpSp>
        <p:grpSp>
          <p:nvGrpSpPr>
            <p:cNvPr id="2283" name="Rectangle 56"/>
            <p:cNvGrpSpPr/>
            <p:nvPr/>
          </p:nvGrpSpPr>
          <p:grpSpPr>
            <a:xfrm>
              <a:off x="5898992" y="914399"/>
              <a:ext cx="831851" cy="368300"/>
              <a:chOff x="0" y="0"/>
              <a:chExt cx="831850" cy="368299"/>
            </a:xfrm>
          </p:grpSpPr>
          <p:sp>
            <p:nvSpPr>
              <p:cNvPr id="2281" name="Rechteck"/>
              <p:cNvSpPr/>
              <p:nvPr/>
            </p:nvSpPr>
            <p:spPr>
              <a:xfrm>
                <a:off x="0" y="-1"/>
                <a:ext cx="831850" cy="368301"/>
              </a:xfrm>
              <a:prstGeom prst="rect">
                <a:avLst/>
              </a:prstGeom>
              <a:solidFill>
                <a:srgbClr val="51DC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82" name="RTP"/>
              <p:cNvSpPr txBox="1"/>
              <p:nvPr/>
            </p:nvSpPr>
            <p:spPr>
              <a:xfrm>
                <a:off x="48843" y="32146"/>
                <a:ext cx="501154" cy="3040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600"/>
                </a:lvl1pPr>
              </a:lstStyle>
              <a:p>
                <a:pPr/>
                <a:r>
                  <a:t>RTP</a:t>
                </a:r>
              </a:p>
            </p:txBody>
          </p:sp>
        </p:grpSp>
        <p:sp>
          <p:nvSpPr>
            <p:cNvPr id="2284" name="Line 57"/>
            <p:cNvSpPr/>
            <p:nvPr/>
          </p:nvSpPr>
          <p:spPr>
            <a:xfrm>
              <a:off x="6314917" y="761999"/>
              <a:ext cx="1" cy="13652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285" name="Line 58"/>
            <p:cNvSpPr/>
            <p:nvPr/>
          </p:nvSpPr>
          <p:spPr>
            <a:xfrm>
              <a:off x="6314917" y="1301749"/>
              <a:ext cx="1" cy="2063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2288" name="Rectangle 59"/>
            <p:cNvGrpSpPr/>
            <p:nvPr/>
          </p:nvGrpSpPr>
          <p:grpSpPr>
            <a:xfrm>
              <a:off x="3998755" y="3581399"/>
              <a:ext cx="2379663" cy="444500"/>
              <a:chOff x="0" y="0"/>
              <a:chExt cx="2379662" cy="444498"/>
            </a:xfrm>
          </p:grpSpPr>
          <p:sp>
            <p:nvSpPr>
              <p:cNvPr id="2286" name="Rechteck"/>
              <p:cNvSpPr/>
              <p:nvPr/>
            </p:nvSpPr>
            <p:spPr>
              <a:xfrm>
                <a:off x="-1" y="0"/>
                <a:ext cx="2379664" cy="444499"/>
              </a:xfrm>
              <a:prstGeom prst="rect">
                <a:avLst/>
              </a:prstGeom>
              <a:solidFill>
                <a:srgbClr val="EF9100"/>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ctr">
                <a:noAutofit/>
              </a:bodyPr>
              <a:lstStyle/>
              <a:p>
                <a:pPr defTabSz="844550"/>
              </a:p>
            </p:txBody>
          </p:sp>
          <p:sp>
            <p:nvSpPr>
              <p:cNvPr id="2287" name="HDLC"/>
              <p:cNvSpPr txBox="1"/>
              <p:nvPr/>
            </p:nvSpPr>
            <p:spPr>
              <a:xfrm>
                <a:off x="48842" y="57754"/>
                <a:ext cx="694384" cy="328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vl1pPr>
              </a:lstStyle>
              <a:p>
                <a:pPr/>
                <a:r>
                  <a:t>HDLC</a:t>
                </a:r>
              </a:p>
            </p:txBody>
          </p:sp>
        </p:grpSp>
        <p:sp>
          <p:nvSpPr>
            <p:cNvPr id="2289" name="Line 60"/>
            <p:cNvSpPr/>
            <p:nvPr/>
          </p:nvSpPr>
          <p:spPr>
            <a:xfrm flipV="1">
              <a:off x="7721442" y="2684463"/>
              <a:ext cx="1" cy="1430337"/>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grpSp>
          <p:nvGrpSpPr>
            <p:cNvPr id="2298" name="Group 61"/>
            <p:cNvGrpSpPr/>
            <p:nvPr/>
          </p:nvGrpSpPr>
          <p:grpSpPr>
            <a:xfrm>
              <a:off x="6883242" y="2982912"/>
              <a:ext cx="1535114" cy="731839"/>
              <a:chOff x="0" y="0"/>
              <a:chExt cx="1535113" cy="731837"/>
            </a:xfrm>
          </p:grpSpPr>
          <p:sp>
            <p:nvSpPr>
              <p:cNvPr id="2290" name="Oval 62"/>
              <p:cNvSpPr/>
              <p:nvPr/>
            </p:nvSpPr>
            <p:spPr>
              <a:xfrm>
                <a:off x="118648" y="54264"/>
                <a:ext cx="584457" cy="412117"/>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291" name="Oval 63"/>
              <p:cNvSpPr/>
              <p:nvPr/>
            </p:nvSpPr>
            <p:spPr>
              <a:xfrm>
                <a:off x="476060" y="0"/>
                <a:ext cx="582993" cy="415051"/>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292" name="Oval 64"/>
              <p:cNvSpPr/>
              <p:nvPr/>
            </p:nvSpPr>
            <p:spPr>
              <a:xfrm>
                <a:off x="832007" y="0"/>
                <a:ext cx="584457" cy="415051"/>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293" name="Oval 65"/>
              <p:cNvSpPr/>
              <p:nvPr/>
            </p:nvSpPr>
            <p:spPr>
              <a:xfrm>
                <a:off x="952121" y="211191"/>
                <a:ext cx="582993" cy="415051"/>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294" name="Oval 66"/>
              <p:cNvSpPr/>
              <p:nvPr/>
            </p:nvSpPr>
            <p:spPr>
              <a:xfrm>
                <a:off x="-1" y="211191"/>
                <a:ext cx="582993" cy="415051"/>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295" name="Oval 67"/>
              <p:cNvSpPr/>
              <p:nvPr/>
            </p:nvSpPr>
            <p:spPr>
              <a:xfrm>
                <a:off x="355946" y="318253"/>
                <a:ext cx="584457" cy="413585"/>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296" name="Oval 68"/>
              <p:cNvSpPr/>
              <p:nvPr/>
            </p:nvSpPr>
            <p:spPr>
              <a:xfrm>
                <a:off x="654766" y="318253"/>
                <a:ext cx="582993" cy="413585"/>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297" name="Freeform 69"/>
              <p:cNvSpPr/>
              <p:nvPr/>
            </p:nvSpPr>
            <p:spPr>
              <a:xfrm>
                <a:off x="172846" y="99729"/>
                <a:ext cx="1189421" cy="532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1" y="5415"/>
                    </a:moveTo>
                    <a:lnTo>
                      <a:pt x="6491" y="1785"/>
                    </a:lnTo>
                    <a:lnTo>
                      <a:pt x="14045" y="0"/>
                    </a:lnTo>
                    <a:lnTo>
                      <a:pt x="21600" y="5415"/>
                    </a:lnTo>
                    <a:lnTo>
                      <a:pt x="19445" y="18030"/>
                    </a:lnTo>
                    <a:lnTo>
                      <a:pt x="9709" y="21600"/>
                    </a:lnTo>
                    <a:lnTo>
                      <a:pt x="3245" y="18030"/>
                    </a:lnTo>
                    <a:lnTo>
                      <a:pt x="0" y="7200"/>
                    </a:lnTo>
                    <a:lnTo>
                      <a:pt x="1091" y="5415"/>
                    </a:lnTo>
                  </a:path>
                </a:pathLst>
              </a:custGeom>
              <a:solidFill>
                <a:srgbClr val="F95AB7"/>
              </a:solidFill>
              <a:ln w="12700" cap="flat">
                <a:noFill/>
                <a:miter lim="400000"/>
              </a:ln>
              <a:effectLst/>
            </p:spPr>
            <p:txBody>
              <a:bodyPr wrap="square" lIns="45719" tIns="45719" rIns="45719" bIns="45719" numCol="1" anchor="t">
                <a:noAutofit/>
              </a:bodyPr>
              <a:lstStyle/>
              <a:p>
                <a:pPr/>
              </a:p>
            </p:txBody>
          </p:sp>
        </p:grpSp>
        <p:sp>
          <p:nvSpPr>
            <p:cNvPr id="2299" name="Rectangle 70"/>
            <p:cNvSpPr txBox="1"/>
            <p:nvPr/>
          </p:nvSpPr>
          <p:spPr>
            <a:xfrm>
              <a:off x="7065785" y="3105344"/>
              <a:ext cx="1134728" cy="4031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2200">
                  <a:solidFill>
                    <a:schemeClr val="accent3">
                      <a:lumOff val="44000"/>
                    </a:schemeClr>
                  </a:solidFill>
                </a:defRPr>
              </a:lvl1pPr>
            </a:lstStyle>
            <a:p>
              <a:pPr/>
              <a:r>
                <a:t>ÜT-Netz</a:t>
              </a:r>
            </a:p>
          </p:txBody>
        </p:sp>
        <p:grpSp>
          <p:nvGrpSpPr>
            <p:cNvPr id="2308" name="Group 71"/>
            <p:cNvGrpSpPr/>
            <p:nvPr/>
          </p:nvGrpSpPr>
          <p:grpSpPr>
            <a:xfrm>
              <a:off x="1888967" y="2843212"/>
              <a:ext cx="1957389" cy="762002"/>
              <a:chOff x="0" y="0"/>
              <a:chExt cx="1957388" cy="762000"/>
            </a:xfrm>
          </p:grpSpPr>
          <p:sp>
            <p:nvSpPr>
              <p:cNvPr id="2300" name="Oval 72"/>
              <p:cNvSpPr/>
              <p:nvPr/>
            </p:nvSpPr>
            <p:spPr>
              <a:xfrm>
                <a:off x="152371" y="55684"/>
                <a:ext cx="745743" cy="427893"/>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301" name="Oval 73"/>
              <p:cNvSpPr/>
              <p:nvPr/>
            </p:nvSpPr>
            <p:spPr>
              <a:xfrm>
                <a:off x="606555" y="-1"/>
                <a:ext cx="744277" cy="430825"/>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302" name="Oval 74"/>
              <p:cNvSpPr/>
              <p:nvPr/>
            </p:nvSpPr>
            <p:spPr>
              <a:xfrm>
                <a:off x="1059275" y="-1"/>
                <a:ext cx="745743" cy="430825"/>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303" name="Oval 75"/>
              <p:cNvSpPr/>
              <p:nvPr/>
            </p:nvSpPr>
            <p:spPr>
              <a:xfrm>
                <a:off x="1211646" y="219807"/>
                <a:ext cx="745743" cy="433755"/>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304" name="Oval 76"/>
              <p:cNvSpPr/>
              <p:nvPr/>
            </p:nvSpPr>
            <p:spPr>
              <a:xfrm>
                <a:off x="-1" y="219807"/>
                <a:ext cx="745743" cy="433755"/>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305" name="Oval 77"/>
              <p:cNvSpPr/>
              <p:nvPr/>
            </p:nvSpPr>
            <p:spPr>
              <a:xfrm>
                <a:off x="454184" y="331176"/>
                <a:ext cx="745743" cy="430825"/>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306" name="Oval 78"/>
              <p:cNvSpPr/>
              <p:nvPr/>
            </p:nvSpPr>
            <p:spPr>
              <a:xfrm>
                <a:off x="832182" y="331176"/>
                <a:ext cx="747207" cy="430825"/>
              </a:xfrm>
              <a:prstGeom prst="ellipse">
                <a:avLst/>
              </a:prstGeom>
              <a:solidFill>
                <a:srgbClr val="F95AB7"/>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307" name="Freeform 79"/>
              <p:cNvSpPr/>
              <p:nvPr/>
            </p:nvSpPr>
            <p:spPr>
              <a:xfrm>
                <a:off x="221231" y="102576"/>
                <a:ext cx="1514926" cy="55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6" y="5400"/>
                    </a:moveTo>
                    <a:lnTo>
                      <a:pt x="6476" y="1819"/>
                    </a:lnTo>
                    <a:lnTo>
                      <a:pt x="14038" y="0"/>
                    </a:lnTo>
                    <a:lnTo>
                      <a:pt x="21600" y="5400"/>
                    </a:lnTo>
                    <a:lnTo>
                      <a:pt x="19448" y="18019"/>
                    </a:lnTo>
                    <a:lnTo>
                      <a:pt x="9714" y="21600"/>
                    </a:lnTo>
                    <a:lnTo>
                      <a:pt x="3238" y="18019"/>
                    </a:lnTo>
                    <a:lnTo>
                      <a:pt x="0" y="7219"/>
                    </a:lnTo>
                    <a:lnTo>
                      <a:pt x="1086" y="5400"/>
                    </a:lnTo>
                  </a:path>
                </a:pathLst>
              </a:custGeom>
              <a:solidFill>
                <a:srgbClr val="F95AB7"/>
              </a:solidFill>
              <a:ln w="12700" cap="flat">
                <a:noFill/>
                <a:miter lim="400000"/>
              </a:ln>
              <a:effectLst/>
            </p:spPr>
            <p:txBody>
              <a:bodyPr wrap="square" lIns="45719" tIns="45719" rIns="45719" bIns="45719" numCol="1" anchor="t">
                <a:noAutofit/>
              </a:bodyPr>
              <a:lstStyle/>
              <a:p>
                <a:pPr/>
              </a:p>
            </p:txBody>
          </p:sp>
        </p:grpSp>
        <p:sp>
          <p:nvSpPr>
            <p:cNvPr id="2309" name="Line 80"/>
            <p:cNvSpPr/>
            <p:nvPr/>
          </p:nvSpPr>
          <p:spPr>
            <a:xfrm flipH="1">
              <a:off x="2152492" y="3551237"/>
              <a:ext cx="234951" cy="258762"/>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2310" name="Rectangle 81"/>
            <p:cNvSpPr txBox="1"/>
            <p:nvPr/>
          </p:nvSpPr>
          <p:spPr>
            <a:xfrm>
              <a:off x="2115235" y="3060339"/>
              <a:ext cx="1585070" cy="4031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2200">
                  <a:solidFill>
                    <a:schemeClr val="accent3">
                      <a:lumOff val="44000"/>
                    </a:schemeClr>
                  </a:solidFill>
                </a:defRPr>
              </a:lvl1pPr>
            </a:lstStyle>
            <a:p>
              <a:pPr/>
              <a:r>
                <a:t>PSTN/ISDN</a:t>
              </a:r>
            </a:p>
          </p:txBody>
        </p:sp>
        <p:sp>
          <p:nvSpPr>
            <p:cNvPr id="2311" name="Rectangle 82"/>
            <p:cNvSpPr txBox="1"/>
            <p:nvPr/>
          </p:nvSpPr>
          <p:spPr>
            <a:xfrm>
              <a:off x="2914123" y="4464049"/>
              <a:ext cx="761505" cy="2917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500"/>
              </a:lvl1pPr>
            </a:lstStyle>
            <a:p>
              <a:pPr/>
              <a:r>
                <a:t>Modem</a:t>
              </a:r>
            </a:p>
          </p:txBody>
        </p:sp>
        <p:sp>
          <p:nvSpPr>
            <p:cNvPr id="2312" name="Line 83"/>
            <p:cNvSpPr/>
            <p:nvPr/>
          </p:nvSpPr>
          <p:spPr>
            <a:xfrm>
              <a:off x="2809717" y="4384674"/>
              <a:ext cx="117476" cy="1"/>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2313" name="Line 84"/>
            <p:cNvSpPr/>
            <p:nvPr/>
          </p:nvSpPr>
          <p:spPr>
            <a:xfrm flipV="1">
              <a:off x="3219292" y="3598863"/>
              <a:ext cx="1" cy="655637"/>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pic>
          <p:nvPicPr>
            <p:cNvPr id="2314" name="Picture 85" descr="Picture 85"/>
            <p:cNvPicPr>
              <a:picLocks noChangeAspect="1"/>
            </p:cNvPicPr>
            <p:nvPr/>
          </p:nvPicPr>
          <p:blipFill>
            <a:blip r:embed="rId4">
              <a:extLst/>
            </a:blip>
            <a:stretch>
              <a:fillRect/>
            </a:stretch>
          </p:blipFill>
          <p:spPr>
            <a:xfrm>
              <a:off x="7299167" y="4014787"/>
              <a:ext cx="898526" cy="658813"/>
            </a:xfrm>
            <a:prstGeom prst="rect">
              <a:avLst/>
            </a:prstGeom>
            <a:ln w="12700" cap="flat">
              <a:noFill/>
              <a:miter lim="400000"/>
            </a:ln>
            <a:effectLst/>
          </p:spPr>
        </p:pic>
        <p:pic>
          <p:nvPicPr>
            <p:cNvPr id="2315" name="Picture 86" descr="Picture 86"/>
            <p:cNvPicPr>
              <a:picLocks noChangeAspect="1"/>
            </p:cNvPicPr>
            <p:nvPr/>
          </p:nvPicPr>
          <p:blipFill>
            <a:blip r:embed="rId4">
              <a:extLst/>
            </a:blip>
            <a:stretch>
              <a:fillRect/>
            </a:stretch>
          </p:blipFill>
          <p:spPr>
            <a:xfrm>
              <a:off x="1969930" y="4084637"/>
              <a:ext cx="898526" cy="660401"/>
            </a:xfrm>
            <a:prstGeom prst="rect">
              <a:avLst/>
            </a:prstGeom>
            <a:ln w="12700" cap="flat">
              <a:noFill/>
              <a:miter lim="400000"/>
            </a:ln>
            <a:effectLst/>
          </p:spPr>
        </p:pic>
        <p:pic>
          <p:nvPicPr>
            <p:cNvPr id="2316" name="Picture 87" descr="Picture 87"/>
            <p:cNvPicPr>
              <a:picLocks noChangeAspect="1"/>
            </p:cNvPicPr>
            <p:nvPr/>
          </p:nvPicPr>
          <p:blipFill>
            <a:blip r:embed="rId5">
              <a:extLst/>
            </a:blip>
            <a:stretch>
              <a:fillRect/>
            </a:stretch>
          </p:blipFill>
          <p:spPr>
            <a:xfrm>
              <a:off x="1742917" y="3663949"/>
              <a:ext cx="592139" cy="401639"/>
            </a:xfrm>
            <a:prstGeom prst="rect">
              <a:avLst/>
            </a:prstGeom>
            <a:ln w="12700" cap="flat">
              <a:noFill/>
              <a:miter lim="400000"/>
            </a:ln>
            <a:effectLst/>
          </p:spPr>
        </p:pic>
        <p:pic>
          <p:nvPicPr>
            <p:cNvPr id="2317" name="Picture 88" descr="Picture 88"/>
            <p:cNvPicPr>
              <a:picLocks noChangeAspect="1"/>
            </p:cNvPicPr>
            <p:nvPr/>
          </p:nvPicPr>
          <p:blipFill>
            <a:blip r:embed="rId6">
              <a:extLst/>
            </a:blip>
            <a:stretch>
              <a:fillRect/>
            </a:stretch>
          </p:blipFill>
          <p:spPr>
            <a:xfrm>
              <a:off x="2938305" y="4262437"/>
              <a:ext cx="561976" cy="236538"/>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22"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323"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324" name="Rectangle 4"/>
          <p:cNvSpPr txBox="1"/>
          <p:nvPr>
            <p:ph type="title"/>
          </p:nvPr>
        </p:nvSpPr>
        <p:spPr>
          <a:xfrm>
            <a:off x="722530" y="278649"/>
            <a:ext cx="8573870" cy="521451"/>
          </a:xfrm>
          <a:prstGeom prst="rect">
            <a:avLst/>
          </a:prstGeom>
        </p:spPr>
        <p:txBody>
          <a:bodyPr/>
          <a:lstStyle/>
          <a:p>
            <a:pPr/>
            <a:r>
              <a:t>Point-to-Point Protocol (PPP) - Prinzip</a:t>
            </a:r>
          </a:p>
        </p:txBody>
      </p:sp>
      <p:sp>
        <p:nvSpPr>
          <p:cNvPr id="2325"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326" name="Rectangle 5"/>
          <p:cNvSpPr txBox="1"/>
          <p:nvPr/>
        </p:nvSpPr>
        <p:spPr>
          <a:xfrm>
            <a:off x="762000" y="977900"/>
            <a:ext cx="8453121" cy="50700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Das PPP besteht aus drei Komponenten:</a:t>
            </a:r>
          </a:p>
          <a:p>
            <a:pPr marL="609600" indent="-609600">
              <a:spcBef>
                <a:spcPts val="700"/>
              </a:spcBef>
              <a:buClr>
                <a:srgbClr val="0000CC"/>
              </a:buClr>
              <a:buSzPct val="100000"/>
              <a:buFont typeface="Arial"/>
              <a:buChar char="•"/>
              <a:defRPr sz="2400">
                <a:solidFill>
                  <a:srgbClr val="5C6971"/>
                </a:solidFill>
              </a:defRPr>
            </a:pPr>
            <a:r>
              <a:t>Eine Methode um Paket-Daten entsprechend verpackt zu übertragen - </a:t>
            </a:r>
            <a:r>
              <a:rPr b="1"/>
              <a:t>PPP Encapsulation</a:t>
            </a:r>
            <a:r>
              <a:t>. </a:t>
            </a:r>
            <a:br/>
            <a:r>
              <a:t>Dabei wird von einer bidirektionalen Vollduplex-Übertragung ausgegangen.</a:t>
            </a:r>
          </a:p>
          <a:p>
            <a:pPr marL="609600" indent="-609600">
              <a:spcBef>
                <a:spcPts val="700"/>
              </a:spcBef>
              <a:buClr>
                <a:srgbClr val="0000CC"/>
              </a:buClr>
              <a:buSzPct val="100000"/>
              <a:buFont typeface="Arial"/>
              <a:buChar char="•"/>
              <a:defRPr sz="2400">
                <a:solidFill>
                  <a:srgbClr val="5C6971"/>
                </a:solidFill>
              </a:defRPr>
            </a:pPr>
            <a:r>
              <a:t>Ein Protokoll um die Übertragungsstrecke auf- und abzubauen, zu konfigurieren und zu testen, </a:t>
            </a:r>
            <a:br/>
            <a:r>
              <a:t>das </a:t>
            </a:r>
            <a:r>
              <a:rPr b="1"/>
              <a:t>Link Control Protocol (LCP).</a:t>
            </a:r>
            <a:endParaRPr b="1"/>
          </a:p>
          <a:p>
            <a:pPr marL="609600" indent="-609600">
              <a:spcBef>
                <a:spcPts val="700"/>
              </a:spcBef>
              <a:buClr>
                <a:srgbClr val="0000CC"/>
              </a:buClr>
              <a:buSzPct val="100000"/>
              <a:buFont typeface="Arial"/>
              <a:buChar char="•"/>
              <a:defRPr sz="2400">
                <a:solidFill>
                  <a:srgbClr val="5C6971"/>
                </a:solidFill>
              </a:defRPr>
            </a:pPr>
            <a:r>
              <a:t>Ein entsprechendes Steuerprotokoll, um verschiedene Schicht-3-Protokolle auf- und abzubauen und zu konfigurieren, </a:t>
            </a:r>
            <a:br/>
            <a:r>
              <a:t>das </a:t>
            </a:r>
            <a:r>
              <a:rPr b="1"/>
              <a:t>Network Control Protocol (NCP).</a:t>
            </a:r>
            <a:endParaRPr b="1"/>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 name="Foliennummernplatzhalter 3"/>
          <p:cNvSpPr txBox="1"/>
          <p:nvPr>
            <p:ph type="sldNum" sz="quarter" idx="2"/>
          </p:nvPr>
        </p:nvSpPr>
        <p:spPr>
          <a:xfrm>
            <a:off x="5166519" y="6388100"/>
            <a:ext cx="188899"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2"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63" name="Rectangle 4"/>
          <p:cNvSpPr txBox="1"/>
          <p:nvPr>
            <p:ph type="title"/>
          </p:nvPr>
        </p:nvSpPr>
        <p:spPr>
          <a:xfrm>
            <a:off x="722530" y="278649"/>
            <a:ext cx="8573870" cy="521451"/>
          </a:xfrm>
          <a:prstGeom prst="rect">
            <a:avLst/>
          </a:prstGeom>
        </p:spPr>
        <p:txBody>
          <a:bodyPr/>
          <a:lstStyle/>
          <a:p>
            <a:pPr/>
            <a:r>
              <a:t>Internet - Forschungsnetz &amp; TCP/IP</a:t>
            </a:r>
          </a:p>
        </p:txBody>
      </p:sp>
      <p:sp>
        <p:nvSpPr>
          <p:cNvPr id="64" name="Rectangle 3"/>
          <p:cNvSpPr txBox="1"/>
          <p:nvPr/>
        </p:nvSpPr>
        <p:spPr>
          <a:xfrm>
            <a:off x="4638679" y="998729"/>
            <a:ext cx="4949122" cy="451335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04800" indent="-303211">
              <a:spcBef>
                <a:spcPts val="0"/>
              </a:spcBef>
              <a:defRPr b="1" sz="2500" u="sng">
                <a:solidFill>
                  <a:srgbClr val="5C6971"/>
                </a:solidFill>
              </a:defRPr>
            </a:pPr>
            <a:r>
              <a:t>1972/73</a:t>
            </a:r>
          </a:p>
          <a:p>
            <a:pPr marL="304800" indent="-303211">
              <a:spcBef>
                <a:spcPts val="0"/>
              </a:spcBef>
              <a:defRPr sz="2500">
                <a:solidFill>
                  <a:srgbClr val="5C6971"/>
                </a:solidFill>
              </a:defRPr>
            </a:pPr>
            <a:r>
              <a:t>	</a:t>
            </a:r>
            <a:r>
              <a:rPr b="1" sz="2400"/>
              <a:t>Das Netz wird für Universitäten und Forschungszentren </a:t>
            </a:r>
            <a:r>
              <a:rPr b="1" sz="2200"/>
              <a:t>geöffnet</a:t>
            </a:r>
            <a:r>
              <a:rPr b="1" sz="2400"/>
              <a:t>.  </a:t>
            </a:r>
            <a:endParaRPr b="1" sz="2400"/>
          </a:p>
          <a:p>
            <a:pPr marL="304800" indent="-303211">
              <a:spcBef>
                <a:spcPts val="0"/>
              </a:spcBef>
              <a:defRPr b="1" sz="2500">
                <a:solidFill>
                  <a:srgbClr val="5C6971"/>
                </a:solidFill>
              </a:defRPr>
            </a:pPr>
            <a:r>
              <a:t>	</a:t>
            </a:r>
          </a:p>
          <a:p>
            <a:pPr marL="304800" indent="-303211">
              <a:spcBef>
                <a:spcPts val="0"/>
              </a:spcBef>
              <a:defRPr b="1" sz="2500" u="sng">
                <a:solidFill>
                  <a:srgbClr val="5C6971"/>
                </a:solidFill>
              </a:defRPr>
            </a:pPr>
            <a:r>
              <a:t>1982</a:t>
            </a:r>
          </a:p>
          <a:p>
            <a:pPr marL="304800" indent="-303211">
              <a:spcBef>
                <a:spcPts val="0"/>
              </a:spcBef>
              <a:defRPr sz="2500">
                <a:solidFill>
                  <a:srgbClr val="5C6971"/>
                </a:solidFill>
              </a:defRPr>
            </a:pPr>
            <a:r>
              <a:t>	</a:t>
            </a:r>
            <a:r>
              <a:rPr b="1" sz="2400"/>
              <a:t>Eine neue Protokoll-Generation wird eingeführt:</a:t>
            </a:r>
            <a:endParaRPr b="1" sz="2400"/>
          </a:p>
          <a:p>
            <a:pPr marL="304800" indent="-303211">
              <a:spcBef>
                <a:spcPts val="0"/>
              </a:spcBef>
              <a:defRPr sz="2500">
                <a:solidFill>
                  <a:srgbClr val="5C6971"/>
                </a:solidFill>
              </a:defRPr>
            </a:pPr>
            <a:r>
              <a:t>    		</a:t>
            </a:r>
            <a:r>
              <a:rPr b="1" i="1" sz="2900"/>
              <a:t>TCP/IP</a:t>
            </a:r>
            <a:endParaRPr b="1" i="1" sz="2900"/>
          </a:p>
          <a:p>
            <a:pPr marL="304800" indent="-303211">
              <a:spcBef>
                <a:spcPts val="0"/>
              </a:spcBef>
              <a:defRPr sz="2500">
                <a:solidFill>
                  <a:srgbClr val="5C6971"/>
                </a:solidFill>
              </a:defRPr>
            </a:pPr>
            <a:r>
              <a:t>	</a:t>
            </a:r>
          </a:p>
          <a:p>
            <a:pPr marL="304800" indent="-303211">
              <a:spcBef>
                <a:spcPts val="0"/>
              </a:spcBef>
              <a:defRPr sz="2500">
                <a:solidFill>
                  <a:srgbClr val="5C6971"/>
                </a:solidFill>
              </a:defRPr>
            </a:pPr>
            <a:r>
              <a:t>(Transmission Control Protocol/ Internet Protocol)</a:t>
            </a:r>
          </a:p>
        </p:txBody>
      </p:sp>
      <p:sp>
        <p:nvSpPr>
          <p:cNvPr id="65" name="Rectangle 4"/>
          <p:cNvSpPr txBox="1"/>
          <p:nvPr/>
        </p:nvSpPr>
        <p:spPr>
          <a:xfrm>
            <a:off x="787030" y="3941955"/>
            <a:ext cx="2440050" cy="1140219"/>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p>
            <a:pPr defTabSz="844550">
              <a:spcBef>
                <a:spcPts val="700"/>
              </a:spcBef>
              <a:defRPr b="1" sz="2200" u="sng">
                <a:latin typeface="FuturaA Bk BT"/>
                <a:ea typeface="FuturaA Bk BT"/>
                <a:cs typeface="FuturaA Bk BT"/>
                <a:sym typeface="FuturaA Bk BT"/>
              </a:defRPr>
            </a:pPr>
            <a:r>
              <a:t>1973</a:t>
            </a:r>
          </a:p>
          <a:p>
            <a:pPr defTabSz="844550">
              <a:lnSpc>
                <a:spcPct val="90000"/>
              </a:lnSpc>
              <a:spcBef>
                <a:spcPts val="700"/>
              </a:spcBef>
              <a:defRPr sz="2200">
                <a:latin typeface="FuturaA Bk BT"/>
                <a:ea typeface="FuturaA Bk BT"/>
                <a:cs typeface="FuturaA Bk BT"/>
                <a:sym typeface="FuturaA Bk BT"/>
              </a:defRPr>
            </a:pPr>
            <a:r>
              <a:t>schon 37 Rechner </a:t>
            </a:r>
            <a:br/>
            <a:r>
              <a:t>sind verbunden</a:t>
            </a:r>
          </a:p>
        </p:txBody>
      </p:sp>
      <p:grpSp>
        <p:nvGrpSpPr>
          <p:cNvPr id="212" name="Gruppieren 157"/>
          <p:cNvGrpSpPr/>
          <p:nvPr/>
        </p:nvGrpSpPr>
        <p:grpSpPr>
          <a:xfrm>
            <a:off x="857544" y="1133745"/>
            <a:ext cx="3479924" cy="3349747"/>
            <a:chOff x="0" y="0"/>
            <a:chExt cx="3479922" cy="3349746"/>
          </a:xfrm>
        </p:grpSpPr>
        <p:grpSp>
          <p:nvGrpSpPr>
            <p:cNvPr id="72" name="Group 5"/>
            <p:cNvGrpSpPr/>
            <p:nvPr/>
          </p:nvGrpSpPr>
          <p:grpSpPr>
            <a:xfrm>
              <a:off x="-1" y="0"/>
              <a:ext cx="3479924" cy="3349747"/>
              <a:chOff x="0" y="0"/>
              <a:chExt cx="3479922" cy="3349746"/>
            </a:xfrm>
          </p:grpSpPr>
          <p:sp>
            <p:nvSpPr>
              <p:cNvPr id="66" name="Freeform 6"/>
              <p:cNvSpPr/>
              <p:nvPr/>
            </p:nvSpPr>
            <p:spPr>
              <a:xfrm>
                <a:off x="0" y="288670"/>
                <a:ext cx="3290908" cy="30610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615"/>
                    </a:moveTo>
                    <a:lnTo>
                      <a:pt x="1048" y="4829"/>
                    </a:lnTo>
                    <a:lnTo>
                      <a:pt x="1606" y="4560"/>
                    </a:lnTo>
                    <a:lnTo>
                      <a:pt x="1712" y="4084"/>
                    </a:lnTo>
                    <a:lnTo>
                      <a:pt x="1231" y="3774"/>
                    </a:lnTo>
                    <a:lnTo>
                      <a:pt x="1212" y="3236"/>
                    </a:lnTo>
                    <a:lnTo>
                      <a:pt x="1433" y="3112"/>
                    </a:lnTo>
                    <a:lnTo>
                      <a:pt x="1404" y="2843"/>
                    </a:lnTo>
                    <a:lnTo>
                      <a:pt x="2202" y="2781"/>
                    </a:lnTo>
                    <a:lnTo>
                      <a:pt x="2414" y="2337"/>
                    </a:lnTo>
                    <a:lnTo>
                      <a:pt x="2433" y="1944"/>
                    </a:lnTo>
                    <a:lnTo>
                      <a:pt x="3106" y="1851"/>
                    </a:lnTo>
                    <a:lnTo>
                      <a:pt x="3154" y="1458"/>
                    </a:lnTo>
                    <a:lnTo>
                      <a:pt x="2491" y="1355"/>
                    </a:lnTo>
                    <a:lnTo>
                      <a:pt x="2827" y="1106"/>
                    </a:lnTo>
                    <a:lnTo>
                      <a:pt x="3828" y="1106"/>
                    </a:lnTo>
                    <a:lnTo>
                      <a:pt x="4155" y="786"/>
                    </a:lnTo>
                    <a:lnTo>
                      <a:pt x="4597" y="713"/>
                    </a:lnTo>
                    <a:lnTo>
                      <a:pt x="4847" y="445"/>
                    </a:lnTo>
                    <a:lnTo>
                      <a:pt x="5184" y="931"/>
                    </a:lnTo>
                    <a:lnTo>
                      <a:pt x="6482" y="838"/>
                    </a:lnTo>
                    <a:lnTo>
                      <a:pt x="7069" y="1313"/>
                    </a:lnTo>
                    <a:lnTo>
                      <a:pt x="9030" y="1189"/>
                    </a:lnTo>
                    <a:lnTo>
                      <a:pt x="9319" y="962"/>
                    </a:lnTo>
                    <a:lnTo>
                      <a:pt x="10031" y="1355"/>
                    </a:lnTo>
                    <a:lnTo>
                      <a:pt x="10829" y="1675"/>
                    </a:lnTo>
                    <a:lnTo>
                      <a:pt x="11185" y="1582"/>
                    </a:lnTo>
                    <a:lnTo>
                      <a:pt x="11396" y="1355"/>
                    </a:lnTo>
                    <a:lnTo>
                      <a:pt x="12060" y="1458"/>
                    </a:lnTo>
                    <a:lnTo>
                      <a:pt x="11617" y="1189"/>
                    </a:lnTo>
                    <a:lnTo>
                      <a:pt x="11214" y="1230"/>
                    </a:lnTo>
                    <a:lnTo>
                      <a:pt x="10598" y="1313"/>
                    </a:lnTo>
                    <a:lnTo>
                      <a:pt x="10338" y="931"/>
                    </a:lnTo>
                    <a:lnTo>
                      <a:pt x="10002" y="713"/>
                    </a:lnTo>
                    <a:lnTo>
                      <a:pt x="10002" y="393"/>
                    </a:lnTo>
                    <a:lnTo>
                      <a:pt x="10050" y="52"/>
                    </a:lnTo>
                    <a:lnTo>
                      <a:pt x="10367" y="0"/>
                    </a:lnTo>
                    <a:lnTo>
                      <a:pt x="10723" y="300"/>
                    </a:lnTo>
                    <a:lnTo>
                      <a:pt x="10829" y="145"/>
                    </a:lnTo>
                    <a:lnTo>
                      <a:pt x="11137" y="0"/>
                    </a:lnTo>
                    <a:lnTo>
                      <a:pt x="11435" y="238"/>
                    </a:lnTo>
                    <a:lnTo>
                      <a:pt x="11666" y="52"/>
                    </a:lnTo>
                    <a:lnTo>
                      <a:pt x="11848" y="321"/>
                    </a:lnTo>
                    <a:lnTo>
                      <a:pt x="11877" y="600"/>
                    </a:lnTo>
                    <a:lnTo>
                      <a:pt x="12435" y="838"/>
                    </a:lnTo>
                    <a:lnTo>
                      <a:pt x="12204" y="1106"/>
                    </a:lnTo>
                    <a:lnTo>
                      <a:pt x="12204" y="1375"/>
                    </a:lnTo>
                    <a:lnTo>
                      <a:pt x="13108" y="1458"/>
                    </a:lnTo>
                    <a:lnTo>
                      <a:pt x="13358" y="1106"/>
                    </a:lnTo>
                    <a:lnTo>
                      <a:pt x="13204" y="869"/>
                    </a:lnTo>
                    <a:lnTo>
                      <a:pt x="12791" y="931"/>
                    </a:lnTo>
                    <a:lnTo>
                      <a:pt x="12897" y="445"/>
                    </a:lnTo>
                    <a:lnTo>
                      <a:pt x="13695" y="713"/>
                    </a:lnTo>
                    <a:lnTo>
                      <a:pt x="13877" y="1086"/>
                    </a:lnTo>
                    <a:lnTo>
                      <a:pt x="14522" y="1086"/>
                    </a:lnTo>
                    <a:lnTo>
                      <a:pt x="15157" y="1406"/>
                    </a:lnTo>
                    <a:lnTo>
                      <a:pt x="15493" y="1355"/>
                    </a:lnTo>
                    <a:lnTo>
                      <a:pt x="15859" y="1675"/>
                    </a:lnTo>
                    <a:lnTo>
                      <a:pt x="15493" y="2151"/>
                    </a:lnTo>
                    <a:lnTo>
                      <a:pt x="15185" y="1799"/>
                    </a:lnTo>
                    <a:lnTo>
                      <a:pt x="14974" y="1923"/>
                    </a:lnTo>
                    <a:lnTo>
                      <a:pt x="14705" y="2182"/>
                    </a:lnTo>
                    <a:lnTo>
                      <a:pt x="14262" y="2420"/>
                    </a:lnTo>
                    <a:lnTo>
                      <a:pt x="14493" y="2781"/>
                    </a:lnTo>
                    <a:lnTo>
                      <a:pt x="14108" y="2812"/>
                    </a:lnTo>
                    <a:lnTo>
                      <a:pt x="13772" y="3257"/>
                    </a:lnTo>
                    <a:lnTo>
                      <a:pt x="13435" y="3857"/>
                    </a:lnTo>
                    <a:lnTo>
                      <a:pt x="13926" y="4353"/>
                    </a:lnTo>
                    <a:lnTo>
                      <a:pt x="14339" y="4953"/>
                    </a:lnTo>
                    <a:lnTo>
                      <a:pt x="15051" y="5067"/>
                    </a:lnTo>
                    <a:lnTo>
                      <a:pt x="15753" y="4953"/>
                    </a:lnTo>
                    <a:lnTo>
                      <a:pt x="16012" y="5253"/>
                    </a:lnTo>
                    <a:lnTo>
                      <a:pt x="15878" y="5397"/>
                    </a:lnTo>
                    <a:lnTo>
                      <a:pt x="15676" y="5697"/>
                    </a:lnTo>
                    <a:lnTo>
                      <a:pt x="15984" y="6235"/>
                    </a:lnTo>
                    <a:lnTo>
                      <a:pt x="16089" y="6680"/>
                    </a:lnTo>
                    <a:lnTo>
                      <a:pt x="16445" y="6835"/>
                    </a:lnTo>
                    <a:lnTo>
                      <a:pt x="16936" y="6483"/>
                    </a:lnTo>
                    <a:lnTo>
                      <a:pt x="16811" y="5966"/>
                    </a:lnTo>
                    <a:lnTo>
                      <a:pt x="16368" y="5615"/>
                    </a:lnTo>
                    <a:lnTo>
                      <a:pt x="16888" y="5098"/>
                    </a:lnTo>
                    <a:lnTo>
                      <a:pt x="16445" y="4208"/>
                    </a:lnTo>
                    <a:lnTo>
                      <a:pt x="16061" y="3857"/>
                    </a:lnTo>
                    <a:lnTo>
                      <a:pt x="16368" y="3588"/>
                    </a:lnTo>
                    <a:lnTo>
                      <a:pt x="16320" y="3112"/>
                    </a:lnTo>
                    <a:lnTo>
                      <a:pt x="16580" y="2812"/>
                    </a:lnTo>
                    <a:lnTo>
                      <a:pt x="16936" y="3112"/>
                    </a:lnTo>
                    <a:lnTo>
                      <a:pt x="17917" y="4136"/>
                    </a:lnTo>
                    <a:lnTo>
                      <a:pt x="18436" y="4229"/>
                    </a:lnTo>
                    <a:lnTo>
                      <a:pt x="18619" y="3960"/>
                    </a:lnTo>
                    <a:lnTo>
                      <a:pt x="18484" y="3412"/>
                    </a:lnTo>
                    <a:lnTo>
                      <a:pt x="18850" y="3536"/>
                    </a:lnTo>
                    <a:lnTo>
                      <a:pt x="19359" y="4177"/>
                    </a:lnTo>
                    <a:lnTo>
                      <a:pt x="19465" y="4477"/>
                    </a:lnTo>
                    <a:lnTo>
                      <a:pt x="19802" y="4705"/>
                    </a:lnTo>
                    <a:lnTo>
                      <a:pt x="20484" y="4973"/>
                    </a:lnTo>
                    <a:lnTo>
                      <a:pt x="20821" y="5490"/>
                    </a:lnTo>
                    <a:lnTo>
                      <a:pt x="21340" y="5811"/>
                    </a:lnTo>
                    <a:lnTo>
                      <a:pt x="21571" y="5935"/>
                    </a:lnTo>
                    <a:lnTo>
                      <a:pt x="21600" y="6235"/>
                    </a:lnTo>
                    <a:lnTo>
                      <a:pt x="21186" y="6452"/>
                    </a:lnTo>
                    <a:lnTo>
                      <a:pt x="21004" y="6204"/>
                    </a:lnTo>
                    <a:lnTo>
                      <a:pt x="20773" y="6235"/>
                    </a:lnTo>
                    <a:lnTo>
                      <a:pt x="20696" y="6752"/>
                    </a:lnTo>
                    <a:lnTo>
                      <a:pt x="20359" y="6866"/>
                    </a:lnTo>
                    <a:lnTo>
                      <a:pt x="20032" y="6628"/>
                    </a:lnTo>
                    <a:lnTo>
                      <a:pt x="19282" y="6628"/>
                    </a:lnTo>
                    <a:lnTo>
                      <a:pt x="19186" y="7228"/>
                    </a:lnTo>
                    <a:lnTo>
                      <a:pt x="19340" y="7558"/>
                    </a:lnTo>
                    <a:lnTo>
                      <a:pt x="19677" y="7341"/>
                    </a:lnTo>
                    <a:lnTo>
                      <a:pt x="19927" y="7248"/>
                    </a:lnTo>
                    <a:lnTo>
                      <a:pt x="20244" y="7434"/>
                    </a:lnTo>
                    <a:lnTo>
                      <a:pt x="19850" y="7889"/>
                    </a:lnTo>
                    <a:lnTo>
                      <a:pt x="20244" y="8241"/>
                    </a:lnTo>
                    <a:lnTo>
                      <a:pt x="20773" y="8365"/>
                    </a:lnTo>
                    <a:lnTo>
                      <a:pt x="20696" y="8634"/>
                    </a:lnTo>
                    <a:lnTo>
                      <a:pt x="20542" y="8696"/>
                    </a:lnTo>
                    <a:lnTo>
                      <a:pt x="20032" y="9937"/>
                    </a:lnTo>
                    <a:lnTo>
                      <a:pt x="20080" y="9140"/>
                    </a:lnTo>
                    <a:lnTo>
                      <a:pt x="20254" y="8727"/>
                    </a:lnTo>
                    <a:lnTo>
                      <a:pt x="20032" y="8479"/>
                    </a:lnTo>
                    <a:lnTo>
                      <a:pt x="19754" y="8748"/>
                    </a:lnTo>
                    <a:lnTo>
                      <a:pt x="19879" y="8996"/>
                    </a:lnTo>
                    <a:lnTo>
                      <a:pt x="19677" y="9171"/>
                    </a:lnTo>
                    <a:lnTo>
                      <a:pt x="19417" y="9347"/>
                    </a:lnTo>
                    <a:lnTo>
                      <a:pt x="19436" y="9906"/>
                    </a:lnTo>
                    <a:lnTo>
                      <a:pt x="19128" y="10154"/>
                    </a:lnTo>
                    <a:lnTo>
                      <a:pt x="18638" y="10205"/>
                    </a:lnTo>
                    <a:lnTo>
                      <a:pt x="18850" y="10505"/>
                    </a:lnTo>
                    <a:lnTo>
                      <a:pt x="18638" y="10836"/>
                    </a:lnTo>
                    <a:lnTo>
                      <a:pt x="18850" y="11136"/>
                    </a:lnTo>
                    <a:lnTo>
                      <a:pt x="18542" y="11705"/>
                    </a:lnTo>
                    <a:lnTo>
                      <a:pt x="18436" y="12242"/>
                    </a:lnTo>
                    <a:lnTo>
                      <a:pt x="18051" y="12573"/>
                    </a:lnTo>
                    <a:lnTo>
                      <a:pt x="17561" y="13380"/>
                    </a:lnTo>
                    <a:lnTo>
                      <a:pt x="17513" y="13948"/>
                    </a:lnTo>
                    <a:lnTo>
                      <a:pt x="17638" y="14424"/>
                    </a:lnTo>
                    <a:lnTo>
                      <a:pt x="17917" y="15024"/>
                    </a:lnTo>
                    <a:lnTo>
                      <a:pt x="18022" y="15655"/>
                    </a:lnTo>
                    <a:lnTo>
                      <a:pt x="17792" y="15913"/>
                    </a:lnTo>
                    <a:lnTo>
                      <a:pt x="17513" y="15727"/>
                    </a:lnTo>
                    <a:lnTo>
                      <a:pt x="17561" y="15386"/>
                    </a:lnTo>
                    <a:lnTo>
                      <a:pt x="17388" y="14724"/>
                    </a:lnTo>
                    <a:lnTo>
                      <a:pt x="17176" y="14600"/>
                    </a:lnTo>
                    <a:lnTo>
                      <a:pt x="17090" y="14197"/>
                    </a:lnTo>
                    <a:lnTo>
                      <a:pt x="16782" y="14197"/>
                    </a:lnTo>
                    <a:lnTo>
                      <a:pt x="16474" y="13928"/>
                    </a:lnTo>
                    <a:lnTo>
                      <a:pt x="16186" y="14031"/>
                    </a:lnTo>
                    <a:lnTo>
                      <a:pt x="15859" y="13835"/>
                    </a:lnTo>
                    <a:lnTo>
                      <a:pt x="15493" y="14073"/>
                    </a:lnTo>
                    <a:lnTo>
                      <a:pt x="14830" y="13886"/>
                    </a:lnTo>
                    <a:lnTo>
                      <a:pt x="15262" y="14372"/>
                    </a:lnTo>
                    <a:lnTo>
                      <a:pt x="14705" y="14341"/>
                    </a:lnTo>
                    <a:lnTo>
                      <a:pt x="14339" y="13948"/>
                    </a:lnTo>
                    <a:lnTo>
                      <a:pt x="13676" y="13948"/>
                    </a:lnTo>
                    <a:lnTo>
                      <a:pt x="13772" y="14600"/>
                    </a:lnTo>
                    <a:lnTo>
                      <a:pt x="13262" y="14372"/>
                    </a:lnTo>
                    <a:lnTo>
                      <a:pt x="13002" y="15024"/>
                    </a:lnTo>
                    <a:lnTo>
                      <a:pt x="13204" y="15293"/>
                    </a:lnTo>
                    <a:lnTo>
                      <a:pt x="13002" y="16058"/>
                    </a:lnTo>
                    <a:lnTo>
                      <a:pt x="13233" y="16864"/>
                    </a:lnTo>
                    <a:lnTo>
                      <a:pt x="13493" y="17443"/>
                    </a:lnTo>
                    <a:lnTo>
                      <a:pt x="13801" y="18012"/>
                    </a:lnTo>
                    <a:lnTo>
                      <a:pt x="14705" y="17940"/>
                    </a:lnTo>
                    <a:lnTo>
                      <a:pt x="15080" y="17847"/>
                    </a:lnTo>
                    <a:lnTo>
                      <a:pt x="15157" y="17443"/>
                    </a:lnTo>
                    <a:lnTo>
                      <a:pt x="14955" y="17164"/>
                    </a:lnTo>
                    <a:lnTo>
                      <a:pt x="14974" y="16864"/>
                    </a:lnTo>
                    <a:lnTo>
                      <a:pt x="15541" y="16926"/>
                    </a:lnTo>
                    <a:lnTo>
                      <a:pt x="16109" y="16802"/>
                    </a:lnTo>
                    <a:lnTo>
                      <a:pt x="16109" y="17164"/>
                    </a:lnTo>
                    <a:lnTo>
                      <a:pt x="15955" y="17671"/>
                    </a:lnTo>
                    <a:lnTo>
                      <a:pt x="15676" y="18064"/>
                    </a:lnTo>
                    <a:lnTo>
                      <a:pt x="15618" y="18601"/>
                    </a:lnTo>
                    <a:lnTo>
                      <a:pt x="15984" y="18808"/>
                    </a:lnTo>
                    <a:lnTo>
                      <a:pt x="16474" y="18757"/>
                    </a:lnTo>
                    <a:lnTo>
                      <a:pt x="16782" y="18901"/>
                    </a:lnTo>
                    <a:lnTo>
                      <a:pt x="17090" y="18870"/>
                    </a:lnTo>
                    <a:lnTo>
                      <a:pt x="17157" y="19201"/>
                    </a:lnTo>
                    <a:lnTo>
                      <a:pt x="16916" y="19739"/>
                    </a:lnTo>
                    <a:lnTo>
                      <a:pt x="17128" y="20070"/>
                    </a:lnTo>
                    <a:lnTo>
                      <a:pt x="17157" y="20659"/>
                    </a:lnTo>
                    <a:lnTo>
                      <a:pt x="17513" y="21124"/>
                    </a:lnTo>
                    <a:lnTo>
                      <a:pt x="17946" y="21207"/>
                    </a:lnTo>
                    <a:lnTo>
                      <a:pt x="18205" y="21124"/>
                    </a:lnTo>
                    <a:lnTo>
                      <a:pt x="18378" y="21145"/>
                    </a:lnTo>
                    <a:lnTo>
                      <a:pt x="18898" y="21145"/>
                    </a:lnTo>
                    <a:lnTo>
                      <a:pt x="19128" y="21383"/>
                    </a:lnTo>
                    <a:lnTo>
                      <a:pt x="18850" y="21321"/>
                    </a:lnTo>
                    <a:lnTo>
                      <a:pt x="18513" y="21383"/>
                    </a:lnTo>
                    <a:lnTo>
                      <a:pt x="17946" y="21600"/>
                    </a:lnTo>
                    <a:lnTo>
                      <a:pt x="17465" y="21300"/>
                    </a:lnTo>
                    <a:lnTo>
                      <a:pt x="16936" y="21124"/>
                    </a:lnTo>
                    <a:lnTo>
                      <a:pt x="16753" y="21145"/>
                    </a:lnTo>
                    <a:lnTo>
                      <a:pt x="16782" y="20876"/>
                    </a:lnTo>
                    <a:lnTo>
                      <a:pt x="16753" y="20390"/>
                    </a:lnTo>
                    <a:lnTo>
                      <a:pt x="16349" y="20070"/>
                    </a:lnTo>
                    <a:lnTo>
                      <a:pt x="15522" y="19822"/>
                    </a:lnTo>
                    <a:lnTo>
                      <a:pt x="15387" y="19646"/>
                    </a:lnTo>
                    <a:lnTo>
                      <a:pt x="15157" y="19677"/>
                    </a:lnTo>
                    <a:lnTo>
                      <a:pt x="14926" y="19439"/>
                    </a:lnTo>
                    <a:lnTo>
                      <a:pt x="14599" y="19294"/>
                    </a:lnTo>
                    <a:lnTo>
                      <a:pt x="14185" y="18757"/>
                    </a:lnTo>
                    <a:lnTo>
                      <a:pt x="13724" y="18601"/>
                    </a:lnTo>
                    <a:lnTo>
                      <a:pt x="13464" y="18901"/>
                    </a:lnTo>
                    <a:lnTo>
                      <a:pt x="13127" y="18663"/>
                    </a:lnTo>
                    <a:lnTo>
                      <a:pt x="12791" y="18663"/>
                    </a:lnTo>
                    <a:lnTo>
                      <a:pt x="12079" y="18457"/>
                    </a:lnTo>
                    <a:lnTo>
                      <a:pt x="10752" y="17547"/>
                    </a:lnTo>
                    <a:lnTo>
                      <a:pt x="10675" y="16596"/>
                    </a:lnTo>
                    <a:lnTo>
                      <a:pt x="10492" y="16213"/>
                    </a:lnTo>
                    <a:lnTo>
                      <a:pt x="10281" y="15913"/>
                    </a:lnTo>
                    <a:lnTo>
                      <a:pt x="10002" y="15355"/>
                    </a:lnTo>
                    <a:lnTo>
                      <a:pt x="8617" y="13535"/>
                    </a:lnTo>
                    <a:lnTo>
                      <a:pt x="8617" y="14217"/>
                    </a:lnTo>
                    <a:lnTo>
                      <a:pt x="9463" y="15417"/>
                    </a:lnTo>
                    <a:lnTo>
                      <a:pt x="9819" y="16482"/>
                    </a:lnTo>
                    <a:lnTo>
                      <a:pt x="9261" y="16265"/>
                    </a:lnTo>
                    <a:lnTo>
                      <a:pt x="9184" y="15655"/>
                    </a:lnTo>
                    <a:lnTo>
                      <a:pt x="8463" y="15262"/>
                    </a:lnTo>
                    <a:lnTo>
                      <a:pt x="8877" y="15024"/>
                    </a:lnTo>
                    <a:lnTo>
                      <a:pt x="7944" y="14341"/>
                    </a:lnTo>
                    <a:lnTo>
                      <a:pt x="8309" y="13948"/>
                    </a:lnTo>
                    <a:lnTo>
                      <a:pt x="7973" y="13235"/>
                    </a:lnTo>
                    <a:lnTo>
                      <a:pt x="6886" y="11612"/>
                    </a:lnTo>
                    <a:lnTo>
                      <a:pt x="6722" y="10691"/>
                    </a:lnTo>
                    <a:lnTo>
                      <a:pt x="6790" y="9906"/>
                    </a:lnTo>
                    <a:lnTo>
                      <a:pt x="7069" y="9171"/>
                    </a:lnTo>
                    <a:lnTo>
                      <a:pt x="7069" y="8365"/>
                    </a:lnTo>
                    <a:lnTo>
                      <a:pt x="6886" y="7910"/>
                    </a:lnTo>
                    <a:lnTo>
                      <a:pt x="7482" y="7765"/>
                    </a:lnTo>
                    <a:lnTo>
                      <a:pt x="6722" y="6835"/>
                    </a:lnTo>
                    <a:lnTo>
                      <a:pt x="6742" y="6411"/>
                    </a:lnTo>
                    <a:lnTo>
                      <a:pt x="6463" y="5811"/>
                    </a:lnTo>
                    <a:lnTo>
                      <a:pt x="6568" y="5490"/>
                    </a:lnTo>
                    <a:lnTo>
                      <a:pt x="6328" y="5273"/>
                    </a:lnTo>
                    <a:lnTo>
                      <a:pt x="6280" y="4891"/>
                    </a:lnTo>
                    <a:lnTo>
                      <a:pt x="6049" y="4622"/>
                    </a:lnTo>
                    <a:lnTo>
                      <a:pt x="6328" y="4322"/>
                    </a:lnTo>
                    <a:lnTo>
                      <a:pt x="5943" y="4177"/>
                    </a:lnTo>
                    <a:lnTo>
                      <a:pt x="5655" y="4405"/>
                    </a:lnTo>
                    <a:lnTo>
                      <a:pt x="5212" y="3857"/>
                    </a:lnTo>
                    <a:lnTo>
                      <a:pt x="4751" y="3681"/>
                    </a:lnTo>
                    <a:lnTo>
                      <a:pt x="4078" y="3681"/>
                    </a:lnTo>
                    <a:lnTo>
                      <a:pt x="3674" y="4208"/>
                    </a:lnTo>
                    <a:lnTo>
                      <a:pt x="3472" y="4084"/>
                    </a:lnTo>
                    <a:lnTo>
                      <a:pt x="3799" y="3381"/>
                    </a:lnTo>
                    <a:lnTo>
                      <a:pt x="3491" y="3536"/>
                    </a:lnTo>
                    <a:lnTo>
                      <a:pt x="2827" y="4208"/>
                    </a:lnTo>
                    <a:lnTo>
                      <a:pt x="2097" y="4829"/>
                    </a:lnTo>
                    <a:lnTo>
                      <a:pt x="1510" y="4973"/>
                    </a:lnTo>
                    <a:lnTo>
                      <a:pt x="404" y="5635"/>
                    </a:lnTo>
                    <a:lnTo>
                      <a:pt x="0" y="5615"/>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grpSp>
            <p:nvGrpSpPr>
              <p:cNvPr id="71" name="Group 7"/>
              <p:cNvGrpSpPr/>
              <p:nvPr/>
            </p:nvGrpSpPr>
            <p:grpSpPr>
              <a:xfrm>
                <a:off x="2128980" y="-1"/>
                <a:ext cx="1350943" cy="2883773"/>
                <a:chOff x="0" y="0"/>
                <a:chExt cx="1350942" cy="2883771"/>
              </a:xfrm>
            </p:grpSpPr>
            <p:sp>
              <p:nvSpPr>
                <p:cNvPr id="67" name="Freeform 8"/>
                <p:cNvSpPr/>
                <p:nvPr/>
              </p:nvSpPr>
              <p:spPr>
                <a:xfrm>
                  <a:off x="232971" y="0"/>
                  <a:ext cx="1117972" cy="7956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296"/>
                      </a:moveTo>
                      <a:lnTo>
                        <a:pt x="510" y="2705"/>
                      </a:lnTo>
                      <a:lnTo>
                        <a:pt x="510" y="1551"/>
                      </a:lnTo>
                      <a:lnTo>
                        <a:pt x="1274" y="0"/>
                      </a:lnTo>
                      <a:lnTo>
                        <a:pt x="5209" y="1034"/>
                      </a:lnTo>
                      <a:lnTo>
                        <a:pt x="11890" y="2824"/>
                      </a:lnTo>
                      <a:lnTo>
                        <a:pt x="14608" y="4415"/>
                      </a:lnTo>
                      <a:lnTo>
                        <a:pt x="17976" y="6126"/>
                      </a:lnTo>
                      <a:lnTo>
                        <a:pt x="19788" y="8751"/>
                      </a:lnTo>
                      <a:lnTo>
                        <a:pt x="21600" y="10223"/>
                      </a:lnTo>
                      <a:lnTo>
                        <a:pt x="20892" y="11257"/>
                      </a:lnTo>
                      <a:lnTo>
                        <a:pt x="20892" y="12530"/>
                      </a:lnTo>
                      <a:lnTo>
                        <a:pt x="20185" y="12849"/>
                      </a:lnTo>
                      <a:lnTo>
                        <a:pt x="19647" y="14002"/>
                      </a:lnTo>
                      <a:lnTo>
                        <a:pt x="20185" y="15116"/>
                      </a:lnTo>
                      <a:lnTo>
                        <a:pt x="20100" y="16031"/>
                      </a:lnTo>
                      <a:lnTo>
                        <a:pt x="19335" y="17264"/>
                      </a:lnTo>
                      <a:lnTo>
                        <a:pt x="19477" y="18418"/>
                      </a:lnTo>
                      <a:lnTo>
                        <a:pt x="20666" y="19691"/>
                      </a:lnTo>
                      <a:lnTo>
                        <a:pt x="20751" y="20725"/>
                      </a:lnTo>
                      <a:lnTo>
                        <a:pt x="20383" y="21520"/>
                      </a:lnTo>
                      <a:lnTo>
                        <a:pt x="19250" y="21600"/>
                      </a:lnTo>
                      <a:lnTo>
                        <a:pt x="18429" y="20924"/>
                      </a:lnTo>
                      <a:lnTo>
                        <a:pt x="17467" y="19571"/>
                      </a:lnTo>
                      <a:lnTo>
                        <a:pt x="17099" y="19571"/>
                      </a:lnTo>
                      <a:lnTo>
                        <a:pt x="16561" y="18895"/>
                      </a:lnTo>
                      <a:lnTo>
                        <a:pt x="16108" y="17065"/>
                      </a:lnTo>
                      <a:lnTo>
                        <a:pt x="15429" y="16508"/>
                      </a:lnTo>
                      <a:lnTo>
                        <a:pt x="14240" y="15792"/>
                      </a:lnTo>
                      <a:lnTo>
                        <a:pt x="13079" y="15036"/>
                      </a:lnTo>
                      <a:lnTo>
                        <a:pt x="11607" y="13406"/>
                      </a:lnTo>
                      <a:lnTo>
                        <a:pt x="10984" y="12252"/>
                      </a:lnTo>
                      <a:lnTo>
                        <a:pt x="11069" y="11377"/>
                      </a:lnTo>
                      <a:lnTo>
                        <a:pt x="11663" y="10701"/>
                      </a:lnTo>
                      <a:lnTo>
                        <a:pt x="11210" y="9666"/>
                      </a:lnTo>
                      <a:lnTo>
                        <a:pt x="10531" y="10223"/>
                      </a:lnTo>
                      <a:lnTo>
                        <a:pt x="9625" y="8751"/>
                      </a:lnTo>
                      <a:lnTo>
                        <a:pt x="9342" y="9428"/>
                      </a:lnTo>
                      <a:lnTo>
                        <a:pt x="8578" y="9428"/>
                      </a:lnTo>
                      <a:lnTo>
                        <a:pt x="8351" y="8871"/>
                      </a:lnTo>
                      <a:lnTo>
                        <a:pt x="8351" y="7916"/>
                      </a:lnTo>
                      <a:lnTo>
                        <a:pt x="7898" y="7240"/>
                      </a:lnTo>
                      <a:lnTo>
                        <a:pt x="7389" y="7399"/>
                      </a:lnTo>
                      <a:lnTo>
                        <a:pt x="6568" y="5768"/>
                      </a:lnTo>
                      <a:lnTo>
                        <a:pt x="6030" y="5688"/>
                      </a:lnTo>
                      <a:lnTo>
                        <a:pt x="5039" y="4893"/>
                      </a:lnTo>
                      <a:lnTo>
                        <a:pt x="3312" y="5092"/>
                      </a:lnTo>
                      <a:lnTo>
                        <a:pt x="1359" y="4893"/>
                      </a:lnTo>
                      <a:lnTo>
                        <a:pt x="0" y="4296"/>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sp>
              <p:nvSpPr>
                <p:cNvPr id="68" name="Freeform 9"/>
                <p:cNvSpPr/>
                <p:nvPr/>
              </p:nvSpPr>
              <p:spPr>
                <a:xfrm>
                  <a:off x="0" y="281343"/>
                  <a:ext cx="720894" cy="4044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34" y="0"/>
                      </a:moveTo>
                      <a:lnTo>
                        <a:pt x="0" y="1722"/>
                      </a:lnTo>
                      <a:lnTo>
                        <a:pt x="0" y="3678"/>
                      </a:lnTo>
                      <a:lnTo>
                        <a:pt x="1493" y="6183"/>
                      </a:lnTo>
                      <a:lnTo>
                        <a:pt x="2195" y="5478"/>
                      </a:lnTo>
                      <a:lnTo>
                        <a:pt x="2678" y="6339"/>
                      </a:lnTo>
                      <a:lnTo>
                        <a:pt x="3732" y="6574"/>
                      </a:lnTo>
                      <a:lnTo>
                        <a:pt x="4302" y="5243"/>
                      </a:lnTo>
                      <a:lnTo>
                        <a:pt x="6541" y="5478"/>
                      </a:lnTo>
                      <a:lnTo>
                        <a:pt x="6761" y="6809"/>
                      </a:lnTo>
                      <a:lnTo>
                        <a:pt x="7551" y="7435"/>
                      </a:lnTo>
                      <a:lnTo>
                        <a:pt x="9307" y="7200"/>
                      </a:lnTo>
                      <a:lnTo>
                        <a:pt x="9834" y="8374"/>
                      </a:lnTo>
                      <a:lnTo>
                        <a:pt x="10800" y="8765"/>
                      </a:lnTo>
                      <a:lnTo>
                        <a:pt x="11502" y="10487"/>
                      </a:lnTo>
                      <a:lnTo>
                        <a:pt x="11502" y="12757"/>
                      </a:lnTo>
                      <a:lnTo>
                        <a:pt x="10932" y="13383"/>
                      </a:lnTo>
                      <a:lnTo>
                        <a:pt x="11283" y="14322"/>
                      </a:lnTo>
                      <a:lnTo>
                        <a:pt x="10317" y="16043"/>
                      </a:lnTo>
                      <a:lnTo>
                        <a:pt x="10317" y="17609"/>
                      </a:lnTo>
                      <a:lnTo>
                        <a:pt x="11722" y="18078"/>
                      </a:lnTo>
                      <a:lnTo>
                        <a:pt x="12380" y="17374"/>
                      </a:lnTo>
                      <a:lnTo>
                        <a:pt x="12732" y="16513"/>
                      </a:lnTo>
                      <a:lnTo>
                        <a:pt x="13215" y="17374"/>
                      </a:lnTo>
                      <a:lnTo>
                        <a:pt x="14049" y="16904"/>
                      </a:lnTo>
                      <a:lnTo>
                        <a:pt x="15585" y="18078"/>
                      </a:lnTo>
                      <a:lnTo>
                        <a:pt x="16639" y="20035"/>
                      </a:lnTo>
                      <a:lnTo>
                        <a:pt x="16990" y="20035"/>
                      </a:lnTo>
                      <a:lnTo>
                        <a:pt x="17122" y="21130"/>
                      </a:lnTo>
                      <a:lnTo>
                        <a:pt x="18263" y="21600"/>
                      </a:lnTo>
                      <a:lnTo>
                        <a:pt x="19317" y="21600"/>
                      </a:lnTo>
                      <a:lnTo>
                        <a:pt x="18615" y="20426"/>
                      </a:lnTo>
                      <a:lnTo>
                        <a:pt x="18966" y="19565"/>
                      </a:lnTo>
                      <a:lnTo>
                        <a:pt x="20020" y="20426"/>
                      </a:lnTo>
                      <a:lnTo>
                        <a:pt x="20810" y="20896"/>
                      </a:lnTo>
                      <a:lnTo>
                        <a:pt x="21029" y="19409"/>
                      </a:lnTo>
                      <a:lnTo>
                        <a:pt x="20107" y="17609"/>
                      </a:lnTo>
                      <a:lnTo>
                        <a:pt x="19185" y="17609"/>
                      </a:lnTo>
                      <a:lnTo>
                        <a:pt x="18263" y="16278"/>
                      </a:lnTo>
                      <a:lnTo>
                        <a:pt x="19185" y="16278"/>
                      </a:lnTo>
                      <a:lnTo>
                        <a:pt x="20107" y="17139"/>
                      </a:lnTo>
                      <a:lnTo>
                        <a:pt x="21600" y="17139"/>
                      </a:lnTo>
                      <a:lnTo>
                        <a:pt x="21161" y="15574"/>
                      </a:lnTo>
                      <a:lnTo>
                        <a:pt x="20020" y="13617"/>
                      </a:lnTo>
                      <a:lnTo>
                        <a:pt x="18966" y="13383"/>
                      </a:lnTo>
                      <a:lnTo>
                        <a:pt x="17561" y="11426"/>
                      </a:lnTo>
                      <a:lnTo>
                        <a:pt x="16068" y="10722"/>
                      </a:lnTo>
                      <a:lnTo>
                        <a:pt x="14576" y="10096"/>
                      </a:lnTo>
                      <a:lnTo>
                        <a:pt x="13478" y="7435"/>
                      </a:lnTo>
                      <a:lnTo>
                        <a:pt x="12732" y="4226"/>
                      </a:lnTo>
                      <a:lnTo>
                        <a:pt x="11722" y="4226"/>
                      </a:lnTo>
                      <a:lnTo>
                        <a:pt x="11371" y="3287"/>
                      </a:lnTo>
                      <a:lnTo>
                        <a:pt x="10800" y="3522"/>
                      </a:lnTo>
                      <a:lnTo>
                        <a:pt x="9746" y="2113"/>
                      </a:lnTo>
                      <a:lnTo>
                        <a:pt x="7902" y="1487"/>
                      </a:lnTo>
                      <a:lnTo>
                        <a:pt x="7200" y="2348"/>
                      </a:lnTo>
                      <a:lnTo>
                        <a:pt x="5576" y="1487"/>
                      </a:lnTo>
                      <a:lnTo>
                        <a:pt x="4522" y="1487"/>
                      </a:lnTo>
                      <a:lnTo>
                        <a:pt x="4039" y="391"/>
                      </a:lnTo>
                      <a:lnTo>
                        <a:pt x="3512" y="0"/>
                      </a:lnTo>
                      <a:lnTo>
                        <a:pt x="2678" y="391"/>
                      </a:lnTo>
                      <a:lnTo>
                        <a:pt x="834" y="0"/>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sp>
              <p:nvSpPr>
                <p:cNvPr id="69" name="Freeform 10"/>
                <p:cNvSpPr/>
                <p:nvPr/>
              </p:nvSpPr>
              <p:spPr>
                <a:xfrm>
                  <a:off x="417590" y="2598032"/>
                  <a:ext cx="499645" cy="1758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440"/>
                      </a:moveTo>
                      <a:lnTo>
                        <a:pt x="1647" y="3960"/>
                      </a:lnTo>
                      <a:lnTo>
                        <a:pt x="2787" y="3960"/>
                      </a:lnTo>
                      <a:lnTo>
                        <a:pt x="4054" y="1440"/>
                      </a:lnTo>
                      <a:lnTo>
                        <a:pt x="5891" y="1440"/>
                      </a:lnTo>
                      <a:lnTo>
                        <a:pt x="6208" y="540"/>
                      </a:lnTo>
                      <a:lnTo>
                        <a:pt x="6841" y="0"/>
                      </a:lnTo>
                      <a:lnTo>
                        <a:pt x="9058" y="3420"/>
                      </a:lnTo>
                      <a:lnTo>
                        <a:pt x="9628" y="6480"/>
                      </a:lnTo>
                      <a:lnTo>
                        <a:pt x="10008" y="4860"/>
                      </a:lnTo>
                      <a:lnTo>
                        <a:pt x="11845" y="7920"/>
                      </a:lnTo>
                      <a:lnTo>
                        <a:pt x="12795" y="7920"/>
                      </a:lnTo>
                      <a:lnTo>
                        <a:pt x="13999" y="9360"/>
                      </a:lnTo>
                      <a:lnTo>
                        <a:pt x="15139" y="10440"/>
                      </a:lnTo>
                      <a:lnTo>
                        <a:pt x="15139" y="14220"/>
                      </a:lnTo>
                      <a:lnTo>
                        <a:pt x="17926" y="14220"/>
                      </a:lnTo>
                      <a:lnTo>
                        <a:pt x="18813" y="17280"/>
                      </a:lnTo>
                      <a:lnTo>
                        <a:pt x="20270" y="17280"/>
                      </a:lnTo>
                      <a:lnTo>
                        <a:pt x="21600" y="20160"/>
                      </a:lnTo>
                      <a:lnTo>
                        <a:pt x="20777" y="21600"/>
                      </a:lnTo>
                      <a:lnTo>
                        <a:pt x="20270" y="19800"/>
                      </a:lnTo>
                      <a:lnTo>
                        <a:pt x="20143" y="19260"/>
                      </a:lnTo>
                      <a:lnTo>
                        <a:pt x="18813" y="19800"/>
                      </a:lnTo>
                      <a:lnTo>
                        <a:pt x="18116" y="20160"/>
                      </a:lnTo>
                      <a:lnTo>
                        <a:pt x="17166" y="21600"/>
                      </a:lnTo>
                      <a:lnTo>
                        <a:pt x="13999" y="21600"/>
                      </a:lnTo>
                      <a:lnTo>
                        <a:pt x="13999" y="19260"/>
                      </a:lnTo>
                      <a:lnTo>
                        <a:pt x="11845" y="14760"/>
                      </a:lnTo>
                      <a:lnTo>
                        <a:pt x="11845" y="10800"/>
                      </a:lnTo>
                      <a:lnTo>
                        <a:pt x="9628" y="10800"/>
                      </a:lnTo>
                      <a:lnTo>
                        <a:pt x="8868" y="9360"/>
                      </a:lnTo>
                      <a:lnTo>
                        <a:pt x="8361" y="10800"/>
                      </a:lnTo>
                      <a:lnTo>
                        <a:pt x="7474" y="9000"/>
                      </a:lnTo>
                      <a:lnTo>
                        <a:pt x="6841" y="9000"/>
                      </a:lnTo>
                      <a:lnTo>
                        <a:pt x="6841" y="5940"/>
                      </a:lnTo>
                      <a:lnTo>
                        <a:pt x="6208" y="3960"/>
                      </a:lnTo>
                      <a:lnTo>
                        <a:pt x="4307" y="4860"/>
                      </a:lnTo>
                      <a:lnTo>
                        <a:pt x="3040" y="9000"/>
                      </a:lnTo>
                      <a:lnTo>
                        <a:pt x="1457" y="9360"/>
                      </a:lnTo>
                      <a:lnTo>
                        <a:pt x="0" y="10440"/>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sp>
              <p:nvSpPr>
                <p:cNvPr id="70" name="Freeform 11"/>
                <p:cNvSpPr/>
                <p:nvPr/>
              </p:nvSpPr>
              <p:spPr>
                <a:xfrm>
                  <a:off x="870346" y="2735773"/>
                  <a:ext cx="310630" cy="1479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467"/>
                      </a:moveTo>
                      <a:lnTo>
                        <a:pt x="1528" y="17109"/>
                      </a:lnTo>
                      <a:lnTo>
                        <a:pt x="6419" y="16467"/>
                      </a:lnTo>
                      <a:lnTo>
                        <a:pt x="8762" y="20531"/>
                      </a:lnTo>
                      <a:lnTo>
                        <a:pt x="11106" y="21600"/>
                      </a:lnTo>
                      <a:lnTo>
                        <a:pt x="12634" y="16467"/>
                      </a:lnTo>
                      <a:lnTo>
                        <a:pt x="11921" y="14115"/>
                      </a:lnTo>
                      <a:lnTo>
                        <a:pt x="13449" y="12404"/>
                      </a:lnTo>
                      <a:lnTo>
                        <a:pt x="15792" y="16467"/>
                      </a:lnTo>
                      <a:lnTo>
                        <a:pt x="18136" y="16467"/>
                      </a:lnTo>
                      <a:lnTo>
                        <a:pt x="18136" y="13473"/>
                      </a:lnTo>
                      <a:lnTo>
                        <a:pt x="19562" y="13473"/>
                      </a:lnTo>
                      <a:lnTo>
                        <a:pt x="21600" y="10265"/>
                      </a:lnTo>
                      <a:lnTo>
                        <a:pt x="20072" y="9838"/>
                      </a:lnTo>
                      <a:lnTo>
                        <a:pt x="20072" y="3422"/>
                      </a:lnTo>
                      <a:lnTo>
                        <a:pt x="17219" y="2352"/>
                      </a:lnTo>
                      <a:lnTo>
                        <a:pt x="14774" y="3422"/>
                      </a:lnTo>
                      <a:lnTo>
                        <a:pt x="12634" y="3422"/>
                      </a:lnTo>
                      <a:lnTo>
                        <a:pt x="9679" y="2352"/>
                      </a:lnTo>
                      <a:lnTo>
                        <a:pt x="7132" y="0"/>
                      </a:lnTo>
                      <a:lnTo>
                        <a:pt x="6419" y="2352"/>
                      </a:lnTo>
                      <a:lnTo>
                        <a:pt x="6113" y="6844"/>
                      </a:lnTo>
                      <a:lnTo>
                        <a:pt x="3974" y="6844"/>
                      </a:lnTo>
                      <a:lnTo>
                        <a:pt x="2955" y="10265"/>
                      </a:lnTo>
                      <a:lnTo>
                        <a:pt x="1528" y="11762"/>
                      </a:lnTo>
                      <a:lnTo>
                        <a:pt x="0" y="16467"/>
                      </a:lnTo>
                    </a:path>
                  </a:pathLst>
                </a:custGeom>
                <a:solidFill>
                  <a:srgbClr val="EF9100"/>
                </a:solidFill>
                <a:ln w="12700" cap="rnd">
                  <a:solidFill>
                    <a:srgbClr val="000000"/>
                  </a:solidFill>
                  <a:prstDash val="solid"/>
                  <a:round/>
                </a:ln>
                <a:effectLst>
                  <a:outerShdw sx="100000" sy="100000" kx="0" ky="0" algn="b" rotWithShape="0" blurRad="0" dist="53882" dir="2700000">
                    <a:srgbClr val="CECECE"/>
                  </a:outerShdw>
                </a:effectLst>
              </p:spPr>
              <p:txBody>
                <a:bodyPr wrap="square" lIns="45719" tIns="45719" rIns="45719" bIns="45719" numCol="1" anchor="t">
                  <a:noAutofit/>
                </a:bodyPr>
                <a:lstStyle/>
                <a:p>
                  <a:pPr/>
                </a:p>
              </p:txBody>
            </p:sp>
          </p:grpSp>
        </p:grpSp>
        <p:grpSp>
          <p:nvGrpSpPr>
            <p:cNvPr id="211" name="Group 12"/>
            <p:cNvGrpSpPr/>
            <p:nvPr/>
          </p:nvGrpSpPr>
          <p:grpSpPr>
            <a:xfrm>
              <a:off x="1146174" y="1454150"/>
              <a:ext cx="1684340" cy="998538"/>
              <a:chOff x="0" y="0"/>
              <a:chExt cx="1684338" cy="998537"/>
            </a:xfrm>
          </p:grpSpPr>
          <p:sp>
            <p:nvSpPr>
              <p:cNvPr id="73" name="Oval 13"/>
              <p:cNvSpPr/>
              <p:nvPr/>
            </p:nvSpPr>
            <p:spPr>
              <a:xfrm>
                <a:off x="83484" y="52708"/>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74" name="Oval 14"/>
              <p:cNvSpPr/>
              <p:nvPr/>
            </p:nvSpPr>
            <p:spPr>
              <a:xfrm>
                <a:off x="268029" y="84919"/>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75" name="Oval 15"/>
              <p:cNvSpPr/>
              <p:nvPr/>
            </p:nvSpPr>
            <p:spPr>
              <a:xfrm>
                <a:off x="452574" y="46852"/>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76" name="Oval 16"/>
              <p:cNvSpPr/>
              <p:nvPr/>
            </p:nvSpPr>
            <p:spPr>
              <a:xfrm>
                <a:off x="694240" y="122986"/>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77" name="Oval 17"/>
              <p:cNvSpPr/>
              <p:nvPr/>
            </p:nvSpPr>
            <p:spPr>
              <a:xfrm>
                <a:off x="944693" y="90776"/>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78" name="Oval 18"/>
              <p:cNvSpPr/>
              <p:nvPr/>
            </p:nvSpPr>
            <p:spPr>
              <a:xfrm>
                <a:off x="1159996" y="171303"/>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79" name="Oval 19"/>
              <p:cNvSpPr/>
              <p:nvPr/>
            </p:nvSpPr>
            <p:spPr>
              <a:xfrm>
                <a:off x="1375298" y="99560"/>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0" name="Oval 20"/>
              <p:cNvSpPr/>
              <p:nvPr/>
            </p:nvSpPr>
            <p:spPr>
              <a:xfrm>
                <a:off x="1524691" y="218155"/>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1" name="Oval 21"/>
              <p:cNvSpPr/>
              <p:nvPr/>
            </p:nvSpPr>
            <p:spPr>
              <a:xfrm>
                <a:off x="1625752" y="27818"/>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2" name="Oval 22"/>
              <p:cNvSpPr/>
              <p:nvPr/>
            </p:nvSpPr>
            <p:spPr>
              <a:xfrm>
                <a:off x="404241" y="285505"/>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3" name="Oval 23"/>
              <p:cNvSpPr/>
              <p:nvPr/>
            </p:nvSpPr>
            <p:spPr>
              <a:xfrm>
                <a:off x="224090" y="251830"/>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4" name="Oval 24"/>
              <p:cNvSpPr/>
              <p:nvPr/>
            </p:nvSpPr>
            <p:spPr>
              <a:xfrm>
                <a:off x="-1" y="251830"/>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5" name="Oval 25"/>
              <p:cNvSpPr/>
              <p:nvPr/>
            </p:nvSpPr>
            <p:spPr>
              <a:xfrm>
                <a:off x="650300" y="361640"/>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6" name="Oval 26"/>
              <p:cNvSpPr/>
              <p:nvPr/>
            </p:nvSpPr>
            <p:spPr>
              <a:xfrm>
                <a:off x="1173177" y="427526"/>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7" name="Oval 27"/>
              <p:cNvSpPr/>
              <p:nvPr/>
            </p:nvSpPr>
            <p:spPr>
              <a:xfrm>
                <a:off x="1261056" y="590044"/>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8" name="Oval 28"/>
              <p:cNvSpPr/>
              <p:nvPr/>
            </p:nvSpPr>
            <p:spPr>
              <a:xfrm>
                <a:off x="834845" y="275256"/>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89" name="Oval 29"/>
              <p:cNvSpPr/>
              <p:nvPr/>
            </p:nvSpPr>
            <p:spPr>
              <a:xfrm>
                <a:off x="975451" y="427526"/>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0" name="Oval 30"/>
              <p:cNvSpPr/>
              <p:nvPr/>
            </p:nvSpPr>
            <p:spPr>
              <a:xfrm>
                <a:off x="1414843" y="617863"/>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1" name="Oval 31"/>
              <p:cNvSpPr/>
              <p:nvPr/>
            </p:nvSpPr>
            <p:spPr>
              <a:xfrm>
                <a:off x="1441207" y="404100"/>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2" name="Oval 32"/>
              <p:cNvSpPr/>
              <p:nvPr/>
            </p:nvSpPr>
            <p:spPr>
              <a:xfrm>
                <a:off x="1129238" y="670571"/>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3" name="Oval 33"/>
              <p:cNvSpPr/>
              <p:nvPr/>
            </p:nvSpPr>
            <p:spPr>
              <a:xfrm>
                <a:off x="957875" y="617863"/>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4" name="Oval 34"/>
              <p:cNvSpPr/>
              <p:nvPr/>
            </p:nvSpPr>
            <p:spPr>
              <a:xfrm>
                <a:off x="795300" y="522694"/>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5" name="Oval 35"/>
              <p:cNvSpPr/>
              <p:nvPr/>
            </p:nvSpPr>
            <p:spPr>
              <a:xfrm>
                <a:off x="667876" y="651538"/>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6" name="Oval 36"/>
              <p:cNvSpPr/>
              <p:nvPr/>
            </p:nvSpPr>
            <p:spPr>
              <a:xfrm>
                <a:off x="527270" y="518302"/>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7" name="Oval 37"/>
              <p:cNvSpPr/>
              <p:nvPr/>
            </p:nvSpPr>
            <p:spPr>
              <a:xfrm>
                <a:off x="351513" y="456808"/>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8" name="Oval 38"/>
              <p:cNvSpPr/>
              <p:nvPr/>
            </p:nvSpPr>
            <p:spPr>
              <a:xfrm>
                <a:off x="57121" y="461201"/>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99" name="Oval 39"/>
              <p:cNvSpPr/>
              <p:nvPr/>
            </p:nvSpPr>
            <p:spPr>
              <a:xfrm>
                <a:off x="215302" y="541728"/>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0" name="Oval 40"/>
              <p:cNvSpPr/>
              <p:nvPr/>
            </p:nvSpPr>
            <p:spPr>
              <a:xfrm>
                <a:off x="355907" y="670571"/>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1" name="Oval 41"/>
              <p:cNvSpPr/>
              <p:nvPr/>
            </p:nvSpPr>
            <p:spPr>
              <a:xfrm>
                <a:off x="347120" y="841875"/>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2" name="Oval 42"/>
              <p:cNvSpPr/>
              <p:nvPr/>
            </p:nvSpPr>
            <p:spPr>
              <a:xfrm>
                <a:off x="558028" y="770132"/>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3" name="Oval 43"/>
              <p:cNvSpPr/>
              <p:nvPr/>
            </p:nvSpPr>
            <p:spPr>
              <a:xfrm>
                <a:off x="795300" y="756955"/>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4" name="Oval 44"/>
              <p:cNvSpPr/>
              <p:nvPr/>
            </p:nvSpPr>
            <p:spPr>
              <a:xfrm>
                <a:off x="663482" y="871157"/>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5" name="Oval 45"/>
              <p:cNvSpPr/>
              <p:nvPr/>
            </p:nvSpPr>
            <p:spPr>
              <a:xfrm>
                <a:off x="1304995" y="285505"/>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6" name="Oval 46"/>
              <p:cNvSpPr/>
              <p:nvPr/>
            </p:nvSpPr>
            <p:spPr>
              <a:xfrm>
                <a:off x="1181965" y="0"/>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7" name="Oval 47"/>
              <p:cNvSpPr/>
              <p:nvPr/>
            </p:nvSpPr>
            <p:spPr>
              <a:xfrm>
                <a:off x="799694" y="0"/>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8" name="Oval 48"/>
              <p:cNvSpPr/>
              <p:nvPr/>
            </p:nvSpPr>
            <p:spPr>
              <a:xfrm>
                <a:off x="496513" y="937043"/>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09" name="Oval 49"/>
              <p:cNvSpPr/>
              <p:nvPr/>
            </p:nvSpPr>
            <p:spPr>
              <a:xfrm>
                <a:off x="92272" y="613470"/>
                <a:ext cx="58587" cy="6149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10" name="Line 50"/>
              <p:cNvSpPr/>
              <p:nvPr/>
            </p:nvSpPr>
            <p:spPr>
              <a:xfrm>
                <a:off x="123029" y="87847"/>
                <a:ext cx="164040" cy="1610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1" name="Line 51"/>
              <p:cNvSpPr/>
              <p:nvPr/>
            </p:nvSpPr>
            <p:spPr>
              <a:xfrm flipV="1">
                <a:off x="303180" y="61493"/>
                <a:ext cx="181616" cy="4978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2" name="Line 52"/>
              <p:cNvSpPr/>
              <p:nvPr/>
            </p:nvSpPr>
            <p:spPr>
              <a:xfrm flipH="1">
                <a:off x="19040" y="106881"/>
                <a:ext cx="275353" cy="16398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3" name="Line 53"/>
              <p:cNvSpPr/>
              <p:nvPr/>
            </p:nvSpPr>
            <p:spPr>
              <a:xfrm>
                <a:off x="114242" y="81991"/>
                <a:ext cx="128889" cy="18887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4" name="Line 54"/>
              <p:cNvSpPr/>
              <p:nvPr/>
            </p:nvSpPr>
            <p:spPr>
              <a:xfrm flipH="1">
                <a:off x="23435" y="81991"/>
                <a:ext cx="90808" cy="18887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5" name="Line 55"/>
              <p:cNvSpPr/>
              <p:nvPr/>
            </p:nvSpPr>
            <p:spPr>
              <a:xfrm>
                <a:off x="35151" y="286969"/>
                <a:ext cx="41010" cy="19765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6" name="Line 56"/>
              <p:cNvSpPr/>
              <p:nvPr/>
            </p:nvSpPr>
            <p:spPr>
              <a:xfrm>
                <a:off x="87878" y="481698"/>
                <a:ext cx="19041" cy="14055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7" name="Line 57"/>
              <p:cNvSpPr/>
              <p:nvPr/>
            </p:nvSpPr>
            <p:spPr>
              <a:xfrm>
                <a:off x="109848" y="487555"/>
                <a:ext cx="111313" cy="6442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8" name="Line 58"/>
              <p:cNvSpPr/>
              <p:nvPr/>
            </p:nvSpPr>
            <p:spPr>
              <a:xfrm flipV="1">
                <a:off x="127423" y="266472"/>
                <a:ext cx="120101" cy="36749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19" name="Line 59"/>
              <p:cNvSpPr/>
              <p:nvPr/>
            </p:nvSpPr>
            <p:spPr>
              <a:xfrm flipH="1">
                <a:off x="243131" y="282577"/>
                <a:ext cx="20505" cy="29282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0" name="Line 60"/>
              <p:cNvSpPr/>
              <p:nvPr/>
            </p:nvSpPr>
            <p:spPr>
              <a:xfrm flipH="1">
                <a:off x="251918" y="125915"/>
                <a:ext cx="55657" cy="1347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1" name="Line 61"/>
              <p:cNvSpPr/>
              <p:nvPr/>
            </p:nvSpPr>
            <p:spPr>
              <a:xfrm flipV="1">
                <a:off x="39545" y="275257"/>
                <a:ext cx="199192" cy="2196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2" name="Line 62"/>
              <p:cNvSpPr/>
              <p:nvPr/>
            </p:nvSpPr>
            <p:spPr>
              <a:xfrm>
                <a:off x="263635" y="291361"/>
                <a:ext cx="168434" cy="1317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3" name="Line 63"/>
              <p:cNvSpPr/>
              <p:nvPr/>
            </p:nvSpPr>
            <p:spPr>
              <a:xfrm flipH="1">
                <a:off x="432069" y="73206"/>
                <a:ext cx="55657" cy="23133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4" name="Line 64"/>
              <p:cNvSpPr/>
              <p:nvPr/>
            </p:nvSpPr>
            <p:spPr>
              <a:xfrm flipH="1">
                <a:off x="247524" y="68814"/>
                <a:ext cx="244596" cy="2020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5" name="Line 65"/>
              <p:cNvSpPr/>
              <p:nvPr/>
            </p:nvSpPr>
            <p:spPr>
              <a:xfrm>
                <a:off x="307574" y="115666"/>
                <a:ext cx="120101" cy="18887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6" name="Line 66"/>
              <p:cNvSpPr/>
              <p:nvPr/>
            </p:nvSpPr>
            <p:spPr>
              <a:xfrm flipH="1">
                <a:off x="379342" y="316252"/>
                <a:ext cx="68839" cy="168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7" name="Line 67"/>
              <p:cNvSpPr/>
              <p:nvPr/>
            </p:nvSpPr>
            <p:spPr>
              <a:xfrm flipV="1">
                <a:off x="268029" y="489019"/>
                <a:ext cx="102525" cy="790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8" name="Line 68"/>
              <p:cNvSpPr/>
              <p:nvPr/>
            </p:nvSpPr>
            <p:spPr>
              <a:xfrm>
                <a:off x="254847" y="572475"/>
                <a:ext cx="128889" cy="12152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29" name="Line 69"/>
              <p:cNvSpPr/>
              <p:nvPr/>
            </p:nvSpPr>
            <p:spPr>
              <a:xfrm flipH="1">
                <a:off x="370555" y="701318"/>
                <a:ext cx="33687" cy="1683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0" name="Line 70"/>
              <p:cNvSpPr/>
              <p:nvPr/>
            </p:nvSpPr>
            <p:spPr>
              <a:xfrm>
                <a:off x="136211" y="648609"/>
                <a:ext cx="234343" cy="22694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1" name="Line 71"/>
              <p:cNvSpPr/>
              <p:nvPr/>
            </p:nvSpPr>
            <p:spPr>
              <a:xfrm flipH="1">
                <a:off x="120100" y="563690"/>
                <a:ext cx="130354" cy="7759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2" name="Line 72"/>
              <p:cNvSpPr/>
              <p:nvPr/>
            </p:nvSpPr>
            <p:spPr>
              <a:xfrm>
                <a:off x="246059" y="568082"/>
                <a:ext cx="120101" cy="29721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3" name="Line 73"/>
              <p:cNvSpPr/>
              <p:nvPr/>
            </p:nvSpPr>
            <p:spPr>
              <a:xfrm flipH="1" flipV="1">
                <a:off x="111313" y="641289"/>
                <a:ext cx="284141" cy="6003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4" name="Line 74"/>
              <p:cNvSpPr/>
              <p:nvPr/>
            </p:nvSpPr>
            <p:spPr>
              <a:xfrm>
                <a:off x="395453" y="705710"/>
                <a:ext cx="186010" cy="8784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5" name="Line 75"/>
              <p:cNvSpPr/>
              <p:nvPr/>
            </p:nvSpPr>
            <p:spPr>
              <a:xfrm flipH="1">
                <a:off x="519948" y="805271"/>
                <a:ext cx="82020" cy="15519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6" name="Line 76"/>
              <p:cNvSpPr/>
              <p:nvPr/>
            </p:nvSpPr>
            <p:spPr>
              <a:xfrm>
                <a:off x="382271" y="881406"/>
                <a:ext cx="137677" cy="790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7" name="Line 77"/>
              <p:cNvSpPr/>
              <p:nvPr/>
            </p:nvSpPr>
            <p:spPr>
              <a:xfrm flipH="1">
                <a:off x="370554" y="800879"/>
                <a:ext cx="231414" cy="6881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8" name="Line 78"/>
              <p:cNvSpPr/>
              <p:nvPr/>
            </p:nvSpPr>
            <p:spPr>
              <a:xfrm>
                <a:off x="391059" y="696926"/>
                <a:ext cx="133283" cy="26354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39" name="Line 79"/>
              <p:cNvSpPr/>
              <p:nvPr/>
            </p:nvSpPr>
            <p:spPr>
              <a:xfrm>
                <a:off x="385200" y="477306"/>
                <a:ext cx="8788" cy="21669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0" name="Line 80"/>
              <p:cNvSpPr/>
              <p:nvPr/>
            </p:nvSpPr>
            <p:spPr>
              <a:xfrm flipV="1">
                <a:off x="391059" y="546121"/>
                <a:ext cx="150859" cy="15519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1" name="Line 81"/>
              <p:cNvSpPr/>
              <p:nvPr/>
            </p:nvSpPr>
            <p:spPr>
              <a:xfrm>
                <a:off x="386665" y="496340"/>
                <a:ext cx="172828" cy="453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2" name="Line 82"/>
              <p:cNvSpPr/>
              <p:nvPr/>
            </p:nvSpPr>
            <p:spPr>
              <a:xfrm>
                <a:off x="566816" y="553441"/>
                <a:ext cx="128889" cy="12152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3" name="Line 83"/>
              <p:cNvSpPr/>
              <p:nvPr/>
            </p:nvSpPr>
            <p:spPr>
              <a:xfrm flipH="1">
                <a:off x="581462" y="682284"/>
                <a:ext cx="125960" cy="10688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4" name="Line 84"/>
              <p:cNvSpPr/>
              <p:nvPr/>
            </p:nvSpPr>
            <p:spPr>
              <a:xfrm flipV="1">
                <a:off x="391059" y="670572"/>
                <a:ext cx="295858" cy="3074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5" name="Line 85"/>
              <p:cNvSpPr/>
              <p:nvPr/>
            </p:nvSpPr>
            <p:spPr>
              <a:xfrm>
                <a:off x="562422" y="553441"/>
                <a:ext cx="19041" cy="24597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6" name="Line 86"/>
              <p:cNvSpPr/>
              <p:nvPr/>
            </p:nvSpPr>
            <p:spPr>
              <a:xfrm flipH="1">
                <a:off x="80555" y="310395"/>
                <a:ext cx="350050" cy="17862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7" name="Line 87"/>
              <p:cNvSpPr/>
              <p:nvPr/>
            </p:nvSpPr>
            <p:spPr>
              <a:xfrm flipV="1">
                <a:off x="544846" y="898976"/>
                <a:ext cx="133283" cy="8345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8" name="Line 88"/>
              <p:cNvSpPr/>
              <p:nvPr/>
            </p:nvSpPr>
            <p:spPr>
              <a:xfrm>
                <a:off x="597573" y="800879"/>
                <a:ext cx="93738" cy="9370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49" name="Line 89"/>
              <p:cNvSpPr/>
              <p:nvPr/>
            </p:nvSpPr>
            <p:spPr>
              <a:xfrm flipV="1">
                <a:off x="558028" y="774525"/>
                <a:ext cx="260707" cy="1757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0" name="Line 90"/>
              <p:cNvSpPr/>
              <p:nvPr/>
            </p:nvSpPr>
            <p:spPr>
              <a:xfrm>
                <a:off x="692775" y="677892"/>
                <a:ext cx="1" cy="21669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1" name="Line 91"/>
              <p:cNvSpPr/>
              <p:nvPr/>
            </p:nvSpPr>
            <p:spPr>
              <a:xfrm>
                <a:off x="703027" y="682284"/>
                <a:ext cx="115707" cy="10249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2" name="Line 92"/>
              <p:cNvSpPr/>
              <p:nvPr/>
            </p:nvSpPr>
            <p:spPr>
              <a:xfrm flipH="1">
                <a:off x="682523" y="792094"/>
                <a:ext cx="152323" cy="9663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3" name="Line 93"/>
              <p:cNvSpPr/>
              <p:nvPr/>
            </p:nvSpPr>
            <p:spPr>
              <a:xfrm flipV="1">
                <a:off x="382271" y="380674"/>
                <a:ext cx="300252" cy="10688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4" name="Line 94"/>
              <p:cNvSpPr/>
              <p:nvPr/>
            </p:nvSpPr>
            <p:spPr>
              <a:xfrm>
                <a:off x="448180" y="320644"/>
                <a:ext cx="111313" cy="22108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5" name="Line 95"/>
              <p:cNvSpPr/>
              <p:nvPr/>
            </p:nvSpPr>
            <p:spPr>
              <a:xfrm>
                <a:off x="448180" y="306003"/>
                <a:ext cx="225555" cy="6881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6" name="Line 96"/>
              <p:cNvSpPr/>
              <p:nvPr/>
            </p:nvSpPr>
            <p:spPr>
              <a:xfrm flipH="1">
                <a:off x="559493" y="386530"/>
                <a:ext cx="143535" cy="15080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7" name="Line 97"/>
              <p:cNvSpPr/>
              <p:nvPr/>
            </p:nvSpPr>
            <p:spPr>
              <a:xfrm flipV="1">
                <a:off x="562422" y="537336"/>
                <a:ext cx="256313" cy="2049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8" name="Line 98"/>
              <p:cNvSpPr/>
              <p:nvPr/>
            </p:nvSpPr>
            <p:spPr>
              <a:xfrm>
                <a:off x="689846" y="392386"/>
                <a:ext cx="5859" cy="27818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59" name="Line 99"/>
              <p:cNvSpPr/>
              <p:nvPr/>
            </p:nvSpPr>
            <p:spPr>
              <a:xfrm>
                <a:off x="681058" y="386530"/>
                <a:ext cx="137677" cy="15959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0" name="Line 100"/>
              <p:cNvSpPr/>
              <p:nvPr/>
            </p:nvSpPr>
            <p:spPr>
              <a:xfrm>
                <a:off x="824593" y="557833"/>
                <a:ext cx="1" cy="21669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1" name="Line 101"/>
              <p:cNvSpPr/>
              <p:nvPr/>
            </p:nvSpPr>
            <p:spPr>
              <a:xfrm flipV="1">
                <a:off x="834845" y="636897"/>
                <a:ext cx="146465" cy="14934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2" name="Line 102"/>
              <p:cNvSpPr/>
              <p:nvPr/>
            </p:nvSpPr>
            <p:spPr>
              <a:xfrm>
                <a:off x="1001814" y="644217"/>
                <a:ext cx="159646" cy="453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3" name="Line 103"/>
              <p:cNvSpPr/>
              <p:nvPr/>
            </p:nvSpPr>
            <p:spPr>
              <a:xfrm flipH="1">
                <a:off x="818734" y="468521"/>
                <a:ext cx="187475" cy="31186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4" name="Line 104"/>
              <p:cNvSpPr/>
              <p:nvPr/>
            </p:nvSpPr>
            <p:spPr>
              <a:xfrm>
                <a:off x="830451" y="557833"/>
                <a:ext cx="155253" cy="8931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5" name="Line 105"/>
              <p:cNvSpPr/>
              <p:nvPr/>
            </p:nvSpPr>
            <p:spPr>
              <a:xfrm flipV="1">
                <a:off x="439392" y="142021"/>
                <a:ext cx="287070" cy="17423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6" name="Line 106"/>
              <p:cNvSpPr/>
              <p:nvPr/>
            </p:nvSpPr>
            <p:spPr>
              <a:xfrm>
                <a:off x="487725" y="77598"/>
                <a:ext cx="190404" cy="3030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7" name="Line 107"/>
              <p:cNvSpPr/>
              <p:nvPr/>
            </p:nvSpPr>
            <p:spPr>
              <a:xfrm flipV="1">
                <a:off x="685452" y="294290"/>
                <a:ext cx="168434" cy="9809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8" name="Line 108"/>
              <p:cNvSpPr/>
              <p:nvPr/>
            </p:nvSpPr>
            <p:spPr>
              <a:xfrm>
                <a:off x="483331" y="77598"/>
                <a:ext cx="225555" cy="4978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69" name="Line 109"/>
              <p:cNvSpPr/>
              <p:nvPr/>
            </p:nvSpPr>
            <p:spPr>
              <a:xfrm>
                <a:off x="729391" y="153733"/>
                <a:ext cx="124495" cy="14055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0" name="Line 110"/>
              <p:cNvSpPr/>
              <p:nvPr/>
            </p:nvSpPr>
            <p:spPr>
              <a:xfrm flipV="1">
                <a:off x="733785" y="19033"/>
                <a:ext cx="84950" cy="1347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1" name="Line 111"/>
              <p:cNvSpPr/>
              <p:nvPr/>
            </p:nvSpPr>
            <p:spPr>
              <a:xfrm>
                <a:off x="834845" y="24890"/>
                <a:ext cx="142071" cy="9370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2" name="Line 112"/>
              <p:cNvSpPr/>
              <p:nvPr/>
            </p:nvSpPr>
            <p:spPr>
              <a:xfrm flipH="1">
                <a:off x="858280" y="120058"/>
                <a:ext cx="130354" cy="17862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3" name="Line 113"/>
              <p:cNvSpPr/>
              <p:nvPr/>
            </p:nvSpPr>
            <p:spPr>
              <a:xfrm flipV="1">
                <a:off x="729391" y="114203"/>
                <a:ext cx="243131" cy="4392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4" name="Line 114"/>
              <p:cNvSpPr/>
              <p:nvPr/>
            </p:nvSpPr>
            <p:spPr>
              <a:xfrm>
                <a:off x="843633" y="30746"/>
                <a:ext cx="14647" cy="26354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5" name="Line 115"/>
              <p:cNvSpPr/>
              <p:nvPr/>
            </p:nvSpPr>
            <p:spPr>
              <a:xfrm flipH="1">
                <a:off x="673735" y="125915"/>
                <a:ext cx="301717" cy="24890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6" name="Line 116"/>
              <p:cNvSpPr/>
              <p:nvPr/>
            </p:nvSpPr>
            <p:spPr>
              <a:xfrm flipH="1">
                <a:off x="818735" y="310395"/>
                <a:ext cx="55657" cy="2357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7" name="Line 117"/>
              <p:cNvSpPr/>
              <p:nvPr/>
            </p:nvSpPr>
            <p:spPr>
              <a:xfrm>
                <a:off x="685452" y="386530"/>
                <a:ext cx="317828" cy="6442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8" name="Line 118"/>
              <p:cNvSpPr/>
              <p:nvPr/>
            </p:nvSpPr>
            <p:spPr>
              <a:xfrm>
                <a:off x="869997" y="306003"/>
                <a:ext cx="133283" cy="15519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79" name="Line 119"/>
              <p:cNvSpPr/>
              <p:nvPr/>
            </p:nvSpPr>
            <p:spPr>
              <a:xfrm flipH="1">
                <a:off x="985704" y="453880"/>
                <a:ext cx="24899" cy="19765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0" name="Line 120"/>
              <p:cNvSpPr/>
              <p:nvPr/>
            </p:nvSpPr>
            <p:spPr>
              <a:xfrm>
                <a:off x="1010602" y="448023"/>
                <a:ext cx="186010" cy="439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1" name="Line 121"/>
              <p:cNvSpPr/>
              <p:nvPr/>
            </p:nvSpPr>
            <p:spPr>
              <a:xfrm flipH="1">
                <a:off x="1161461" y="453880"/>
                <a:ext cx="46869" cy="2357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2" name="Line 122"/>
              <p:cNvSpPr/>
              <p:nvPr/>
            </p:nvSpPr>
            <p:spPr>
              <a:xfrm flipH="1">
                <a:off x="994492" y="472914"/>
                <a:ext cx="213838" cy="15959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3" name="Line 123"/>
              <p:cNvSpPr/>
              <p:nvPr/>
            </p:nvSpPr>
            <p:spPr>
              <a:xfrm>
                <a:off x="1001814" y="449488"/>
                <a:ext cx="146465" cy="24451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4" name="Line 124"/>
              <p:cNvSpPr/>
              <p:nvPr/>
            </p:nvSpPr>
            <p:spPr>
              <a:xfrm flipV="1">
                <a:off x="1164390" y="613470"/>
                <a:ext cx="124495" cy="9224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5" name="Line 125"/>
              <p:cNvSpPr/>
              <p:nvPr/>
            </p:nvSpPr>
            <p:spPr>
              <a:xfrm>
                <a:off x="1300601" y="629576"/>
                <a:ext cx="146465" cy="732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6" name="Line 126"/>
              <p:cNvSpPr/>
              <p:nvPr/>
            </p:nvSpPr>
            <p:spPr>
              <a:xfrm flipV="1">
                <a:off x="1291813" y="427526"/>
                <a:ext cx="181616" cy="19765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7" name="Line 127"/>
              <p:cNvSpPr/>
              <p:nvPr/>
            </p:nvSpPr>
            <p:spPr>
              <a:xfrm flipH="1">
                <a:off x="1438278" y="434846"/>
                <a:ext cx="38081" cy="21229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8" name="Line 128"/>
              <p:cNvSpPr/>
              <p:nvPr/>
            </p:nvSpPr>
            <p:spPr>
              <a:xfrm flipH="1" flipV="1">
                <a:off x="1328430" y="313324"/>
                <a:ext cx="147929" cy="12152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89" name="Line 129"/>
              <p:cNvSpPr/>
              <p:nvPr/>
            </p:nvSpPr>
            <p:spPr>
              <a:xfrm flipH="1">
                <a:off x="1157067" y="310395"/>
                <a:ext cx="178687" cy="37921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0" name="Line 130"/>
              <p:cNvSpPr/>
              <p:nvPr/>
            </p:nvSpPr>
            <p:spPr>
              <a:xfrm flipV="1">
                <a:off x="1199541" y="423134"/>
                <a:ext cx="265101" cy="3074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1" name="Line 131"/>
              <p:cNvSpPr/>
              <p:nvPr/>
            </p:nvSpPr>
            <p:spPr>
              <a:xfrm flipV="1">
                <a:off x="1296207" y="308931"/>
                <a:ext cx="41010" cy="31625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2" name="Line 132"/>
              <p:cNvSpPr/>
              <p:nvPr/>
            </p:nvSpPr>
            <p:spPr>
              <a:xfrm flipV="1">
                <a:off x="874391" y="190337"/>
                <a:ext cx="317828" cy="12005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3" name="Line 133"/>
              <p:cNvSpPr/>
              <p:nvPr/>
            </p:nvSpPr>
            <p:spPr>
              <a:xfrm>
                <a:off x="1202470" y="206442"/>
                <a:ext cx="4394" cy="2357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4" name="Line 134"/>
              <p:cNvSpPr/>
              <p:nvPr/>
            </p:nvSpPr>
            <p:spPr>
              <a:xfrm flipH="1">
                <a:off x="994492" y="202050"/>
                <a:ext cx="200656" cy="24890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5" name="Line 135"/>
              <p:cNvSpPr/>
              <p:nvPr/>
            </p:nvSpPr>
            <p:spPr>
              <a:xfrm>
                <a:off x="861209" y="306003"/>
                <a:ext cx="331010" cy="14055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6" name="Line 136"/>
              <p:cNvSpPr/>
              <p:nvPr/>
            </p:nvSpPr>
            <p:spPr>
              <a:xfrm>
                <a:off x="984239" y="120058"/>
                <a:ext cx="190404" cy="7027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7" name="Line 137"/>
              <p:cNvSpPr/>
              <p:nvPr/>
            </p:nvSpPr>
            <p:spPr>
              <a:xfrm>
                <a:off x="979845" y="120058"/>
                <a:ext cx="23435" cy="33089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8" name="Line 138"/>
              <p:cNvSpPr/>
              <p:nvPr/>
            </p:nvSpPr>
            <p:spPr>
              <a:xfrm>
                <a:off x="1195147" y="206442"/>
                <a:ext cx="128889" cy="9809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199" name="Line 139"/>
              <p:cNvSpPr/>
              <p:nvPr/>
            </p:nvSpPr>
            <p:spPr>
              <a:xfrm flipV="1">
                <a:off x="984239" y="13177"/>
                <a:ext cx="216767" cy="10249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0" name="Line 140"/>
              <p:cNvSpPr/>
              <p:nvPr/>
            </p:nvSpPr>
            <p:spPr>
              <a:xfrm flipH="1">
                <a:off x="1187825" y="30746"/>
                <a:ext cx="33687" cy="16398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1" name="Line 141"/>
              <p:cNvSpPr/>
              <p:nvPr/>
            </p:nvSpPr>
            <p:spPr>
              <a:xfrm>
                <a:off x="1217117" y="39531"/>
                <a:ext cx="181616" cy="790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2" name="Line 142"/>
              <p:cNvSpPr/>
              <p:nvPr/>
            </p:nvSpPr>
            <p:spPr>
              <a:xfrm flipH="1">
                <a:off x="1324036" y="130307"/>
                <a:ext cx="95202" cy="18301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3" name="Line 143"/>
              <p:cNvSpPr/>
              <p:nvPr/>
            </p:nvSpPr>
            <p:spPr>
              <a:xfrm flipV="1">
                <a:off x="1203935" y="122987"/>
                <a:ext cx="199192" cy="790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4" name="Line 144"/>
              <p:cNvSpPr/>
              <p:nvPr/>
            </p:nvSpPr>
            <p:spPr>
              <a:xfrm>
                <a:off x="1212723" y="20497"/>
                <a:ext cx="124495" cy="29282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5" name="Line 145"/>
              <p:cNvSpPr/>
              <p:nvPr/>
            </p:nvSpPr>
            <p:spPr>
              <a:xfrm>
                <a:off x="1414843" y="134700"/>
                <a:ext cx="54192" cy="28843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6" name="Line 146"/>
              <p:cNvSpPr/>
              <p:nvPr/>
            </p:nvSpPr>
            <p:spPr>
              <a:xfrm flipV="1">
                <a:off x="1335753" y="247438"/>
                <a:ext cx="212374" cy="6881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7" name="Line 147"/>
              <p:cNvSpPr/>
              <p:nvPr/>
            </p:nvSpPr>
            <p:spPr>
              <a:xfrm flipV="1">
                <a:off x="1485146" y="237189"/>
                <a:ext cx="67374" cy="19765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8" name="Line 148"/>
              <p:cNvSpPr/>
              <p:nvPr/>
            </p:nvSpPr>
            <p:spPr>
              <a:xfrm flipV="1">
                <a:off x="1414843" y="51245"/>
                <a:ext cx="234343" cy="8345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09" name="Line 149"/>
              <p:cNvSpPr/>
              <p:nvPr/>
            </p:nvSpPr>
            <p:spPr>
              <a:xfrm flipH="1">
                <a:off x="1552520" y="49780"/>
                <a:ext cx="112778" cy="19765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10" name="Line 150"/>
              <p:cNvSpPr/>
              <p:nvPr/>
            </p:nvSpPr>
            <p:spPr>
              <a:xfrm flipH="1">
                <a:off x="1328430" y="54172"/>
                <a:ext cx="328080" cy="25475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grpSp>
      <p:sp>
        <p:nvSpPr>
          <p:cNvPr id="213"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30"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331"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332" name="Rectangle 4"/>
          <p:cNvSpPr txBox="1"/>
          <p:nvPr>
            <p:ph type="title"/>
          </p:nvPr>
        </p:nvSpPr>
        <p:spPr>
          <a:xfrm>
            <a:off x="722530" y="278649"/>
            <a:ext cx="8573870" cy="521451"/>
          </a:xfrm>
          <a:prstGeom prst="rect">
            <a:avLst/>
          </a:prstGeom>
        </p:spPr>
        <p:txBody>
          <a:bodyPr/>
          <a:lstStyle/>
          <a:p>
            <a:pPr/>
            <a:r>
              <a:t>PPP - Rahmenstruktur</a:t>
            </a:r>
          </a:p>
        </p:txBody>
      </p:sp>
      <p:sp>
        <p:nvSpPr>
          <p:cNvPr id="2333"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2336" name="Rectangle 2"/>
          <p:cNvGrpSpPr/>
          <p:nvPr/>
        </p:nvGrpSpPr>
        <p:grpSpPr>
          <a:xfrm>
            <a:off x="2801754" y="2598453"/>
            <a:ext cx="1101726" cy="468313"/>
            <a:chOff x="0" y="0"/>
            <a:chExt cx="1101725" cy="468312"/>
          </a:xfrm>
        </p:grpSpPr>
        <p:sp>
          <p:nvSpPr>
            <p:cNvPr id="2334" name="Rechteck"/>
            <p:cNvSpPr/>
            <p:nvPr/>
          </p:nvSpPr>
          <p:spPr>
            <a:xfrm>
              <a:off x="0" y="-1"/>
              <a:ext cx="1101725" cy="468314"/>
            </a:xfrm>
            <a:prstGeom prst="rect">
              <a:avLst/>
            </a:prstGeom>
            <a:solidFill>
              <a:srgbClr val="FCFEB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335" name="Protokoll"/>
            <p:cNvSpPr txBox="1"/>
            <p:nvPr/>
          </p:nvSpPr>
          <p:spPr>
            <a:xfrm>
              <a:off x="55193" y="66128"/>
              <a:ext cx="1030356"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700">
                  <a:latin typeface="FuturaA Bk BT"/>
                  <a:ea typeface="FuturaA Bk BT"/>
                  <a:cs typeface="FuturaA Bk BT"/>
                  <a:sym typeface="FuturaA Bk BT"/>
                </a:defRPr>
              </a:lvl1pPr>
            </a:lstStyle>
            <a:p>
              <a:pPr/>
              <a:r>
                <a:t>Protokoll</a:t>
              </a:r>
            </a:p>
          </p:txBody>
        </p:sp>
      </p:grpSp>
      <p:grpSp>
        <p:nvGrpSpPr>
          <p:cNvPr id="2339" name="Rectangle 3"/>
          <p:cNvGrpSpPr/>
          <p:nvPr/>
        </p:nvGrpSpPr>
        <p:grpSpPr>
          <a:xfrm>
            <a:off x="3927292" y="2598453"/>
            <a:ext cx="3000376" cy="468313"/>
            <a:chOff x="0" y="0"/>
            <a:chExt cx="3000375" cy="468312"/>
          </a:xfrm>
        </p:grpSpPr>
        <p:sp>
          <p:nvSpPr>
            <p:cNvPr id="2337" name="Rechteck"/>
            <p:cNvSpPr/>
            <p:nvPr/>
          </p:nvSpPr>
          <p:spPr>
            <a:xfrm>
              <a:off x="0" y="-1"/>
              <a:ext cx="3000375" cy="468314"/>
            </a:xfrm>
            <a:prstGeom prst="rect">
              <a:avLst/>
            </a:prstGeom>
            <a:solidFill>
              <a:srgbClr val="DBFFB8"/>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338" name="Information (z.B. IP-Paket)"/>
            <p:cNvSpPr txBox="1"/>
            <p:nvPr/>
          </p:nvSpPr>
          <p:spPr>
            <a:xfrm>
              <a:off x="55193" y="66128"/>
              <a:ext cx="2781697"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700">
                  <a:latin typeface="FuturaA Bk BT"/>
                  <a:ea typeface="FuturaA Bk BT"/>
                  <a:cs typeface="FuturaA Bk BT"/>
                  <a:sym typeface="FuturaA Bk BT"/>
                </a:defRPr>
              </a:lvl1pPr>
            </a:lstStyle>
            <a:p>
              <a:pPr/>
              <a:r>
                <a:t>Information (z.B. IP-Paket)</a:t>
              </a:r>
            </a:p>
          </p:txBody>
        </p:sp>
      </p:grpSp>
      <p:grpSp>
        <p:nvGrpSpPr>
          <p:cNvPr id="2342" name="Rectangle 4"/>
          <p:cNvGrpSpPr/>
          <p:nvPr/>
        </p:nvGrpSpPr>
        <p:grpSpPr>
          <a:xfrm>
            <a:off x="6951480" y="2598453"/>
            <a:ext cx="1101726" cy="468313"/>
            <a:chOff x="0" y="0"/>
            <a:chExt cx="1101725" cy="468312"/>
          </a:xfrm>
        </p:grpSpPr>
        <p:sp>
          <p:nvSpPr>
            <p:cNvPr id="2340" name="Rechteck"/>
            <p:cNvSpPr/>
            <p:nvPr/>
          </p:nvSpPr>
          <p:spPr>
            <a:xfrm>
              <a:off x="0" y="-1"/>
              <a:ext cx="1101725" cy="468314"/>
            </a:xfrm>
            <a:prstGeom prst="rect">
              <a:avLst/>
            </a:prstGeom>
            <a:solidFill>
              <a:srgbClr val="FCFEB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341" name="Padding"/>
            <p:cNvSpPr txBox="1"/>
            <p:nvPr/>
          </p:nvSpPr>
          <p:spPr>
            <a:xfrm>
              <a:off x="55193" y="66128"/>
              <a:ext cx="946337"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700">
                  <a:latin typeface="FuturaA Bk BT"/>
                  <a:ea typeface="FuturaA Bk BT"/>
                  <a:cs typeface="FuturaA Bk BT"/>
                  <a:sym typeface="FuturaA Bk BT"/>
                </a:defRPr>
              </a:lvl1pPr>
            </a:lstStyle>
            <a:p>
              <a:pPr/>
              <a:r>
                <a:t>Padding</a:t>
              </a:r>
            </a:p>
          </p:txBody>
        </p:sp>
      </p:grpSp>
      <p:grpSp>
        <p:nvGrpSpPr>
          <p:cNvPr id="2345" name="Rectangle 5"/>
          <p:cNvGrpSpPr/>
          <p:nvPr/>
        </p:nvGrpSpPr>
        <p:grpSpPr>
          <a:xfrm>
            <a:off x="1042804" y="4497103"/>
            <a:ext cx="1101726" cy="539751"/>
            <a:chOff x="0" y="0"/>
            <a:chExt cx="1101725" cy="539750"/>
          </a:xfrm>
        </p:grpSpPr>
        <p:sp>
          <p:nvSpPr>
            <p:cNvPr id="2343" name="Rechteck"/>
            <p:cNvSpPr/>
            <p:nvPr/>
          </p:nvSpPr>
          <p:spPr>
            <a:xfrm>
              <a:off x="0" y="0"/>
              <a:ext cx="1101725" cy="539750"/>
            </a:xfrm>
            <a:prstGeom prst="rect">
              <a:avLst/>
            </a:prstGeom>
            <a:solidFill>
              <a:srgbClr val="FDA4B5"/>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lnSpc>
                  <a:spcPct val="90000"/>
                </a:lnSpc>
              </a:pPr>
            </a:p>
          </p:txBody>
        </p:sp>
        <p:sp>
          <p:nvSpPr>
            <p:cNvPr id="2344" name="Flag…"/>
            <p:cNvSpPr txBox="1"/>
            <p:nvPr/>
          </p:nvSpPr>
          <p:spPr>
            <a:xfrm>
              <a:off x="97685" y="15874"/>
              <a:ext cx="903716"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defTabSz="703262">
                <a:lnSpc>
                  <a:spcPct val="90000"/>
                </a:lnSpc>
                <a:defRPr b="1" sz="1700">
                  <a:latin typeface="FuturaA Bk BT"/>
                  <a:ea typeface="FuturaA Bk BT"/>
                  <a:cs typeface="FuturaA Bk BT"/>
                  <a:sym typeface="FuturaA Bk BT"/>
                </a:defRPr>
              </a:pPr>
              <a:r>
                <a:t>Flag</a:t>
              </a:r>
            </a:p>
            <a:p>
              <a:pPr defTabSz="703262">
                <a:lnSpc>
                  <a:spcPct val="90000"/>
                </a:lnSpc>
                <a:defRPr b="1" sz="1500">
                  <a:latin typeface="FuturaA Bk BT"/>
                  <a:ea typeface="FuturaA Bk BT"/>
                  <a:cs typeface="FuturaA Bk BT"/>
                  <a:sym typeface="FuturaA Bk BT"/>
                </a:defRPr>
              </a:pPr>
              <a:r>
                <a:t>011111110</a:t>
              </a:r>
            </a:p>
          </p:txBody>
        </p:sp>
      </p:grpSp>
      <p:grpSp>
        <p:nvGrpSpPr>
          <p:cNvPr id="2348" name="Rectangle 6"/>
          <p:cNvGrpSpPr/>
          <p:nvPr/>
        </p:nvGrpSpPr>
        <p:grpSpPr>
          <a:xfrm>
            <a:off x="2168342" y="4497103"/>
            <a:ext cx="1101726" cy="539751"/>
            <a:chOff x="0" y="0"/>
            <a:chExt cx="1101725" cy="539750"/>
          </a:xfrm>
        </p:grpSpPr>
        <p:sp>
          <p:nvSpPr>
            <p:cNvPr id="2346" name="Rechteck"/>
            <p:cNvSpPr/>
            <p:nvPr/>
          </p:nvSpPr>
          <p:spPr>
            <a:xfrm>
              <a:off x="0" y="0"/>
              <a:ext cx="1101725" cy="539750"/>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lnSpc>
                  <a:spcPct val="90000"/>
                </a:lnSpc>
              </a:pPr>
            </a:p>
          </p:txBody>
        </p:sp>
        <p:sp>
          <p:nvSpPr>
            <p:cNvPr id="2347" name="Address…"/>
            <p:cNvSpPr txBox="1"/>
            <p:nvPr/>
          </p:nvSpPr>
          <p:spPr>
            <a:xfrm>
              <a:off x="97685" y="15874"/>
              <a:ext cx="876617"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defTabSz="703262">
                <a:lnSpc>
                  <a:spcPct val="90000"/>
                </a:lnSpc>
                <a:defRPr b="1" sz="1700">
                  <a:latin typeface="FuturaA Bk BT"/>
                  <a:ea typeface="FuturaA Bk BT"/>
                  <a:cs typeface="FuturaA Bk BT"/>
                  <a:sym typeface="FuturaA Bk BT"/>
                </a:defRPr>
              </a:pPr>
              <a:r>
                <a:t>Address</a:t>
              </a:r>
            </a:p>
            <a:p>
              <a:pPr defTabSz="703262">
                <a:lnSpc>
                  <a:spcPct val="90000"/>
                </a:lnSpc>
                <a:defRPr b="1" sz="1500">
                  <a:latin typeface="FuturaA Bk BT"/>
                  <a:ea typeface="FuturaA Bk BT"/>
                  <a:cs typeface="FuturaA Bk BT"/>
                  <a:sym typeface="FuturaA Bk BT"/>
                </a:defRPr>
              </a:pPr>
              <a:r>
                <a:t>11111111</a:t>
              </a:r>
            </a:p>
          </p:txBody>
        </p:sp>
      </p:grpSp>
      <p:grpSp>
        <p:nvGrpSpPr>
          <p:cNvPr id="2351" name="Rectangle 7"/>
          <p:cNvGrpSpPr/>
          <p:nvPr/>
        </p:nvGrpSpPr>
        <p:grpSpPr>
          <a:xfrm>
            <a:off x="3293879" y="4497103"/>
            <a:ext cx="1101726" cy="539751"/>
            <a:chOff x="0" y="0"/>
            <a:chExt cx="1101725" cy="539750"/>
          </a:xfrm>
        </p:grpSpPr>
        <p:sp>
          <p:nvSpPr>
            <p:cNvPr id="2349" name="Rechteck"/>
            <p:cNvSpPr/>
            <p:nvPr/>
          </p:nvSpPr>
          <p:spPr>
            <a:xfrm>
              <a:off x="0" y="0"/>
              <a:ext cx="1101725" cy="539750"/>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lnSpc>
                  <a:spcPct val="90000"/>
                </a:lnSpc>
              </a:pPr>
            </a:p>
          </p:txBody>
        </p:sp>
        <p:sp>
          <p:nvSpPr>
            <p:cNvPr id="2350" name="Control…"/>
            <p:cNvSpPr txBox="1"/>
            <p:nvPr/>
          </p:nvSpPr>
          <p:spPr>
            <a:xfrm>
              <a:off x="97685" y="15874"/>
              <a:ext cx="849859"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defTabSz="703262">
                <a:lnSpc>
                  <a:spcPct val="90000"/>
                </a:lnSpc>
                <a:defRPr b="1" sz="1700">
                  <a:latin typeface="FuturaA Bk BT"/>
                  <a:ea typeface="FuturaA Bk BT"/>
                  <a:cs typeface="FuturaA Bk BT"/>
                  <a:sym typeface="FuturaA Bk BT"/>
                </a:defRPr>
              </a:pPr>
              <a:r>
                <a:t>Control</a:t>
              </a:r>
            </a:p>
            <a:p>
              <a:pPr defTabSz="703262">
                <a:lnSpc>
                  <a:spcPct val="90000"/>
                </a:lnSpc>
                <a:defRPr b="1" sz="1500">
                  <a:latin typeface="FuturaA Bk BT"/>
                  <a:ea typeface="FuturaA Bk BT"/>
                  <a:cs typeface="FuturaA Bk BT"/>
                  <a:sym typeface="FuturaA Bk BT"/>
                </a:defRPr>
              </a:pPr>
              <a:r>
                <a:t>00000011</a:t>
              </a:r>
            </a:p>
          </p:txBody>
        </p:sp>
      </p:grpSp>
      <p:grpSp>
        <p:nvGrpSpPr>
          <p:cNvPr id="2354" name="Rectangle 8"/>
          <p:cNvGrpSpPr/>
          <p:nvPr/>
        </p:nvGrpSpPr>
        <p:grpSpPr>
          <a:xfrm>
            <a:off x="4419417" y="4497103"/>
            <a:ext cx="2157414" cy="539751"/>
            <a:chOff x="0" y="0"/>
            <a:chExt cx="2157413" cy="539750"/>
          </a:xfrm>
        </p:grpSpPr>
        <p:sp>
          <p:nvSpPr>
            <p:cNvPr id="2352" name="Rechteck"/>
            <p:cNvSpPr/>
            <p:nvPr/>
          </p:nvSpPr>
          <p:spPr>
            <a:xfrm>
              <a:off x="-1" y="0"/>
              <a:ext cx="2157415" cy="539750"/>
            </a:xfrm>
            <a:prstGeom prst="rect">
              <a:avLst/>
            </a:prstGeom>
            <a:solidFill>
              <a:srgbClr val="FAFD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p>
          </p:txBody>
        </p:sp>
        <p:sp>
          <p:nvSpPr>
            <p:cNvPr id="2353" name="Information"/>
            <p:cNvSpPr txBox="1"/>
            <p:nvPr/>
          </p:nvSpPr>
          <p:spPr>
            <a:xfrm>
              <a:off x="55192" y="101847"/>
              <a:ext cx="1282100"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703262">
                <a:defRPr b="1" sz="1700">
                  <a:latin typeface="FuturaA Bk BT"/>
                  <a:ea typeface="FuturaA Bk BT"/>
                  <a:cs typeface="FuturaA Bk BT"/>
                  <a:sym typeface="FuturaA Bk BT"/>
                </a:defRPr>
              </a:lvl1pPr>
            </a:lstStyle>
            <a:p>
              <a:pPr/>
              <a:r>
                <a:t>Information</a:t>
              </a:r>
            </a:p>
          </p:txBody>
        </p:sp>
      </p:grpSp>
      <p:sp>
        <p:nvSpPr>
          <p:cNvPr id="2355" name="Line 9"/>
          <p:cNvSpPr/>
          <p:nvPr/>
        </p:nvSpPr>
        <p:spPr>
          <a:xfrm>
            <a:off x="2795404" y="3084228"/>
            <a:ext cx="1606551" cy="1395413"/>
          </a:xfrm>
          <a:prstGeom prst="line">
            <a:avLst/>
          </a:prstGeom>
          <a:ln w="12700">
            <a:solidFill>
              <a:srgbClr val="000000"/>
            </a:solidFill>
            <a:prstDash val="dash"/>
          </a:ln>
        </p:spPr>
        <p:txBody>
          <a:bodyPr lIns="45719" rIns="45719"/>
          <a:lstStyle/>
          <a:p>
            <a:pPr/>
          </a:p>
        </p:txBody>
      </p:sp>
      <p:sp>
        <p:nvSpPr>
          <p:cNvPr id="2356" name="Line 10"/>
          <p:cNvSpPr/>
          <p:nvPr/>
        </p:nvSpPr>
        <p:spPr>
          <a:xfrm flipH="1">
            <a:off x="6581592" y="3084228"/>
            <a:ext cx="1489076" cy="1395413"/>
          </a:xfrm>
          <a:prstGeom prst="line">
            <a:avLst/>
          </a:prstGeom>
          <a:ln w="12700">
            <a:solidFill>
              <a:srgbClr val="000000"/>
            </a:solidFill>
            <a:prstDash val="dash"/>
          </a:ln>
        </p:spPr>
        <p:txBody>
          <a:bodyPr lIns="45719" rIns="45719"/>
          <a:lstStyle/>
          <a:p>
            <a:pPr/>
          </a:p>
        </p:txBody>
      </p:sp>
      <p:sp>
        <p:nvSpPr>
          <p:cNvPr id="2357" name="Line 11"/>
          <p:cNvSpPr/>
          <p:nvPr/>
        </p:nvSpPr>
        <p:spPr>
          <a:xfrm flipV="1">
            <a:off x="2795404" y="2333339"/>
            <a:ext cx="128588" cy="152401"/>
          </a:xfrm>
          <a:prstGeom prst="line">
            <a:avLst/>
          </a:prstGeom>
          <a:ln w="12700">
            <a:solidFill>
              <a:srgbClr val="000000"/>
            </a:solidFill>
          </a:ln>
        </p:spPr>
        <p:txBody>
          <a:bodyPr lIns="45719" rIns="45719"/>
          <a:lstStyle/>
          <a:p>
            <a:pPr/>
          </a:p>
        </p:txBody>
      </p:sp>
      <p:sp>
        <p:nvSpPr>
          <p:cNvPr id="2358" name="Line 12"/>
          <p:cNvSpPr/>
          <p:nvPr/>
        </p:nvSpPr>
        <p:spPr>
          <a:xfrm>
            <a:off x="2936692" y="2339689"/>
            <a:ext cx="2238376" cy="1"/>
          </a:xfrm>
          <a:prstGeom prst="line">
            <a:avLst/>
          </a:prstGeom>
          <a:ln w="12700">
            <a:solidFill>
              <a:srgbClr val="000000"/>
            </a:solidFill>
          </a:ln>
        </p:spPr>
        <p:txBody>
          <a:bodyPr lIns="45719" rIns="45719"/>
          <a:lstStyle/>
          <a:p>
            <a:pPr/>
          </a:p>
        </p:txBody>
      </p:sp>
      <p:sp>
        <p:nvSpPr>
          <p:cNvPr id="2359" name="Line 13"/>
          <p:cNvSpPr/>
          <p:nvPr/>
        </p:nvSpPr>
        <p:spPr>
          <a:xfrm flipV="1">
            <a:off x="5187767" y="2193639"/>
            <a:ext cx="128589" cy="152401"/>
          </a:xfrm>
          <a:prstGeom prst="line">
            <a:avLst/>
          </a:prstGeom>
          <a:ln w="12700">
            <a:solidFill>
              <a:srgbClr val="000000"/>
            </a:solidFill>
          </a:ln>
        </p:spPr>
        <p:txBody>
          <a:bodyPr lIns="45719" rIns="45719"/>
          <a:lstStyle/>
          <a:p>
            <a:pPr/>
          </a:p>
        </p:txBody>
      </p:sp>
      <p:sp>
        <p:nvSpPr>
          <p:cNvPr id="2360" name="Line 14"/>
          <p:cNvSpPr/>
          <p:nvPr/>
        </p:nvSpPr>
        <p:spPr>
          <a:xfrm>
            <a:off x="5327467" y="2204753"/>
            <a:ext cx="128589" cy="128588"/>
          </a:xfrm>
          <a:prstGeom prst="line">
            <a:avLst/>
          </a:prstGeom>
          <a:ln w="12700">
            <a:solidFill>
              <a:srgbClr val="000000"/>
            </a:solidFill>
          </a:ln>
        </p:spPr>
        <p:txBody>
          <a:bodyPr lIns="45719" rIns="45719"/>
          <a:lstStyle/>
          <a:p>
            <a:pPr/>
          </a:p>
        </p:txBody>
      </p:sp>
      <p:sp>
        <p:nvSpPr>
          <p:cNvPr id="2361" name="Line 15"/>
          <p:cNvSpPr/>
          <p:nvPr/>
        </p:nvSpPr>
        <p:spPr>
          <a:xfrm>
            <a:off x="5468755" y="2339689"/>
            <a:ext cx="2449512" cy="1"/>
          </a:xfrm>
          <a:prstGeom prst="line">
            <a:avLst/>
          </a:prstGeom>
          <a:ln w="12700">
            <a:solidFill>
              <a:srgbClr val="000000"/>
            </a:solidFill>
          </a:ln>
        </p:spPr>
        <p:txBody>
          <a:bodyPr lIns="45719" rIns="45719"/>
          <a:lstStyle/>
          <a:p>
            <a:pPr/>
          </a:p>
        </p:txBody>
      </p:sp>
      <p:sp>
        <p:nvSpPr>
          <p:cNvPr id="2362" name="Line 16"/>
          <p:cNvSpPr/>
          <p:nvPr/>
        </p:nvSpPr>
        <p:spPr>
          <a:xfrm>
            <a:off x="7930967" y="2346039"/>
            <a:ext cx="128589" cy="128589"/>
          </a:xfrm>
          <a:prstGeom prst="line">
            <a:avLst/>
          </a:prstGeom>
          <a:ln w="12700">
            <a:solidFill>
              <a:srgbClr val="000000"/>
            </a:solidFill>
          </a:ln>
        </p:spPr>
        <p:txBody>
          <a:bodyPr lIns="45719" rIns="45719"/>
          <a:lstStyle/>
          <a:p>
            <a:pPr/>
          </a:p>
        </p:txBody>
      </p:sp>
      <p:sp>
        <p:nvSpPr>
          <p:cNvPr id="2363" name="Line 17"/>
          <p:cNvSpPr/>
          <p:nvPr/>
        </p:nvSpPr>
        <p:spPr>
          <a:xfrm>
            <a:off x="1036454" y="5124165"/>
            <a:ext cx="130176" cy="200026"/>
          </a:xfrm>
          <a:prstGeom prst="line">
            <a:avLst/>
          </a:prstGeom>
          <a:ln w="12700">
            <a:solidFill>
              <a:srgbClr val="000000"/>
            </a:solidFill>
          </a:ln>
        </p:spPr>
        <p:txBody>
          <a:bodyPr lIns="45719" rIns="45719"/>
          <a:lstStyle/>
          <a:p>
            <a:pPr/>
          </a:p>
        </p:txBody>
      </p:sp>
      <p:sp>
        <p:nvSpPr>
          <p:cNvPr id="2364" name="Line 18"/>
          <p:cNvSpPr/>
          <p:nvPr/>
        </p:nvSpPr>
        <p:spPr>
          <a:xfrm>
            <a:off x="1177741" y="5328953"/>
            <a:ext cx="3997327" cy="1"/>
          </a:xfrm>
          <a:prstGeom prst="line">
            <a:avLst/>
          </a:prstGeom>
          <a:ln w="12700">
            <a:solidFill>
              <a:srgbClr val="000000"/>
            </a:solidFill>
          </a:ln>
        </p:spPr>
        <p:txBody>
          <a:bodyPr lIns="45719" rIns="45719"/>
          <a:lstStyle/>
          <a:p>
            <a:pPr/>
          </a:p>
        </p:txBody>
      </p:sp>
      <p:sp>
        <p:nvSpPr>
          <p:cNvPr id="2365" name="Line 19"/>
          <p:cNvSpPr/>
          <p:nvPr/>
        </p:nvSpPr>
        <p:spPr>
          <a:xfrm>
            <a:off x="5187767" y="5335303"/>
            <a:ext cx="128589" cy="128588"/>
          </a:xfrm>
          <a:prstGeom prst="line">
            <a:avLst/>
          </a:prstGeom>
          <a:ln w="12700">
            <a:solidFill>
              <a:srgbClr val="000000"/>
            </a:solidFill>
          </a:ln>
        </p:spPr>
        <p:txBody>
          <a:bodyPr lIns="45719" rIns="45719"/>
          <a:lstStyle/>
          <a:p>
            <a:pPr/>
          </a:p>
        </p:txBody>
      </p:sp>
      <p:sp>
        <p:nvSpPr>
          <p:cNvPr id="2366" name="Line 20"/>
          <p:cNvSpPr/>
          <p:nvPr/>
        </p:nvSpPr>
        <p:spPr>
          <a:xfrm flipV="1">
            <a:off x="5327467" y="5324190"/>
            <a:ext cx="128589" cy="152401"/>
          </a:xfrm>
          <a:prstGeom prst="line">
            <a:avLst/>
          </a:prstGeom>
          <a:ln w="12700">
            <a:solidFill>
              <a:srgbClr val="000000"/>
            </a:solidFill>
          </a:ln>
        </p:spPr>
        <p:txBody>
          <a:bodyPr lIns="45719" rIns="45719"/>
          <a:lstStyle/>
          <a:p>
            <a:pPr/>
          </a:p>
        </p:txBody>
      </p:sp>
      <p:sp>
        <p:nvSpPr>
          <p:cNvPr id="2367" name="Line 21"/>
          <p:cNvSpPr/>
          <p:nvPr/>
        </p:nvSpPr>
        <p:spPr>
          <a:xfrm>
            <a:off x="5468754" y="5328953"/>
            <a:ext cx="3224213" cy="1"/>
          </a:xfrm>
          <a:prstGeom prst="line">
            <a:avLst/>
          </a:prstGeom>
          <a:ln w="12700">
            <a:solidFill>
              <a:srgbClr val="000000"/>
            </a:solidFill>
          </a:ln>
        </p:spPr>
        <p:txBody>
          <a:bodyPr lIns="45719" rIns="45719"/>
          <a:lstStyle/>
          <a:p>
            <a:pPr/>
          </a:p>
        </p:txBody>
      </p:sp>
      <p:sp>
        <p:nvSpPr>
          <p:cNvPr id="2368" name="Line 22"/>
          <p:cNvSpPr/>
          <p:nvPr/>
        </p:nvSpPr>
        <p:spPr>
          <a:xfrm flipV="1">
            <a:off x="8704080" y="5113053"/>
            <a:ext cx="128588" cy="222251"/>
          </a:xfrm>
          <a:prstGeom prst="line">
            <a:avLst/>
          </a:prstGeom>
          <a:ln w="12700">
            <a:solidFill>
              <a:srgbClr val="000000"/>
            </a:solidFill>
          </a:ln>
        </p:spPr>
        <p:txBody>
          <a:bodyPr lIns="45719" rIns="45719"/>
          <a:lstStyle/>
          <a:p>
            <a:pPr/>
          </a:p>
        </p:txBody>
      </p:sp>
      <p:sp>
        <p:nvSpPr>
          <p:cNvPr id="2369" name="Rectangle 23"/>
          <p:cNvSpPr txBox="1"/>
          <p:nvPr/>
        </p:nvSpPr>
        <p:spPr>
          <a:xfrm>
            <a:off x="4507947" y="1806289"/>
            <a:ext cx="1530203" cy="3614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703262">
              <a:defRPr b="1">
                <a:latin typeface="FuturaA Bk BT"/>
                <a:ea typeface="FuturaA Bk BT"/>
                <a:cs typeface="FuturaA Bk BT"/>
                <a:sym typeface="FuturaA Bk BT"/>
              </a:defRPr>
            </a:lvl1pPr>
          </a:lstStyle>
          <a:p>
            <a:pPr/>
            <a:r>
              <a:t>PPP-Rahmen</a:t>
            </a:r>
          </a:p>
        </p:txBody>
      </p:sp>
      <p:sp>
        <p:nvSpPr>
          <p:cNvPr id="2370" name="Rectangle 24"/>
          <p:cNvSpPr txBox="1"/>
          <p:nvPr/>
        </p:nvSpPr>
        <p:spPr>
          <a:xfrm>
            <a:off x="4507947" y="5498815"/>
            <a:ext cx="1707680" cy="3614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703262">
              <a:defRPr b="1">
                <a:latin typeface="FuturaA Bk BT"/>
                <a:ea typeface="FuturaA Bk BT"/>
                <a:cs typeface="FuturaA Bk BT"/>
                <a:sym typeface="FuturaA Bk BT"/>
              </a:defRPr>
            </a:lvl1pPr>
          </a:lstStyle>
          <a:p>
            <a:pPr/>
            <a:r>
              <a:t>HDLC-Rahmen</a:t>
            </a:r>
          </a:p>
        </p:txBody>
      </p:sp>
      <p:grpSp>
        <p:nvGrpSpPr>
          <p:cNvPr id="2373" name="Rectangle 25"/>
          <p:cNvGrpSpPr/>
          <p:nvPr/>
        </p:nvGrpSpPr>
        <p:grpSpPr>
          <a:xfrm>
            <a:off x="6599055" y="4497103"/>
            <a:ext cx="1103313" cy="539751"/>
            <a:chOff x="0" y="0"/>
            <a:chExt cx="1103312" cy="539750"/>
          </a:xfrm>
        </p:grpSpPr>
        <p:sp>
          <p:nvSpPr>
            <p:cNvPr id="2371" name="Rechteck"/>
            <p:cNvSpPr/>
            <p:nvPr/>
          </p:nvSpPr>
          <p:spPr>
            <a:xfrm>
              <a:off x="-1" y="0"/>
              <a:ext cx="1103314" cy="539750"/>
            </a:xfrm>
            <a:prstGeom prst="rect">
              <a:avLst/>
            </a:prstGeom>
            <a:solidFill>
              <a:srgbClr val="C0FEF9"/>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lnSpc>
                  <a:spcPct val="90000"/>
                </a:lnSpc>
              </a:pPr>
            </a:p>
          </p:txBody>
        </p:sp>
        <p:sp>
          <p:nvSpPr>
            <p:cNvPr id="2372" name="FCS"/>
            <p:cNvSpPr txBox="1"/>
            <p:nvPr/>
          </p:nvSpPr>
          <p:spPr>
            <a:xfrm>
              <a:off x="97684" y="142874"/>
              <a:ext cx="444501"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defTabSz="703262">
                <a:lnSpc>
                  <a:spcPct val="90000"/>
                </a:lnSpc>
                <a:defRPr b="1" sz="1700">
                  <a:latin typeface="FuturaA Bk BT"/>
                  <a:ea typeface="FuturaA Bk BT"/>
                  <a:cs typeface="FuturaA Bk BT"/>
                  <a:sym typeface="FuturaA Bk BT"/>
                </a:defRPr>
              </a:lvl1pPr>
            </a:lstStyle>
            <a:p>
              <a:pPr/>
              <a:r>
                <a:t>FCS</a:t>
              </a:r>
            </a:p>
          </p:txBody>
        </p:sp>
      </p:grpSp>
      <p:grpSp>
        <p:nvGrpSpPr>
          <p:cNvPr id="2376" name="Rectangle 26"/>
          <p:cNvGrpSpPr/>
          <p:nvPr/>
        </p:nvGrpSpPr>
        <p:grpSpPr>
          <a:xfrm>
            <a:off x="7724592" y="4497103"/>
            <a:ext cx="1103314" cy="539751"/>
            <a:chOff x="0" y="0"/>
            <a:chExt cx="1103312" cy="539750"/>
          </a:xfrm>
        </p:grpSpPr>
        <p:sp>
          <p:nvSpPr>
            <p:cNvPr id="2374" name="Rechteck"/>
            <p:cNvSpPr/>
            <p:nvPr/>
          </p:nvSpPr>
          <p:spPr>
            <a:xfrm>
              <a:off x="0" y="0"/>
              <a:ext cx="1103313" cy="539750"/>
            </a:xfrm>
            <a:prstGeom prst="rect">
              <a:avLst/>
            </a:prstGeom>
            <a:solidFill>
              <a:srgbClr val="FDA4B5"/>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703262">
                <a:lnSpc>
                  <a:spcPct val="90000"/>
                </a:lnSpc>
              </a:pPr>
            </a:p>
          </p:txBody>
        </p:sp>
        <p:sp>
          <p:nvSpPr>
            <p:cNvPr id="2375" name="Flag…"/>
            <p:cNvSpPr txBox="1"/>
            <p:nvPr/>
          </p:nvSpPr>
          <p:spPr>
            <a:xfrm>
              <a:off x="97685" y="15874"/>
              <a:ext cx="903716"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defTabSz="703262">
                <a:lnSpc>
                  <a:spcPct val="90000"/>
                </a:lnSpc>
                <a:defRPr b="1" sz="1700">
                  <a:latin typeface="FuturaA Bk BT"/>
                  <a:ea typeface="FuturaA Bk BT"/>
                  <a:cs typeface="FuturaA Bk BT"/>
                  <a:sym typeface="FuturaA Bk BT"/>
                </a:defRPr>
              </a:pPr>
              <a:r>
                <a:t>Flag</a:t>
              </a:r>
            </a:p>
            <a:p>
              <a:pPr defTabSz="703262">
                <a:lnSpc>
                  <a:spcPct val="90000"/>
                </a:lnSpc>
                <a:defRPr b="1" sz="1500">
                  <a:latin typeface="FuturaA Bk BT"/>
                  <a:ea typeface="FuturaA Bk BT"/>
                  <a:cs typeface="FuturaA Bk BT"/>
                  <a:sym typeface="FuturaA Bk BT"/>
                </a:defRPr>
              </a:pPr>
              <a:r>
                <a:t>011111110</a:t>
              </a:r>
            </a:p>
          </p:txBody>
        </p:sp>
      </p:grpSp>
      <p:sp>
        <p:nvSpPr>
          <p:cNvPr id="2377" name="Line 27"/>
          <p:cNvSpPr/>
          <p:nvPr/>
        </p:nvSpPr>
        <p:spPr>
          <a:xfrm flipH="1" flipV="1">
            <a:off x="2566804" y="1660239"/>
            <a:ext cx="419101" cy="922339"/>
          </a:xfrm>
          <a:prstGeom prst="line">
            <a:avLst/>
          </a:prstGeom>
          <a:ln w="25400">
            <a:solidFill>
              <a:srgbClr val="000000"/>
            </a:solidFill>
            <a:headEnd type="triangle"/>
          </a:ln>
        </p:spPr>
        <p:txBody>
          <a:bodyPr lIns="45719" rIns="45719"/>
          <a:lstStyle/>
          <a:p>
            <a:pPr/>
          </a:p>
        </p:txBody>
      </p:sp>
      <p:sp>
        <p:nvSpPr>
          <p:cNvPr id="2378" name="Rectangle 28"/>
          <p:cNvSpPr txBox="1"/>
          <p:nvPr/>
        </p:nvSpPr>
        <p:spPr>
          <a:xfrm>
            <a:off x="990047" y="1088740"/>
            <a:ext cx="7857333" cy="6408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p>
            <a:pPr defTabSz="703262">
              <a:defRPr>
                <a:latin typeface="FuturaA Bk BT"/>
                <a:ea typeface="FuturaA Bk BT"/>
                <a:cs typeface="FuturaA Bk BT"/>
                <a:sym typeface="FuturaA Bk BT"/>
              </a:defRPr>
            </a:pPr>
            <a:r>
              <a:t>Kennzeichnet das entsprechende, transportierte Protokoll</a:t>
            </a:r>
            <a:br/>
            <a:r>
              <a:t>(Network Layer Protocol, Link Control Protocol, Network Control Protocol, ...)</a:t>
            </a:r>
          </a:p>
        </p:txBody>
      </p:sp>
      <p:sp>
        <p:nvSpPr>
          <p:cNvPr id="2379" name="Rectangle 29"/>
          <p:cNvSpPr txBox="1"/>
          <p:nvPr/>
        </p:nvSpPr>
        <p:spPr>
          <a:xfrm>
            <a:off x="1332947" y="3690653"/>
            <a:ext cx="1438438" cy="3360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700">
                <a:solidFill>
                  <a:srgbClr val="FF0000"/>
                </a:solidFill>
                <a:latin typeface="FuturaA Bk BT"/>
                <a:ea typeface="FuturaA Bk BT"/>
                <a:cs typeface="FuturaA Bk BT"/>
                <a:sym typeface="FuturaA Bk BT"/>
              </a:defRPr>
            </a:lvl1pPr>
          </a:lstStyle>
          <a:p>
            <a:pPr/>
            <a:r>
              <a:t>„all stations“</a:t>
            </a:r>
          </a:p>
        </p:txBody>
      </p:sp>
      <p:sp>
        <p:nvSpPr>
          <p:cNvPr id="2380" name="Rectangle 30"/>
          <p:cNvSpPr txBox="1"/>
          <p:nvPr/>
        </p:nvSpPr>
        <p:spPr>
          <a:xfrm>
            <a:off x="3763410" y="3479515"/>
            <a:ext cx="3285078" cy="3360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1700">
                <a:solidFill>
                  <a:srgbClr val="FF0000"/>
                </a:solidFill>
                <a:latin typeface="FuturaA Bk BT"/>
                <a:ea typeface="FuturaA Bk BT"/>
                <a:cs typeface="FuturaA Bk BT"/>
                <a:sym typeface="FuturaA Bk BT"/>
              </a:defRPr>
            </a:lvl1pPr>
          </a:lstStyle>
          <a:p>
            <a:pPr/>
            <a:r>
              <a:t>„unnumbered information“ (UI)</a:t>
            </a:r>
          </a:p>
        </p:txBody>
      </p:sp>
      <p:sp>
        <p:nvSpPr>
          <p:cNvPr id="2381" name="Line 31"/>
          <p:cNvSpPr/>
          <p:nvPr/>
        </p:nvSpPr>
        <p:spPr>
          <a:xfrm flipV="1">
            <a:off x="3855854" y="3770028"/>
            <a:ext cx="1103313" cy="657226"/>
          </a:xfrm>
          <a:prstGeom prst="line">
            <a:avLst/>
          </a:prstGeom>
          <a:ln w="25400">
            <a:solidFill>
              <a:srgbClr val="000000"/>
            </a:solidFill>
            <a:headEnd type="triangle"/>
          </a:ln>
        </p:spPr>
        <p:txBody>
          <a:bodyPr lIns="45719" rIns="45719"/>
          <a:lstStyle/>
          <a:p>
            <a:pPr/>
          </a:p>
        </p:txBody>
      </p:sp>
      <p:sp>
        <p:nvSpPr>
          <p:cNvPr id="2382" name="Line 32"/>
          <p:cNvSpPr/>
          <p:nvPr/>
        </p:nvSpPr>
        <p:spPr>
          <a:xfrm flipH="1" flipV="1">
            <a:off x="2144529" y="3981165"/>
            <a:ext cx="515938" cy="446089"/>
          </a:xfrm>
          <a:prstGeom prst="line">
            <a:avLst/>
          </a:prstGeom>
          <a:ln w="25400">
            <a:solidFill>
              <a:srgbClr val="000000"/>
            </a:solidFill>
            <a:headEnd type="triangle"/>
          </a:ln>
        </p:spPr>
        <p:txBody>
          <a:bodyPr lIns="45719" rIns="45719"/>
          <a:lstStyle/>
          <a:p>
            <a:pP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6"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387"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2388" name="Rectangle 4"/>
          <p:cNvSpPr txBox="1"/>
          <p:nvPr>
            <p:ph type="title"/>
          </p:nvPr>
        </p:nvSpPr>
        <p:spPr>
          <a:xfrm>
            <a:off x="722530" y="278649"/>
            <a:ext cx="8573870" cy="521451"/>
          </a:xfrm>
          <a:prstGeom prst="rect">
            <a:avLst/>
          </a:prstGeom>
        </p:spPr>
        <p:txBody>
          <a:bodyPr/>
          <a:lstStyle/>
          <a:p>
            <a:pPr/>
            <a:r>
              <a:t>Inhalt</a:t>
            </a:r>
          </a:p>
        </p:txBody>
      </p:sp>
      <p:sp>
        <p:nvSpPr>
          <p:cNvPr id="2389" name="Rectangle 5"/>
          <p:cNvSpPr txBox="1"/>
          <p:nvPr>
            <p:ph type="body" idx="1"/>
          </p:nvPr>
        </p:nvSpPr>
        <p:spPr>
          <a:prstGeom prst="rect">
            <a:avLst/>
          </a:prstGeom>
        </p:spPr>
        <p:txBody>
          <a:bodyPr/>
          <a:lstStyle/>
          <a:p>
            <a:pPr marL="609600" indent="-609600">
              <a:lnSpc>
                <a:spcPct val="150000"/>
              </a:lnSpc>
              <a:buSzTx/>
              <a:buNone/>
            </a:pPr>
            <a:r>
              <a:t>Internet - Das Netz der Netze</a:t>
            </a:r>
          </a:p>
          <a:p>
            <a:pPr marL="609600" indent="-609600">
              <a:lnSpc>
                <a:spcPct val="150000"/>
              </a:lnSpc>
              <a:buClr>
                <a:srgbClr val="0000CC"/>
              </a:buClr>
            </a:pPr>
            <a:r>
              <a:t>Historie</a:t>
            </a:r>
          </a:p>
          <a:p>
            <a:pPr marL="609600" indent="-609600">
              <a:lnSpc>
                <a:spcPct val="150000"/>
              </a:lnSpc>
              <a:buClr>
                <a:srgbClr val="0000CC"/>
              </a:buClr>
            </a:pPr>
            <a:r>
              <a:t>Protokolle</a:t>
            </a:r>
          </a:p>
          <a:p>
            <a:pPr marL="609600" indent="-609600">
              <a:lnSpc>
                <a:spcPct val="150000"/>
              </a:lnSpc>
              <a:buClr>
                <a:srgbClr val="0000CC"/>
              </a:buClr>
              <a:defRPr>
                <a:solidFill>
                  <a:srgbClr val="E2001A"/>
                </a:solidFill>
              </a:defRPr>
            </a:pPr>
            <a:r>
              <a:t>Adressierung im Internet: IP-Adressen, Domains, URLs</a:t>
            </a:r>
          </a:p>
          <a:p>
            <a:pPr marL="609600" indent="-609600">
              <a:lnSpc>
                <a:spcPct val="150000"/>
              </a:lnSpc>
              <a:buClr>
                <a:srgbClr val="0000CC"/>
              </a:buClr>
            </a:pPr>
            <a:r>
              <a:t>IP-Netze</a:t>
            </a:r>
          </a:p>
          <a:p>
            <a:pPr marL="609600" indent="-609600">
              <a:lnSpc>
                <a:spcPct val="150000"/>
              </a:lnSpc>
              <a:buClr>
                <a:srgbClr val="0000CC"/>
              </a:buClr>
            </a:pPr>
            <a:r>
              <a:t>Standardisierung</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91"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392"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393" name="Rectangle 4"/>
          <p:cNvSpPr txBox="1"/>
          <p:nvPr>
            <p:ph type="title"/>
          </p:nvPr>
        </p:nvSpPr>
        <p:spPr>
          <a:xfrm>
            <a:off x="722530" y="278649"/>
            <a:ext cx="8573870" cy="521451"/>
          </a:xfrm>
          <a:prstGeom prst="rect">
            <a:avLst/>
          </a:prstGeom>
        </p:spPr>
        <p:txBody>
          <a:bodyPr/>
          <a:lstStyle/>
          <a:p>
            <a:pPr/>
            <a:r>
              <a:t>Namen und Adressen im Internet</a:t>
            </a:r>
          </a:p>
        </p:txBody>
      </p:sp>
      <p:sp>
        <p:nvSpPr>
          <p:cNvPr id="2394"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395" name="Rectangle 5"/>
          <p:cNvSpPr txBox="1"/>
          <p:nvPr/>
        </p:nvSpPr>
        <p:spPr>
          <a:xfrm>
            <a:off x="762000" y="977900"/>
            <a:ext cx="8453121" cy="505844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D</a:t>
            </a:r>
            <a:r>
              <a:t>ie Internet-Architektur kann bezüglich Namen und Adressen als dreistufige Struktur angesehen werden:</a:t>
            </a:r>
          </a:p>
          <a:p>
            <a:pPr marL="609600" indent="-609600">
              <a:spcBef>
                <a:spcPts val="700"/>
              </a:spcBef>
              <a:buClr>
                <a:srgbClr val="0000CC"/>
              </a:buClr>
              <a:buSzPct val="100000"/>
              <a:buFont typeface="Arial"/>
              <a:buChar char="•"/>
              <a:defRPr sz="2000">
                <a:solidFill>
                  <a:srgbClr val="5C6971"/>
                </a:solidFill>
              </a:defRPr>
            </a:pPr>
            <a:r>
              <a:t>die</a:t>
            </a:r>
            <a:r>
              <a:rPr>
                <a:solidFill>
                  <a:srgbClr val="E2001A"/>
                </a:solidFill>
              </a:rPr>
              <a:t> </a:t>
            </a:r>
            <a:r>
              <a:rPr b="1">
                <a:solidFill>
                  <a:srgbClr val="E2001A"/>
                </a:solidFill>
              </a:rPr>
              <a:t>IP-Adressebene</a:t>
            </a:r>
            <a:r>
              <a:rPr>
                <a:solidFill>
                  <a:srgbClr val="E2001A"/>
                </a:solidFill>
              </a:rPr>
              <a:t> </a:t>
            </a:r>
            <a:r>
              <a:t>erlaubt es, Geräte im Internet (Hosts und Router) anzusprechen und einen Weg zwischen solchen Geräten ausfindig zu machen.</a:t>
            </a:r>
          </a:p>
          <a:p>
            <a:pPr marL="609600" indent="-609600">
              <a:spcBef>
                <a:spcPts val="700"/>
              </a:spcBef>
              <a:defRPr sz="2000">
                <a:solidFill>
                  <a:srgbClr val="5C6971"/>
                </a:solidFill>
              </a:defRPr>
            </a:pPr>
            <a:r>
              <a:t>	z.B.:   </a:t>
            </a:r>
            <a:r>
              <a:rPr b="1">
                <a:solidFill>
                  <a:srgbClr val="E2001A"/>
                </a:solidFill>
                <a:latin typeface="Courier New"/>
                <a:ea typeface="Courier New"/>
                <a:cs typeface="Courier New"/>
                <a:sym typeface="Courier New"/>
              </a:rPr>
              <a:t>192.168.70.30</a:t>
            </a:r>
            <a:endParaRPr b="1">
              <a:solidFill>
                <a:srgbClr val="E2001A"/>
              </a:solidFill>
              <a:latin typeface="Courier New"/>
              <a:ea typeface="Courier New"/>
              <a:cs typeface="Courier New"/>
              <a:sym typeface="Courier New"/>
            </a:endParaRPr>
          </a:p>
          <a:p>
            <a:pPr marL="609600" indent="-609600">
              <a:spcBef>
                <a:spcPts val="700"/>
              </a:spcBef>
              <a:buClr>
                <a:srgbClr val="0000CC"/>
              </a:buClr>
              <a:buSzPct val="100000"/>
              <a:buFont typeface="Arial"/>
              <a:buChar char="•"/>
              <a:defRPr sz="2000">
                <a:solidFill>
                  <a:srgbClr val="5C6971"/>
                </a:solidFill>
              </a:defRPr>
            </a:pPr>
            <a:r>
              <a:t>die </a:t>
            </a:r>
            <a:r>
              <a:rPr b="1">
                <a:solidFill>
                  <a:srgbClr val="00B050"/>
                </a:solidFill>
              </a:rPr>
              <a:t>DNS-Namenseben</a:t>
            </a:r>
            <a:r>
              <a:rPr>
                <a:solidFill>
                  <a:srgbClr val="00B050"/>
                </a:solidFill>
              </a:rPr>
              <a:t>e</a:t>
            </a:r>
            <a:r>
              <a:t> erlaubt es, ein System im Internet anzusprechen, das eine Anwendung bietet (Host-System).</a:t>
            </a:r>
          </a:p>
          <a:p>
            <a:pPr marL="609600" indent="-609600">
              <a:spcBef>
                <a:spcPts val="700"/>
              </a:spcBef>
              <a:defRPr sz="2000">
                <a:solidFill>
                  <a:srgbClr val="5C6971"/>
                </a:solidFill>
              </a:defRPr>
            </a:pPr>
            <a:r>
              <a:t>	z.B.: </a:t>
            </a:r>
            <a:r>
              <a:rPr>
                <a:latin typeface="Courier New"/>
                <a:ea typeface="Courier New"/>
                <a:cs typeface="Courier New"/>
                <a:sym typeface="Courier New"/>
              </a:rPr>
              <a:t> </a:t>
            </a:r>
            <a:r>
              <a:rPr b="1">
                <a:solidFill>
                  <a:srgbClr val="00B050"/>
                </a:solidFill>
                <a:latin typeface="Courier New"/>
                <a:ea typeface="Courier New"/>
                <a:cs typeface="Courier New"/>
                <a:sym typeface="Courier New"/>
              </a:rPr>
              <a:t>www.dhbw-stuttgart.de</a:t>
            </a:r>
            <a:endParaRPr b="1">
              <a:solidFill>
                <a:srgbClr val="00B050"/>
              </a:solidFill>
              <a:latin typeface="Courier New"/>
              <a:ea typeface="Courier New"/>
              <a:cs typeface="Courier New"/>
              <a:sym typeface="Courier New"/>
            </a:endParaRPr>
          </a:p>
          <a:p>
            <a:pPr marL="609600" indent="-609600">
              <a:spcBef>
                <a:spcPts val="700"/>
              </a:spcBef>
              <a:buClr>
                <a:srgbClr val="0000CC"/>
              </a:buClr>
              <a:buSzPct val="100000"/>
              <a:buFont typeface="Arial"/>
              <a:buChar char="•"/>
              <a:defRPr sz="2000">
                <a:solidFill>
                  <a:srgbClr val="5C6971"/>
                </a:solidFill>
              </a:defRPr>
            </a:pPr>
            <a:r>
              <a:t>die </a:t>
            </a:r>
            <a:r>
              <a:rPr b="1">
                <a:solidFill>
                  <a:srgbClr val="0070C0"/>
                </a:solidFill>
              </a:rPr>
              <a:t>Ressourcen-Ebene</a:t>
            </a:r>
            <a:r>
              <a:t> erlaubt es, verschiedenste Internet Ressourcen anzusprechen (Uniform Resource Locator (URL)/ Uniform Resource Name (URN)/Uniform Resource Indicator (URI).</a:t>
            </a:r>
          </a:p>
          <a:p>
            <a:pPr marL="609600" indent="-609600">
              <a:spcBef>
                <a:spcPts val="700"/>
              </a:spcBef>
              <a:defRPr sz="2000">
                <a:solidFill>
                  <a:srgbClr val="5C6971"/>
                </a:solidFill>
              </a:defRPr>
            </a:pPr>
            <a:r>
              <a:t>	z.B.:  </a:t>
            </a:r>
            <a:r>
              <a:rPr b="1">
                <a:solidFill>
                  <a:srgbClr val="0070C0"/>
                </a:solidFill>
                <a:latin typeface="Courier New"/>
                <a:ea typeface="Courier New"/>
                <a:cs typeface="Courier New"/>
                <a:sym typeface="Courier New"/>
              </a:rPr>
              <a:t>http://dhbw-stuttgart/news/983010.htm</a:t>
            </a:r>
            <a:endParaRPr b="1">
              <a:solidFill>
                <a:srgbClr val="0070C0"/>
              </a:solidFill>
              <a:latin typeface="Courier New"/>
              <a:ea typeface="Courier New"/>
              <a:cs typeface="Courier New"/>
              <a:sym typeface="Courier New"/>
            </a:endParaRP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99"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400"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401" name="Rectangle 4"/>
          <p:cNvSpPr txBox="1"/>
          <p:nvPr>
            <p:ph type="title"/>
          </p:nvPr>
        </p:nvSpPr>
        <p:spPr>
          <a:xfrm>
            <a:off x="722530" y="278649"/>
            <a:ext cx="8573870" cy="521451"/>
          </a:xfrm>
          <a:prstGeom prst="rect">
            <a:avLst/>
          </a:prstGeom>
        </p:spPr>
        <p:txBody>
          <a:bodyPr/>
          <a:lstStyle/>
          <a:p>
            <a:pPr/>
            <a:r>
              <a:t>IP-Adressen für IPv4 - Allgemein</a:t>
            </a:r>
          </a:p>
        </p:txBody>
      </p:sp>
      <p:sp>
        <p:nvSpPr>
          <p:cNvPr id="2402"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403" name="Rectangle 5"/>
          <p:cNvSpPr txBox="1"/>
          <p:nvPr/>
        </p:nvSpPr>
        <p:spPr>
          <a:xfrm>
            <a:off x="762000" y="977900"/>
            <a:ext cx="8453121" cy="457343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Die IPv4 Adresse:</a:t>
            </a:r>
          </a:p>
          <a:p>
            <a:pPr marL="609600" indent="-609600">
              <a:spcBef>
                <a:spcPts val="700"/>
              </a:spcBef>
              <a:buClr>
                <a:srgbClr val="0000CC"/>
              </a:buClr>
              <a:buSzPct val="100000"/>
              <a:buFont typeface="Arial"/>
              <a:buChar char="•"/>
              <a:defRPr sz="2000">
                <a:solidFill>
                  <a:srgbClr val="5C6971"/>
                </a:solidFill>
              </a:defRPr>
            </a:pPr>
            <a:r>
              <a:t>ist 32 Bit lang (&gt; 4x10E9 Adressen); </a:t>
            </a:r>
          </a:p>
          <a:p>
            <a:pPr marL="609600" indent="-609600">
              <a:spcBef>
                <a:spcPts val="700"/>
              </a:spcBef>
              <a:buClr>
                <a:srgbClr val="0000CC"/>
              </a:buClr>
              <a:buSzPct val="100000"/>
              <a:buFont typeface="Arial"/>
              <a:buChar char="•"/>
              <a:defRPr sz="2000">
                <a:solidFill>
                  <a:srgbClr val="5C6971"/>
                </a:solidFill>
              </a:defRPr>
            </a:pPr>
            <a:r>
              <a:t>ist strukturiert in einen “</a:t>
            </a:r>
            <a:r>
              <a:rPr b="1"/>
              <a:t>Network Identifier</a:t>
            </a:r>
            <a:r>
              <a:t>” (Net-ID) </a:t>
            </a:r>
            <a:br/>
            <a:r>
              <a:t>und einen “</a:t>
            </a:r>
            <a:r>
              <a:rPr b="1"/>
              <a:t>Host Identifier</a:t>
            </a:r>
            <a:r>
              <a:t>” (Host-ID);</a:t>
            </a:r>
          </a:p>
          <a:p>
            <a:pPr marL="609600" indent="-609600">
              <a:spcBef>
                <a:spcPts val="700"/>
              </a:spcBef>
              <a:defRPr sz="2000">
                <a:solidFill>
                  <a:srgbClr val="5C6971"/>
                </a:solidFill>
              </a:defRPr>
            </a:pPr>
          </a:p>
          <a:p>
            <a:pPr marL="609600" indent="-609600">
              <a:spcBef>
                <a:spcPts val="700"/>
              </a:spcBef>
              <a:defRPr sz="2000">
                <a:solidFill>
                  <a:srgbClr val="5C6971"/>
                </a:solidFill>
              </a:defRPr>
            </a:pPr>
          </a:p>
          <a:p>
            <a:pPr marL="609600" indent="-609600">
              <a:spcBef>
                <a:spcPts val="700"/>
              </a:spcBef>
              <a:defRPr sz="2000">
                <a:solidFill>
                  <a:srgbClr val="5C6971"/>
                </a:solidFill>
              </a:defRPr>
            </a:pPr>
          </a:p>
          <a:p>
            <a:pPr marL="609600" indent="-609600">
              <a:spcBef>
                <a:spcPts val="700"/>
              </a:spcBef>
              <a:defRPr sz="2000">
                <a:solidFill>
                  <a:srgbClr val="5C6971"/>
                </a:solidFill>
              </a:defRPr>
            </a:pPr>
          </a:p>
          <a:p>
            <a:pPr marL="609600" indent="-609600">
              <a:spcBef>
                <a:spcPts val="700"/>
              </a:spcBef>
              <a:defRPr sz="2000">
                <a:solidFill>
                  <a:srgbClr val="5C6971"/>
                </a:solidFill>
              </a:defRPr>
            </a:pPr>
          </a:p>
          <a:p>
            <a:pPr marL="609600" indent="-609600">
              <a:spcBef>
                <a:spcPts val="700"/>
              </a:spcBef>
              <a:buClr>
                <a:srgbClr val="0000CC"/>
              </a:buClr>
              <a:buSzPct val="100000"/>
              <a:buFont typeface="Arial"/>
              <a:buChar char="•"/>
              <a:defRPr sz="2000">
                <a:solidFill>
                  <a:srgbClr val="5C6971"/>
                </a:solidFill>
              </a:defRPr>
            </a:pPr>
            <a:r>
              <a:t>wird im „dotted-decimal“ Format geschrieben, z.B.:</a:t>
            </a:r>
          </a:p>
          <a:p>
            <a:pPr marL="609600" indent="-609600">
              <a:spcBef>
                <a:spcPts val="700"/>
              </a:spcBef>
              <a:defRPr sz="2000">
                <a:solidFill>
                  <a:srgbClr val="5C6971"/>
                </a:solidFill>
              </a:defRPr>
            </a:pPr>
            <a:r>
              <a:t>	 		</a:t>
            </a:r>
            <a:r>
              <a:rPr b="1">
                <a:latin typeface="Courier New"/>
                <a:ea typeface="Courier New"/>
                <a:cs typeface="Courier New"/>
                <a:sym typeface="Courier New"/>
              </a:rPr>
              <a:t> </a:t>
            </a:r>
            <a:r>
              <a:rPr b="1">
                <a:solidFill>
                  <a:srgbClr val="E2001A"/>
                </a:solidFill>
                <a:latin typeface="Courier New"/>
                <a:ea typeface="Courier New"/>
                <a:cs typeface="Courier New"/>
                <a:sym typeface="Courier New"/>
              </a:rPr>
              <a:t>192.168.70.30</a:t>
            </a:r>
            <a:endParaRPr b="1">
              <a:solidFill>
                <a:srgbClr val="E2001A"/>
              </a:solidFill>
              <a:latin typeface="Courier New"/>
              <a:ea typeface="Courier New"/>
              <a:cs typeface="Courier New"/>
              <a:sym typeface="Courier New"/>
            </a:endParaRPr>
          </a:p>
          <a:p>
            <a:pPr marL="609600" indent="-609600">
              <a:spcBef>
                <a:spcPts val="700"/>
              </a:spcBef>
              <a:buClr>
                <a:srgbClr val="0000CC"/>
              </a:buClr>
              <a:buSzPct val="100000"/>
              <a:buFont typeface="Arial"/>
              <a:buChar char="•"/>
              <a:defRPr sz="2000">
                <a:solidFill>
                  <a:srgbClr val="5C6971"/>
                </a:solidFill>
              </a:defRPr>
            </a:pPr>
            <a:r>
              <a:t>wird von verschiedenen Organisationen verwaltet</a:t>
            </a:r>
          </a:p>
        </p:txBody>
      </p:sp>
      <p:grpSp>
        <p:nvGrpSpPr>
          <p:cNvPr id="2406" name="Rectangle 4"/>
          <p:cNvGrpSpPr/>
          <p:nvPr/>
        </p:nvGrpSpPr>
        <p:grpSpPr>
          <a:xfrm>
            <a:off x="1474889" y="3519010"/>
            <a:ext cx="1674815" cy="635001"/>
            <a:chOff x="0" y="0"/>
            <a:chExt cx="1674813" cy="635000"/>
          </a:xfrm>
        </p:grpSpPr>
        <p:sp>
          <p:nvSpPr>
            <p:cNvPr id="2404" name="Rechteck"/>
            <p:cNvSpPr/>
            <p:nvPr/>
          </p:nvSpPr>
          <p:spPr>
            <a:xfrm>
              <a:off x="-1" y="0"/>
              <a:ext cx="1674815" cy="635000"/>
            </a:xfrm>
            <a:prstGeom prst="rect">
              <a:avLst/>
            </a:prstGeom>
            <a:solidFill>
              <a:srgbClr val="FFFF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p>
          </p:txBody>
        </p:sp>
        <p:sp>
          <p:nvSpPr>
            <p:cNvPr id="2405" name="Net-ID"/>
            <p:cNvSpPr txBox="1"/>
            <p:nvPr/>
          </p:nvSpPr>
          <p:spPr>
            <a:xfrm>
              <a:off x="59587" y="43477"/>
              <a:ext cx="1225339" cy="5480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b="1" sz="3000">
                  <a:solidFill>
                    <a:srgbClr val="808080"/>
                  </a:solidFill>
                  <a:latin typeface="FuturaA Bk BT"/>
                  <a:ea typeface="FuturaA Bk BT"/>
                  <a:cs typeface="FuturaA Bk BT"/>
                  <a:sym typeface="FuturaA Bk BT"/>
                </a:defRPr>
              </a:lvl1pPr>
            </a:lstStyle>
            <a:p>
              <a:pPr/>
              <a:r>
                <a:t>Net-ID</a:t>
              </a:r>
            </a:p>
          </p:txBody>
        </p:sp>
      </p:grpSp>
      <p:grpSp>
        <p:nvGrpSpPr>
          <p:cNvPr id="2409" name="Rectangle 5"/>
          <p:cNvGrpSpPr/>
          <p:nvPr/>
        </p:nvGrpSpPr>
        <p:grpSpPr>
          <a:xfrm>
            <a:off x="3287814" y="3519010"/>
            <a:ext cx="4130676" cy="635001"/>
            <a:chOff x="0" y="0"/>
            <a:chExt cx="4130675" cy="635000"/>
          </a:xfrm>
        </p:grpSpPr>
        <p:sp>
          <p:nvSpPr>
            <p:cNvPr id="2407" name="Rechteck"/>
            <p:cNvSpPr/>
            <p:nvPr/>
          </p:nvSpPr>
          <p:spPr>
            <a:xfrm>
              <a:off x="0" y="0"/>
              <a:ext cx="4130675" cy="635000"/>
            </a:xfrm>
            <a:prstGeom prst="rect">
              <a:avLst/>
            </a:prstGeom>
            <a:solidFill>
              <a:srgbClr val="FFFF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p>
          </p:txBody>
        </p:sp>
        <p:sp>
          <p:nvSpPr>
            <p:cNvPr id="2408" name="Host-ID"/>
            <p:cNvSpPr txBox="1"/>
            <p:nvPr/>
          </p:nvSpPr>
          <p:spPr>
            <a:xfrm>
              <a:off x="59588" y="43477"/>
              <a:ext cx="1458068" cy="5480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b="1" sz="3000">
                  <a:solidFill>
                    <a:srgbClr val="808080"/>
                  </a:solidFill>
                  <a:latin typeface="FuturaA Bk BT"/>
                  <a:ea typeface="FuturaA Bk BT"/>
                  <a:cs typeface="FuturaA Bk BT"/>
                  <a:sym typeface="FuturaA Bk BT"/>
                </a:defRPr>
              </a:lvl1pPr>
            </a:lstStyle>
            <a:p>
              <a:pPr/>
              <a:r>
                <a:t>Host-ID</a:t>
              </a:r>
            </a:p>
          </p:txBody>
        </p:sp>
      </p:grpSp>
      <p:sp>
        <p:nvSpPr>
          <p:cNvPr id="2410" name="Line 6"/>
          <p:cNvSpPr/>
          <p:nvPr/>
        </p:nvSpPr>
        <p:spPr>
          <a:xfrm>
            <a:off x="3138590" y="2887185"/>
            <a:ext cx="1" cy="474663"/>
          </a:xfrm>
          <a:prstGeom prst="line">
            <a:avLst/>
          </a:prstGeom>
          <a:ln w="12700">
            <a:solidFill>
              <a:srgbClr val="000000"/>
            </a:solidFill>
          </a:ln>
        </p:spPr>
        <p:txBody>
          <a:bodyPr lIns="45719" rIns="45719"/>
          <a:lstStyle/>
          <a:p>
            <a:pPr/>
          </a:p>
        </p:txBody>
      </p:sp>
      <p:sp>
        <p:nvSpPr>
          <p:cNvPr id="2411" name="Line 7"/>
          <p:cNvSpPr/>
          <p:nvPr/>
        </p:nvSpPr>
        <p:spPr>
          <a:xfrm>
            <a:off x="1606652" y="3128485"/>
            <a:ext cx="1414464" cy="1"/>
          </a:xfrm>
          <a:prstGeom prst="line">
            <a:avLst/>
          </a:prstGeom>
          <a:ln w="12700">
            <a:solidFill>
              <a:srgbClr val="000000"/>
            </a:solidFill>
          </a:ln>
        </p:spPr>
        <p:txBody>
          <a:bodyPr lIns="45719" rIns="45719"/>
          <a:lstStyle/>
          <a:p>
            <a:pPr/>
          </a:p>
        </p:txBody>
      </p:sp>
      <p:sp>
        <p:nvSpPr>
          <p:cNvPr id="2412" name="Freeform 8"/>
          <p:cNvSpPr/>
          <p:nvPr/>
        </p:nvSpPr>
        <p:spPr>
          <a:xfrm>
            <a:off x="2992540" y="3045935"/>
            <a:ext cx="146177" cy="1572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11400"/>
                </a:lnTo>
                <a:lnTo>
                  <a:pt x="0" y="0"/>
                </a:lnTo>
              </a:path>
            </a:pathLst>
          </a:custGeom>
          <a:solidFill>
            <a:srgbClr val="000000"/>
          </a:solidFill>
          <a:ln w="12700" cap="rnd">
            <a:solidFill>
              <a:srgbClr val="000000"/>
            </a:solidFill>
          </a:ln>
        </p:spPr>
        <p:txBody>
          <a:bodyPr lIns="45719" rIns="45719"/>
          <a:lstStyle/>
          <a:p>
            <a:pPr>
              <a:defRPr>
                <a:solidFill>
                  <a:srgbClr val="808080"/>
                </a:solidFill>
              </a:defRPr>
            </a:pPr>
          </a:p>
        </p:txBody>
      </p:sp>
      <p:sp>
        <p:nvSpPr>
          <p:cNvPr id="2413" name="Freeform 9"/>
          <p:cNvSpPr/>
          <p:nvPr/>
        </p:nvSpPr>
        <p:spPr>
          <a:xfrm>
            <a:off x="1490765" y="3045935"/>
            <a:ext cx="146177" cy="1572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11400"/>
                </a:lnTo>
                <a:lnTo>
                  <a:pt x="21600" y="21600"/>
                </a:lnTo>
              </a:path>
            </a:pathLst>
          </a:custGeom>
          <a:solidFill>
            <a:srgbClr val="000000"/>
          </a:solidFill>
          <a:ln w="12700" cap="rnd">
            <a:solidFill>
              <a:srgbClr val="000000"/>
            </a:solidFill>
          </a:ln>
        </p:spPr>
        <p:txBody>
          <a:bodyPr lIns="45719" rIns="45719"/>
          <a:lstStyle/>
          <a:p>
            <a:pPr>
              <a:defRPr>
                <a:solidFill>
                  <a:srgbClr val="808080"/>
                </a:solidFill>
              </a:defRPr>
            </a:pPr>
          </a:p>
        </p:txBody>
      </p:sp>
      <p:sp>
        <p:nvSpPr>
          <p:cNvPr id="2414" name="Line 10"/>
          <p:cNvSpPr/>
          <p:nvPr/>
        </p:nvSpPr>
        <p:spPr>
          <a:xfrm flipH="1">
            <a:off x="1490765" y="2639535"/>
            <a:ext cx="1" cy="722313"/>
          </a:xfrm>
          <a:prstGeom prst="line">
            <a:avLst/>
          </a:prstGeom>
          <a:ln w="12700">
            <a:solidFill>
              <a:srgbClr val="000000"/>
            </a:solidFill>
          </a:ln>
        </p:spPr>
        <p:txBody>
          <a:bodyPr lIns="45719" rIns="45719"/>
          <a:lstStyle/>
          <a:p>
            <a:pPr/>
          </a:p>
        </p:txBody>
      </p:sp>
      <p:sp>
        <p:nvSpPr>
          <p:cNvPr id="2415" name="Line 11"/>
          <p:cNvSpPr/>
          <p:nvPr/>
        </p:nvSpPr>
        <p:spPr>
          <a:xfrm>
            <a:off x="7407378" y="2639535"/>
            <a:ext cx="1" cy="722313"/>
          </a:xfrm>
          <a:prstGeom prst="line">
            <a:avLst/>
          </a:prstGeom>
          <a:ln w="12700">
            <a:solidFill>
              <a:srgbClr val="000000"/>
            </a:solidFill>
          </a:ln>
        </p:spPr>
        <p:txBody>
          <a:bodyPr lIns="45719" rIns="45719"/>
          <a:lstStyle/>
          <a:p>
            <a:pPr/>
          </a:p>
        </p:txBody>
      </p:sp>
      <p:sp>
        <p:nvSpPr>
          <p:cNvPr id="2416" name="Line 12"/>
          <p:cNvSpPr/>
          <p:nvPr/>
        </p:nvSpPr>
        <p:spPr>
          <a:xfrm>
            <a:off x="1606652" y="2798285"/>
            <a:ext cx="5691189" cy="1"/>
          </a:xfrm>
          <a:prstGeom prst="line">
            <a:avLst/>
          </a:prstGeom>
          <a:ln w="12700">
            <a:solidFill>
              <a:srgbClr val="000000"/>
            </a:solidFill>
          </a:ln>
        </p:spPr>
        <p:txBody>
          <a:bodyPr lIns="45719" rIns="45719"/>
          <a:lstStyle/>
          <a:p>
            <a:pPr/>
          </a:p>
        </p:txBody>
      </p:sp>
      <p:sp>
        <p:nvSpPr>
          <p:cNvPr id="2417" name="Freeform 13"/>
          <p:cNvSpPr/>
          <p:nvPr/>
        </p:nvSpPr>
        <p:spPr>
          <a:xfrm>
            <a:off x="7267678" y="2722085"/>
            <a:ext cx="139816" cy="1509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10905"/>
                </a:lnTo>
                <a:lnTo>
                  <a:pt x="0" y="0"/>
                </a:lnTo>
              </a:path>
            </a:pathLst>
          </a:custGeom>
          <a:solidFill>
            <a:srgbClr val="000000"/>
          </a:solidFill>
          <a:ln w="12700" cap="rnd">
            <a:solidFill>
              <a:srgbClr val="000000"/>
            </a:solidFill>
          </a:ln>
        </p:spPr>
        <p:txBody>
          <a:bodyPr lIns="45719" rIns="45719"/>
          <a:lstStyle/>
          <a:p>
            <a:pPr>
              <a:defRPr>
                <a:solidFill>
                  <a:srgbClr val="808080"/>
                </a:solidFill>
              </a:defRPr>
            </a:pPr>
          </a:p>
        </p:txBody>
      </p:sp>
      <p:sp>
        <p:nvSpPr>
          <p:cNvPr id="2418" name="Freeform 14"/>
          <p:cNvSpPr/>
          <p:nvPr/>
        </p:nvSpPr>
        <p:spPr>
          <a:xfrm>
            <a:off x="1490765" y="2722085"/>
            <a:ext cx="146177" cy="1509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10905"/>
                </a:lnTo>
                <a:lnTo>
                  <a:pt x="21600" y="21600"/>
                </a:lnTo>
              </a:path>
            </a:pathLst>
          </a:custGeom>
          <a:solidFill>
            <a:srgbClr val="000000"/>
          </a:solidFill>
          <a:ln w="12700" cap="rnd">
            <a:solidFill>
              <a:srgbClr val="000000"/>
            </a:solidFill>
          </a:ln>
        </p:spPr>
        <p:txBody>
          <a:bodyPr lIns="45719" rIns="45719"/>
          <a:lstStyle/>
          <a:p>
            <a:pPr>
              <a:defRPr>
                <a:solidFill>
                  <a:srgbClr val="808080"/>
                </a:solidFill>
              </a:defRPr>
            </a:pPr>
          </a:p>
        </p:txBody>
      </p:sp>
      <p:sp>
        <p:nvSpPr>
          <p:cNvPr id="2419" name="Rectangle 15"/>
          <p:cNvSpPr/>
          <p:nvPr/>
        </p:nvSpPr>
        <p:spPr>
          <a:xfrm>
            <a:off x="1827315" y="2922110"/>
            <a:ext cx="914779" cy="355595"/>
          </a:xfrm>
          <a:prstGeom prst="rect">
            <a:avLst/>
          </a:prstGeom>
          <a:solidFill>
            <a:schemeClr val="accent3">
              <a:lumOff val="44000"/>
            </a:schemeClr>
          </a:solidFill>
          <a:ln w="12700">
            <a:miter lim="400000"/>
          </a:ln>
          <a:extLst>
            <a:ext uri="{C572A759-6A51-4108-AA02-DFA0A04FC94B}">
              <ma14:wrappingTextBoxFlag xmlns:ma14="http://schemas.microsoft.com/office/mac/drawingml/2011/main" val="1"/>
            </a:ext>
          </a:extLst>
        </p:spPr>
        <p:txBody>
          <a:bodyPr wrap="none" lIns="38096" tIns="38096" rIns="38096" bIns="38096">
            <a:spAutoFit/>
          </a:bodyPr>
          <a:lstStyle>
            <a:lvl1pPr defTabSz="911225">
              <a:defRPr>
                <a:solidFill>
                  <a:srgbClr val="808080"/>
                </a:solidFill>
                <a:latin typeface="FuturaA Bk BT"/>
                <a:ea typeface="FuturaA Bk BT"/>
                <a:cs typeface="FuturaA Bk BT"/>
                <a:sym typeface="FuturaA Bk BT"/>
              </a:defRPr>
            </a:lvl1pPr>
          </a:lstStyle>
          <a:p>
            <a:pPr/>
            <a:r>
              <a:t>n x 8 Bit</a:t>
            </a:r>
          </a:p>
        </p:txBody>
      </p:sp>
      <p:sp>
        <p:nvSpPr>
          <p:cNvPr id="2420" name="Rectangle 16"/>
          <p:cNvSpPr/>
          <p:nvPr/>
        </p:nvSpPr>
        <p:spPr>
          <a:xfrm>
            <a:off x="3903764" y="2591910"/>
            <a:ext cx="688107" cy="370247"/>
          </a:xfrm>
          <a:prstGeom prst="rect">
            <a:avLst/>
          </a:prstGeom>
          <a:solidFill>
            <a:schemeClr val="accent3">
              <a:lumOff val="44000"/>
            </a:schemeClr>
          </a:solidFill>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lvl1pPr defTabSz="911225">
              <a:defRPr>
                <a:solidFill>
                  <a:srgbClr val="808080"/>
                </a:solidFill>
                <a:latin typeface="FuturaA Bk BT"/>
                <a:ea typeface="FuturaA Bk BT"/>
                <a:cs typeface="FuturaA Bk BT"/>
                <a:sym typeface="FuturaA Bk BT"/>
              </a:defRPr>
            </a:lvl1pPr>
          </a:lstStyle>
          <a:p>
            <a:pPr/>
            <a:r>
              <a:t>32 Bit</a:t>
            </a:r>
          </a:p>
        </p:txBody>
      </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24"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425"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426" name="Rectangle 4"/>
          <p:cNvSpPr txBox="1"/>
          <p:nvPr>
            <p:ph type="title"/>
          </p:nvPr>
        </p:nvSpPr>
        <p:spPr>
          <a:xfrm>
            <a:off x="722530" y="278649"/>
            <a:ext cx="8573870" cy="521451"/>
          </a:xfrm>
          <a:prstGeom prst="rect">
            <a:avLst/>
          </a:prstGeom>
        </p:spPr>
        <p:txBody>
          <a:bodyPr/>
          <a:lstStyle/>
          <a:p>
            <a:pPr/>
            <a:r>
              <a:t>Adress-Klassen für IPv4</a:t>
            </a:r>
          </a:p>
        </p:txBody>
      </p:sp>
      <p:sp>
        <p:nvSpPr>
          <p:cNvPr id="2427"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2528" name="Gruppieren 7"/>
          <p:cNvGrpSpPr/>
          <p:nvPr/>
        </p:nvGrpSpPr>
        <p:grpSpPr>
          <a:xfrm>
            <a:off x="765023" y="953725"/>
            <a:ext cx="8772017" cy="4971554"/>
            <a:chOff x="0" y="0"/>
            <a:chExt cx="8772016" cy="4971554"/>
          </a:xfrm>
        </p:grpSpPr>
        <p:sp>
          <p:nvSpPr>
            <p:cNvPr id="2428" name="Rectangle 2"/>
            <p:cNvSpPr/>
            <p:nvPr/>
          </p:nvSpPr>
          <p:spPr>
            <a:xfrm>
              <a:off x="1541832" y="1225550"/>
              <a:ext cx="6400801" cy="422276"/>
            </a:xfrm>
            <a:prstGeom prst="rect">
              <a:avLst/>
            </a:prstGeom>
            <a:solidFill>
              <a:schemeClr val="accent3">
                <a:lumOff val="44000"/>
              </a:schemeClr>
            </a:solidFill>
            <a:ln w="12700" cap="flat">
              <a:noFill/>
              <a:miter lim="4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429" name="Rectangle 3"/>
            <p:cNvSpPr/>
            <p:nvPr/>
          </p:nvSpPr>
          <p:spPr>
            <a:xfrm>
              <a:off x="1541832" y="2068513"/>
              <a:ext cx="6400801" cy="422276"/>
            </a:xfrm>
            <a:prstGeom prst="rect">
              <a:avLst/>
            </a:prstGeom>
            <a:solidFill>
              <a:schemeClr val="accent3">
                <a:lumOff val="44000"/>
              </a:schemeClr>
            </a:solidFill>
            <a:ln w="12700" cap="flat">
              <a:noFill/>
              <a:miter lim="4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430" name="Rectangle 4"/>
            <p:cNvSpPr/>
            <p:nvPr/>
          </p:nvSpPr>
          <p:spPr>
            <a:xfrm>
              <a:off x="1541832" y="3124200"/>
              <a:ext cx="6400801" cy="422276"/>
            </a:xfrm>
            <a:prstGeom prst="rect">
              <a:avLst/>
            </a:prstGeom>
            <a:solidFill>
              <a:schemeClr val="accent3">
                <a:lumOff val="44000"/>
              </a:schemeClr>
            </a:solidFill>
            <a:ln w="12700" cap="flat">
              <a:noFill/>
              <a:miter lim="4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431" name="Rectangle 5"/>
            <p:cNvSpPr/>
            <p:nvPr/>
          </p:nvSpPr>
          <p:spPr>
            <a:xfrm>
              <a:off x="1541832" y="3968750"/>
              <a:ext cx="6400801" cy="422276"/>
            </a:xfrm>
            <a:prstGeom prst="rect">
              <a:avLst/>
            </a:prstGeom>
            <a:solidFill>
              <a:schemeClr val="accent3">
                <a:lumOff val="44000"/>
              </a:schemeClr>
            </a:solidFill>
            <a:ln w="12700" cap="flat">
              <a:noFill/>
              <a:miter lim="4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432" name="Rectangle 6"/>
            <p:cNvSpPr/>
            <p:nvPr/>
          </p:nvSpPr>
          <p:spPr>
            <a:xfrm>
              <a:off x="1541832" y="381000"/>
              <a:ext cx="6400801" cy="422276"/>
            </a:xfrm>
            <a:prstGeom prst="rect">
              <a:avLst/>
            </a:prstGeom>
            <a:solidFill>
              <a:schemeClr val="accent3">
                <a:lumOff val="44000"/>
              </a:schemeClr>
            </a:solidFill>
            <a:ln w="12700" cap="flat">
              <a:noFill/>
              <a:miter lim="4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433" name="Rectangle 7"/>
            <p:cNvSpPr/>
            <p:nvPr/>
          </p:nvSpPr>
          <p:spPr>
            <a:xfrm>
              <a:off x="4748582" y="1219200"/>
              <a:ext cx="3200401" cy="428626"/>
            </a:xfrm>
            <a:prstGeom prst="rect">
              <a:avLst/>
            </a:prstGeom>
            <a:solidFill>
              <a:srgbClr val="FFC5CF"/>
            </a:solidFill>
            <a:ln w="12700" cap="flat">
              <a:noFill/>
              <a:miter lim="400000"/>
            </a:ln>
            <a:effectLst/>
          </p:spPr>
          <p:txBody>
            <a:bodyPr wrap="square" lIns="45719" tIns="45719" rIns="45719" bIns="45719" numCol="1" anchor="ctr">
              <a:noAutofit/>
            </a:bodyPr>
            <a:lstStyle/>
            <a:p>
              <a:pPr/>
            </a:p>
          </p:txBody>
        </p:sp>
        <p:sp>
          <p:nvSpPr>
            <p:cNvPr id="2434" name="Rectangle 8"/>
            <p:cNvSpPr/>
            <p:nvPr/>
          </p:nvSpPr>
          <p:spPr>
            <a:xfrm>
              <a:off x="6272582" y="2057400"/>
              <a:ext cx="1676401" cy="433389"/>
            </a:xfrm>
            <a:prstGeom prst="rect">
              <a:avLst/>
            </a:prstGeom>
            <a:solidFill>
              <a:srgbClr val="FFC5CF"/>
            </a:solidFill>
            <a:ln w="12700" cap="flat">
              <a:noFill/>
              <a:miter lim="400000"/>
            </a:ln>
            <a:effectLst/>
          </p:spPr>
          <p:txBody>
            <a:bodyPr wrap="square" lIns="45719" tIns="45719" rIns="45719" bIns="45719" numCol="1" anchor="ctr">
              <a:noAutofit/>
            </a:bodyPr>
            <a:lstStyle/>
            <a:p>
              <a:pPr/>
            </a:p>
          </p:txBody>
        </p:sp>
        <p:sp>
          <p:nvSpPr>
            <p:cNvPr id="2435" name="Rectangle 9"/>
            <p:cNvSpPr/>
            <p:nvPr/>
          </p:nvSpPr>
          <p:spPr>
            <a:xfrm>
              <a:off x="3224582" y="381000"/>
              <a:ext cx="4724401" cy="422276"/>
            </a:xfrm>
            <a:prstGeom prst="rect">
              <a:avLst/>
            </a:prstGeom>
            <a:solidFill>
              <a:srgbClr val="FFC5CF"/>
            </a:solidFill>
            <a:ln w="12700" cap="flat">
              <a:noFill/>
              <a:miter lim="400000"/>
            </a:ln>
            <a:effectLst/>
          </p:spPr>
          <p:txBody>
            <a:bodyPr wrap="square" lIns="45719" tIns="45719" rIns="45719" bIns="45719" numCol="1" anchor="ctr">
              <a:noAutofit/>
            </a:bodyPr>
            <a:lstStyle/>
            <a:p>
              <a:pPr/>
            </a:p>
          </p:txBody>
        </p:sp>
        <p:sp>
          <p:nvSpPr>
            <p:cNvPr id="2436" name="Rectangle 11"/>
            <p:cNvSpPr txBox="1"/>
            <p:nvPr/>
          </p:nvSpPr>
          <p:spPr>
            <a:xfrm>
              <a:off x="3254375" y="441573"/>
              <a:ext cx="862317"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atin typeface="FuturaA Bk BT"/>
                  <a:ea typeface="FuturaA Bk BT"/>
                  <a:cs typeface="FuturaA Bk BT"/>
                  <a:sym typeface="FuturaA Bk BT"/>
                </a:defRPr>
              </a:lvl1pPr>
            </a:lstStyle>
            <a:p>
              <a:pPr/>
              <a:r>
                <a:t>Host-ID</a:t>
              </a:r>
            </a:p>
          </p:txBody>
        </p:sp>
        <p:grpSp>
          <p:nvGrpSpPr>
            <p:cNvPr id="2439" name="Rectangle 12"/>
            <p:cNvGrpSpPr/>
            <p:nvPr/>
          </p:nvGrpSpPr>
          <p:grpSpPr>
            <a:xfrm>
              <a:off x="1738682" y="381000"/>
              <a:ext cx="1485901" cy="422276"/>
              <a:chOff x="0" y="0"/>
              <a:chExt cx="1485900" cy="422275"/>
            </a:xfrm>
          </p:grpSpPr>
          <p:sp>
            <p:nvSpPr>
              <p:cNvPr id="2437" name="Rechteck"/>
              <p:cNvSpPr/>
              <p:nvPr/>
            </p:nvSpPr>
            <p:spPr>
              <a:xfrm>
                <a:off x="0" y="0"/>
                <a:ext cx="1485900" cy="422275"/>
              </a:xfrm>
              <a:prstGeom prst="rect">
                <a:avLst/>
              </a:prstGeom>
              <a:solidFill>
                <a:srgbClr val="FFFF00"/>
              </a:solidFill>
              <a:ln w="12700" cap="flat">
                <a:noFill/>
                <a:miter lim="400000"/>
              </a:ln>
              <a:effectLst/>
            </p:spPr>
            <p:txBody>
              <a:bodyPr wrap="square" lIns="45719" tIns="45719" rIns="45719" bIns="45719" numCol="1" anchor="ctr">
                <a:noAutofit/>
              </a:bodyPr>
              <a:lstStyle/>
              <a:p>
                <a:pPr defTabSz="844550"/>
              </a:p>
            </p:txBody>
          </p:sp>
          <p:sp>
            <p:nvSpPr>
              <p:cNvPr id="2438" name="Net-ID"/>
              <p:cNvSpPr txBox="1"/>
              <p:nvPr/>
            </p:nvSpPr>
            <p:spPr>
              <a:xfrm>
                <a:off x="42493" y="43110"/>
                <a:ext cx="730437"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atin typeface="FuturaA Bk BT"/>
                    <a:ea typeface="FuturaA Bk BT"/>
                    <a:cs typeface="FuturaA Bk BT"/>
                    <a:sym typeface="FuturaA Bk BT"/>
                  </a:defRPr>
                </a:lvl1pPr>
              </a:lstStyle>
              <a:p>
                <a:pPr/>
                <a:r>
                  <a:t>Net-ID</a:t>
                </a:r>
              </a:p>
            </p:txBody>
          </p:sp>
        </p:grpSp>
        <p:grpSp>
          <p:nvGrpSpPr>
            <p:cNvPr id="2442" name="Rectangle 13"/>
            <p:cNvGrpSpPr/>
            <p:nvPr/>
          </p:nvGrpSpPr>
          <p:grpSpPr>
            <a:xfrm>
              <a:off x="1554532" y="387350"/>
              <a:ext cx="302472" cy="409576"/>
              <a:chOff x="0" y="0"/>
              <a:chExt cx="302471" cy="409575"/>
            </a:xfrm>
          </p:grpSpPr>
          <p:sp>
            <p:nvSpPr>
              <p:cNvPr id="2440" name="Rechteck"/>
              <p:cNvSpPr/>
              <p:nvPr/>
            </p:nvSpPr>
            <p:spPr>
              <a:xfrm>
                <a:off x="0" y="0"/>
                <a:ext cx="177800" cy="40957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441" name="0"/>
              <p:cNvSpPr txBox="1"/>
              <p:nvPr/>
            </p:nvSpPr>
            <p:spPr>
              <a:xfrm>
                <a:off x="48843" y="49460"/>
                <a:ext cx="25362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 0</a:t>
                </a:r>
              </a:p>
            </p:txBody>
          </p:sp>
        </p:grpSp>
        <p:sp>
          <p:nvSpPr>
            <p:cNvPr id="2443" name="Rectangle 14"/>
            <p:cNvSpPr txBox="1"/>
            <p:nvPr/>
          </p:nvSpPr>
          <p:spPr>
            <a:xfrm>
              <a:off x="4791075" y="1265485"/>
              <a:ext cx="862317"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atin typeface="FuturaA Bk BT"/>
                  <a:ea typeface="FuturaA Bk BT"/>
                  <a:cs typeface="FuturaA Bk BT"/>
                  <a:sym typeface="FuturaA Bk BT"/>
                </a:defRPr>
              </a:lvl1pPr>
            </a:lstStyle>
            <a:p>
              <a:pPr/>
              <a:r>
                <a:t>Host-ID</a:t>
              </a:r>
            </a:p>
          </p:txBody>
        </p:sp>
        <p:grpSp>
          <p:nvGrpSpPr>
            <p:cNvPr id="2446" name="Rectangle 15"/>
            <p:cNvGrpSpPr/>
            <p:nvPr/>
          </p:nvGrpSpPr>
          <p:grpSpPr>
            <a:xfrm>
              <a:off x="1929182" y="1219200"/>
              <a:ext cx="2819401" cy="428626"/>
              <a:chOff x="0" y="0"/>
              <a:chExt cx="2819400" cy="428625"/>
            </a:xfrm>
          </p:grpSpPr>
          <p:sp>
            <p:nvSpPr>
              <p:cNvPr id="2444" name="Rechteck"/>
              <p:cNvSpPr/>
              <p:nvPr/>
            </p:nvSpPr>
            <p:spPr>
              <a:xfrm>
                <a:off x="0" y="0"/>
                <a:ext cx="2819400" cy="428625"/>
              </a:xfrm>
              <a:prstGeom prst="rect">
                <a:avLst/>
              </a:prstGeom>
              <a:solidFill>
                <a:srgbClr val="FFFF00"/>
              </a:solidFill>
              <a:ln w="12700" cap="flat">
                <a:noFill/>
                <a:miter lim="400000"/>
              </a:ln>
              <a:effectLst/>
            </p:spPr>
            <p:txBody>
              <a:bodyPr wrap="square" lIns="45719" tIns="45719" rIns="45719" bIns="45719" numCol="1" anchor="ctr">
                <a:noAutofit/>
              </a:bodyPr>
              <a:lstStyle/>
              <a:p>
                <a:pPr defTabSz="844550"/>
              </a:p>
            </p:txBody>
          </p:sp>
          <p:sp>
            <p:nvSpPr>
              <p:cNvPr id="2445" name="Net-ID"/>
              <p:cNvSpPr txBox="1"/>
              <p:nvPr/>
            </p:nvSpPr>
            <p:spPr>
              <a:xfrm>
                <a:off x="42493" y="46285"/>
                <a:ext cx="730437"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atin typeface="FuturaA Bk BT"/>
                    <a:ea typeface="FuturaA Bk BT"/>
                    <a:cs typeface="FuturaA Bk BT"/>
                    <a:sym typeface="FuturaA Bk BT"/>
                  </a:defRPr>
                </a:lvl1pPr>
              </a:lstStyle>
              <a:p>
                <a:pPr/>
                <a:r>
                  <a:t>Net-ID</a:t>
                </a:r>
              </a:p>
            </p:txBody>
          </p:sp>
        </p:grpSp>
        <p:grpSp>
          <p:nvGrpSpPr>
            <p:cNvPr id="2449" name="Rectangle 16"/>
            <p:cNvGrpSpPr/>
            <p:nvPr/>
          </p:nvGrpSpPr>
          <p:grpSpPr>
            <a:xfrm>
              <a:off x="1554532" y="1225550"/>
              <a:ext cx="302472" cy="415926"/>
              <a:chOff x="0" y="0"/>
              <a:chExt cx="302471" cy="415925"/>
            </a:xfrm>
          </p:grpSpPr>
          <p:sp>
            <p:nvSpPr>
              <p:cNvPr id="2447" name="Rechteck"/>
              <p:cNvSpPr/>
              <p:nvPr/>
            </p:nvSpPr>
            <p:spPr>
              <a:xfrm>
                <a:off x="0" y="0"/>
                <a:ext cx="165100" cy="41592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448" name="1"/>
              <p:cNvSpPr txBox="1"/>
              <p:nvPr/>
            </p:nvSpPr>
            <p:spPr>
              <a:xfrm>
                <a:off x="48843" y="52635"/>
                <a:ext cx="25362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 1</a:t>
                </a:r>
              </a:p>
            </p:txBody>
          </p:sp>
        </p:grpSp>
        <p:sp>
          <p:nvSpPr>
            <p:cNvPr id="2450" name="Rectangle 17"/>
            <p:cNvSpPr txBox="1"/>
            <p:nvPr/>
          </p:nvSpPr>
          <p:spPr>
            <a:xfrm>
              <a:off x="6315075" y="2106067"/>
              <a:ext cx="862317"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atin typeface="FuturaA Bk BT"/>
                  <a:ea typeface="FuturaA Bk BT"/>
                  <a:cs typeface="FuturaA Bk BT"/>
                  <a:sym typeface="FuturaA Bk BT"/>
                </a:defRPr>
              </a:lvl1pPr>
            </a:lstStyle>
            <a:p>
              <a:pPr/>
              <a:r>
                <a:t>Host-ID</a:t>
              </a:r>
            </a:p>
          </p:txBody>
        </p:sp>
        <p:grpSp>
          <p:nvGrpSpPr>
            <p:cNvPr id="2453" name="Rectangle 18"/>
            <p:cNvGrpSpPr/>
            <p:nvPr/>
          </p:nvGrpSpPr>
          <p:grpSpPr>
            <a:xfrm>
              <a:off x="2081582" y="2057400"/>
              <a:ext cx="4191001" cy="433389"/>
              <a:chOff x="0" y="0"/>
              <a:chExt cx="4191000" cy="433387"/>
            </a:xfrm>
          </p:grpSpPr>
          <p:sp>
            <p:nvSpPr>
              <p:cNvPr id="2451" name="Rechteck"/>
              <p:cNvSpPr/>
              <p:nvPr/>
            </p:nvSpPr>
            <p:spPr>
              <a:xfrm>
                <a:off x="0" y="0"/>
                <a:ext cx="4191000" cy="433388"/>
              </a:xfrm>
              <a:prstGeom prst="rect">
                <a:avLst/>
              </a:prstGeom>
              <a:solidFill>
                <a:srgbClr val="FFFF00"/>
              </a:solidFill>
              <a:ln w="12700" cap="flat">
                <a:noFill/>
                <a:miter lim="400000"/>
              </a:ln>
              <a:effectLst/>
            </p:spPr>
            <p:txBody>
              <a:bodyPr wrap="square" lIns="45719" tIns="45719" rIns="45719" bIns="45719" numCol="1" anchor="ctr">
                <a:noAutofit/>
              </a:bodyPr>
              <a:lstStyle/>
              <a:p>
                <a:pPr defTabSz="844550"/>
              </a:p>
            </p:txBody>
          </p:sp>
          <p:sp>
            <p:nvSpPr>
              <p:cNvPr id="2452" name="Net-ID"/>
              <p:cNvSpPr txBox="1"/>
              <p:nvPr/>
            </p:nvSpPr>
            <p:spPr>
              <a:xfrm>
                <a:off x="42493" y="48667"/>
                <a:ext cx="730437" cy="3360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atin typeface="FuturaA Bk BT"/>
                    <a:ea typeface="FuturaA Bk BT"/>
                    <a:cs typeface="FuturaA Bk BT"/>
                    <a:sym typeface="FuturaA Bk BT"/>
                  </a:defRPr>
                </a:lvl1pPr>
              </a:lstStyle>
              <a:p>
                <a:pPr/>
                <a:r>
                  <a:t>Net-ID</a:t>
                </a:r>
              </a:p>
            </p:txBody>
          </p:sp>
        </p:grpSp>
        <p:grpSp>
          <p:nvGrpSpPr>
            <p:cNvPr id="2456" name="Rectangle 19"/>
            <p:cNvGrpSpPr/>
            <p:nvPr/>
          </p:nvGrpSpPr>
          <p:grpSpPr>
            <a:xfrm>
              <a:off x="1554532" y="2063750"/>
              <a:ext cx="249545" cy="422276"/>
              <a:chOff x="0" y="0"/>
              <a:chExt cx="249544" cy="422275"/>
            </a:xfrm>
          </p:grpSpPr>
          <p:sp>
            <p:nvSpPr>
              <p:cNvPr id="2454" name="Rechteck"/>
              <p:cNvSpPr/>
              <p:nvPr/>
            </p:nvSpPr>
            <p:spPr>
              <a:xfrm>
                <a:off x="0" y="0"/>
                <a:ext cx="177800" cy="42227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455" name="1"/>
              <p:cNvSpPr txBox="1"/>
              <p:nvPr/>
            </p:nvSpPr>
            <p:spPr>
              <a:xfrm>
                <a:off x="48843" y="55810"/>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1</a:t>
                </a:r>
              </a:p>
            </p:txBody>
          </p:sp>
        </p:grpSp>
        <p:grpSp>
          <p:nvGrpSpPr>
            <p:cNvPr id="2459" name="Rectangle 20"/>
            <p:cNvGrpSpPr/>
            <p:nvPr/>
          </p:nvGrpSpPr>
          <p:grpSpPr>
            <a:xfrm>
              <a:off x="1730745" y="1225550"/>
              <a:ext cx="302472" cy="415926"/>
              <a:chOff x="0" y="0"/>
              <a:chExt cx="302471" cy="415925"/>
            </a:xfrm>
          </p:grpSpPr>
          <p:sp>
            <p:nvSpPr>
              <p:cNvPr id="2457" name="Rechteck"/>
              <p:cNvSpPr/>
              <p:nvPr/>
            </p:nvSpPr>
            <p:spPr>
              <a:xfrm>
                <a:off x="0" y="0"/>
                <a:ext cx="192088" cy="41592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458" name="0"/>
              <p:cNvSpPr txBox="1"/>
              <p:nvPr/>
            </p:nvSpPr>
            <p:spPr>
              <a:xfrm>
                <a:off x="48843" y="52635"/>
                <a:ext cx="25362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 0</a:t>
                </a:r>
              </a:p>
            </p:txBody>
          </p:sp>
        </p:grpSp>
        <p:grpSp>
          <p:nvGrpSpPr>
            <p:cNvPr id="2462" name="Rectangle 21"/>
            <p:cNvGrpSpPr/>
            <p:nvPr/>
          </p:nvGrpSpPr>
          <p:grpSpPr>
            <a:xfrm>
              <a:off x="1745032" y="2063750"/>
              <a:ext cx="249545" cy="422276"/>
              <a:chOff x="0" y="0"/>
              <a:chExt cx="249544" cy="422275"/>
            </a:xfrm>
          </p:grpSpPr>
          <p:sp>
            <p:nvSpPr>
              <p:cNvPr id="2460" name="Rechteck"/>
              <p:cNvSpPr/>
              <p:nvPr/>
            </p:nvSpPr>
            <p:spPr>
              <a:xfrm>
                <a:off x="0" y="0"/>
                <a:ext cx="165100" cy="42227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461" name="1"/>
              <p:cNvSpPr txBox="1"/>
              <p:nvPr/>
            </p:nvSpPr>
            <p:spPr>
              <a:xfrm>
                <a:off x="48843" y="55810"/>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1</a:t>
                </a:r>
              </a:p>
            </p:txBody>
          </p:sp>
        </p:grpSp>
        <p:grpSp>
          <p:nvGrpSpPr>
            <p:cNvPr id="2465" name="Rectangle 22"/>
            <p:cNvGrpSpPr/>
            <p:nvPr/>
          </p:nvGrpSpPr>
          <p:grpSpPr>
            <a:xfrm>
              <a:off x="1921245" y="2063750"/>
              <a:ext cx="302472" cy="422276"/>
              <a:chOff x="0" y="0"/>
              <a:chExt cx="302471" cy="422275"/>
            </a:xfrm>
          </p:grpSpPr>
          <p:sp>
            <p:nvSpPr>
              <p:cNvPr id="2463" name="Rechteck"/>
              <p:cNvSpPr/>
              <p:nvPr/>
            </p:nvSpPr>
            <p:spPr>
              <a:xfrm>
                <a:off x="0" y="0"/>
                <a:ext cx="179388" cy="42227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464" name="0"/>
              <p:cNvSpPr txBox="1"/>
              <p:nvPr/>
            </p:nvSpPr>
            <p:spPr>
              <a:xfrm>
                <a:off x="48843" y="55810"/>
                <a:ext cx="25362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 0</a:t>
                </a:r>
              </a:p>
            </p:txBody>
          </p:sp>
        </p:grpSp>
        <p:sp>
          <p:nvSpPr>
            <p:cNvPr id="2466" name="Rectangle 23"/>
            <p:cNvSpPr/>
            <p:nvPr/>
          </p:nvSpPr>
          <p:spPr>
            <a:xfrm>
              <a:off x="1559295" y="392112"/>
              <a:ext cx="6378576" cy="398464"/>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2467" name="Rectangle 24"/>
            <p:cNvSpPr/>
            <p:nvPr/>
          </p:nvSpPr>
          <p:spPr>
            <a:xfrm>
              <a:off x="1559295" y="1230313"/>
              <a:ext cx="6378576" cy="404813"/>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2468" name="Rectangle 25"/>
            <p:cNvSpPr/>
            <p:nvPr/>
          </p:nvSpPr>
          <p:spPr>
            <a:xfrm>
              <a:off x="1559295" y="2068513"/>
              <a:ext cx="6378576" cy="411163"/>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2469" name="Rectangle 26"/>
            <p:cNvSpPr txBox="1"/>
            <p:nvPr/>
          </p:nvSpPr>
          <p:spPr>
            <a:xfrm>
              <a:off x="0" y="395288"/>
              <a:ext cx="1264878" cy="412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200">
                  <a:latin typeface="FuturaA Bk BT"/>
                  <a:ea typeface="FuturaA Bk BT"/>
                  <a:cs typeface="FuturaA Bk BT"/>
                  <a:sym typeface="FuturaA Bk BT"/>
                </a:defRPr>
              </a:lvl1pPr>
            </a:lstStyle>
            <a:p>
              <a:pPr/>
              <a:r>
                <a:t>Klasse A</a:t>
              </a:r>
            </a:p>
          </p:txBody>
        </p:sp>
        <p:sp>
          <p:nvSpPr>
            <p:cNvPr id="2470" name="Rectangle 27"/>
            <p:cNvSpPr txBox="1"/>
            <p:nvPr/>
          </p:nvSpPr>
          <p:spPr>
            <a:xfrm>
              <a:off x="0" y="1233488"/>
              <a:ext cx="1275110" cy="412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200">
                  <a:latin typeface="FuturaA Bk BT"/>
                  <a:ea typeface="FuturaA Bk BT"/>
                  <a:cs typeface="FuturaA Bk BT"/>
                  <a:sym typeface="FuturaA Bk BT"/>
                </a:defRPr>
              </a:lvl1pPr>
            </a:lstStyle>
            <a:p>
              <a:pPr/>
              <a:r>
                <a:t>Klasse B</a:t>
              </a:r>
            </a:p>
          </p:txBody>
        </p:sp>
        <p:sp>
          <p:nvSpPr>
            <p:cNvPr id="2471" name="Rectangle 28"/>
            <p:cNvSpPr txBox="1"/>
            <p:nvPr/>
          </p:nvSpPr>
          <p:spPr>
            <a:xfrm>
              <a:off x="0" y="2071688"/>
              <a:ext cx="1275110" cy="412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200">
                  <a:latin typeface="FuturaA Bk BT"/>
                  <a:ea typeface="FuturaA Bk BT"/>
                  <a:cs typeface="FuturaA Bk BT"/>
                  <a:sym typeface="FuturaA Bk BT"/>
                </a:defRPr>
              </a:lvl1pPr>
            </a:lstStyle>
            <a:p>
              <a:pPr/>
              <a:r>
                <a:t>Klasse C</a:t>
              </a:r>
            </a:p>
          </p:txBody>
        </p:sp>
        <p:sp>
          <p:nvSpPr>
            <p:cNvPr id="2472" name="Rectangle 29"/>
            <p:cNvSpPr txBox="1"/>
            <p:nvPr/>
          </p:nvSpPr>
          <p:spPr>
            <a:xfrm>
              <a:off x="1582738" y="4763"/>
              <a:ext cx="193638"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0</a:t>
              </a:r>
            </a:p>
          </p:txBody>
        </p:sp>
        <p:sp>
          <p:nvSpPr>
            <p:cNvPr id="2473" name="Rectangle 30"/>
            <p:cNvSpPr txBox="1"/>
            <p:nvPr/>
          </p:nvSpPr>
          <p:spPr>
            <a:xfrm>
              <a:off x="3048000" y="0"/>
              <a:ext cx="581765" cy="2979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sz="1400">
                  <a:latin typeface="FuturaA Bk BT"/>
                  <a:ea typeface="FuturaA Bk BT"/>
                  <a:cs typeface="FuturaA Bk BT"/>
                  <a:sym typeface="FuturaA Bk BT"/>
                </a:defRPr>
              </a:lvl1pPr>
            </a:lstStyle>
            <a:p>
              <a:pPr/>
              <a:r>
                <a:t>7   8</a:t>
              </a:r>
            </a:p>
          </p:txBody>
        </p:sp>
        <p:sp>
          <p:nvSpPr>
            <p:cNvPr id="2474" name="Rectangle 31"/>
            <p:cNvSpPr txBox="1"/>
            <p:nvPr/>
          </p:nvSpPr>
          <p:spPr>
            <a:xfrm>
              <a:off x="4419600" y="0"/>
              <a:ext cx="684953" cy="2979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sz="1400">
                  <a:latin typeface="FuturaA Bk BT"/>
                  <a:ea typeface="FuturaA Bk BT"/>
                  <a:cs typeface="FuturaA Bk BT"/>
                  <a:sym typeface="FuturaA Bk BT"/>
                </a:defRPr>
              </a:lvl1pPr>
            </a:lstStyle>
            <a:p>
              <a:pPr/>
              <a:r>
                <a:t>15  16</a:t>
              </a:r>
            </a:p>
          </p:txBody>
        </p:sp>
        <p:sp>
          <p:nvSpPr>
            <p:cNvPr id="2475" name="Rectangle 32"/>
            <p:cNvSpPr txBox="1"/>
            <p:nvPr/>
          </p:nvSpPr>
          <p:spPr>
            <a:xfrm>
              <a:off x="5943600" y="1587"/>
              <a:ext cx="716703"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sz="1400">
                  <a:latin typeface="FuturaA Bk BT"/>
                  <a:ea typeface="FuturaA Bk BT"/>
                  <a:cs typeface="FuturaA Bk BT"/>
                  <a:sym typeface="FuturaA Bk BT"/>
                </a:defRPr>
              </a:lvl1pPr>
            </a:lstStyle>
            <a:p>
              <a:pPr/>
              <a:r>
                <a:t>23   24</a:t>
              </a:r>
            </a:p>
          </p:txBody>
        </p:sp>
        <p:sp>
          <p:nvSpPr>
            <p:cNvPr id="2476" name="Rectangle 33"/>
            <p:cNvSpPr txBox="1"/>
            <p:nvPr/>
          </p:nvSpPr>
          <p:spPr>
            <a:xfrm>
              <a:off x="7678738" y="4763"/>
              <a:ext cx="292522"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31</a:t>
              </a:r>
            </a:p>
          </p:txBody>
        </p:sp>
        <p:sp>
          <p:nvSpPr>
            <p:cNvPr id="2477" name="Rectangle 34"/>
            <p:cNvSpPr txBox="1"/>
            <p:nvPr/>
          </p:nvSpPr>
          <p:spPr>
            <a:xfrm>
              <a:off x="2116138" y="866775"/>
              <a:ext cx="780170"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128 Adr.</a:t>
              </a:r>
            </a:p>
          </p:txBody>
        </p:sp>
        <p:sp>
          <p:nvSpPr>
            <p:cNvPr id="2478" name="Rectangle 35"/>
            <p:cNvSpPr txBox="1"/>
            <p:nvPr/>
          </p:nvSpPr>
          <p:spPr>
            <a:xfrm>
              <a:off x="5011738" y="866775"/>
              <a:ext cx="1264172"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16,7 MIO. Adr.</a:t>
              </a:r>
            </a:p>
          </p:txBody>
        </p:sp>
        <p:sp>
          <p:nvSpPr>
            <p:cNvPr id="2479" name="Rectangle 36"/>
            <p:cNvSpPr txBox="1"/>
            <p:nvPr/>
          </p:nvSpPr>
          <p:spPr>
            <a:xfrm>
              <a:off x="2725738" y="1704975"/>
              <a:ext cx="1027336"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16 000 Adr.</a:t>
              </a:r>
            </a:p>
          </p:txBody>
        </p:sp>
        <p:sp>
          <p:nvSpPr>
            <p:cNvPr id="2480" name="Rectangle 37"/>
            <p:cNvSpPr txBox="1"/>
            <p:nvPr/>
          </p:nvSpPr>
          <p:spPr>
            <a:xfrm>
              <a:off x="5773738" y="1704975"/>
              <a:ext cx="1027336"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65 000 Adr.</a:t>
              </a:r>
            </a:p>
          </p:txBody>
        </p:sp>
        <p:sp>
          <p:nvSpPr>
            <p:cNvPr id="2481" name="Rectangle 38"/>
            <p:cNvSpPr txBox="1"/>
            <p:nvPr/>
          </p:nvSpPr>
          <p:spPr>
            <a:xfrm>
              <a:off x="3640138" y="2543175"/>
              <a:ext cx="1017005"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2 MIO. Adr.</a:t>
              </a:r>
            </a:p>
          </p:txBody>
        </p:sp>
        <p:sp>
          <p:nvSpPr>
            <p:cNvPr id="2482" name="Rectangle 39"/>
            <p:cNvSpPr txBox="1"/>
            <p:nvPr/>
          </p:nvSpPr>
          <p:spPr>
            <a:xfrm>
              <a:off x="6840538" y="2543175"/>
              <a:ext cx="780170" cy="2979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1400">
                  <a:latin typeface="FuturaA Bk BT"/>
                  <a:ea typeface="FuturaA Bk BT"/>
                  <a:cs typeface="FuturaA Bk BT"/>
                  <a:sym typeface="FuturaA Bk BT"/>
                </a:defRPr>
              </a:lvl1pPr>
            </a:lstStyle>
            <a:p>
              <a:pPr/>
              <a:r>
                <a:t>256 Adr.</a:t>
              </a:r>
            </a:p>
          </p:txBody>
        </p:sp>
        <p:sp>
          <p:nvSpPr>
            <p:cNvPr id="2483" name="Rectangle 40"/>
            <p:cNvSpPr txBox="1"/>
            <p:nvPr/>
          </p:nvSpPr>
          <p:spPr>
            <a:xfrm>
              <a:off x="7924800" y="4686300"/>
              <a:ext cx="847217" cy="285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sz="1300">
                  <a:latin typeface="FuturaA Bk BT"/>
                  <a:ea typeface="FuturaA Bk BT"/>
                  <a:cs typeface="FuturaA Bk BT"/>
                  <a:sym typeface="FuturaA Bk BT"/>
                </a:defRPr>
              </a:lvl1pPr>
            </a:lstStyle>
            <a:p>
              <a:pPr/>
              <a:r>
                <a:t>RFC 1020</a:t>
              </a:r>
            </a:p>
          </p:txBody>
        </p:sp>
        <p:sp>
          <p:nvSpPr>
            <p:cNvPr id="2484" name="Line 41"/>
            <p:cNvSpPr/>
            <p:nvPr/>
          </p:nvSpPr>
          <p:spPr>
            <a:xfrm>
              <a:off x="3224582" y="387350"/>
              <a:ext cx="1" cy="4445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485" name="Line 42"/>
            <p:cNvSpPr/>
            <p:nvPr/>
          </p:nvSpPr>
          <p:spPr>
            <a:xfrm>
              <a:off x="4748582" y="1225550"/>
              <a:ext cx="1" cy="4159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486" name="Line 43"/>
            <p:cNvSpPr/>
            <p:nvPr/>
          </p:nvSpPr>
          <p:spPr>
            <a:xfrm>
              <a:off x="6272582" y="2063750"/>
              <a:ext cx="1" cy="4222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2489" name="Rectangle 44"/>
            <p:cNvGrpSpPr/>
            <p:nvPr/>
          </p:nvGrpSpPr>
          <p:grpSpPr>
            <a:xfrm>
              <a:off x="2233982" y="3124200"/>
              <a:ext cx="5715001" cy="422276"/>
              <a:chOff x="0" y="0"/>
              <a:chExt cx="5715000" cy="422275"/>
            </a:xfrm>
          </p:grpSpPr>
          <p:sp>
            <p:nvSpPr>
              <p:cNvPr id="2487" name="Rechteck"/>
              <p:cNvSpPr/>
              <p:nvPr/>
            </p:nvSpPr>
            <p:spPr>
              <a:xfrm>
                <a:off x="0" y="0"/>
                <a:ext cx="5715000" cy="422275"/>
              </a:xfrm>
              <a:prstGeom prst="rect">
                <a:avLst/>
              </a:prstGeom>
              <a:solidFill>
                <a:srgbClr val="A2C1FE"/>
              </a:solidFill>
              <a:ln w="12700" cap="flat">
                <a:noFill/>
                <a:miter lim="400000"/>
              </a:ln>
              <a:effectLst/>
            </p:spPr>
            <p:txBody>
              <a:bodyPr wrap="square" lIns="45719" tIns="45719" rIns="45719" bIns="45719" numCol="1" anchor="ctr">
                <a:noAutofit/>
              </a:bodyPr>
              <a:lstStyle/>
              <a:p>
                <a:pPr defTabSz="844550"/>
              </a:p>
            </p:txBody>
          </p:sp>
          <p:sp>
            <p:nvSpPr>
              <p:cNvPr id="2488" name="Multicast Group"/>
              <p:cNvSpPr txBox="1"/>
              <p:nvPr/>
            </p:nvSpPr>
            <p:spPr>
              <a:xfrm>
                <a:off x="42493" y="43110"/>
                <a:ext cx="1738040"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atin typeface="FuturaA Bk BT"/>
                    <a:ea typeface="FuturaA Bk BT"/>
                    <a:cs typeface="FuturaA Bk BT"/>
                    <a:sym typeface="FuturaA Bk BT"/>
                  </a:defRPr>
                </a:lvl1pPr>
              </a:lstStyle>
              <a:p>
                <a:pPr/>
                <a:r>
                  <a:t>Multicast Group</a:t>
                </a:r>
              </a:p>
            </p:txBody>
          </p:sp>
        </p:grpSp>
        <p:grpSp>
          <p:nvGrpSpPr>
            <p:cNvPr id="2492" name="Rectangle 45"/>
            <p:cNvGrpSpPr/>
            <p:nvPr/>
          </p:nvGrpSpPr>
          <p:grpSpPr>
            <a:xfrm>
              <a:off x="1554532" y="3130550"/>
              <a:ext cx="249545" cy="409576"/>
              <a:chOff x="0" y="0"/>
              <a:chExt cx="249544" cy="409575"/>
            </a:xfrm>
          </p:grpSpPr>
          <p:sp>
            <p:nvSpPr>
              <p:cNvPr id="2490" name="Rechteck"/>
              <p:cNvSpPr/>
              <p:nvPr/>
            </p:nvSpPr>
            <p:spPr>
              <a:xfrm>
                <a:off x="0" y="0"/>
                <a:ext cx="177800" cy="40957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491" name="1"/>
              <p:cNvSpPr txBox="1"/>
              <p:nvPr/>
            </p:nvSpPr>
            <p:spPr>
              <a:xfrm>
                <a:off x="48843" y="49460"/>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1</a:t>
                </a:r>
              </a:p>
            </p:txBody>
          </p:sp>
        </p:grpSp>
        <p:grpSp>
          <p:nvGrpSpPr>
            <p:cNvPr id="2495" name="Rectangle 46"/>
            <p:cNvGrpSpPr/>
            <p:nvPr/>
          </p:nvGrpSpPr>
          <p:grpSpPr>
            <a:xfrm>
              <a:off x="1745032" y="3130550"/>
              <a:ext cx="249545" cy="409576"/>
              <a:chOff x="0" y="0"/>
              <a:chExt cx="249544" cy="409575"/>
            </a:xfrm>
          </p:grpSpPr>
          <p:sp>
            <p:nvSpPr>
              <p:cNvPr id="2493" name="Rechteck"/>
              <p:cNvSpPr/>
              <p:nvPr/>
            </p:nvSpPr>
            <p:spPr>
              <a:xfrm>
                <a:off x="0" y="0"/>
                <a:ext cx="165100" cy="40957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494" name="1"/>
              <p:cNvSpPr txBox="1"/>
              <p:nvPr/>
            </p:nvSpPr>
            <p:spPr>
              <a:xfrm>
                <a:off x="48843" y="49460"/>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1</a:t>
                </a:r>
              </a:p>
            </p:txBody>
          </p:sp>
        </p:grpSp>
        <p:grpSp>
          <p:nvGrpSpPr>
            <p:cNvPr id="2498" name="Rectangle 47"/>
            <p:cNvGrpSpPr/>
            <p:nvPr/>
          </p:nvGrpSpPr>
          <p:grpSpPr>
            <a:xfrm>
              <a:off x="1921245" y="3130550"/>
              <a:ext cx="249545" cy="409576"/>
              <a:chOff x="0" y="0"/>
              <a:chExt cx="249544" cy="409575"/>
            </a:xfrm>
          </p:grpSpPr>
          <p:sp>
            <p:nvSpPr>
              <p:cNvPr id="2496" name="Rechteck"/>
              <p:cNvSpPr/>
              <p:nvPr/>
            </p:nvSpPr>
            <p:spPr>
              <a:xfrm>
                <a:off x="0" y="0"/>
                <a:ext cx="179388" cy="40957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497" name="1"/>
              <p:cNvSpPr txBox="1"/>
              <p:nvPr/>
            </p:nvSpPr>
            <p:spPr>
              <a:xfrm>
                <a:off x="48843" y="49460"/>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1</a:t>
                </a:r>
              </a:p>
            </p:txBody>
          </p:sp>
        </p:grpSp>
        <p:sp>
          <p:nvSpPr>
            <p:cNvPr id="2499" name="Rectangle 48"/>
            <p:cNvSpPr txBox="1"/>
            <p:nvPr/>
          </p:nvSpPr>
          <p:spPr>
            <a:xfrm>
              <a:off x="0" y="3138488"/>
              <a:ext cx="1275110" cy="412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200">
                  <a:latin typeface="FuturaA Bk BT"/>
                  <a:ea typeface="FuturaA Bk BT"/>
                  <a:cs typeface="FuturaA Bk BT"/>
                  <a:sym typeface="FuturaA Bk BT"/>
                </a:defRPr>
              </a:lvl1pPr>
            </a:lstStyle>
            <a:p>
              <a:pPr/>
              <a:r>
                <a:t>Klasse D</a:t>
              </a:r>
            </a:p>
          </p:txBody>
        </p:sp>
        <p:grpSp>
          <p:nvGrpSpPr>
            <p:cNvPr id="2502" name="Rectangle 49"/>
            <p:cNvGrpSpPr/>
            <p:nvPr/>
          </p:nvGrpSpPr>
          <p:grpSpPr>
            <a:xfrm>
              <a:off x="1554532" y="3968750"/>
              <a:ext cx="249545" cy="415926"/>
              <a:chOff x="0" y="0"/>
              <a:chExt cx="249544" cy="415925"/>
            </a:xfrm>
          </p:grpSpPr>
          <p:sp>
            <p:nvSpPr>
              <p:cNvPr id="2500" name="Rechteck"/>
              <p:cNvSpPr/>
              <p:nvPr/>
            </p:nvSpPr>
            <p:spPr>
              <a:xfrm>
                <a:off x="0" y="0"/>
                <a:ext cx="177800" cy="41592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501" name="1"/>
              <p:cNvSpPr txBox="1"/>
              <p:nvPr/>
            </p:nvSpPr>
            <p:spPr>
              <a:xfrm>
                <a:off x="48843" y="52635"/>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1</a:t>
                </a:r>
              </a:p>
            </p:txBody>
          </p:sp>
        </p:grpSp>
        <p:grpSp>
          <p:nvGrpSpPr>
            <p:cNvPr id="2505" name="Rectangle 50"/>
            <p:cNvGrpSpPr/>
            <p:nvPr/>
          </p:nvGrpSpPr>
          <p:grpSpPr>
            <a:xfrm>
              <a:off x="1745032" y="3968750"/>
              <a:ext cx="249545" cy="415926"/>
              <a:chOff x="0" y="0"/>
              <a:chExt cx="249544" cy="415925"/>
            </a:xfrm>
          </p:grpSpPr>
          <p:sp>
            <p:nvSpPr>
              <p:cNvPr id="2503" name="Rechteck"/>
              <p:cNvSpPr/>
              <p:nvPr/>
            </p:nvSpPr>
            <p:spPr>
              <a:xfrm>
                <a:off x="0" y="0"/>
                <a:ext cx="165100" cy="41592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504" name="1"/>
              <p:cNvSpPr txBox="1"/>
              <p:nvPr/>
            </p:nvSpPr>
            <p:spPr>
              <a:xfrm>
                <a:off x="48843" y="52635"/>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1</a:t>
                </a:r>
              </a:p>
            </p:txBody>
          </p:sp>
        </p:grpSp>
        <p:grpSp>
          <p:nvGrpSpPr>
            <p:cNvPr id="2508" name="Rectangle 51"/>
            <p:cNvGrpSpPr/>
            <p:nvPr/>
          </p:nvGrpSpPr>
          <p:grpSpPr>
            <a:xfrm>
              <a:off x="1921245" y="3968750"/>
              <a:ext cx="249545" cy="415926"/>
              <a:chOff x="0" y="0"/>
              <a:chExt cx="249544" cy="415925"/>
            </a:xfrm>
          </p:grpSpPr>
          <p:sp>
            <p:nvSpPr>
              <p:cNvPr id="2506" name="Rechteck"/>
              <p:cNvSpPr/>
              <p:nvPr/>
            </p:nvSpPr>
            <p:spPr>
              <a:xfrm>
                <a:off x="0" y="0"/>
                <a:ext cx="179388" cy="41592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507" name="1"/>
              <p:cNvSpPr txBox="1"/>
              <p:nvPr/>
            </p:nvSpPr>
            <p:spPr>
              <a:xfrm>
                <a:off x="48843" y="52635"/>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1</a:t>
                </a:r>
              </a:p>
            </p:txBody>
          </p:sp>
        </p:grpSp>
        <p:sp>
          <p:nvSpPr>
            <p:cNvPr id="2509" name="Rectangle 52"/>
            <p:cNvSpPr txBox="1"/>
            <p:nvPr/>
          </p:nvSpPr>
          <p:spPr>
            <a:xfrm>
              <a:off x="0" y="3976688"/>
              <a:ext cx="1259694" cy="412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i="1" sz="2200">
                  <a:latin typeface="FuturaA Bk BT"/>
                  <a:ea typeface="FuturaA Bk BT"/>
                  <a:cs typeface="FuturaA Bk BT"/>
                  <a:sym typeface="FuturaA Bk BT"/>
                </a:defRPr>
              </a:lvl1pPr>
            </a:lstStyle>
            <a:p>
              <a:pPr/>
              <a:r>
                <a:t>Klasse E</a:t>
              </a:r>
            </a:p>
          </p:txBody>
        </p:sp>
        <p:grpSp>
          <p:nvGrpSpPr>
            <p:cNvPr id="2512" name="Rectangle 53"/>
            <p:cNvGrpSpPr/>
            <p:nvPr/>
          </p:nvGrpSpPr>
          <p:grpSpPr>
            <a:xfrm>
              <a:off x="2073645" y="3130550"/>
              <a:ext cx="302472" cy="409576"/>
              <a:chOff x="0" y="0"/>
              <a:chExt cx="302471" cy="409575"/>
            </a:xfrm>
          </p:grpSpPr>
          <p:sp>
            <p:nvSpPr>
              <p:cNvPr id="2510" name="Rechteck"/>
              <p:cNvSpPr/>
              <p:nvPr/>
            </p:nvSpPr>
            <p:spPr>
              <a:xfrm>
                <a:off x="0" y="0"/>
                <a:ext cx="179388" cy="40957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511" name="0"/>
              <p:cNvSpPr txBox="1"/>
              <p:nvPr/>
            </p:nvSpPr>
            <p:spPr>
              <a:xfrm>
                <a:off x="48843" y="49460"/>
                <a:ext cx="253629"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 0</a:t>
                </a:r>
              </a:p>
            </p:txBody>
          </p:sp>
        </p:grpSp>
        <p:sp>
          <p:nvSpPr>
            <p:cNvPr id="2513" name="Rectangle 54"/>
            <p:cNvSpPr/>
            <p:nvPr/>
          </p:nvSpPr>
          <p:spPr>
            <a:xfrm>
              <a:off x="1559295" y="3135313"/>
              <a:ext cx="6378576" cy="398463"/>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grpSp>
          <p:nvGrpSpPr>
            <p:cNvPr id="2516" name="Rectangle 55"/>
            <p:cNvGrpSpPr/>
            <p:nvPr/>
          </p:nvGrpSpPr>
          <p:grpSpPr>
            <a:xfrm>
              <a:off x="2073645" y="3968750"/>
              <a:ext cx="249545" cy="415926"/>
              <a:chOff x="0" y="0"/>
              <a:chExt cx="249544" cy="415925"/>
            </a:xfrm>
          </p:grpSpPr>
          <p:sp>
            <p:nvSpPr>
              <p:cNvPr id="2514" name="Rechteck"/>
              <p:cNvSpPr/>
              <p:nvPr/>
            </p:nvSpPr>
            <p:spPr>
              <a:xfrm>
                <a:off x="0" y="0"/>
                <a:ext cx="179388" cy="415925"/>
              </a:xfrm>
              <a:prstGeom prst="rect">
                <a:avLst/>
              </a:prstGeom>
              <a:solidFill>
                <a:srgbClr val="000000"/>
              </a:solidFill>
              <a:ln w="12700" cap="flat">
                <a:solidFill>
                  <a:schemeClr val="accent3">
                    <a:lumOff val="44000"/>
                  </a:schemeClr>
                </a:solidFill>
                <a:prstDash val="solid"/>
                <a:miter lim="800000"/>
              </a:ln>
              <a:effectLst/>
            </p:spPr>
            <p:txBody>
              <a:bodyPr wrap="square" lIns="45719" tIns="45719" rIns="45719" bIns="45719" numCol="1" anchor="ctr">
                <a:noAutofit/>
              </a:bodyPr>
              <a:lstStyle/>
              <a:p>
                <a:pPr defTabSz="844550"/>
              </a:p>
            </p:txBody>
          </p:sp>
          <p:sp>
            <p:nvSpPr>
              <p:cNvPr id="2515" name="1"/>
              <p:cNvSpPr txBox="1"/>
              <p:nvPr/>
            </p:nvSpPr>
            <p:spPr>
              <a:xfrm>
                <a:off x="48843" y="52635"/>
                <a:ext cx="200702" cy="310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chemeClr val="accent3">
                        <a:lumOff val="44000"/>
                      </a:schemeClr>
                    </a:solidFill>
                    <a:latin typeface="FuturaA Bk BT"/>
                    <a:ea typeface="FuturaA Bk BT"/>
                    <a:cs typeface="FuturaA Bk BT"/>
                    <a:sym typeface="FuturaA Bk BT"/>
                  </a:defRPr>
                </a:lvl1pPr>
              </a:lstStyle>
              <a:p>
                <a:pPr/>
                <a:r>
                  <a:t>1</a:t>
                </a:r>
              </a:p>
            </p:txBody>
          </p:sp>
        </p:grpSp>
        <p:grpSp>
          <p:nvGrpSpPr>
            <p:cNvPr id="2519" name="Rectangle 56"/>
            <p:cNvGrpSpPr/>
            <p:nvPr/>
          </p:nvGrpSpPr>
          <p:grpSpPr>
            <a:xfrm>
              <a:off x="2256207" y="3962400"/>
              <a:ext cx="5692776" cy="428626"/>
              <a:chOff x="0" y="0"/>
              <a:chExt cx="5692775" cy="428625"/>
            </a:xfrm>
          </p:grpSpPr>
          <p:sp>
            <p:nvSpPr>
              <p:cNvPr id="2517" name="Rechteck"/>
              <p:cNvSpPr/>
              <p:nvPr/>
            </p:nvSpPr>
            <p:spPr>
              <a:xfrm>
                <a:off x="0" y="0"/>
                <a:ext cx="5692775" cy="428625"/>
              </a:xfrm>
              <a:prstGeom prst="rect">
                <a:avLst/>
              </a:prstGeom>
              <a:solidFill>
                <a:srgbClr val="DADADA"/>
              </a:solidFill>
              <a:ln w="12700" cap="flat">
                <a:noFill/>
                <a:miter lim="400000"/>
              </a:ln>
              <a:effectLst/>
            </p:spPr>
            <p:txBody>
              <a:bodyPr wrap="square" lIns="45719" tIns="45719" rIns="45719" bIns="45719" numCol="1" anchor="ctr">
                <a:noAutofit/>
              </a:bodyPr>
              <a:lstStyle/>
              <a:p>
                <a:pPr defTabSz="844550"/>
              </a:p>
            </p:txBody>
          </p:sp>
          <p:sp>
            <p:nvSpPr>
              <p:cNvPr id="2518" name="Experimental"/>
              <p:cNvSpPr txBox="1"/>
              <p:nvPr/>
            </p:nvSpPr>
            <p:spPr>
              <a:xfrm>
                <a:off x="42493" y="46285"/>
                <a:ext cx="1450666" cy="336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700">
                    <a:latin typeface="FuturaA Bk BT"/>
                    <a:ea typeface="FuturaA Bk BT"/>
                    <a:cs typeface="FuturaA Bk BT"/>
                    <a:sym typeface="FuturaA Bk BT"/>
                  </a:defRPr>
                </a:lvl1pPr>
              </a:lstStyle>
              <a:p>
                <a:pPr/>
                <a:r>
                  <a:t>Experimental</a:t>
                </a:r>
              </a:p>
            </p:txBody>
          </p:sp>
        </p:grpSp>
        <p:sp>
          <p:nvSpPr>
            <p:cNvPr id="2520" name="Rectangle 57"/>
            <p:cNvSpPr/>
            <p:nvPr/>
          </p:nvSpPr>
          <p:spPr>
            <a:xfrm>
              <a:off x="1559295" y="3973513"/>
              <a:ext cx="6378576" cy="404813"/>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2521" name="Line 58"/>
            <p:cNvSpPr/>
            <p:nvPr/>
          </p:nvSpPr>
          <p:spPr>
            <a:xfrm flipH="1">
              <a:off x="1548182" y="6350"/>
              <a:ext cx="1" cy="448310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2522" name="Line 59"/>
            <p:cNvSpPr/>
            <p:nvPr/>
          </p:nvSpPr>
          <p:spPr>
            <a:xfrm flipH="1">
              <a:off x="7948982" y="6350"/>
              <a:ext cx="1" cy="448310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2523" name="Line 60"/>
            <p:cNvSpPr/>
            <p:nvPr/>
          </p:nvSpPr>
          <p:spPr>
            <a:xfrm flipH="1">
              <a:off x="3224582" y="6350"/>
              <a:ext cx="1" cy="448310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2524" name="Line 61"/>
            <p:cNvSpPr/>
            <p:nvPr/>
          </p:nvSpPr>
          <p:spPr>
            <a:xfrm flipH="1">
              <a:off x="4748582" y="6350"/>
              <a:ext cx="1" cy="448310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2525" name="Line 62"/>
            <p:cNvSpPr/>
            <p:nvPr/>
          </p:nvSpPr>
          <p:spPr>
            <a:xfrm flipH="1">
              <a:off x="6272582" y="6350"/>
              <a:ext cx="1" cy="448310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2526" name="Line 63"/>
            <p:cNvSpPr/>
            <p:nvPr/>
          </p:nvSpPr>
          <p:spPr>
            <a:xfrm>
              <a:off x="411532" y="2895600"/>
              <a:ext cx="7607301"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527" name="Rectangle 64"/>
            <p:cNvSpPr txBox="1"/>
            <p:nvPr/>
          </p:nvSpPr>
          <p:spPr>
            <a:xfrm>
              <a:off x="1366423" y="4518025"/>
              <a:ext cx="6108267" cy="412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algn="r" defTabSz="844550">
                <a:defRPr b="1" sz="2200" u="sng">
                  <a:solidFill>
                    <a:srgbClr val="E2001A"/>
                  </a:solidFill>
                  <a:latin typeface="FuturaA Bk BT"/>
                  <a:ea typeface="FuturaA Bk BT"/>
                  <a:cs typeface="FuturaA Bk BT"/>
                  <a:sym typeface="FuturaA Bk BT"/>
                </a:defRPr>
              </a:lvl1pPr>
            </a:lstStyle>
            <a:p>
              <a:pPr/>
              <a:r>
                <a:t>Strukturierung verursacht Adress-Knappheit!</a:t>
              </a:r>
            </a:p>
          </p:txBody>
        </p:sp>
      </p:gr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32"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33"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534" name="Rectangle 4"/>
          <p:cNvSpPr txBox="1"/>
          <p:nvPr>
            <p:ph type="title"/>
          </p:nvPr>
        </p:nvSpPr>
        <p:spPr>
          <a:xfrm>
            <a:off x="722530" y="278649"/>
            <a:ext cx="8573870" cy="521451"/>
          </a:xfrm>
          <a:prstGeom prst="rect">
            <a:avLst/>
          </a:prstGeom>
        </p:spPr>
        <p:txBody>
          <a:bodyPr/>
          <a:lstStyle/>
          <a:p>
            <a:pPr indent="24606" defTabSz="566927">
              <a:defRPr sz="1488"/>
            </a:pPr>
            <a:r>
              <a:t>Lösung der Adress-Knappheit (1) </a:t>
            </a:r>
            <a:br/>
          </a:p>
        </p:txBody>
      </p:sp>
      <p:sp>
        <p:nvSpPr>
          <p:cNvPr id="2535"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536" name="Rectangle 5"/>
          <p:cNvSpPr txBox="1"/>
          <p:nvPr/>
        </p:nvSpPr>
        <p:spPr>
          <a:xfrm>
            <a:off x="762000" y="977900"/>
            <a:ext cx="8453121" cy="26189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Classless Inter Domain Routing (CIDR)</a:t>
            </a:r>
          </a:p>
          <a:p>
            <a:pPr marL="609600" indent="-609600">
              <a:spcBef>
                <a:spcPts val="700"/>
              </a:spcBef>
              <a:buClr>
                <a:srgbClr val="0000CC"/>
              </a:buClr>
              <a:buSzPct val="100000"/>
              <a:buFont typeface="Arial"/>
              <a:buChar char="•"/>
              <a:defRPr sz="2000">
                <a:solidFill>
                  <a:srgbClr val="5C6971"/>
                </a:solidFill>
              </a:defRPr>
            </a:pPr>
            <a:r>
              <a:t>Jedes Netz erhält eine Serie von aufeinanderfolgenden Class C Adressen und eine „</a:t>
            </a:r>
            <a:r>
              <a:rPr b="1"/>
              <a:t>Maske</a:t>
            </a:r>
            <a:r>
              <a:t>“.</a:t>
            </a:r>
          </a:p>
          <a:p>
            <a:pPr marL="609600" indent="-609600">
              <a:spcBef>
                <a:spcPts val="700"/>
              </a:spcBef>
              <a:buClr>
                <a:srgbClr val="0000CC"/>
              </a:buClr>
              <a:buSzPct val="100000"/>
              <a:buFont typeface="Arial"/>
              <a:buChar char="•"/>
              <a:defRPr sz="2000">
                <a:solidFill>
                  <a:srgbClr val="5C6971"/>
                </a:solidFill>
              </a:defRPr>
            </a:pPr>
            <a:r>
              <a:t>Die Maske zeigt an, welcher Teil der Adresse die „Net-ID“ bildet.</a:t>
            </a:r>
          </a:p>
          <a:p>
            <a:pPr marL="609600" indent="-609600">
              <a:spcBef>
                <a:spcPts val="700"/>
              </a:spcBef>
              <a:buClr>
                <a:srgbClr val="0000CC"/>
              </a:buClr>
              <a:buSzPct val="100000"/>
              <a:buFont typeface="Arial"/>
              <a:buChar char="•"/>
              <a:defRPr sz="2000">
                <a:solidFill>
                  <a:srgbClr val="5C6971"/>
                </a:solidFill>
              </a:defRPr>
            </a:pPr>
            <a:r>
              <a:t>Beispiel: ein Netz, das 2048 Adressen benötigt, </a:t>
            </a:r>
            <a:br/>
            <a:r>
              <a:t>erhält 8 Class C Adressen und eine Maske „</a:t>
            </a:r>
            <a:r>
              <a:rPr b="1"/>
              <a:t>255.255.248.0</a:t>
            </a:r>
            <a:r>
              <a:t>“.</a:t>
            </a:r>
          </a:p>
        </p:txBody>
      </p:sp>
      <p:grpSp>
        <p:nvGrpSpPr>
          <p:cNvPr id="2560" name="Gruppieren 10"/>
          <p:cNvGrpSpPr/>
          <p:nvPr/>
        </p:nvGrpSpPr>
        <p:grpSpPr>
          <a:xfrm>
            <a:off x="1303617" y="3744035"/>
            <a:ext cx="7913414" cy="2075072"/>
            <a:chOff x="0" y="0"/>
            <a:chExt cx="7913413" cy="2075071"/>
          </a:xfrm>
        </p:grpSpPr>
        <p:sp>
          <p:nvSpPr>
            <p:cNvPr id="2537" name="Rectangle 2"/>
            <p:cNvSpPr/>
            <p:nvPr/>
          </p:nvSpPr>
          <p:spPr>
            <a:xfrm>
              <a:off x="36761" y="311150"/>
              <a:ext cx="6823076" cy="422276"/>
            </a:xfrm>
            <a:prstGeom prst="rect">
              <a:avLst/>
            </a:prstGeom>
            <a:solidFill>
              <a:schemeClr val="accent3">
                <a:lumOff val="44000"/>
              </a:schemeClr>
            </a:solidFill>
            <a:ln w="12700" cap="flat">
              <a:noFill/>
              <a:miter lim="4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grpSp>
          <p:nvGrpSpPr>
            <p:cNvPr id="2540" name="Rectangle 3"/>
            <p:cNvGrpSpPr/>
            <p:nvPr/>
          </p:nvGrpSpPr>
          <p:grpSpPr>
            <a:xfrm>
              <a:off x="4480173" y="311150"/>
              <a:ext cx="2362201" cy="422276"/>
              <a:chOff x="0" y="0"/>
              <a:chExt cx="2362200" cy="422275"/>
            </a:xfrm>
          </p:grpSpPr>
          <p:sp>
            <p:nvSpPr>
              <p:cNvPr id="2538" name="Rechteck"/>
              <p:cNvSpPr/>
              <p:nvPr/>
            </p:nvSpPr>
            <p:spPr>
              <a:xfrm>
                <a:off x="0" y="0"/>
                <a:ext cx="2362200" cy="422275"/>
              </a:xfrm>
              <a:prstGeom prst="rect">
                <a:avLst/>
              </a:prstGeom>
              <a:solidFill>
                <a:srgbClr val="FFC5CF"/>
              </a:solidFill>
              <a:ln w="12700" cap="flat">
                <a:noFill/>
                <a:miter lim="400000"/>
              </a:ln>
              <a:effectLst/>
            </p:spPr>
            <p:txBody>
              <a:bodyPr wrap="square" lIns="45719" tIns="45719" rIns="45719" bIns="45719" numCol="1" anchor="ctr">
                <a:noAutofit/>
              </a:bodyPr>
              <a:lstStyle/>
              <a:p>
                <a:pPr defTabSz="911225"/>
              </a:p>
            </p:txBody>
          </p:sp>
          <p:sp>
            <p:nvSpPr>
              <p:cNvPr id="2539" name="Host-ID"/>
              <p:cNvSpPr txBox="1"/>
              <p:nvPr/>
            </p:nvSpPr>
            <p:spPr>
              <a:xfrm>
                <a:off x="46888" y="23819"/>
                <a:ext cx="1006561" cy="3746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b="1" sz="2000"/>
                </a:lvl1pPr>
              </a:lstStyle>
              <a:p>
                <a:pPr/>
                <a:r>
                  <a:t>Host-ID</a:t>
                </a:r>
              </a:p>
            </p:txBody>
          </p:sp>
        </p:grpSp>
        <p:grpSp>
          <p:nvGrpSpPr>
            <p:cNvPr id="2543" name="Rectangle 4"/>
            <p:cNvGrpSpPr/>
            <p:nvPr/>
          </p:nvGrpSpPr>
          <p:grpSpPr>
            <a:xfrm>
              <a:off x="31997" y="317500"/>
              <a:ext cx="4441826" cy="409576"/>
              <a:chOff x="0" y="0"/>
              <a:chExt cx="4441825" cy="409575"/>
            </a:xfrm>
          </p:grpSpPr>
          <p:sp>
            <p:nvSpPr>
              <p:cNvPr id="2541" name="Rechteck"/>
              <p:cNvSpPr/>
              <p:nvPr/>
            </p:nvSpPr>
            <p:spPr>
              <a:xfrm>
                <a:off x="0" y="0"/>
                <a:ext cx="4441825" cy="409575"/>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defTabSz="838200"/>
              </a:p>
            </p:txBody>
          </p:sp>
          <p:sp>
            <p:nvSpPr>
              <p:cNvPr id="2542" name="Net-ID"/>
              <p:cNvSpPr txBox="1"/>
              <p:nvPr/>
            </p:nvSpPr>
            <p:spPr>
              <a:xfrm>
                <a:off x="47376" y="20399"/>
                <a:ext cx="916118" cy="36877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ctr">
                <a:spAutoFit/>
              </a:bodyPr>
              <a:lstStyle>
                <a:lvl1pPr defTabSz="838200">
                  <a:defRPr b="1" sz="2000"/>
                </a:lvl1pPr>
              </a:lstStyle>
              <a:p>
                <a:pPr/>
                <a:r>
                  <a:t> Net-ID</a:t>
                </a:r>
              </a:p>
            </p:txBody>
          </p:sp>
        </p:grpSp>
        <p:sp>
          <p:nvSpPr>
            <p:cNvPr id="2544" name="Rectangle 7"/>
            <p:cNvSpPr txBox="1"/>
            <p:nvPr/>
          </p:nvSpPr>
          <p:spPr>
            <a:xfrm>
              <a:off x="0" y="941387"/>
              <a:ext cx="6877547" cy="294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2493" tIns="42493" rIns="42493" bIns="42493" numCol="1" anchor="t">
              <a:spAutoFit/>
            </a:bodyPr>
            <a:lstStyle>
              <a:lvl1pPr defTabSz="838200">
                <a:defRPr b="1" sz="1500"/>
              </a:lvl1pPr>
            </a:lstStyle>
            <a:p>
              <a:pPr/>
              <a:r>
                <a:t>1  1  1  1  1  1  1  1  1  1  1  1  1  1  1  1  1  1  1  1  1  0  0  0  0  0  0  0  0  0  0  0</a:t>
              </a:r>
            </a:p>
          </p:txBody>
        </p:sp>
        <p:sp>
          <p:nvSpPr>
            <p:cNvPr id="2545" name="Rectangle 8"/>
            <p:cNvSpPr/>
            <p:nvPr/>
          </p:nvSpPr>
          <p:spPr>
            <a:xfrm>
              <a:off x="36761" y="322262"/>
              <a:ext cx="6811962" cy="398464"/>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2546" name="Line 9"/>
            <p:cNvSpPr/>
            <p:nvPr/>
          </p:nvSpPr>
          <p:spPr>
            <a:xfrm flipV="1">
              <a:off x="1736972" y="304800"/>
              <a:ext cx="1" cy="46990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547" name="Line 10"/>
            <p:cNvSpPr/>
            <p:nvPr/>
          </p:nvSpPr>
          <p:spPr>
            <a:xfrm flipV="1">
              <a:off x="3407023" y="304800"/>
              <a:ext cx="6351" cy="45720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548" name="Line 11"/>
            <p:cNvSpPr/>
            <p:nvPr/>
          </p:nvSpPr>
          <p:spPr>
            <a:xfrm flipH="1" flipV="1">
              <a:off x="5083423" y="304800"/>
              <a:ext cx="23814" cy="45720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549" name="Line 12"/>
            <p:cNvSpPr/>
            <p:nvPr/>
          </p:nvSpPr>
          <p:spPr>
            <a:xfrm flipH="1">
              <a:off x="35172" y="850900"/>
              <a:ext cx="1" cy="44450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550" name="Line 13"/>
            <p:cNvSpPr/>
            <p:nvPr/>
          </p:nvSpPr>
          <p:spPr>
            <a:xfrm>
              <a:off x="4467473" y="850900"/>
              <a:ext cx="1" cy="52070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551" name="Rectangle 14"/>
            <p:cNvSpPr/>
            <p:nvPr/>
          </p:nvSpPr>
          <p:spPr>
            <a:xfrm>
              <a:off x="2621211" y="1539875"/>
              <a:ext cx="2667001" cy="331923"/>
            </a:xfrm>
            <a:prstGeom prst="rect">
              <a:avLst/>
            </a:prstGeom>
            <a:solidFill>
              <a:srgbClr val="0033CC"/>
            </a:solidFill>
            <a:ln w="12700" cap="flat">
              <a:noFill/>
              <a:miter lim="400000"/>
            </a:ln>
            <a:effectLst/>
            <a:extLst>
              <a:ext uri="{C572A759-6A51-4108-AA02-DFA0A04FC94B}">
                <ma14:wrappingTextBoxFlag xmlns:ma14="http://schemas.microsoft.com/office/mac/drawingml/2011/main" val="1"/>
              </a:ext>
            </a:extLst>
          </p:spPr>
          <p:txBody>
            <a:bodyPr wrap="square" lIns="42493" tIns="42493" rIns="42493" bIns="42493" numCol="1" anchor="t">
              <a:spAutoFit/>
            </a:bodyPr>
            <a:lstStyle>
              <a:lvl1pPr defTabSz="838200">
                <a:lnSpc>
                  <a:spcPct val="90000"/>
                </a:lnSpc>
                <a:defRPr b="1" sz="1700">
                  <a:solidFill>
                    <a:schemeClr val="accent3">
                      <a:lumOff val="44000"/>
                    </a:schemeClr>
                  </a:solidFill>
                </a:defRPr>
              </a:lvl1pPr>
            </a:lstStyle>
            <a:p>
              <a:pPr/>
              <a:r>
                <a:t>Maske 255.255.248.0</a:t>
              </a:r>
            </a:p>
          </p:txBody>
        </p:sp>
        <p:sp>
          <p:nvSpPr>
            <p:cNvPr id="2552" name="Line 15"/>
            <p:cNvSpPr/>
            <p:nvPr/>
          </p:nvSpPr>
          <p:spPr>
            <a:xfrm flipH="1" flipV="1">
              <a:off x="2516435" y="1252537"/>
              <a:ext cx="441326" cy="29845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553" name="Rectangle 16"/>
            <p:cNvSpPr txBox="1"/>
            <p:nvPr/>
          </p:nvSpPr>
          <p:spPr>
            <a:xfrm>
              <a:off x="5943600" y="1804987"/>
              <a:ext cx="1969814" cy="27008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300"/>
              </a:lvl1pPr>
            </a:lstStyle>
            <a:p>
              <a:pPr/>
              <a:r>
                <a:t>RFC 1518 und RFC 1519</a:t>
              </a:r>
            </a:p>
          </p:txBody>
        </p:sp>
        <p:sp>
          <p:nvSpPr>
            <p:cNvPr id="2554" name="Line 17"/>
            <p:cNvSpPr/>
            <p:nvPr/>
          </p:nvSpPr>
          <p:spPr>
            <a:xfrm>
              <a:off x="6850311" y="830262"/>
              <a:ext cx="1" cy="52070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555" name="Line 18"/>
            <p:cNvSpPr/>
            <p:nvPr/>
          </p:nvSpPr>
          <p:spPr>
            <a:xfrm flipV="1">
              <a:off x="60572" y="0"/>
              <a:ext cx="1" cy="241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556" name="Line 19"/>
            <p:cNvSpPr/>
            <p:nvPr/>
          </p:nvSpPr>
          <p:spPr>
            <a:xfrm flipV="1">
              <a:off x="1736972" y="0"/>
              <a:ext cx="1" cy="241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557" name="Line 20"/>
            <p:cNvSpPr/>
            <p:nvPr/>
          </p:nvSpPr>
          <p:spPr>
            <a:xfrm flipV="1">
              <a:off x="3413373" y="0"/>
              <a:ext cx="1" cy="241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558" name="Line 21"/>
            <p:cNvSpPr/>
            <p:nvPr/>
          </p:nvSpPr>
          <p:spPr>
            <a:xfrm flipV="1">
              <a:off x="5089773" y="0"/>
              <a:ext cx="1" cy="241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559" name="Line 22"/>
            <p:cNvSpPr/>
            <p:nvPr/>
          </p:nvSpPr>
          <p:spPr>
            <a:xfrm flipV="1">
              <a:off x="6842373" y="0"/>
              <a:ext cx="1" cy="241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sp>
        <p:nvSpPr>
          <p:cNvPr id="2561" name="Pfeil nach links und rechts 30"/>
          <p:cNvSpPr/>
          <p:nvPr/>
        </p:nvSpPr>
        <p:spPr>
          <a:xfrm>
            <a:off x="3782869" y="3474005"/>
            <a:ext cx="2655296" cy="315036"/>
          </a:xfrm>
          <a:prstGeom prst="leftRightArrow">
            <a:avLst>
              <a:gd name="adj1" fmla="val 50000"/>
              <a:gd name="adj2" fmla="val 50000"/>
            </a:avLst>
          </a:prstGeom>
          <a:solidFill>
            <a:srgbClr val="FFC000"/>
          </a:solidFill>
          <a:ln>
            <a:solidFill>
              <a:srgbClr val="FF0000"/>
            </a:solidFill>
          </a:ln>
        </p:spPr>
        <p:txBody>
          <a:bodyPr lIns="45719" rIns="45719"/>
          <a:lstStyle/>
          <a:p>
            <a:pPr/>
          </a:p>
        </p:txBody>
      </p:sp>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65"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66"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567" name="Rectangle 4"/>
          <p:cNvSpPr txBox="1"/>
          <p:nvPr>
            <p:ph type="title"/>
          </p:nvPr>
        </p:nvSpPr>
        <p:spPr>
          <a:xfrm>
            <a:off x="722530" y="278649"/>
            <a:ext cx="8573870" cy="521451"/>
          </a:xfrm>
          <a:prstGeom prst="rect">
            <a:avLst/>
          </a:prstGeom>
        </p:spPr>
        <p:txBody>
          <a:bodyPr/>
          <a:lstStyle/>
          <a:p>
            <a:pPr/>
            <a:r>
              <a:t>Lösung der Adress-Knappheit (2) </a:t>
            </a:r>
          </a:p>
        </p:txBody>
      </p:sp>
      <p:sp>
        <p:nvSpPr>
          <p:cNvPr id="2568"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569" name="Rectangle 5"/>
          <p:cNvSpPr txBox="1"/>
          <p:nvPr/>
        </p:nvSpPr>
        <p:spPr>
          <a:xfrm>
            <a:off x="762000" y="977900"/>
            <a:ext cx="8453121" cy="195959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lnSpc>
                <a:spcPct val="150000"/>
              </a:lnSpc>
              <a:spcBef>
                <a:spcPts val="700"/>
              </a:spcBef>
              <a:defRPr sz="2400">
                <a:solidFill>
                  <a:srgbClr val="5C6971"/>
                </a:solidFill>
              </a:defRPr>
            </a:pPr>
            <a:r>
              <a:t>Dynamic Host Configuration Protocol (DHCP)</a:t>
            </a:r>
          </a:p>
          <a:p>
            <a:pPr marL="609600" indent="-609600">
              <a:lnSpc>
                <a:spcPct val="150000"/>
              </a:lnSpc>
              <a:spcBef>
                <a:spcPts val="700"/>
              </a:spcBef>
              <a:buClr>
                <a:srgbClr val="0000CC"/>
              </a:buClr>
              <a:buSzPct val="100000"/>
              <a:buFont typeface="Arial"/>
              <a:buChar char="•"/>
              <a:defRPr sz="2000">
                <a:solidFill>
                  <a:srgbClr val="5C6971"/>
                </a:solidFill>
              </a:defRPr>
            </a:pPr>
            <a:r>
              <a:t>Der einzelne Host hat keine feste IP-Adresse, sondern beim Einloggen erhält er dynamisch eine aus einem Pool.</a:t>
            </a:r>
          </a:p>
          <a:p>
            <a:pPr marL="609600" indent="-609600">
              <a:lnSpc>
                <a:spcPct val="150000"/>
              </a:lnSpc>
              <a:spcBef>
                <a:spcPts val="700"/>
              </a:spcBef>
              <a:buClr>
                <a:srgbClr val="0000CC"/>
              </a:buClr>
              <a:buSzPct val="100000"/>
              <a:buFont typeface="Arial"/>
              <a:buChar char="•"/>
              <a:defRPr sz="2000">
                <a:solidFill>
                  <a:srgbClr val="5C6971"/>
                </a:solidFill>
              </a:defRPr>
            </a:pPr>
            <a:r>
              <a:t>Erweiterung des alten BOOT-Protokolls (BOOTP).</a:t>
            </a:r>
          </a:p>
        </p:txBody>
      </p:sp>
      <p:grpSp>
        <p:nvGrpSpPr>
          <p:cNvPr id="2612" name="Gruppieren 43"/>
          <p:cNvGrpSpPr/>
          <p:nvPr/>
        </p:nvGrpSpPr>
        <p:grpSpPr>
          <a:xfrm>
            <a:off x="902549" y="3203974"/>
            <a:ext cx="8478572" cy="3028213"/>
            <a:chOff x="0" y="0"/>
            <a:chExt cx="8478570" cy="3028211"/>
          </a:xfrm>
        </p:grpSpPr>
        <p:pic>
          <p:nvPicPr>
            <p:cNvPr id="2570" name="Picture 35" descr="Picture 35"/>
            <p:cNvPicPr>
              <a:picLocks noChangeAspect="1"/>
            </p:cNvPicPr>
            <p:nvPr/>
          </p:nvPicPr>
          <p:blipFill>
            <a:blip r:embed="rId4">
              <a:extLst/>
            </a:blip>
            <a:stretch>
              <a:fillRect/>
            </a:stretch>
          </p:blipFill>
          <p:spPr>
            <a:xfrm>
              <a:off x="2278063" y="0"/>
              <a:ext cx="493713" cy="947738"/>
            </a:xfrm>
            <a:prstGeom prst="rect">
              <a:avLst/>
            </a:prstGeom>
            <a:ln w="12700" cap="flat">
              <a:noFill/>
              <a:miter lim="400000"/>
            </a:ln>
            <a:effectLst/>
          </p:spPr>
        </p:pic>
        <p:pic>
          <p:nvPicPr>
            <p:cNvPr id="2571" name="Picture 36" descr="Picture 36"/>
            <p:cNvPicPr>
              <a:picLocks noChangeAspect="1"/>
            </p:cNvPicPr>
            <p:nvPr/>
          </p:nvPicPr>
          <p:blipFill>
            <a:blip r:embed="rId4">
              <a:extLst/>
            </a:blip>
            <a:stretch>
              <a:fillRect/>
            </a:stretch>
          </p:blipFill>
          <p:spPr>
            <a:xfrm>
              <a:off x="2559050" y="0"/>
              <a:ext cx="493714" cy="947738"/>
            </a:xfrm>
            <a:prstGeom prst="rect">
              <a:avLst/>
            </a:prstGeom>
            <a:ln w="12700" cap="flat">
              <a:noFill/>
              <a:miter lim="400000"/>
            </a:ln>
            <a:effectLst/>
          </p:spPr>
        </p:pic>
        <p:pic>
          <p:nvPicPr>
            <p:cNvPr id="2572" name="Picture 37" descr="Picture 37"/>
            <p:cNvPicPr>
              <a:picLocks noChangeAspect="1"/>
            </p:cNvPicPr>
            <p:nvPr/>
          </p:nvPicPr>
          <p:blipFill>
            <a:blip r:embed="rId4">
              <a:extLst/>
            </a:blip>
            <a:stretch>
              <a:fillRect/>
            </a:stretch>
          </p:blipFill>
          <p:spPr>
            <a:xfrm>
              <a:off x="2808288" y="0"/>
              <a:ext cx="493713" cy="947738"/>
            </a:xfrm>
            <a:prstGeom prst="rect">
              <a:avLst/>
            </a:prstGeom>
            <a:ln w="12700" cap="flat">
              <a:noFill/>
              <a:miter lim="400000"/>
            </a:ln>
            <a:effectLst/>
          </p:spPr>
        </p:pic>
        <p:grpSp>
          <p:nvGrpSpPr>
            <p:cNvPr id="2611" name="Gruppieren 39"/>
            <p:cNvGrpSpPr/>
            <p:nvPr/>
          </p:nvGrpSpPr>
          <p:grpSpPr>
            <a:xfrm>
              <a:off x="-1" y="134938"/>
              <a:ext cx="8478572" cy="2893274"/>
              <a:chOff x="0" y="0"/>
              <a:chExt cx="8478570" cy="2893273"/>
            </a:xfrm>
          </p:grpSpPr>
          <p:sp>
            <p:nvSpPr>
              <p:cNvPr id="2573" name="Rectangle 2"/>
              <p:cNvSpPr/>
              <p:nvPr/>
            </p:nvSpPr>
            <p:spPr>
              <a:xfrm>
                <a:off x="152400" y="2254250"/>
                <a:ext cx="6770688" cy="217487"/>
              </a:xfrm>
              <a:prstGeom prst="rect">
                <a:avLst/>
              </a:prstGeom>
              <a:solidFill>
                <a:srgbClr val="DADADA"/>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2574" name="Rectangle 3"/>
              <p:cNvSpPr/>
              <p:nvPr/>
            </p:nvSpPr>
            <p:spPr>
              <a:xfrm>
                <a:off x="152400" y="2482850"/>
                <a:ext cx="6770688" cy="217487"/>
              </a:xfrm>
              <a:prstGeom prst="rect">
                <a:avLst/>
              </a:prstGeom>
              <a:solidFill>
                <a:srgbClr val="DADADA"/>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2575" name="Rectangle 6"/>
              <p:cNvSpPr txBox="1"/>
              <p:nvPr/>
            </p:nvSpPr>
            <p:spPr>
              <a:xfrm>
                <a:off x="7570540" y="2592387"/>
                <a:ext cx="908031" cy="3008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400">
                    <a:latin typeface="FuturaA Bk BT"/>
                    <a:ea typeface="FuturaA Bk BT"/>
                    <a:cs typeface="FuturaA Bk BT"/>
                    <a:sym typeface="FuturaA Bk BT"/>
                  </a:defRPr>
                </a:lvl1pPr>
              </a:lstStyle>
              <a:p>
                <a:pPr/>
                <a:r>
                  <a:t>RFC 2131</a:t>
                </a:r>
              </a:p>
            </p:txBody>
          </p:sp>
          <p:sp>
            <p:nvSpPr>
              <p:cNvPr id="2576" name="Line 7"/>
              <p:cNvSpPr/>
              <p:nvPr/>
            </p:nvSpPr>
            <p:spPr>
              <a:xfrm flipV="1">
                <a:off x="1073150" y="612775"/>
                <a:ext cx="1195389" cy="631826"/>
              </a:xfrm>
              <a:prstGeom prst="line">
                <a:avLst/>
              </a:prstGeom>
              <a:noFill/>
              <a:ln w="25400" cap="flat">
                <a:solidFill>
                  <a:srgbClr val="FF0000"/>
                </a:solidFill>
                <a:prstDash val="solid"/>
                <a:round/>
                <a:headEnd type="triangle" w="med" len="med"/>
                <a:tailEnd type="triangle" w="med" len="med"/>
              </a:ln>
              <a:effectLst/>
            </p:spPr>
            <p:txBody>
              <a:bodyPr wrap="square" lIns="45719" tIns="45719" rIns="45719" bIns="45719" numCol="1" anchor="t">
                <a:noAutofit/>
              </a:bodyPr>
              <a:lstStyle/>
              <a:p>
                <a:pPr/>
              </a:p>
            </p:txBody>
          </p:sp>
          <p:sp>
            <p:nvSpPr>
              <p:cNvPr id="2577" name="Rectangle 8"/>
              <p:cNvSpPr txBox="1"/>
              <p:nvPr/>
            </p:nvSpPr>
            <p:spPr>
              <a:xfrm>
                <a:off x="1615338" y="19050"/>
                <a:ext cx="746980" cy="624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p>
                <a:pPr defTabSz="911225">
                  <a:defRPr b="1" sz="1600">
                    <a:latin typeface="FuturaA Bk BT"/>
                    <a:ea typeface="FuturaA Bk BT"/>
                    <a:cs typeface="FuturaA Bk BT"/>
                    <a:sym typeface="FuturaA Bk BT"/>
                  </a:defRPr>
                </a:pPr>
                <a:r>
                  <a:t>DHCP-</a:t>
                </a:r>
              </a:p>
              <a:p>
                <a:pPr defTabSz="911225">
                  <a:defRPr b="1" sz="1600">
                    <a:latin typeface="FuturaA Bk BT"/>
                    <a:ea typeface="FuturaA Bk BT"/>
                    <a:cs typeface="FuturaA Bk BT"/>
                    <a:sym typeface="FuturaA Bk BT"/>
                  </a:defRPr>
                </a:pPr>
                <a:r>
                  <a:t>Server</a:t>
                </a:r>
              </a:p>
            </p:txBody>
          </p:sp>
          <p:sp>
            <p:nvSpPr>
              <p:cNvPr id="2578" name="Rectangle 9"/>
              <p:cNvSpPr txBox="1"/>
              <p:nvPr/>
            </p:nvSpPr>
            <p:spPr>
              <a:xfrm>
                <a:off x="327876" y="1695450"/>
                <a:ext cx="724557" cy="332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b="1" sz="1600">
                    <a:latin typeface="FuturaA Bk BT"/>
                    <a:ea typeface="FuturaA Bk BT"/>
                    <a:cs typeface="FuturaA Bk BT"/>
                    <a:sym typeface="FuturaA Bk BT"/>
                  </a:defRPr>
                </a:lvl1pPr>
              </a:lstStyle>
              <a:p>
                <a:pPr/>
                <a:r>
                  <a:t>Host 1</a:t>
                </a:r>
              </a:p>
            </p:txBody>
          </p:sp>
          <p:sp>
            <p:nvSpPr>
              <p:cNvPr id="2579" name="Line 10"/>
              <p:cNvSpPr/>
              <p:nvPr/>
            </p:nvSpPr>
            <p:spPr>
              <a:xfrm>
                <a:off x="990600" y="1462087"/>
                <a:ext cx="5627688"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580" name="Rectangle 11"/>
              <p:cNvSpPr txBox="1"/>
              <p:nvPr/>
            </p:nvSpPr>
            <p:spPr>
              <a:xfrm>
                <a:off x="6652476" y="1695450"/>
                <a:ext cx="724557" cy="332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b="1" sz="1600">
                    <a:latin typeface="FuturaA Bk BT"/>
                    <a:ea typeface="FuturaA Bk BT"/>
                    <a:cs typeface="FuturaA Bk BT"/>
                    <a:sym typeface="FuturaA Bk BT"/>
                  </a:defRPr>
                </a:lvl1pPr>
              </a:lstStyle>
              <a:p>
                <a:pPr/>
                <a:r>
                  <a:t>Host 2</a:t>
                </a:r>
              </a:p>
            </p:txBody>
          </p:sp>
          <p:sp>
            <p:nvSpPr>
              <p:cNvPr id="2581" name="Line 12"/>
              <p:cNvSpPr/>
              <p:nvPr/>
            </p:nvSpPr>
            <p:spPr>
              <a:xfrm>
                <a:off x="3435350" y="673100"/>
                <a:ext cx="3100389" cy="625476"/>
              </a:xfrm>
              <a:prstGeom prst="line">
                <a:avLst/>
              </a:prstGeom>
              <a:noFill/>
              <a:ln w="25400" cap="flat">
                <a:solidFill>
                  <a:srgbClr val="FF0000"/>
                </a:solidFill>
                <a:prstDash val="solid"/>
                <a:round/>
                <a:headEnd type="triangle" w="med" len="med"/>
                <a:tailEnd type="triangle" w="med" len="med"/>
              </a:ln>
              <a:effectLst/>
            </p:spPr>
            <p:txBody>
              <a:bodyPr wrap="square" lIns="45719" tIns="45719" rIns="45719" bIns="45719" numCol="1" anchor="t">
                <a:noAutofit/>
              </a:bodyPr>
              <a:lstStyle/>
              <a:p>
                <a:pPr/>
              </a:p>
            </p:txBody>
          </p:sp>
          <p:sp>
            <p:nvSpPr>
              <p:cNvPr id="2582" name="Line 13"/>
              <p:cNvSpPr/>
              <p:nvPr/>
            </p:nvSpPr>
            <p:spPr>
              <a:xfrm>
                <a:off x="0" y="2706687"/>
                <a:ext cx="7227889" cy="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grpSp>
            <p:nvGrpSpPr>
              <p:cNvPr id="2585" name="Rectangle 14"/>
              <p:cNvGrpSpPr/>
              <p:nvPr/>
            </p:nvGrpSpPr>
            <p:grpSpPr>
              <a:xfrm>
                <a:off x="1066800" y="2209620"/>
                <a:ext cx="1360489" cy="306747"/>
                <a:chOff x="0" y="0"/>
                <a:chExt cx="1360487" cy="306746"/>
              </a:xfrm>
            </p:grpSpPr>
            <p:sp>
              <p:nvSpPr>
                <p:cNvPr id="2583" name="Rechteck"/>
                <p:cNvSpPr/>
                <p:nvPr/>
              </p:nvSpPr>
              <p:spPr>
                <a:xfrm>
                  <a:off x="0" y="44629"/>
                  <a:ext cx="1360488" cy="217487"/>
                </a:xfrm>
                <a:prstGeom prst="rect">
                  <a:avLst/>
                </a:prstGeom>
                <a:solidFill>
                  <a:srgbClr val="FF5008"/>
                </a:solidFill>
                <a:ln w="12700" cap="flat">
                  <a:solidFill>
                    <a:srgbClr val="000000"/>
                  </a:solidFill>
                  <a:prstDash val="solid"/>
                  <a:miter lim="800000"/>
                </a:ln>
                <a:effectLst/>
              </p:spPr>
              <p:txBody>
                <a:bodyPr wrap="square" lIns="45719" tIns="45719" rIns="45719" bIns="45719" numCol="1" anchor="ctr">
                  <a:noAutofit/>
                </a:bodyPr>
                <a:lstStyle/>
                <a:p>
                  <a:pPr defTabSz="911225"/>
                </a:p>
              </p:txBody>
            </p:sp>
            <p:sp>
              <p:nvSpPr>
                <p:cNvPr id="2584" name="Adresse 1"/>
                <p:cNvSpPr txBox="1"/>
                <p:nvPr/>
              </p:nvSpPr>
              <p:spPr>
                <a:xfrm>
                  <a:off x="53238" y="0"/>
                  <a:ext cx="953566" cy="3067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b="1" sz="1400">
                      <a:solidFill>
                        <a:schemeClr val="accent3">
                          <a:lumOff val="44000"/>
                        </a:schemeClr>
                      </a:solidFill>
                      <a:latin typeface="FuturaA Bk BT"/>
                      <a:ea typeface="FuturaA Bk BT"/>
                      <a:cs typeface="FuturaA Bk BT"/>
                      <a:sym typeface="FuturaA Bk BT"/>
                    </a:defRPr>
                  </a:lvl1pPr>
                </a:lstStyle>
                <a:p>
                  <a:pPr/>
                  <a:r>
                    <a:t>Adresse 1</a:t>
                  </a:r>
                </a:p>
              </p:txBody>
            </p:sp>
          </p:grpSp>
          <p:grpSp>
            <p:nvGrpSpPr>
              <p:cNvPr id="2588" name="Rectangle 15"/>
              <p:cNvGrpSpPr/>
              <p:nvPr/>
            </p:nvGrpSpPr>
            <p:grpSpPr>
              <a:xfrm>
                <a:off x="2743200" y="2438220"/>
                <a:ext cx="1589089" cy="306747"/>
                <a:chOff x="0" y="0"/>
                <a:chExt cx="1589087" cy="306746"/>
              </a:xfrm>
            </p:grpSpPr>
            <p:sp>
              <p:nvSpPr>
                <p:cNvPr id="2586" name="Rechteck"/>
                <p:cNvSpPr/>
                <p:nvPr/>
              </p:nvSpPr>
              <p:spPr>
                <a:xfrm>
                  <a:off x="0" y="44629"/>
                  <a:ext cx="1589088" cy="217487"/>
                </a:xfrm>
                <a:prstGeom prst="rect">
                  <a:avLst/>
                </a:prstGeom>
                <a:solidFill>
                  <a:srgbClr val="FF5008"/>
                </a:solidFill>
                <a:ln w="12700" cap="flat">
                  <a:solidFill>
                    <a:srgbClr val="000000"/>
                  </a:solidFill>
                  <a:prstDash val="solid"/>
                  <a:miter lim="800000"/>
                </a:ln>
                <a:effectLst/>
              </p:spPr>
              <p:txBody>
                <a:bodyPr wrap="square" lIns="45719" tIns="45719" rIns="45719" bIns="45719" numCol="1" anchor="ctr">
                  <a:noAutofit/>
                </a:bodyPr>
                <a:lstStyle/>
                <a:p>
                  <a:pPr defTabSz="911225"/>
                </a:p>
              </p:txBody>
            </p:sp>
            <p:sp>
              <p:nvSpPr>
                <p:cNvPr id="2587" name="Adresse 1"/>
                <p:cNvSpPr txBox="1"/>
                <p:nvPr/>
              </p:nvSpPr>
              <p:spPr>
                <a:xfrm>
                  <a:off x="53238" y="0"/>
                  <a:ext cx="953566" cy="3067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b="1" sz="1400">
                      <a:solidFill>
                        <a:schemeClr val="accent3">
                          <a:lumOff val="44000"/>
                        </a:schemeClr>
                      </a:solidFill>
                      <a:latin typeface="FuturaA Bk BT"/>
                      <a:ea typeface="FuturaA Bk BT"/>
                      <a:cs typeface="FuturaA Bk BT"/>
                      <a:sym typeface="FuturaA Bk BT"/>
                    </a:defRPr>
                  </a:lvl1pPr>
                </a:lstStyle>
                <a:p>
                  <a:pPr/>
                  <a:r>
                    <a:t>Adresse 1</a:t>
                  </a:r>
                </a:p>
              </p:txBody>
            </p:sp>
          </p:grpSp>
          <p:grpSp>
            <p:nvGrpSpPr>
              <p:cNvPr id="2591" name="Rectangle 16"/>
              <p:cNvGrpSpPr/>
              <p:nvPr/>
            </p:nvGrpSpPr>
            <p:grpSpPr>
              <a:xfrm>
                <a:off x="3810000" y="2209620"/>
                <a:ext cx="2122489" cy="306747"/>
                <a:chOff x="0" y="0"/>
                <a:chExt cx="2122488" cy="306746"/>
              </a:xfrm>
            </p:grpSpPr>
            <p:sp>
              <p:nvSpPr>
                <p:cNvPr id="2589" name="Rechteck"/>
                <p:cNvSpPr/>
                <p:nvPr/>
              </p:nvSpPr>
              <p:spPr>
                <a:xfrm>
                  <a:off x="0" y="44629"/>
                  <a:ext cx="2122489" cy="217487"/>
                </a:xfrm>
                <a:prstGeom prst="rect">
                  <a:avLst/>
                </a:prstGeom>
                <a:solidFill>
                  <a:srgbClr val="00CC00"/>
                </a:solidFill>
                <a:ln w="12700" cap="flat">
                  <a:solidFill>
                    <a:srgbClr val="000000"/>
                  </a:solidFill>
                  <a:prstDash val="solid"/>
                  <a:miter lim="800000"/>
                </a:ln>
                <a:effectLst/>
              </p:spPr>
              <p:txBody>
                <a:bodyPr wrap="square" lIns="45719" tIns="45719" rIns="45719" bIns="45719" numCol="1" anchor="ctr">
                  <a:noAutofit/>
                </a:bodyPr>
                <a:lstStyle/>
                <a:p>
                  <a:pPr defTabSz="911225"/>
                </a:p>
              </p:txBody>
            </p:sp>
            <p:sp>
              <p:nvSpPr>
                <p:cNvPr id="2590" name="Adresse 2"/>
                <p:cNvSpPr txBox="1"/>
                <p:nvPr/>
              </p:nvSpPr>
              <p:spPr>
                <a:xfrm>
                  <a:off x="53238" y="0"/>
                  <a:ext cx="953566" cy="3067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b="1" sz="1400">
                      <a:solidFill>
                        <a:schemeClr val="accent3">
                          <a:lumOff val="44000"/>
                        </a:schemeClr>
                      </a:solidFill>
                      <a:latin typeface="FuturaA Bk BT"/>
                      <a:ea typeface="FuturaA Bk BT"/>
                      <a:cs typeface="FuturaA Bk BT"/>
                      <a:sym typeface="FuturaA Bk BT"/>
                    </a:defRPr>
                  </a:lvl1pPr>
                </a:lstStyle>
                <a:p>
                  <a:pPr/>
                  <a:r>
                    <a:t>Adresse 2</a:t>
                  </a:r>
                </a:p>
              </p:txBody>
            </p:sp>
          </p:grpSp>
          <p:sp>
            <p:nvSpPr>
              <p:cNvPr id="2592" name="Rectangle 17"/>
              <p:cNvSpPr txBox="1"/>
              <p:nvPr/>
            </p:nvSpPr>
            <p:spPr>
              <a:xfrm>
                <a:off x="7228738" y="2532062"/>
                <a:ext cx="171214" cy="332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b="1" sz="1600">
                    <a:latin typeface="FuturaA Bk BT"/>
                    <a:ea typeface="FuturaA Bk BT"/>
                    <a:cs typeface="FuturaA Bk BT"/>
                    <a:sym typeface="FuturaA Bk BT"/>
                  </a:defRPr>
                </a:lvl1pPr>
              </a:lstStyle>
              <a:p>
                <a:pPr/>
                <a:r>
                  <a:t>t</a:t>
                </a:r>
              </a:p>
            </p:txBody>
          </p:sp>
          <p:sp>
            <p:nvSpPr>
              <p:cNvPr id="2593" name="Line 18"/>
              <p:cNvSpPr/>
              <p:nvPr/>
            </p:nvSpPr>
            <p:spPr>
              <a:xfrm>
                <a:off x="2662238" y="782637"/>
                <a:ext cx="1" cy="4445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594" name="Rectangle 19"/>
              <p:cNvSpPr txBox="1"/>
              <p:nvPr/>
            </p:nvSpPr>
            <p:spPr>
              <a:xfrm>
                <a:off x="1051776" y="628649"/>
                <a:ext cx="679313" cy="332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b="1" sz="1600">
                    <a:latin typeface="FuturaA Bk BT"/>
                    <a:ea typeface="FuturaA Bk BT"/>
                    <a:cs typeface="FuturaA Bk BT"/>
                    <a:sym typeface="FuturaA Bk BT"/>
                  </a:defRPr>
                </a:lvl1pPr>
              </a:lstStyle>
              <a:p>
                <a:pPr/>
                <a:r>
                  <a:t>DHCP</a:t>
                </a:r>
              </a:p>
            </p:txBody>
          </p:sp>
          <p:sp>
            <p:nvSpPr>
              <p:cNvPr id="2595" name="Rectangle 20"/>
              <p:cNvSpPr txBox="1"/>
              <p:nvPr/>
            </p:nvSpPr>
            <p:spPr>
              <a:xfrm>
                <a:off x="4861776" y="628649"/>
                <a:ext cx="679313" cy="332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911225">
                  <a:defRPr b="1" sz="1600">
                    <a:latin typeface="FuturaA Bk BT"/>
                    <a:ea typeface="FuturaA Bk BT"/>
                    <a:cs typeface="FuturaA Bk BT"/>
                    <a:sym typeface="FuturaA Bk BT"/>
                  </a:defRPr>
                </a:lvl1pPr>
              </a:lstStyle>
              <a:p>
                <a:pPr/>
                <a:r>
                  <a:t>DHCP</a:t>
                </a:r>
              </a:p>
            </p:txBody>
          </p:sp>
          <p:sp>
            <p:nvSpPr>
              <p:cNvPr id="2596" name="Rectangle 21"/>
              <p:cNvSpPr txBox="1"/>
              <p:nvPr/>
            </p:nvSpPr>
            <p:spPr>
              <a:xfrm>
                <a:off x="215163" y="2222500"/>
                <a:ext cx="646931" cy="573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p>
                <a:pPr defTabSz="911225">
                  <a:defRPr b="1" i="1" sz="1400">
                    <a:latin typeface="FuturaA Bk BT"/>
                    <a:ea typeface="FuturaA Bk BT"/>
                    <a:cs typeface="FuturaA Bk BT"/>
                    <a:sym typeface="FuturaA Bk BT"/>
                  </a:defRPr>
                </a:pPr>
                <a:r>
                  <a:t>Host 1</a:t>
                </a:r>
              </a:p>
              <a:p>
                <a:pPr defTabSz="911225">
                  <a:defRPr b="1" i="1" sz="1400">
                    <a:latin typeface="FuturaA Bk BT"/>
                    <a:ea typeface="FuturaA Bk BT"/>
                    <a:cs typeface="FuturaA Bk BT"/>
                    <a:sym typeface="FuturaA Bk BT"/>
                  </a:defRPr>
                </a:pPr>
                <a:r>
                  <a:t>Host 2</a:t>
                </a:r>
              </a:p>
            </p:txBody>
          </p:sp>
          <p:sp>
            <p:nvSpPr>
              <p:cNvPr id="2597" name="Rectangle 22"/>
              <p:cNvSpPr txBox="1"/>
              <p:nvPr/>
            </p:nvSpPr>
            <p:spPr>
              <a:xfrm>
                <a:off x="3720363" y="0"/>
                <a:ext cx="758291" cy="6242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p>
                <a:pPr defTabSz="911225">
                  <a:defRPr b="1" sz="1600">
                    <a:latin typeface="FuturaA Bk BT"/>
                    <a:ea typeface="FuturaA Bk BT"/>
                    <a:cs typeface="FuturaA Bk BT"/>
                    <a:sym typeface="FuturaA Bk BT"/>
                  </a:defRPr>
                </a:pPr>
                <a:r>
                  <a:t>Adreß-</a:t>
                </a:r>
              </a:p>
              <a:p>
                <a:pPr defTabSz="911225">
                  <a:defRPr b="1" sz="1600">
                    <a:latin typeface="FuturaA Bk BT"/>
                    <a:ea typeface="FuturaA Bk BT"/>
                    <a:cs typeface="FuturaA Bk BT"/>
                    <a:sym typeface="FuturaA Bk BT"/>
                  </a:defRPr>
                </a:pPr>
                <a:r>
                  <a:t>Pool</a:t>
                </a:r>
              </a:p>
            </p:txBody>
          </p:sp>
          <p:grpSp>
            <p:nvGrpSpPr>
              <p:cNvPr id="2606" name="Group 23"/>
              <p:cNvGrpSpPr/>
              <p:nvPr/>
            </p:nvGrpSpPr>
            <p:grpSpPr>
              <a:xfrm>
                <a:off x="2133600" y="1049337"/>
                <a:ext cx="3036889" cy="1000125"/>
                <a:chOff x="0" y="0"/>
                <a:chExt cx="3036888" cy="1000124"/>
              </a:xfrm>
            </p:grpSpPr>
            <p:sp>
              <p:nvSpPr>
                <p:cNvPr id="2598" name="Oval 24"/>
                <p:cNvSpPr/>
                <p:nvPr/>
              </p:nvSpPr>
              <p:spPr>
                <a:xfrm>
                  <a:off x="234508" y="74679"/>
                  <a:ext cx="1160819" cy="563761"/>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599" name="Oval 25"/>
                <p:cNvSpPr/>
                <p:nvPr/>
              </p:nvSpPr>
              <p:spPr>
                <a:xfrm>
                  <a:off x="938034" y="-1"/>
                  <a:ext cx="1160819" cy="56961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600" name="Oval 26"/>
                <p:cNvSpPr/>
                <p:nvPr/>
              </p:nvSpPr>
              <p:spPr>
                <a:xfrm>
                  <a:off x="1641561" y="-1"/>
                  <a:ext cx="1160819" cy="56961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601" name="Oval 27"/>
                <p:cNvSpPr/>
                <p:nvPr/>
              </p:nvSpPr>
              <p:spPr>
                <a:xfrm>
                  <a:off x="1874604" y="287005"/>
                  <a:ext cx="1162285" cy="56961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602" name="Oval 28"/>
                <p:cNvSpPr/>
                <p:nvPr/>
              </p:nvSpPr>
              <p:spPr>
                <a:xfrm>
                  <a:off x="0" y="287005"/>
                  <a:ext cx="1162285" cy="56961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603" name="Oval 29"/>
                <p:cNvSpPr/>
                <p:nvPr/>
              </p:nvSpPr>
              <p:spPr>
                <a:xfrm>
                  <a:off x="703526" y="433436"/>
                  <a:ext cx="1159353" cy="56668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604" name="Oval 30"/>
                <p:cNvSpPr/>
                <p:nvPr/>
              </p:nvSpPr>
              <p:spPr>
                <a:xfrm>
                  <a:off x="1289798" y="433436"/>
                  <a:ext cx="1160818" cy="566689"/>
                </a:xfrm>
                <a:prstGeom prst="ellipse">
                  <a:avLst/>
                </a:prstGeom>
                <a:solidFill>
                  <a:srgbClr val="FFFF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605" name="Freeform 31"/>
                <p:cNvSpPr/>
                <p:nvPr/>
              </p:nvSpPr>
              <p:spPr>
                <a:xfrm>
                  <a:off x="344434" y="139109"/>
                  <a:ext cx="2348020" cy="723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 y="5422"/>
                      </a:moveTo>
                      <a:lnTo>
                        <a:pt x="6485" y="1793"/>
                      </a:lnTo>
                      <a:lnTo>
                        <a:pt x="14036" y="0"/>
                      </a:lnTo>
                      <a:lnTo>
                        <a:pt x="21600" y="5422"/>
                      </a:lnTo>
                      <a:lnTo>
                        <a:pt x="19443" y="18015"/>
                      </a:lnTo>
                      <a:lnTo>
                        <a:pt x="9721" y="21600"/>
                      </a:lnTo>
                      <a:lnTo>
                        <a:pt x="3236" y="18015"/>
                      </a:lnTo>
                      <a:lnTo>
                        <a:pt x="0" y="7215"/>
                      </a:lnTo>
                      <a:lnTo>
                        <a:pt x="1079" y="5422"/>
                      </a:lnTo>
                    </a:path>
                  </a:pathLst>
                </a:custGeom>
                <a:solidFill>
                  <a:srgbClr val="FFFF00"/>
                </a:solidFill>
                <a:ln w="12700" cap="flat">
                  <a:noFill/>
                  <a:miter lim="400000"/>
                </a:ln>
                <a:effectLst/>
              </p:spPr>
              <p:txBody>
                <a:bodyPr wrap="square" lIns="45719" tIns="45719" rIns="45719" bIns="45719" numCol="1" anchor="t">
                  <a:noAutofit/>
                </a:bodyPr>
                <a:lstStyle/>
                <a:p>
                  <a:pPr/>
                </a:p>
              </p:txBody>
            </p:sp>
          </p:grpSp>
          <p:sp>
            <p:nvSpPr>
              <p:cNvPr id="2607" name="Rectangle 32"/>
              <p:cNvSpPr txBox="1"/>
              <p:nvPr/>
            </p:nvSpPr>
            <p:spPr>
              <a:xfrm>
                <a:off x="3190832" y="1376362"/>
                <a:ext cx="964394" cy="395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algn="r" defTabSz="911225">
                  <a:defRPr b="1" sz="2000">
                    <a:latin typeface="FuturaA Bk BT"/>
                    <a:ea typeface="FuturaA Bk BT"/>
                    <a:cs typeface="FuturaA Bk BT"/>
                    <a:sym typeface="FuturaA Bk BT"/>
                  </a:defRPr>
                </a:lvl1pPr>
              </a:lstStyle>
              <a:p>
                <a:pPr/>
                <a:r>
                  <a:t>IP-Netz</a:t>
                </a:r>
              </a:p>
            </p:txBody>
          </p:sp>
          <p:pic>
            <p:nvPicPr>
              <p:cNvPr id="2608" name="Picture 33" descr="Picture 33"/>
              <p:cNvPicPr>
                <a:picLocks noChangeAspect="1"/>
              </p:cNvPicPr>
              <p:nvPr/>
            </p:nvPicPr>
            <p:blipFill>
              <a:blip r:embed="rId5">
                <a:extLst/>
              </a:blip>
              <a:stretch>
                <a:fillRect/>
              </a:stretch>
            </p:blipFill>
            <p:spPr>
              <a:xfrm>
                <a:off x="134938" y="1033462"/>
                <a:ext cx="898526" cy="660401"/>
              </a:xfrm>
              <a:prstGeom prst="rect">
                <a:avLst/>
              </a:prstGeom>
              <a:ln w="12700" cap="flat">
                <a:noFill/>
                <a:miter lim="400000"/>
              </a:ln>
              <a:effectLst/>
            </p:spPr>
          </p:pic>
          <p:pic>
            <p:nvPicPr>
              <p:cNvPr id="2609" name="Picture 34" descr="Picture 34"/>
              <p:cNvPicPr>
                <a:picLocks noChangeAspect="1"/>
              </p:cNvPicPr>
              <p:nvPr/>
            </p:nvPicPr>
            <p:blipFill>
              <a:blip r:embed="rId5">
                <a:extLst/>
              </a:blip>
              <a:stretch>
                <a:fillRect/>
              </a:stretch>
            </p:blipFill>
            <p:spPr>
              <a:xfrm>
                <a:off x="6465888" y="1060450"/>
                <a:ext cx="898526" cy="658813"/>
              </a:xfrm>
              <a:prstGeom prst="rect">
                <a:avLst/>
              </a:prstGeom>
              <a:ln w="12700" cap="flat">
                <a:noFill/>
                <a:miter lim="400000"/>
              </a:ln>
              <a:effectLst/>
            </p:spPr>
          </p:pic>
          <p:pic>
            <p:nvPicPr>
              <p:cNvPr id="2610" name="Picture 38" descr="Picture 38"/>
              <p:cNvPicPr>
                <a:picLocks noChangeAspect="1"/>
              </p:cNvPicPr>
              <p:nvPr/>
            </p:nvPicPr>
            <p:blipFill>
              <a:blip r:embed="rId6">
                <a:extLst/>
              </a:blip>
              <a:stretch>
                <a:fillRect/>
              </a:stretch>
            </p:blipFill>
            <p:spPr>
              <a:xfrm>
                <a:off x="3160713" y="76200"/>
                <a:ext cx="527051" cy="561976"/>
              </a:xfrm>
              <a:prstGeom prst="rect">
                <a:avLst/>
              </a:prstGeom>
              <a:ln w="12700" cap="flat">
                <a:noFill/>
                <a:miter lim="400000"/>
              </a:ln>
              <a:effectLst/>
            </p:spPr>
          </p:pic>
        </p:grpSp>
      </p:grpSp>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16"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617"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618" name="Rectangle 4"/>
          <p:cNvSpPr txBox="1"/>
          <p:nvPr>
            <p:ph type="title"/>
          </p:nvPr>
        </p:nvSpPr>
        <p:spPr>
          <a:xfrm>
            <a:off x="722530" y="278649"/>
            <a:ext cx="8573870" cy="521451"/>
          </a:xfrm>
          <a:prstGeom prst="rect">
            <a:avLst/>
          </a:prstGeom>
        </p:spPr>
        <p:txBody>
          <a:bodyPr/>
          <a:lstStyle/>
          <a:p>
            <a:pPr/>
            <a:r>
              <a:t>Lösung der Adress-Knappheit (3) </a:t>
            </a:r>
          </a:p>
        </p:txBody>
      </p:sp>
      <p:sp>
        <p:nvSpPr>
          <p:cNvPr id="2619"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620" name="Rectangle 5"/>
          <p:cNvSpPr txBox="1"/>
          <p:nvPr/>
        </p:nvSpPr>
        <p:spPr>
          <a:xfrm>
            <a:off x="762000" y="977900"/>
            <a:ext cx="8453121" cy="38762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Network Address Translator (NAT) für Intranets</a:t>
            </a:r>
          </a:p>
          <a:p>
            <a:pPr marL="609600" indent="-609600">
              <a:spcBef>
                <a:spcPts val="700"/>
              </a:spcBef>
              <a:buClr>
                <a:srgbClr val="0000CC"/>
              </a:buClr>
              <a:buSzPct val="100000"/>
              <a:buFont typeface="Arial"/>
              <a:buChar char="•"/>
              <a:defRPr sz="2000">
                <a:solidFill>
                  <a:srgbClr val="5C6971"/>
                </a:solidFill>
              </a:defRPr>
            </a:pPr>
            <a:r>
              <a:t>Der NAT ist eine Einheit, die interne (lokale) IP-Adressen (z.B. von innerhalb eines Intranets) in externe (globale) IP- Adressen übersetzt.</a:t>
            </a:r>
          </a:p>
          <a:p>
            <a:pPr marL="609600" indent="-609600">
              <a:spcBef>
                <a:spcPts val="700"/>
              </a:spcBef>
              <a:buClr>
                <a:srgbClr val="0000CC"/>
              </a:buClr>
              <a:buSzPct val="100000"/>
              <a:buFont typeface="Arial"/>
              <a:buChar char="•"/>
              <a:defRPr sz="2000">
                <a:solidFill>
                  <a:srgbClr val="5C6971"/>
                </a:solidFill>
              </a:defRPr>
            </a:pPr>
            <a:r>
              <a:t>Lokale IP-Adressen sind nicht eindeutig und können in anderen Intranets wiederverwendet werden.</a:t>
            </a:r>
          </a:p>
          <a:p>
            <a:pPr marL="609600" indent="-609600">
              <a:spcBef>
                <a:spcPts val="700"/>
              </a:spcBef>
              <a:buClr>
                <a:srgbClr val="0000CC"/>
              </a:buClr>
              <a:buSzPct val="100000"/>
              <a:buFont typeface="Arial"/>
              <a:buChar char="•"/>
              <a:defRPr sz="2000">
                <a:solidFill>
                  <a:srgbClr val="5C6971"/>
                </a:solidFill>
              </a:defRPr>
            </a:pPr>
            <a:r>
              <a:t>Der Mechanismus ist natürlich nur dann brauchbar, wenn mehr lokale als globale Adressen benötigt werden. </a:t>
            </a:r>
            <a:br/>
            <a:r>
              <a:t>(Problem wenn Extern-Verkehr überwiegt !)</a:t>
            </a:r>
          </a:p>
          <a:p>
            <a:pPr marL="609600" indent="-609600">
              <a:spcBef>
                <a:spcPts val="700"/>
              </a:spcBef>
              <a:buClr>
                <a:srgbClr val="0000CC"/>
              </a:buClr>
              <a:buSzPct val="100000"/>
              <a:buFont typeface="Arial"/>
              <a:buChar char="•"/>
              <a:defRPr sz="2000">
                <a:solidFill>
                  <a:srgbClr val="5C6971"/>
                </a:solidFill>
              </a:defRPr>
            </a:pPr>
            <a:r>
              <a:t>Einige Adressblöcke sind für Intranets reserviert:</a:t>
            </a:r>
          </a:p>
        </p:txBody>
      </p:sp>
      <p:grpSp>
        <p:nvGrpSpPr>
          <p:cNvPr id="2640" name="Gruppieren 10"/>
          <p:cNvGrpSpPr/>
          <p:nvPr/>
        </p:nvGrpSpPr>
        <p:grpSpPr>
          <a:xfrm>
            <a:off x="1442610" y="4689140"/>
            <a:ext cx="7965554" cy="1055689"/>
            <a:chOff x="0" y="0"/>
            <a:chExt cx="7965553" cy="1055688"/>
          </a:xfrm>
        </p:grpSpPr>
        <p:grpSp>
          <p:nvGrpSpPr>
            <p:cNvPr id="2623" name="Rectangle 2"/>
            <p:cNvGrpSpPr/>
            <p:nvPr/>
          </p:nvGrpSpPr>
          <p:grpSpPr>
            <a:xfrm>
              <a:off x="0" y="0"/>
              <a:ext cx="3973513" cy="352425"/>
              <a:chOff x="0" y="0"/>
              <a:chExt cx="3973512" cy="352425"/>
            </a:xfrm>
          </p:grpSpPr>
          <p:sp>
            <p:nvSpPr>
              <p:cNvPr id="2621" name="Rechteck"/>
              <p:cNvSpPr/>
              <p:nvPr/>
            </p:nvSpPr>
            <p:spPr>
              <a:xfrm>
                <a:off x="0" y="0"/>
                <a:ext cx="3973513" cy="352425"/>
              </a:xfrm>
              <a:prstGeom prst="rect">
                <a:avLst/>
              </a:prstGeom>
              <a:solidFill>
                <a:srgbClr val="FFFF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2622" name="10.0.0.0  –    10.255.255.255"/>
              <p:cNvSpPr txBox="1"/>
              <p:nvPr/>
            </p:nvSpPr>
            <p:spPr>
              <a:xfrm>
                <a:off x="48549" y="7012"/>
                <a:ext cx="3218057" cy="338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200" tIns="42200" rIns="42200" bIns="42200" numCol="1" anchor="ctr">
                <a:spAutoFit/>
              </a:bodyPr>
              <a:lstStyle>
                <a:lvl1pPr defTabSz="844550">
                  <a:defRPr b="1" sz="1700">
                    <a:latin typeface="FuturaA Bk BT"/>
                    <a:ea typeface="FuturaA Bk BT"/>
                    <a:cs typeface="FuturaA Bk BT"/>
                    <a:sym typeface="FuturaA Bk BT"/>
                  </a:defRPr>
                </a:lvl1pPr>
              </a:lstStyle>
              <a:p>
                <a:pPr/>
                <a:r>
                  <a:t>      10.0.0.0  –    10.255.255.255</a:t>
                </a:r>
              </a:p>
            </p:txBody>
          </p:sp>
        </p:grpSp>
        <p:sp>
          <p:nvSpPr>
            <p:cNvPr id="2624" name="Rectangle 5"/>
            <p:cNvSpPr txBox="1"/>
            <p:nvPr/>
          </p:nvSpPr>
          <p:spPr>
            <a:xfrm>
              <a:off x="5995739" y="752475"/>
              <a:ext cx="1969815" cy="2881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300">
                  <a:latin typeface="FuturaA Bk BT"/>
                  <a:ea typeface="FuturaA Bk BT"/>
                  <a:cs typeface="FuturaA Bk BT"/>
                  <a:sym typeface="FuturaA Bk BT"/>
                </a:defRPr>
              </a:lvl1pPr>
            </a:lstStyle>
            <a:p>
              <a:pPr/>
              <a:r>
                <a:t>RFC 1631 und RFC 1918</a:t>
              </a:r>
            </a:p>
          </p:txBody>
        </p:sp>
        <p:grpSp>
          <p:nvGrpSpPr>
            <p:cNvPr id="2627" name="Rectangle 6"/>
            <p:cNvGrpSpPr/>
            <p:nvPr/>
          </p:nvGrpSpPr>
          <p:grpSpPr>
            <a:xfrm>
              <a:off x="0" y="352424"/>
              <a:ext cx="3973513" cy="350840"/>
              <a:chOff x="0" y="0"/>
              <a:chExt cx="3973512" cy="350838"/>
            </a:xfrm>
          </p:grpSpPr>
          <p:sp>
            <p:nvSpPr>
              <p:cNvPr id="2625" name="Rechteck"/>
              <p:cNvSpPr/>
              <p:nvPr/>
            </p:nvSpPr>
            <p:spPr>
              <a:xfrm>
                <a:off x="0" y="-1"/>
                <a:ext cx="3973513" cy="350840"/>
              </a:xfrm>
              <a:prstGeom prst="rect">
                <a:avLst/>
              </a:prstGeom>
              <a:solidFill>
                <a:srgbClr val="FFFF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2626" name="172.16.0.0  –    172.31.255.255"/>
              <p:cNvSpPr txBox="1"/>
              <p:nvPr/>
            </p:nvSpPr>
            <p:spPr>
              <a:xfrm>
                <a:off x="48549" y="6218"/>
                <a:ext cx="3218268" cy="338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200" tIns="42200" rIns="42200" bIns="42200" numCol="1" anchor="ctr">
                <a:spAutoFit/>
              </a:bodyPr>
              <a:lstStyle>
                <a:lvl1pPr defTabSz="844550">
                  <a:defRPr b="1" sz="1700">
                    <a:latin typeface="FuturaA Bk BT"/>
                    <a:ea typeface="FuturaA Bk BT"/>
                    <a:cs typeface="FuturaA Bk BT"/>
                    <a:sym typeface="FuturaA Bk BT"/>
                  </a:defRPr>
                </a:lvl1pPr>
              </a:lstStyle>
              <a:p>
                <a:pPr/>
                <a:r>
                  <a:t>  172.16.0.0  –    172.31.255.255</a:t>
                </a:r>
              </a:p>
            </p:txBody>
          </p:sp>
        </p:grpSp>
        <p:grpSp>
          <p:nvGrpSpPr>
            <p:cNvPr id="2630" name="Rectangle 7"/>
            <p:cNvGrpSpPr/>
            <p:nvPr/>
          </p:nvGrpSpPr>
          <p:grpSpPr>
            <a:xfrm>
              <a:off x="0" y="703263"/>
              <a:ext cx="3973513" cy="352426"/>
              <a:chOff x="0" y="0"/>
              <a:chExt cx="3973512" cy="352425"/>
            </a:xfrm>
          </p:grpSpPr>
          <p:sp>
            <p:nvSpPr>
              <p:cNvPr id="2628" name="Rechteck"/>
              <p:cNvSpPr/>
              <p:nvPr/>
            </p:nvSpPr>
            <p:spPr>
              <a:xfrm>
                <a:off x="0" y="0"/>
                <a:ext cx="3973513" cy="352425"/>
              </a:xfrm>
              <a:prstGeom prst="rect">
                <a:avLst/>
              </a:prstGeom>
              <a:solidFill>
                <a:srgbClr val="FFFF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2629" name="192.168.0.0  –  192.168.255.255"/>
              <p:cNvSpPr txBox="1"/>
              <p:nvPr/>
            </p:nvSpPr>
            <p:spPr>
              <a:xfrm>
                <a:off x="48549" y="7012"/>
                <a:ext cx="3218479" cy="338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200" tIns="42200" rIns="42200" bIns="42200" numCol="1" anchor="ctr">
                <a:spAutoFit/>
              </a:bodyPr>
              <a:lstStyle>
                <a:lvl1pPr defTabSz="844550">
                  <a:defRPr b="1" sz="1700">
                    <a:latin typeface="FuturaA Bk BT"/>
                    <a:ea typeface="FuturaA Bk BT"/>
                    <a:cs typeface="FuturaA Bk BT"/>
                    <a:sym typeface="FuturaA Bk BT"/>
                  </a:defRPr>
                </a:lvl1pPr>
              </a:lstStyle>
              <a:p>
                <a:pPr/>
                <a:r>
                  <a:t>192.168.0.0  –  192.168.255.255</a:t>
                </a:r>
              </a:p>
            </p:txBody>
          </p:sp>
        </p:grpSp>
        <p:grpSp>
          <p:nvGrpSpPr>
            <p:cNvPr id="2633" name="Rectangle 8"/>
            <p:cNvGrpSpPr/>
            <p:nvPr/>
          </p:nvGrpSpPr>
          <p:grpSpPr>
            <a:xfrm>
              <a:off x="3973512" y="0"/>
              <a:ext cx="1790701" cy="352425"/>
              <a:chOff x="0" y="0"/>
              <a:chExt cx="1790700" cy="352425"/>
            </a:xfrm>
          </p:grpSpPr>
          <p:sp>
            <p:nvSpPr>
              <p:cNvPr id="2631" name="Rechteck"/>
              <p:cNvSpPr/>
              <p:nvPr/>
            </p:nvSpPr>
            <p:spPr>
              <a:xfrm>
                <a:off x="0" y="0"/>
                <a:ext cx="1790700" cy="352425"/>
              </a:xfrm>
              <a:prstGeom prst="rect">
                <a:avLst/>
              </a:prstGeom>
              <a:solidFill>
                <a:srgbClr val="FFFF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2632" name="1x Class A"/>
              <p:cNvSpPr txBox="1"/>
              <p:nvPr/>
            </p:nvSpPr>
            <p:spPr>
              <a:xfrm>
                <a:off x="48549" y="7012"/>
                <a:ext cx="1421280" cy="338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200" tIns="42200" rIns="42200" bIns="42200" numCol="1" anchor="ctr">
                <a:spAutoFit/>
              </a:bodyPr>
              <a:lstStyle>
                <a:lvl1pPr defTabSz="844550">
                  <a:defRPr b="1" sz="1700">
                    <a:latin typeface="FuturaA Bk BT"/>
                    <a:ea typeface="FuturaA Bk BT"/>
                    <a:cs typeface="FuturaA Bk BT"/>
                    <a:sym typeface="FuturaA Bk BT"/>
                  </a:defRPr>
                </a:lvl1pPr>
              </a:lstStyle>
              <a:p>
                <a:pPr/>
                <a:r>
                  <a:t>    1x Class A</a:t>
                </a:r>
              </a:p>
            </p:txBody>
          </p:sp>
        </p:grpSp>
        <p:grpSp>
          <p:nvGrpSpPr>
            <p:cNvPr id="2636" name="Rectangle 9"/>
            <p:cNvGrpSpPr/>
            <p:nvPr/>
          </p:nvGrpSpPr>
          <p:grpSpPr>
            <a:xfrm>
              <a:off x="3973512" y="352424"/>
              <a:ext cx="1790701" cy="350840"/>
              <a:chOff x="0" y="0"/>
              <a:chExt cx="1790700" cy="350838"/>
            </a:xfrm>
          </p:grpSpPr>
          <p:sp>
            <p:nvSpPr>
              <p:cNvPr id="2634" name="Rechteck"/>
              <p:cNvSpPr/>
              <p:nvPr/>
            </p:nvSpPr>
            <p:spPr>
              <a:xfrm>
                <a:off x="0" y="-1"/>
                <a:ext cx="1790700" cy="350840"/>
              </a:xfrm>
              <a:prstGeom prst="rect">
                <a:avLst/>
              </a:prstGeom>
              <a:solidFill>
                <a:srgbClr val="FFFF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2635" name="16x Class B"/>
              <p:cNvSpPr txBox="1"/>
              <p:nvPr/>
            </p:nvSpPr>
            <p:spPr>
              <a:xfrm>
                <a:off x="48549" y="6218"/>
                <a:ext cx="1429292" cy="338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200" tIns="42200" rIns="42200" bIns="42200" numCol="1" anchor="ctr">
                <a:spAutoFit/>
              </a:bodyPr>
              <a:lstStyle>
                <a:lvl1pPr defTabSz="844550">
                  <a:defRPr b="1" sz="1700">
                    <a:latin typeface="FuturaA Bk BT"/>
                    <a:ea typeface="FuturaA Bk BT"/>
                    <a:cs typeface="FuturaA Bk BT"/>
                    <a:sym typeface="FuturaA Bk BT"/>
                  </a:defRPr>
                </a:lvl1pPr>
              </a:lstStyle>
              <a:p>
                <a:pPr/>
                <a:r>
                  <a:t>  16x Class B</a:t>
                </a:r>
              </a:p>
            </p:txBody>
          </p:sp>
        </p:grpSp>
        <p:grpSp>
          <p:nvGrpSpPr>
            <p:cNvPr id="2639" name="Rectangle 10"/>
            <p:cNvGrpSpPr/>
            <p:nvPr/>
          </p:nvGrpSpPr>
          <p:grpSpPr>
            <a:xfrm>
              <a:off x="3973512" y="703263"/>
              <a:ext cx="1790701" cy="352426"/>
              <a:chOff x="0" y="0"/>
              <a:chExt cx="1790700" cy="352425"/>
            </a:xfrm>
          </p:grpSpPr>
          <p:sp>
            <p:nvSpPr>
              <p:cNvPr id="2637" name="Rechteck"/>
              <p:cNvSpPr/>
              <p:nvPr/>
            </p:nvSpPr>
            <p:spPr>
              <a:xfrm>
                <a:off x="0" y="0"/>
                <a:ext cx="1790700" cy="352425"/>
              </a:xfrm>
              <a:prstGeom prst="rect">
                <a:avLst/>
              </a:prstGeom>
              <a:solidFill>
                <a:srgbClr val="FFFFCC"/>
              </a:solidFill>
              <a:ln w="12700" cap="flat">
                <a:solidFill>
                  <a:srgbClr val="000000"/>
                </a:solidFill>
                <a:prstDash val="solid"/>
                <a:miter lim="800000"/>
              </a:ln>
              <a:effectLst/>
            </p:spPr>
            <p:txBody>
              <a:bodyPr wrap="square" lIns="45719" tIns="45719" rIns="45719" bIns="45719" numCol="1" anchor="ctr">
                <a:noAutofit/>
              </a:bodyPr>
              <a:lstStyle/>
              <a:p>
                <a:pPr defTabSz="844550"/>
              </a:p>
            </p:txBody>
          </p:sp>
          <p:sp>
            <p:nvSpPr>
              <p:cNvPr id="2638" name="256x Class C"/>
              <p:cNvSpPr txBox="1"/>
              <p:nvPr/>
            </p:nvSpPr>
            <p:spPr>
              <a:xfrm>
                <a:off x="48549" y="7012"/>
                <a:ext cx="1429397" cy="338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200" tIns="42200" rIns="42200" bIns="42200" numCol="1" anchor="ctr">
                <a:spAutoFit/>
              </a:bodyPr>
              <a:lstStyle>
                <a:lvl1pPr defTabSz="844550">
                  <a:defRPr b="1" sz="1700">
                    <a:latin typeface="FuturaA Bk BT"/>
                    <a:ea typeface="FuturaA Bk BT"/>
                    <a:cs typeface="FuturaA Bk BT"/>
                    <a:sym typeface="FuturaA Bk BT"/>
                  </a:defRPr>
                </a:lvl1pPr>
              </a:lstStyle>
              <a:p>
                <a:pPr/>
                <a:r>
                  <a:t>256x Class C</a:t>
                </a:r>
              </a:p>
            </p:txBody>
          </p:sp>
        </p:grpSp>
      </p:grpSp>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44"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645"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646" name="Rectangle 4"/>
          <p:cNvSpPr txBox="1"/>
          <p:nvPr>
            <p:ph type="title"/>
          </p:nvPr>
        </p:nvSpPr>
        <p:spPr>
          <a:xfrm>
            <a:off x="722530" y="278649"/>
            <a:ext cx="8573870" cy="521451"/>
          </a:xfrm>
          <a:prstGeom prst="rect">
            <a:avLst/>
          </a:prstGeom>
        </p:spPr>
        <p:txBody>
          <a:bodyPr/>
          <a:lstStyle/>
          <a:p>
            <a:pPr/>
            <a:r>
              <a:t>Subnetz-Adressen für IPv4</a:t>
            </a:r>
          </a:p>
        </p:txBody>
      </p:sp>
      <p:sp>
        <p:nvSpPr>
          <p:cNvPr id="2647"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648" name="Rectangle 5"/>
          <p:cNvSpPr txBox="1"/>
          <p:nvPr/>
        </p:nvSpPr>
        <p:spPr>
          <a:xfrm>
            <a:off x="762000" y="977900"/>
            <a:ext cx="8453121" cy="23395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200">
                <a:solidFill>
                  <a:srgbClr val="5C6971"/>
                </a:solidFill>
              </a:defRPr>
            </a:pPr>
            <a:r>
              <a:t>Große Intranets wollen ihren internen Bereich ebenfalls strukturieren. Die IP-Adresse wird dazu in drei Teile zerlegt:</a:t>
            </a:r>
          </a:p>
          <a:p>
            <a:pPr marL="609600" indent="-609600">
              <a:spcBef>
                <a:spcPts val="700"/>
              </a:spcBef>
              <a:buClr>
                <a:srgbClr val="0000CC"/>
              </a:buClr>
              <a:buSzPct val="100000"/>
              <a:buFont typeface="Arial"/>
              <a:buChar char="•"/>
              <a:defRPr sz="2000">
                <a:solidFill>
                  <a:srgbClr val="5C6971"/>
                </a:solidFill>
              </a:defRPr>
            </a:pPr>
            <a:r>
              <a:t>Net-ID - vom Internet benutzt,</a:t>
            </a:r>
          </a:p>
          <a:p>
            <a:pPr marL="609600" indent="-609600">
              <a:spcBef>
                <a:spcPts val="700"/>
              </a:spcBef>
              <a:buClr>
                <a:srgbClr val="0000CC"/>
              </a:buClr>
              <a:buSzPct val="100000"/>
              <a:buFont typeface="Arial"/>
              <a:buChar char="•"/>
              <a:defRPr sz="2000">
                <a:solidFill>
                  <a:srgbClr val="5C6971"/>
                </a:solidFill>
              </a:defRPr>
            </a:pPr>
            <a:r>
              <a:t>Subnet-ID - vom Intranet für Netzstruktur benutzt,</a:t>
            </a:r>
          </a:p>
          <a:p>
            <a:pPr marL="609600" indent="-609600">
              <a:spcBef>
                <a:spcPts val="700"/>
              </a:spcBef>
              <a:buClr>
                <a:srgbClr val="0000CC"/>
              </a:buClr>
              <a:buSzPct val="100000"/>
              <a:buFont typeface="Arial"/>
              <a:buChar char="•"/>
              <a:defRPr sz="2000">
                <a:solidFill>
                  <a:srgbClr val="5C6971"/>
                </a:solidFill>
              </a:defRPr>
            </a:pPr>
            <a:r>
              <a:t>Host-ID - vom Intranet für Hosts benutzt.</a:t>
            </a:r>
          </a:p>
        </p:txBody>
      </p:sp>
      <p:grpSp>
        <p:nvGrpSpPr>
          <p:cNvPr id="2695" name="Gruppieren 10"/>
          <p:cNvGrpSpPr/>
          <p:nvPr/>
        </p:nvGrpSpPr>
        <p:grpSpPr>
          <a:xfrm>
            <a:off x="902550" y="3068959"/>
            <a:ext cx="8726736" cy="2982915"/>
            <a:chOff x="0" y="0"/>
            <a:chExt cx="8726735" cy="2982913"/>
          </a:xfrm>
        </p:grpSpPr>
        <p:sp>
          <p:nvSpPr>
            <p:cNvPr id="2649" name="Rectangle 2"/>
            <p:cNvSpPr/>
            <p:nvPr/>
          </p:nvSpPr>
          <p:spPr>
            <a:xfrm>
              <a:off x="2120900" y="385763"/>
              <a:ext cx="6518276" cy="539751"/>
            </a:xfrm>
            <a:prstGeom prst="rect">
              <a:avLst/>
            </a:prstGeom>
            <a:solidFill>
              <a:schemeClr val="accent3">
                <a:lumOff val="44000"/>
              </a:schemeClr>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grpSp>
          <p:nvGrpSpPr>
            <p:cNvPr id="2652" name="Rectangle 3"/>
            <p:cNvGrpSpPr/>
            <p:nvPr/>
          </p:nvGrpSpPr>
          <p:grpSpPr>
            <a:xfrm>
              <a:off x="6605588" y="374650"/>
              <a:ext cx="2044701" cy="561976"/>
              <a:chOff x="0" y="0"/>
              <a:chExt cx="2044700" cy="561975"/>
            </a:xfrm>
          </p:grpSpPr>
          <p:sp>
            <p:nvSpPr>
              <p:cNvPr id="2650" name="Rechteck"/>
              <p:cNvSpPr/>
              <p:nvPr/>
            </p:nvSpPr>
            <p:spPr>
              <a:xfrm>
                <a:off x="0" y="0"/>
                <a:ext cx="2044700" cy="561975"/>
              </a:xfrm>
              <a:prstGeom prst="rect">
                <a:avLst/>
              </a:prstGeom>
              <a:solidFill>
                <a:srgbClr val="FFC5CF"/>
              </a:solidFill>
              <a:ln w="12700" cap="flat">
                <a:noFill/>
                <a:miter lim="400000"/>
              </a:ln>
              <a:effectLst/>
            </p:spPr>
            <p:txBody>
              <a:bodyPr wrap="square" lIns="45719" tIns="45719" rIns="45719" bIns="45719" numCol="1" anchor="ctr">
                <a:noAutofit/>
              </a:bodyPr>
              <a:lstStyle/>
              <a:p>
                <a:pPr defTabSz="911225"/>
              </a:p>
            </p:txBody>
          </p:sp>
          <p:sp>
            <p:nvSpPr>
              <p:cNvPr id="2651" name="Host-ID"/>
              <p:cNvSpPr txBox="1"/>
              <p:nvPr/>
            </p:nvSpPr>
            <p:spPr>
              <a:xfrm>
                <a:off x="46888" y="83164"/>
                <a:ext cx="1147700" cy="395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b="1" sz="2000">
                    <a:latin typeface="FuturaA Bk BT"/>
                    <a:ea typeface="FuturaA Bk BT"/>
                    <a:cs typeface="FuturaA Bk BT"/>
                    <a:sym typeface="FuturaA Bk BT"/>
                  </a:defRPr>
                </a:lvl1pPr>
              </a:lstStyle>
              <a:p>
                <a:pPr/>
                <a:r>
                  <a:t>  Host-ID</a:t>
                </a:r>
              </a:p>
            </p:txBody>
          </p:sp>
        </p:grpSp>
        <p:grpSp>
          <p:nvGrpSpPr>
            <p:cNvPr id="2655" name="Rectangle 4"/>
            <p:cNvGrpSpPr/>
            <p:nvPr/>
          </p:nvGrpSpPr>
          <p:grpSpPr>
            <a:xfrm>
              <a:off x="2114550" y="379413"/>
              <a:ext cx="3265489" cy="552451"/>
              <a:chOff x="0" y="0"/>
              <a:chExt cx="3265487" cy="552450"/>
            </a:xfrm>
          </p:grpSpPr>
          <p:sp>
            <p:nvSpPr>
              <p:cNvPr id="2653" name="Rechteck"/>
              <p:cNvSpPr/>
              <p:nvPr/>
            </p:nvSpPr>
            <p:spPr>
              <a:xfrm>
                <a:off x="0" y="0"/>
                <a:ext cx="3265488" cy="552450"/>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defTabSz="838200"/>
              </a:p>
            </p:txBody>
          </p:sp>
          <p:sp>
            <p:nvSpPr>
              <p:cNvPr id="2654" name="Netz-ID"/>
              <p:cNvSpPr txBox="1"/>
              <p:nvPr/>
            </p:nvSpPr>
            <p:spPr>
              <a:xfrm>
                <a:off x="47377" y="81331"/>
                <a:ext cx="1254825" cy="3897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ctr">
                <a:spAutoFit/>
              </a:bodyPr>
              <a:lstStyle>
                <a:lvl1pPr defTabSz="838200">
                  <a:defRPr b="1" sz="2000">
                    <a:latin typeface="FuturaA Bk BT"/>
                    <a:ea typeface="FuturaA Bk BT"/>
                    <a:cs typeface="FuturaA Bk BT"/>
                    <a:sym typeface="FuturaA Bk BT"/>
                  </a:defRPr>
                </a:lvl1pPr>
              </a:lstStyle>
              <a:p>
                <a:pPr/>
                <a:r>
                  <a:t>    Netz-ID</a:t>
                </a:r>
              </a:p>
            </p:txBody>
          </p:sp>
        </p:grpSp>
        <p:sp>
          <p:nvSpPr>
            <p:cNvPr id="2656" name="Rectangle 5"/>
            <p:cNvSpPr txBox="1"/>
            <p:nvPr/>
          </p:nvSpPr>
          <p:spPr>
            <a:xfrm>
              <a:off x="2098427" y="1009650"/>
              <a:ext cx="6628309" cy="3442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2493" tIns="42493" rIns="42493" bIns="42493" numCol="1" anchor="t">
              <a:spAutoFit/>
            </a:bodyPr>
            <a:lstStyle>
              <a:lvl1pPr defTabSz="838200">
                <a:defRPr b="1"/>
              </a:lvl1pPr>
            </a:lstStyle>
            <a:p>
              <a:pPr/>
              <a:r>
                <a:t>1 1 1 1 1 1 1 1   1 1 1 1 1 1 1 1   1 1 1 1 1 1   0 0  0 0 0 0 0 0 0 0</a:t>
              </a:r>
            </a:p>
          </p:txBody>
        </p:sp>
        <p:sp>
          <p:nvSpPr>
            <p:cNvPr id="2657" name="Line 6"/>
            <p:cNvSpPr/>
            <p:nvPr/>
          </p:nvSpPr>
          <p:spPr>
            <a:xfrm flipV="1">
              <a:off x="3797300" y="368299"/>
              <a:ext cx="1" cy="574677"/>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658" name="Line 7"/>
            <p:cNvSpPr/>
            <p:nvPr/>
          </p:nvSpPr>
          <p:spPr>
            <a:xfrm flipV="1">
              <a:off x="5380038" y="398463"/>
              <a:ext cx="1" cy="503238"/>
            </a:xfrm>
            <a:prstGeom prst="line">
              <a:avLst/>
            </a:prstGeom>
            <a:noFill/>
            <a:ln w="12700" cap="flat">
              <a:solidFill>
                <a:schemeClr val="accent3">
                  <a:lumOff val="44000"/>
                </a:schemeClr>
              </a:solidFill>
              <a:prstDash val="dash"/>
              <a:round/>
            </a:ln>
            <a:effectLst/>
          </p:spPr>
          <p:txBody>
            <a:bodyPr wrap="square" lIns="45719" tIns="45719" rIns="45719" bIns="45719" numCol="1" anchor="t">
              <a:noAutofit/>
            </a:bodyPr>
            <a:lstStyle/>
            <a:p>
              <a:pPr/>
            </a:p>
          </p:txBody>
        </p:sp>
        <p:sp>
          <p:nvSpPr>
            <p:cNvPr id="2659" name="Line 8"/>
            <p:cNvSpPr/>
            <p:nvPr/>
          </p:nvSpPr>
          <p:spPr>
            <a:xfrm flipV="1">
              <a:off x="7032625" y="438150"/>
              <a:ext cx="1" cy="504826"/>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660" name="Line 9"/>
            <p:cNvSpPr/>
            <p:nvPr/>
          </p:nvSpPr>
          <p:spPr>
            <a:xfrm>
              <a:off x="6591300" y="919162"/>
              <a:ext cx="1" cy="522289"/>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661" name="Rectangle 10"/>
            <p:cNvSpPr/>
            <p:nvPr/>
          </p:nvSpPr>
          <p:spPr>
            <a:xfrm>
              <a:off x="0" y="1712913"/>
              <a:ext cx="2012950" cy="615847"/>
            </a:xfrm>
            <a:prstGeom prst="rect">
              <a:avLst/>
            </a:prstGeom>
            <a:solidFill>
              <a:srgbClr val="0033CC"/>
            </a:solidFill>
            <a:ln w="12700" cap="flat">
              <a:noFill/>
              <a:miter lim="400000"/>
            </a:ln>
            <a:effectLst/>
            <a:extLst>
              <a:ext uri="{C572A759-6A51-4108-AA02-DFA0A04FC94B}">
                <ma14:wrappingTextBoxFlag xmlns:ma14="http://schemas.microsoft.com/office/mac/drawingml/2011/main" val="1"/>
              </a:ext>
            </a:extLst>
          </p:spPr>
          <p:txBody>
            <a:bodyPr wrap="square" lIns="42493" tIns="42493" rIns="42493" bIns="42493" numCol="1" anchor="t">
              <a:spAutoFit/>
            </a:bodyPr>
            <a:lstStyle/>
            <a:p>
              <a:pPr defTabSz="838200">
                <a:lnSpc>
                  <a:spcPct val="90000"/>
                </a:lnSpc>
                <a:defRPr b="1">
                  <a:solidFill>
                    <a:schemeClr val="accent3">
                      <a:lumOff val="44000"/>
                    </a:schemeClr>
                  </a:solidFill>
                  <a:latin typeface="FuturaA Bk BT"/>
                  <a:ea typeface="FuturaA Bk BT"/>
                  <a:cs typeface="FuturaA Bk BT"/>
                  <a:sym typeface="FuturaA Bk BT"/>
                </a:defRPr>
              </a:pPr>
              <a:r>
                <a:t>Maske </a:t>
              </a:r>
              <a:br/>
              <a:r>
                <a:t>255.255.252.0</a:t>
              </a:r>
            </a:p>
          </p:txBody>
        </p:sp>
        <p:sp>
          <p:nvSpPr>
            <p:cNvPr id="2662" name="Line 11"/>
            <p:cNvSpPr/>
            <p:nvPr/>
          </p:nvSpPr>
          <p:spPr>
            <a:xfrm flipV="1">
              <a:off x="1341438" y="1179513"/>
              <a:ext cx="831851" cy="536576"/>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2663" name="Line 12"/>
            <p:cNvSpPr/>
            <p:nvPr/>
          </p:nvSpPr>
          <p:spPr>
            <a:xfrm>
              <a:off x="8650288" y="731837"/>
              <a:ext cx="1" cy="903289"/>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grpSp>
          <p:nvGrpSpPr>
            <p:cNvPr id="2666" name="Rectangle 13"/>
            <p:cNvGrpSpPr/>
            <p:nvPr/>
          </p:nvGrpSpPr>
          <p:grpSpPr>
            <a:xfrm>
              <a:off x="5391150" y="330814"/>
              <a:ext cx="1208089" cy="649647"/>
              <a:chOff x="0" y="0"/>
              <a:chExt cx="1208087" cy="649646"/>
            </a:xfrm>
          </p:grpSpPr>
          <p:sp>
            <p:nvSpPr>
              <p:cNvPr id="2664" name="Rechteck"/>
              <p:cNvSpPr/>
              <p:nvPr/>
            </p:nvSpPr>
            <p:spPr>
              <a:xfrm>
                <a:off x="0" y="48598"/>
                <a:ext cx="1208088" cy="552451"/>
              </a:xfrm>
              <a:prstGeom prst="rect">
                <a:avLst/>
              </a:prstGeom>
              <a:solidFill>
                <a:srgbClr val="114FFB"/>
              </a:solidFill>
              <a:ln w="12700" cap="flat">
                <a:solidFill>
                  <a:srgbClr val="000000"/>
                </a:solidFill>
                <a:prstDash val="solid"/>
                <a:miter lim="800000"/>
              </a:ln>
              <a:effectLst/>
            </p:spPr>
            <p:txBody>
              <a:bodyPr wrap="square" lIns="45719" tIns="45719" rIns="45719" bIns="45719" numCol="1" anchor="ctr">
                <a:noAutofit/>
              </a:bodyPr>
              <a:lstStyle/>
              <a:p>
                <a:pPr defTabSz="758825"/>
              </a:p>
            </p:txBody>
          </p:sp>
          <p:sp>
            <p:nvSpPr>
              <p:cNvPr id="2665" name="Subnetz- ID"/>
              <p:cNvSpPr txBox="1"/>
              <p:nvPr/>
            </p:nvSpPr>
            <p:spPr>
              <a:xfrm>
                <a:off x="53238" y="0"/>
                <a:ext cx="1068622" cy="6496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p>
                <a:pPr defTabSz="758825">
                  <a:defRPr b="1">
                    <a:solidFill>
                      <a:schemeClr val="accent3">
                        <a:lumOff val="44000"/>
                      </a:schemeClr>
                    </a:solidFill>
                    <a:latin typeface="FuturaA Bk BT"/>
                    <a:ea typeface="FuturaA Bk BT"/>
                    <a:cs typeface="FuturaA Bk BT"/>
                    <a:sym typeface="FuturaA Bk BT"/>
                  </a:defRPr>
                </a:pPr>
                <a:r>
                  <a:t>Subnetz-</a:t>
                </a:r>
                <a:br/>
                <a:r>
                  <a:t>ID</a:t>
                </a:r>
              </a:p>
            </p:txBody>
          </p:sp>
        </p:grpSp>
        <p:sp>
          <p:nvSpPr>
            <p:cNvPr id="2667" name="Line 14"/>
            <p:cNvSpPr/>
            <p:nvPr/>
          </p:nvSpPr>
          <p:spPr>
            <a:xfrm flipH="1">
              <a:off x="2109788" y="28575"/>
              <a:ext cx="1" cy="167640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668" name="Line 15"/>
            <p:cNvSpPr/>
            <p:nvPr/>
          </p:nvSpPr>
          <p:spPr>
            <a:xfrm>
              <a:off x="6602413" y="57150"/>
              <a:ext cx="1" cy="446088"/>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669" name="Line 16"/>
            <p:cNvSpPr/>
            <p:nvPr/>
          </p:nvSpPr>
          <p:spPr>
            <a:xfrm>
              <a:off x="2114550" y="139699"/>
              <a:ext cx="4484689" cy="1"/>
            </a:xfrm>
            <a:prstGeom prst="line">
              <a:avLst/>
            </a:prstGeom>
            <a:noFill/>
            <a:ln w="127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pPr/>
            </a:p>
          </p:txBody>
        </p:sp>
        <p:sp>
          <p:nvSpPr>
            <p:cNvPr id="2670" name="Rectangle 17"/>
            <p:cNvSpPr/>
            <p:nvPr/>
          </p:nvSpPr>
          <p:spPr>
            <a:xfrm>
              <a:off x="2779712" y="0"/>
              <a:ext cx="2538376" cy="319446"/>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1500">
                  <a:latin typeface="FuturaA Bk BT"/>
                  <a:ea typeface="FuturaA Bk BT"/>
                  <a:cs typeface="FuturaA Bk BT"/>
                  <a:sym typeface="FuturaA Bk BT"/>
                </a:defRPr>
              </a:lvl1pPr>
            </a:lstStyle>
            <a:p>
              <a:pPr/>
              <a:r>
                <a:t>„Extended Network Prefix“</a:t>
              </a:r>
            </a:p>
          </p:txBody>
        </p:sp>
        <p:sp>
          <p:nvSpPr>
            <p:cNvPr id="2671" name="Rectangle 18"/>
            <p:cNvSpPr/>
            <p:nvPr/>
          </p:nvSpPr>
          <p:spPr>
            <a:xfrm>
              <a:off x="2120900" y="1652588"/>
              <a:ext cx="6518276" cy="468313"/>
            </a:xfrm>
            <a:prstGeom prst="rect">
              <a:avLst/>
            </a:prstGeom>
            <a:solidFill>
              <a:schemeClr val="accent3">
                <a:lumOff val="44000"/>
              </a:schemeClr>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grpSp>
          <p:nvGrpSpPr>
            <p:cNvPr id="2674" name="Rectangle 19"/>
            <p:cNvGrpSpPr/>
            <p:nvPr/>
          </p:nvGrpSpPr>
          <p:grpSpPr>
            <a:xfrm>
              <a:off x="5386388" y="1639888"/>
              <a:ext cx="3263901" cy="492126"/>
              <a:chOff x="0" y="0"/>
              <a:chExt cx="3263900" cy="492125"/>
            </a:xfrm>
          </p:grpSpPr>
          <p:sp>
            <p:nvSpPr>
              <p:cNvPr id="2672" name="Rechteck"/>
              <p:cNvSpPr/>
              <p:nvPr/>
            </p:nvSpPr>
            <p:spPr>
              <a:xfrm>
                <a:off x="0" y="0"/>
                <a:ext cx="3263900" cy="492125"/>
              </a:xfrm>
              <a:prstGeom prst="rect">
                <a:avLst/>
              </a:prstGeom>
              <a:solidFill>
                <a:srgbClr val="FFC5CF"/>
              </a:solidFill>
              <a:ln w="12700" cap="flat">
                <a:noFill/>
                <a:miter lim="400000"/>
              </a:ln>
              <a:effectLst/>
            </p:spPr>
            <p:txBody>
              <a:bodyPr wrap="square" lIns="45719" tIns="45719" rIns="45719" bIns="45719" numCol="1" anchor="ctr">
                <a:noAutofit/>
              </a:bodyPr>
              <a:lstStyle/>
              <a:p>
                <a:pPr defTabSz="911225"/>
              </a:p>
            </p:txBody>
          </p:sp>
          <p:sp>
            <p:nvSpPr>
              <p:cNvPr id="2673" name="Host-ID"/>
              <p:cNvSpPr txBox="1"/>
              <p:nvPr/>
            </p:nvSpPr>
            <p:spPr>
              <a:xfrm>
                <a:off x="46888" y="48239"/>
                <a:ext cx="1147700" cy="395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b="1" sz="2000">
                    <a:latin typeface="FuturaA Bk BT"/>
                    <a:ea typeface="FuturaA Bk BT"/>
                    <a:cs typeface="FuturaA Bk BT"/>
                    <a:sym typeface="FuturaA Bk BT"/>
                  </a:defRPr>
                </a:lvl1pPr>
              </a:lstStyle>
              <a:p>
                <a:pPr/>
                <a:r>
                  <a:t>  Host-ID</a:t>
                </a:r>
              </a:p>
            </p:txBody>
          </p:sp>
        </p:grpSp>
        <p:grpSp>
          <p:nvGrpSpPr>
            <p:cNvPr id="2677" name="Rectangle 20"/>
            <p:cNvGrpSpPr/>
            <p:nvPr/>
          </p:nvGrpSpPr>
          <p:grpSpPr>
            <a:xfrm>
              <a:off x="2114550" y="1646238"/>
              <a:ext cx="3265489" cy="481013"/>
              <a:chOff x="0" y="0"/>
              <a:chExt cx="3265487" cy="481012"/>
            </a:xfrm>
          </p:grpSpPr>
          <p:sp>
            <p:nvSpPr>
              <p:cNvPr id="2675" name="Rechteck"/>
              <p:cNvSpPr/>
              <p:nvPr/>
            </p:nvSpPr>
            <p:spPr>
              <a:xfrm>
                <a:off x="0" y="-1"/>
                <a:ext cx="3265488" cy="481014"/>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defTabSz="838200"/>
              </a:p>
            </p:txBody>
          </p:sp>
          <p:sp>
            <p:nvSpPr>
              <p:cNvPr id="2676" name="Netz-ID"/>
              <p:cNvSpPr txBox="1"/>
              <p:nvPr/>
            </p:nvSpPr>
            <p:spPr>
              <a:xfrm>
                <a:off x="47377" y="45612"/>
                <a:ext cx="1254825" cy="3897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ctr">
                <a:spAutoFit/>
              </a:bodyPr>
              <a:lstStyle>
                <a:lvl1pPr defTabSz="838200">
                  <a:defRPr b="1" sz="2000">
                    <a:latin typeface="FuturaA Bk BT"/>
                    <a:ea typeface="FuturaA Bk BT"/>
                    <a:cs typeface="FuturaA Bk BT"/>
                    <a:sym typeface="FuturaA Bk BT"/>
                  </a:defRPr>
                </a:lvl1pPr>
              </a:lstStyle>
              <a:p>
                <a:pPr/>
                <a:r>
                  <a:t>    Netz-ID</a:t>
                </a:r>
              </a:p>
            </p:txBody>
          </p:sp>
        </p:grpSp>
        <p:sp>
          <p:nvSpPr>
            <p:cNvPr id="2678" name="Rectangle 21"/>
            <p:cNvSpPr/>
            <p:nvPr/>
          </p:nvSpPr>
          <p:spPr>
            <a:xfrm>
              <a:off x="2120900" y="1652588"/>
              <a:ext cx="6518276" cy="468313"/>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2679" name="Line 22"/>
            <p:cNvSpPr/>
            <p:nvPr/>
          </p:nvSpPr>
          <p:spPr>
            <a:xfrm flipV="1">
              <a:off x="3797300" y="1635125"/>
              <a:ext cx="1" cy="503239"/>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680" name="Line 23"/>
            <p:cNvSpPr/>
            <p:nvPr/>
          </p:nvSpPr>
          <p:spPr>
            <a:xfrm flipV="1">
              <a:off x="7032625" y="1635125"/>
              <a:ext cx="1" cy="503239"/>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681" name="Rectangle 24"/>
            <p:cNvSpPr txBox="1"/>
            <p:nvPr/>
          </p:nvSpPr>
          <p:spPr>
            <a:xfrm>
              <a:off x="2140801" y="1354138"/>
              <a:ext cx="4507464" cy="319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1500">
                  <a:latin typeface="FuturaA Bk BT"/>
                  <a:ea typeface="FuturaA Bk BT"/>
                  <a:cs typeface="FuturaA Bk BT"/>
                  <a:sym typeface="FuturaA Bk BT"/>
                </a:defRPr>
              </a:lvl1pPr>
            </a:lstStyle>
            <a:p>
              <a:pPr/>
              <a:r>
                <a:t>Sicht eines Routers außerhalb des Firmennetzes</a:t>
              </a:r>
            </a:p>
          </p:txBody>
        </p:sp>
        <p:sp>
          <p:nvSpPr>
            <p:cNvPr id="2682" name="Rectangle 25"/>
            <p:cNvSpPr txBox="1"/>
            <p:nvPr/>
          </p:nvSpPr>
          <p:spPr>
            <a:xfrm>
              <a:off x="2123338" y="2209800"/>
              <a:ext cx="4454444" cy="319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t">
              <a:spAutoFit/>
            </a:bodyPr>
            <a:lstStyle>
              <a:lvl1pPr defTabSz="758825">
                <a:defRPr b="1" sz="1500">
                  <a:latin typeface="FuturaA Bk BT"/>
                  <a:ea typeface="FuturaA Bk BT"/>
                  <a:cs typeface="FuturaA Bk BT"/>
                  <a:sym typeface="FuturaA Bk BT"/>
                </a:defRPr>
              </a:lvl1pPr>
            </a:lstStyle>
            <a:p>
              <a:pPr/>
              <a:r>
                <a:t>Sicht eines Routers innerhalb des Firmennetzes</a:t>
              </a:r>
            </a:p>
          </p:txBody>
        </p:sp>
        <p:sp>
          <p:nvSpPr>
            <p:cNvPr id="2683" name="Rectangle 27"/>
            <p:cNvSpPr/>
            <p:nvPr/>
          </p:nvSpPr>
          <p:spPr>
            <a:xfrm>
              <a:off x="2120900" y="385763"/>
              <a:ext cx="6518276" cy="539751"/>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2684" name="Rectangle 28"/>
            <p:cNvSpPr/>
            <p:nvPr/>
          </p:nvSpPr>
          <p:spPr>
            <a:xfrm>
              <a:off x="2120900" y="2495550"/>
              <a:ext cx="6518276" cy="469901"/>
            </a:xfrm>
            <a:prstGeom prst="rect">
              <a:avLst/>
            </a:prstGeom>
            <a:solidFill>
              <a:schemeClr val="accent3">
                <a:lumOff val="44000"/>
              </a:schemeClr>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grpSp>
          <p:nvGrpSpPr>
            <p:cNvPr id="2687" name="Rectangle 29"/>
            <p:cNvGrpSpPr/>
            <p:nvPr/>
          </p:nvGrpSpPr>
          <p:grpSpPr>
            <a:xfrm>
              <a:off x="6605588" y="2484438"/>
              <a:ext cx="2044701" cy="492126"/>
              <a:chOff x="0" y="0"/>
              <a:chExt cx="2044700" cy="492125"/>
            </a:xfrm>
          </p:grpSpPr>
          <p:sp>
            <p:nvSpPr>
              <p:cNvPr id="2685" name="Rechteck"/>
              <p:cNvSpPr/>
              <p:nvPr/>
            </p:nvSpPr>
            <p:spPr>
              <a:xfrm>
                <a:off x="0" y="0"/>
                <a:ext cx="2044700" cy="492125"/>
              </a:xfrm>
              <a:prstGeom prst="rect">
                <a:avLst/>
              </a:prstGeom>
              <a:solidFill>
                <a:srgbClr val="FFC5CF"/>
              </a:solidFill>
              <a:ln w="12700" cap="flat">
                <a:noFill/>
                <a:miter lim="400000"/>
              </a:ln>
              <a:effectLst/>
            </p:spPr>
            <p:txBody>
              <a:bodyPr wrap="square" lIns="45719" tIns="45719" rIns="45719" bIns="45719" numCol="1" anchor="ctr">
                <a:noAutofit/>
              </a:bodyPr>
              <a:lstStyle/>
              <a:p>
                <a:pPr defTabSz="911225"/>
              </a:p>
            </p:txBody>
          </p:sp>
          <p:sp>
            <p:nvSpPr>
              <p:cNvPr id="2686" name="Host-ID"/>
              <p:cNvSpPr txBox="1"/>
              <p:nvPr/>
            </p:nvSpPr>
            <p:spPr>
              <a:xfrm>
                <a:off x="46888" y="48239"/>
                <a:ext cx="1147700" cy="3956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b="1" sz="2000">
                    <a:latin typeface="FuturaA Bk BT"/>
                    <a:ea typeface="FuturaA Bk BT"/>
                    <a:cs typeface="FuturaA Bk BT"/>
                    <a:sym typeface="FuturaA Bk BT"/>
                  </a:defRPr>
                </a:lvl1pPr>
              </a:lstStyle>
              <a:p>
                <a:pPr/>
                <a:r>
                  <a:t>  Host-ID</a:t>
                </a:r>
              </a:p>
            </p:txBody>
          </p:sp>
        </p:grpSp>
        <p:grpSp>
          <p:nvGrpSpPr>
            <p:cNvPr id="2690" name="Rectangle 30"/>
            <p:cNvGrpSpPr/>
            <p:nvPr/>
          </p:nvGrpSpPr>
          <p:grpSpPr>
            <a:xfrm>
              <a:off x="2114550" y="2490788"/>
              <a:ext cx="4484689" cy="479426"/>
              <a:chOff x="0" y="0"/>
              <a:chExt cx="4484687" cy="479425"/>
            </a:xfrm>
          </p:grpSpPr>
          <p:sp>
            <p:nvSpPr>
              <p:cNvPr id="2688" name="Rechteck"/>
              <p:cNvSpPr/>
              <p:nvPr/>
            </p:nvSpPr>
            <p:spPr>
              <a:xfrm>
                <a:off x="0" y="0"/>
                <a:ext cx="4484688" cy="479425"/>
              </a:xfrm>
              <a:prstGeom prst="rect">
                <a:avLst/>
              </a:prstGeom>
              <a:solidFill>
                <a:srgbClr val="FFFF00"/>
              </a:solidFill>
              <a:ln w="12700" cap="flat">
                <a:solidFill>
                  <a:srgbClr val="000000"/>
                </a:solidFill>
                <a:prstDash val="solid"/>
                <a:miter lim="800000"/>
              </a:ln>
              <a:effectLst/>
            </p:spPr>
            <p:txBody>
              <a:bodyPr wrap="square" lIns="45719" tIns="45719" rIns="45719" bIns="45719" numCol="1" anchor="ctr">
                <a:noAutofit/>
              </a:bodyPr>
              <a:lstStyle/>
              <a:p>
                <a:pPr defTabSz="838200"/>
              </a:p>
            </p:txBody>
          </p:sp>
          <p:sp>
            <p:nvSpPr>
              <p:cNvPr id="2689" name="Netz-ID"/>
              <p:cNvSpPr txBox="1"/>
              <p:nvPr/>
            </p:nvSpPr>
            <p:spPr>
              <a:xfrm>
                <a:off x="47377" y="44819"/>
                <a:ext cx="1254825" cy="3897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ctr">
                <a:spAutoFit/>
              </a:bodyPr>
              <a:lstStyle>
                <a:lvl1pPr defTabSz="838200">
                  <a:defRPr b="1" sz="2000">
                    <a:latin typeface="FuturaA Bk BT"/>
                    <a:ea typeface="FuturaA Bk BT"/>
                    <a:cs typeface="FuturaA Bk BT"/>
                    <a:sym typeface="FuturaA Bk BT"/>
                  </a:defRPr>
                </a:lvl1pPr>
              </a:lstStyle>
              <a:p>
                <a:pPr/>
                <a:r>
                  <a:t>    Netz-ID</a:t>
                </a:r>
              </a:p>
            </p:txBody>
          </p:sp>
        </p:grpSp>
        <p:sp>
          <p:nvSpPr>
            <p:cNvPr id="2691" name="Rectangle 31"/>
            <p:cNvSpPr/>
            <p:nvPr/>
          </p:nvSpPr>
          <p:spPr>
            <a:xfrm>
              <a:off x="2120900" y="2495550"/>
              <a:ext cx="6518276" cy="469901"/>
            </a:xfrm>
            <a:prstGeom prst="rect">
              <a:avLst/>
            </a:prstGeom>
            <a:noFill/>
            <a:ln w="25400" cap="flat">
              <a:solidFill>
                <a:srgbClr val="000000"/>
              </a:solidFill>
              <a:prstDash val="solid"/>
              <a:miter lim="800000"/>
            </a:ln>
            <a:effectLst/>
          </p:spPr>
          <p:txBody>
            <a:bodyPr wrap="square" lIns="45719" tIns="45719" rIns="45719" bIns="45719" numCol="1" anchor="ctr">
              <a:noAutofit/>
            </a:bodyPr>
            <a:lstStyle/>
            <a:p>
              <a:pPr/>
            </a:p>
          </p:txBody>
        </p:sp>
        <p:sp>
          <p:nvSpPr>
            <p:cNvPr id="2692" name="Line 32"/>
            <p:cNvSpPr/>
            <p:nvPr/>
          </p:nvSpPr>
          <p:spPr>
            <a:xfrm flipV="1">
              <a:off x="3797300" y="2478088"/>
              <a:ext cx="1" cy="504826"/>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693" name="Line 33"/>
            <p:cNvSpPr/>
            <p:nvPr/>
          </p:nvSpPr>
          <p:spPr>
            <a:xfrm flipV="1">
              <a:off x="7032625" y="2478088"/>
              <a:ext cx="1" cy="504826"/>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2694" name="Line 34"/>
            <p:cNvSpPr/>
            <p:nvPr/>
          </p:nvSpPr>
          <p:spPr>
            <a:xfrm flipV="1">
              <a:off x="5403850" y="2519363"/>
              <a:ext cx="1" cy="442913"/>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99"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00"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701" name="Rectangle 4"/>
          <p:cNvSpPr txBox="1"/>
          <p:nvPr>
            <p:ph type="title"/>
          </p:nvPr>
        </p:nvSpPr>
        <p:spPr>
          <a:xfrm>
            <a:off x="722530" y="278649"/>
            <a:ext cx="8573870" cy="521451"/>
          </a:xfrm>
          <a:prstGeom prst="rect">
            <a:avLst/>
          </a:prstGeom>
        </p:spPr>
        <p:txBody>
          <a:bodyPr/>
          <a:lstStyle/>
          <a:p>
            <a:pPr/>
            <a:r>
              <a:t>IPv6 – Addressing -  Allgemein</a:t>
            </a:r>
          </a:p>
        </p:txBody>
      </p:sp>
      <p:sp>
        <p:nvSpPr>
          <p:cNvPr id="2702"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703" name="Rectangle 5"/>
          <p:cNvSpPr txBox="1"/>
          <p:nvPr/>
        </p:nvSpPr>
        <p:spPr>
          <a:xfrm>
            <a:off x="762000" y="977900"/>
            <a:ext cx="8453121" cy="493734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spcBef>
                <a:spcPts val="700"/>
              </a:spcBef>
              <a:defRPr sz="2400">
                <a:solidFill>
                  <a:srgbClr val="5C6971"/>
                </a:solidFill>
              </a:defRPr>
            </a:pPr>
            <a:r>
              <a:t>Die IPv6-Adresse ist: </a:t>
            </a:r>
            <a:r>
              <a:rPr b="1"/>
              <a:t>128 Bit </a:t>
            </a:r>
            <a:r>
              <a:t>lang </a:t>
            </a:r>
            <a:r>
              <a:rPr sz="2000"/>
              <a:t>(&gt;3x10</a:t>
            </a:r>
            <a:r>
              <a:rPr baseline="30000" sz="2000"/>
              <a:t>38</a:t>
            </a:r>
            <a:r>
              <a:rPr sz="2000"/>
              <a:t> Adressen) oder genau: 340 282 366 920 938 463 463 374 607 431 768 211 456</a:t>
            </a:r>
            <a:endParaRPr sz="2000"/>
          </a:p>
          <a:p>
            <a:pPr marL="609600" indent="-609600">
              <a:spcBef>
                <a:spcPts val="700"/>
              </a:spcBef>
              <a:defRPr sz="2400">
                <a:solidFill>
                  <a:srgbClr val="5C6971"/>
                </a:solidFill>
              </a:defRPr>
            </a:pPr>
          </a:p>
          <a:p>
            <a:pPr marL="609600" indent="-609600">
              <a:spcBef>
                <a:spcPts val="700"/>
              </a:spcBef>
              <a:defRPr sz="2400">
                <a:solidFill>
                  <a:srgbClr val="5C6971"/>
                </a:solidFill>
              </a:defRPr>
            </a:pPr>
          </a:p>
          <a:p>
            <a:pPr marL="609600" indent="-609600">
              <a:spcBef>
                <a:spcPts val="700"/>
              </a:spcBef>
              <a:defRPr sz="2400">
                <a:solidFill>
                  <a:srgbClr val="5C6971"/>
                </a:solidFill>
              </a:defRPr>
            </a:pPr>
          </a:p>
          <a:p>
            <a:pPr marL="609600" indent="-609600">
              <a:spcBef>
                <a:spcPts val="700"/>
              </a:spcBef>
              <a:defRPr b="1" sz="2000">
                <a:solidFill>
                  <a:srgbClr val="5C6971"/>
                </a:solidFill>
              </a:defRPr>
            </a:pPr>
            <a:r>
              <a:t>strukturiert</a:t>
            </a:r>
            <a:r>
              <a:rPr b="0"/>
              <a:t> (nur die „Aggregable Global Unicast Address“ ist im Detail spezifiziert);</a:t>
            </a:r>
            <a:endParaRPr b="0"/>
          </a:p>
          <a:p>
            <a:pPr marL="609600" indent="-609600">
              <a:spcBef>
                <a:spcPts val="700"/>
              </a:spcBef>
              <a:defRPr sz="2000">
                <a:solidFill>
                  <a:srgbClr val="5C6971"/>
                </a:solidFill>
              </a:defRPr>
            </a:pPr>
            <a:r>
              <a:t>die letzten 64 Bit werden „</a:t>
            </a:r>
            <a:r>
              <a:rPr b="1"/>
              <a:t>Identity</a:t>
            </a:r>
            <a:r>
              <a:t>“ genannt</a:t>
            </a:r>
            <a:br/>
            <a:r>
              <a:t>(sie bleiben auch bei Wechsel des Providers erhalten); </a:t>
            </a:r>
          </a:p>
          <a:p>
            <a:pPr marL="609600" indent="-609600">
              <a:spcBef>
                <a:spcPts val="700"/>
              </a:spcBef>
              <a:defRPr sz="2000">
                <a:solidFill>
                  <a:srgbClr val="5C6971"/>
                </a:solidFill>
              </a:defRPr>
            </a:pPr>
            <a:r>
              <a:t>wird im hexadezimalen </a:t>
            </a:r>
            <a:r>
              <a:rPr b="1"/>
              <a:t>„colon“-Format</a:t>
            </a:r>
            <a:r>
              <a:t>, geschrieben, </a:t>
            </a:r>
            <a:br/>
            <a:r>
              <a:t>(8 Anteile je 16 Bits) z.B.:</a:t>
            </a:r>
          </a:p>
          <a:p>
            <a:pPr marL="609600" indent="-609600">
              <a:spcBef>
                <a:spcPts val="700"/>
              </a:spcBef>
              <a:defRPr sz="2000">
                <a:solidFill>
                  <a:srgbClr val="5C6971"/>
                </a:solidFill>
              </a:defRPr>
            </a:pPr>
            <a:r>
              <a:t>     	</a:t>
            </a:r>
            <a:r>
              <a:rPr b="1">
                <a:solidFill>
                  <a:srgbClr val="E2001A"/>
                </a:solidFill>
                <a:latin typeface="Courier New"/>
                <a:ea typeface="Courier New"/>
                <a:cs typeface="Courier New"/>
                <a:sym typeface="Courier New"/>
              </a:rPr>
              <a:t>108F:0:0:0:8:800:200C:417A</a:t>
            </a:r>
            <a:endParaRPr b="1">
              <a:solidFill>
                <a:srgbClr val="E2001A"/>
              </a:solidFill>
              <a:latin typeface="Courier New"/>
              <a:ea typeface="Courier New"/>
              <a:cs typeface="Courier New"/>
              <a:sym typeface="Courier New"/>
            </a:endParaRPr>
          </a:p>
        </p:txBody>
      </p:sp>
      <p:grpSp>
        <p:nvGrpSpPr>
          <p:cNvPr id="2706" name="Rectangle 5"/>
          <p:cNvGrpSpPr/>
          <p:nvPr/>
        </p:nvGrpSpPr>
        <p:grpSpPr>
          <a:xfrm>
            <a:off x="1712639" y="1943835"/>
            <a:ext cx="6138864" cy="938213"/>
            <a:chOff x="0" y="0"/>
            <a:chExt cx="6138862" cy="938212"/>
          </a:xfrm>
        </p:grpSpPr>
        <p:sp>
          <p:nvSpPr>
            <p:cNvPr id="2704" name="Rechteck"/>
            <p:cNvSpPr/>
            <p:nvPr/>
          </p:nvSpPr>
          <p:spPr>
            <a:xfrm>
              <a:off x="-1" y="-1"/>
              <a:ext cx="6138864" cy="938214"/>
            </a:xfrm>
            <a:prstGeom prst="rect">
              <a:avLst/>
            </a:prstGeom>
            <a:solidFill>
              <a:srgbClr val="FFFF99"/>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t">
              <a:noAutofit/>
            </a:bodyPr>
            <a:lstStyle/>
            <a:p>
              <a:pPr defTabSz="908050">
                <a:defRPr>
                  <a:latin typeface="FuturaA Bk BT"/>
                  <a:ea typeface="FuturaA Bk BT"/>
                  <a:cs typeface="FuturaA Bk BT"/>
                  <a:sym typeface="FuturaA Bk BT"/>
                </a:defRPr>
              </a:pPr>
            </a:p>
          </p:txBody>
        </p:sp>
        <p:sp>
          <p:nvSpPr>
            <p:cNvPr id="2705" name="Der Adressraum ist so gross, dass selbst mit einer strukturierten Adresse mehr als 1500 Adressen pro m2 Erdoberfläche zur Verfügung stehen."/>
            <p:cNvSpPr txBox="1"/>
            <p:nvPr/>
          </p:nvSpPr>
          <p:spPr>
            <a:xfrm>
              <a:off x="52382" y="6349"/>
              <a:ext cx="6034098" cy="9270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445" tIns="44445" rIns="44445" bIns="44445" numCol="1" anchor="t">
              <a:spAutoFit/>
            </a:bodyPr>
            <a:lstStyle/>
            <a:p>
              <a:pPr defTabSz="908050">
                <a:defRPr b="1">
                  <a:latin typeface="FuturaA Bk BT"/>
                  <a:ea typeface="FuturaA Bk BT"/>
                  <a:cs typeface="FuturaA Bk BT"/>
                  <a:sym typeface="FuturaA Bk BT"/>
                </a:defRPr>
              </a:pPr>
              <a:r>
                <a:t>Der Adressraum ist so gross, dass selbst mit einer strukturierten Adresse mehr als 1500 Adressen pro m</a:t>
              </a:r>
              <a:r>
                <a:rPr baseline="30000"/>
                <a:t>2</a:t>
              </a:r>
              <a:r>
                <a:t> Erdoberfläche zur Verfügung stehen.</a:t>
              </a:r>
            </a:p>
          </p:txBody>
        </p:sp>
      </p:gr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 name="Foliennummernplatzhalter 3"/>
          <p:cNvSpPr txBox="1"/>
          <p:nvPr>
            <p:ph type="sldNum" sz="quarter" idx="2"/>
          </p:nvPr>
        </p:nvSpPr>
        <p:spPr>
          <a:xfrm>
            <a:off x="5166519" y="6388100"/>
            <a:ext cx="188899"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18"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19" name="Rectangle 4"/>
          <p:cNvSpPr txBox="1"/>
          <p:nvPr>
            <p:ph type="title"/>
          </p:nvPr>
        </p:nvSpPr>
        <p:spPr>
          <a:xfrm>
            <a:off x="722530" y="278649"/>
            <a:ext cx="8573870" cy="521451"/>
          </a:xfrm>
          <a:prstGeom prst="rect">
            <a:avLst/>
          </a:prstGeom>
        </p:spPr>
        <p:txBody>
          <a:bodyPr/>
          <a:lstStyle/>
          <a:p>
            <a:pPr/>
            <a:r>
              <a:t>Internet - NSFNET</a:t>
            </a:r>
          </a:p>
        </p:txBody>
      </p:sp>
      <p:sp>
        <p:nvSpPr>
          <p:cNvPr id="220" name="Rectangle 3"/>
          <p:cNvSpPr txBox="1"/>
          <p:nvPr/>
        </p:nvSpPr>
        <p:spPr>
          <a:xfrm>
            <a:off x="5873432" y="863714"/>
            <a:ext cx="3534347" cy="453136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04800" indent="-303211">
              <a:spcBef>
                <a:spcPts val="700"/>
              </a:spcBef>
              <a:defRPr b="1" sz="2200" u="sng">
                <a:solidFill>
                  <a:srgbClr val="5C6971"/>
                </a:solidFill>
              </a:defRPr>
            </a:pPr>
            <a:r>
              <a:t>1986</a:t>
            </a:r>
          </a:p>
          <a:p>
            <a:pPr marL="304800" indent="-303211">
              <a:spcBef>
                <a:spcPts val="700"/>
              </a:spcBef>
              <a:defRPr sz="2200">
                <a:solidFill>
                  <a:srgbClr val="5C6971"/>
                </a:solidFill>
              </a:defRPr>
            </a:pPr>
            <a:r>
              <a:t>	</a:t>
            </a:r>
            <a:r>
              <a:rPr b="1"/>
              <a:t>Das ARPANET </a:t>
            </a:r>
            <a:br>
              <a:rPr b="1"/>
            </a:br>
            <a:r>
              <a:rPr b="1"/>
              <a:t>wird an die NSF</a:t>
            </a:r>
            <a:r>
              <a:t>     (National Science Foundation) übergeben  und wird zum </a:t>
            </a:r>
          </a:p>
          <a:p>
            <a:pPr marL="304800" indent="-303211">
              <a:spcBef>
                <a:spcPts val="600"/>
              </a:spcBef>
              <a:defRPr>
                <a:solidFill>
                  <a:srgbClr val="5C6971"/>
                </a:solidFill>
              </a:defRPr>
            </a:pPr>
          </a:p>
          <a:p>
            <a:pPr marL="304800" indent="-303211">
              <a:spcBef>
                <a:spcPts val="700"/>
              </a:spcBef>
              <a:defRPr sz="2200">
                <a:solidFill>
                  <a:srgbClr val="5C6971"/>
                </a:solidFill>
              </a:defRPr>
            </a:pPr>
            <a:r>
              <a:t>	     </a:t>
            </a:r>
            <a:r>
              <a:rPr b="1" i="1"/>
              <a:t>NSFNET</a:t>
            </a:r>
          </a:p>
          <a:p>
            <a:pPr marL="304800" indent="-303211">
              <a:spcBef>
                <a:spcPts val="700"/>
              </a:spcBef>
              <a:defRPr b="1" sz="2200" u="sng">
                <a:solidFill>
                  <a:srgbClr val="5C6971"/>
                </a:solidFill>
              </a:defRPr>
            </a:pPr>
          </a:p>
          <a:p>
            <a:pPr marL="304800" indent="-303211">
              <a:spcBef>
                <a:spcPts val="700"/>
              </a:spcBef>
              <a:defRPr b="1" sz="2200" u="sng">
                <a:solidFill>
                  <a:srgbClr val="5C6971"/>
                </a:solidFill>
              </a:defRPr>
            </a:pPr>
            <a:r>
              <a:t>1989</a:t>
            </a:r>
          </a:p>
          <a:p>
            <a:pPr marL="304800" indent="-303211">
              <a:spcBef>
                <a:spcPts val="700"/>
              </a:spcBef>
              <a:defRPr sz="2200">
                <a:solidFill>
                  <a:srgbClr val="5C6971"/>
                </a:solidFill>
              </a:defRPr>
            </a:pPr>
            <a:r>
              <a:t>	</a:t>
            </a:r>
            <a:r>
              <a:rPr b="1"/>
              <a:t>Das ARPANET stellt seinen Betrieb ein</a:t>
            </a:r>
          </a:p>
        </p:txBody>
      </p:sp>
      <p:grpSp>
        <p:nvGrpSpPr>
          <p:cNvPr id="223" name="Rectangle 5"/>
          <p:cNvGrpSpPr/>
          <p:nvPr/>
        </p:nvGrpSpPr>
        <p:grpSpPr>
          <a:xfrm>
            <a:off x="1262588" y="4329100"/>
            <a:ext cx="4185467" cy="1260141"/>
            <a:chOff x="0" y="0"/>
            <a:chExt cx="4185465" cy="1260140"/>
          </a:xfrm>
        </p:grpSpPr>
        <p:sp>
          <p:nvSpPr>
            <p:cNvPr id="221" name="Rechteck"/>
            <p:cNvSpPr/>
            <p:nvPr/>
          </p:nvSpPr>
          <p:spPr>
            <a:xfrm>
              <a:off x="-1" y="-1"/>
              <a:ext cx="4185467" cy="1260142"/>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35921" dir="2700000">
                <a:srgbClr val="000000"/>
              </a:outerShdw>
            </a:effectLst>
          </p:spPr>
          <p:txBody>
            <a:bodyPr wrap="square" lIns="45719" tIns="45719" rIns="45719" bIns="45719" numCol="1" anchor="t">
              <a:noAutofit/>
            </a:bodyPr>
            <a:lstStyle/>
            <a:p>
              <a:pPr marL="879475" indent="-879475" defTabSz="298450"/>
            </a:p>
          </p:txBody>
        </p:sp>
        <p:sp>
          <p:nvSpPr>
            <p:cNvPr id="222" name="1989 Die Universität in Dortmund wird als erster Rechner in Deutschland an das Netz angeschlossen."/>
            <p:cNvSpPr txBox="1"/>
            <p:nvPr/>
          </p:nvSpPr>
          <p:spPr>
            <a:xfrm>
              <a:off x="48842" y="6349"/>
              <a:ext cx="4087781" cy="11996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p>
              <a:pPr marL="879475" indent="-879475" defTabSz="298450">
                <a:defRPr b="1" u="sng">
                  <a:solidFill>
                    <a:srgbClr val="FF0000"/>
                  </a:solidFill>
                  <a:latin typeface="FuturaA Bk BT"/>
                  <a:ea typeface="FuturaA Bk BT"/>
                  <a:cs typeface="FuturaA Bk BT"/>
                  <a:sym typeface="FuturaA Bk BT"/>
                </a:defRPr>
              </a:pPr>
              <a:r>
                <a:t>1989</a:t>
              </a:r>
              <a:r>
                <a:rPr u="none"/>
                <a:t>	Die Universität in Dortmund wird als erster Rechner in Deutschland an das Netz angeschlossen.</a:t>
              </a:r>
            </a:p>
          </p:txBody>
        </p:sp>
      </p:grpSp>
      <p:grpSp>
        <p:nvGrpSpPr>
          <p:cNvPr id="404" name="Gruppieren 191"/>
          <p:cNvGrpSpPr/>
          <p:nvPr/>
        </p:nvGrpSpPr>
        <p:grpSpPr>
          <a:xfrm>
            <a:off x="587514" y="1223755"/>
            <a:ext cx="5530975" cy="2895723"/>
            <a:chOff x="0" y="0"/>
            <a:chExt cx="5530973" cy="2895722"/>
          </a:xfrm>
        </p:grpSpPr>
        <p:sp>
          <p:nvSpPr>
            <p:cNvPr id="224" name="Freeform 6"/>
            <p:cNvSpPr/>
            <p:nvPr/>
          </p:nvSpPr>
          <p:spPr>
            <a:xfrm>
              <a:off x="2784475" y="815975"/>
              <a:ext cx="30239" cy="350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800"/>
                  </a:moveTo>
                  <a:lnTo>
                    <a:pt x="21600" y="19800"/>
                  </a:lnTo>
                  <a:lnTo>
                    <a:pt x="14040" y="21600"/>
                  </a:lnTo>
                  <a:lnTo>
                    <a:pt x="0" y="4500"/>
                  </a:lnTo>
                  <a:lnTo>
                    <a:pt x="8640" y="0"/>
                  </a:lnTo>
                  <a:lnTo>
                    <a:pt x="21600" y="180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25" name="Freeform 7"/>
            <p:cNvSpPr/>
            <p:nvPr/>
          </p:nvSpPr>
          <p:spPr>
            <a:xfrm>
              <a:off x="2730500" y="752475"/>
              <a:ext cx="25488" cy="524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3703"/>
                  </a:lnTo>
                  <a:lnTo>
                    <a:pt x="3812" y="21600"/>
                  </a:lnTo>
                  <a:lnTo>
                    <a:pt x="17788" y="19749"/>
                  </a:lnTo>
                  <a:lnTo>
                    <a:pt x="21600"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grpSp>
          <p:nvGrpSpPr>
            <p:cNvPr id="231" name="Group 8"/>
            <p:cNvGrpSpPr/>
            <p:nvPr/>
          </p:nvGrpSpPr>
          <p:grpSpPr>
            <a:xfrm>
              <a:off x="5045075" y="1714500"/>
              <a:ext cx="485899" cy="981199"/>
              <a:chOff x="0" y="0"/>
              <a:chExt cx="485898" cy="981198"/>
            </a:xfrm>
          </p:grpSpPr>
          <p:grpSp>
            <p:nvGrpSpPr>
              <p:cNvPr id="229" name="Group 9"/>
              <p:cNvGrpSpPr/>
              <p:nvPr/>
            </p:nvGrpSpPr>
            <p:grpSpPr>
              <a:xfrm>
                <a:off x="0" y="689767"/>
                <a:ext cx="485899" cy="291432"/>
                <a:chOff x="0" y="0"/>
                <a:chExt cx="485898" cy="291430"/>
              </a:xfrm>
            </p:grpSpPr>
            <p:sp>
              <p:nvSpPr>
                <p:cNvPr id="226" name="Freeform 10"/>
                <p:cNvSpPr/>
                <p:nvPr/>
              </p:nvSpPr>
              <p:spPr>
                <a:xfrm>
                  <a:off x="408330" y="0"/>
                  <a:ext cx="77569" cy="1786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28" y="354"/>
                      </a:moveTo>
                      <a:lnTo>
                        <a:pt x="9374" y="0"/>
                      </a:lnTo>
                      <a:lnTo>
                        <a:pt x="13042" y="2302"/>
                      </a:lnTo>
                      <a:lnTo>
                        <a:pt x="12226" y="9030"/>
                      </a:lnTo>
                      <a:lnTo>
                        <a:pt x="15079" y="9030"/>
                      </a:lnTo>
                      <a:lnTo>
                        <a:pt x="15487" y="9915"/>
                      </a:lnTo>
                      <a:lnTo>
                        <a:pt x="16709" y="11331"/>
                      </a:lnTo>
                      <a:lnTo>
                        <a:pt x="17117" y="12216"/>
                      </a:lnTo>
                      <a:lnTo>
                        <a:pt x="19562" y="12039"/>
                      </a:lnTo>
                      <a:lnTo>
                        <a:pt x="21192" y="10446"/>
                      </a:lnTo>
                      <a:lnTo>
                        <a:pt x="21600" y="11331"/>
                      </a:lnTo>
                      <a:lnTo>
                        <a:pt x="20377" y="12570"/>
                      </a:lnTo>
                      <a:lnTo>
                        <a:pt x="19562" y="13456"/>
                      </a:lnTo>
                      <a:lnTo>
                        <a:pt x="18747" y="15226"/>
                      </a:lnTo>
                      <a:lnTo>
                        <a:pt x="16302" y="16111"/>
                      </a:lnTo>
                      <a:lnTo>
                        <a:pt x="14672" y="16289"/>
                      </a:lnTo>
                      <a:lnTo>
                        <a:pt x="12226" y="17174"/>
                      </a:lnTo>
                      <a:lnTo>
                        <a:pt x="11819" y="18059"/>
                      </a:lnTo>
                      <a:lnTo>
                        <a:pt x="12226" y="18944"/>
                      </a:lnTo>
                      <a:lnTo>
                        <a:pt x="13042" y="20361"/>
                      </a:lnTo>
                      <a:lnTo>
                        <a:pt x="10189" y="21069"/>
                      </a:lnTo>
                      <a:lnTo>
                        <a:pt x="8558" y="21246"/>
                      </a:lnTo>
                      <a:lnTo>
                        <a:pt x="6928" y="21600"/>
                      </a:lnTo>
                      <a:lnTo>
                        <a:pt x="6113" y="21246"/>
                      </a:lnTo>
                      <a:lnTo>
                        <a:pt x="3260" y="21069"/>
                      </a:lnTo>
                      <a:lnTo>
                        <a:pt x="2038" y="20361"/>
                      </a:lnTo>
                      <a:lnTo>
                        <a:pt x="3260" y="19298"/>
                      </a:lnTo>
                      <a:lnTo>
                        <a:pt x="5298" y="18944"/>
                      </a:lnTo>
                      <a:lnTo>
                        <a:pt x="6928" y="17528"/>
                      </a:lnTo>
                      <a:lnTo>
                        <a:pt x="6928" y="16997"/>
                      </a:lnTo>
                      <a:lnTo>
                        <a:pt x="3260" y="15403"/>
                      </a:lnTo>
                      <a:lnTo>
                        <a:pt x="1630" y="15403"/>
                      </a:lnTo>
                      <a:lnTo>
                        <a:pt x="408" y="15226"/>
                      </a:lnTo>
                      <a:lnTo>
                        <a:pt x="0" y="14341"/>
                      </a:lnTo>
                      <a:lnTo>
                        <a:pt x="408" y="13633"/>
                      </a:lnTo>
                      <a:lnTo>
                        <a:pt x="1630" y="13633"/>
                      </a:lnTo>
                      <a:lnTo>
                        <a:pt x="3260" y="13456"/>
                      </a:lnTo>
                      <a:lnTo>
                        <a:pt x="5298" y="12570"/>
                      </a:lnTo>
                      <a:lnTo>
                        <a:pt x="6521" y="12216"/>
                      </a:lnTo>
                      <a:lnTo>
                        <a:pt x="7743" y="9030"/>
                      </a:lnTo>
                      <a:lnTo>
                        <a:pt x="6521" y="8144"/>
                      </a:lnTo>
                      <a:lnTo>
                        <a:pt x="4891" y="7613"/>
                      </a:lnTo>
                      <a:lnTo>
                        <a:pt x="4483" y="5843"/>
                      </a:lnTo>
                      <a:lnTo>
                        <a:pt x="4891" y="4072"/>
                      </a:lnTo>
                      <a:lnTo>
                        <a:pt x="5298" y="2833"/>
                      </a:lnTo>
                      <a:lnTo>
                        <a:pt x="6928" y="354"/>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27" name="Freeform 11"/>
                <p:cNvSpPr/>
                <p:nvPr/>
              </p:nvSpPr>
              <p:spPr>
                <a:xfrm>
                  <a:off x="260511" y="140589"/>
                  <a:ext cx="143429" cy="150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8" y="0"/>
                      </a:moveTo>
                      <a:lnTo>
                        <a:pt x="17853" y="0"/>
                      </a:lnTo>
                      <a:lnTo>
                        <a:pt x="21600" y="6082"/>
                      </a:lnTo>
                      <a:lnTo>
                        <a:pt x="17412" y="10905"/>
                      </a:lnTo>
                      <a:lnTo>
                        <a:pt x="17412" y="13002"/>
                      </a:lnTo>
                      <a:lnTo>
                        <a:pt x="16531" y="13631"/>
                      </a:lnTo>
                      <a:lnTo>
                        <a:pt x="14327" y="13631"/>
                      </a:lnTo>
                      <a:lnTo>
                        <a:pt x="11461" y="16357"/>
                      </a:lnTo>
                      <a:lnTo>
                        <a:pt x="8816" y="19293"/>
                      </a:lnTo>
                      <a:lnTo>
                        <a:pt x="7053" y="21600"/>
                      </a:lnTo>
                      <a:lnTo>
                        <a:pt x="7053" y="19503"/>
                      </a:lnTo>
                      <a:lnTo>
                        <a:pt x="3747" y="19922"/>
                      </a:lnTo>
                      <a:lnTo>
                        <a:pt x="0" y="19922"/>
                      </a:lnTo>
                      <a:lnTo>
                        <a:pt x="3306" y="16357"/>
                      </a:lnTo>
                      <a:lnTo>
                        <a:pt x="4408" y="14680"/>
                      </a:lnTo>
                      <a:lnTo>
                        <a:pt x="5510" y="14680"/>
                      </a:lnTo>
                      <a:lnTo>
                        <a:pt x="7935" y="11953"/>
                      </a:lnTo>
                      <a:lnTo>
                        <a:pt x="8816" y="11953"/>
                      </a:lnTo>
                      <a:lnTo>
                        <a:pt x="8816" y="11744"/>
                      </a:lnTo>
                      <a:lnTo>
                        <a:pt x="9918" y="10695"/>
                      </a:lnTo>
                      <a:lnTo>
                        <a:pt x="11461" y="10695"/>
                      </a:lnTo>
                      <a:lnTo>
                        <a:pt x="10800" y="7550"/>
                      </a:lnTo>
                      <a:lnTo>
                        <a:pt x="11020" y="7550"/>
                      </a:lnTo>
                      <a:lnTo>
                        <a:pt x="12563" y="5872"/>
                      </a:lnTo>
                      <a:lnTo>
                        <a:pt x="13224" y="7130"/>
                      </a:lnTo>
                      <a:lnTo>
                        <a:pt x="15429" y="4823"/>
                      </a:lnTo>
                      <a:lnTo>
                        <a:pt x="15208"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28" name="Freeform 12"/>
                <p:cNvSpPr/>
                <p:nvPr/>
              </p:nvSpPr>
              <p:spPr>
                <a:xfrm>
                  <a:off x="0" y="149376"/>
                  <a:ext cx="54152" cy="805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4670" y="0"/>
                      </a:lnTo>
                      <a:lnTo>
                        <a:pt x="9924" y="2356"/>
                      </a:lnTo>
                      <a:lnTo>
                        <a:pt x="21600" y="2356"/>
                      </a:lnTo>
                      <a:lnTo>
                        <a:pt x="19849" y="7069"/>
                      </a:lnTo>
                      <a:lnTo>
                        <a:pt x="21600" y="10996"/>
                      </a:lnTo>
                      <a:lnTo>
                        <a:pt x="17514" y="10996"/>
                      </a:lnTo>
                      <a:lnTo>
                        <a:pt x="16930" y="11389"/>
                      </a:lnTo>
                      <a:lnTo>
                        <a:pt x="14595" y="12175"/>
                      </a:lnTo>
                      <a:lnTo>
                        <a:pt x="16930" y="21600"/>
                      </a:lnTo>
                      <a:lnTo>
                        <a:pt x="9924" y="20815"/>
                      </a:lnTo>
                      <a:lnTo>
                        <a:pt x="4086" y="17673"/>
                      </a:lnTo>
                      <a:lnTo>
                        <a:pt x="4086" y="9033"/>
                      </a:lnTo>
                      <a:lnTo>
                        <a:pt x="0" y="7069"/>
                      </a:lnTo>
                      <a:lnTo>
                        <a:pt x="0"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grpSp>
          <p:sp>
            <p:nvSpPr>
              <p:cNvPr id="230" name="Freeform 13"/>
              <p:cNvSpPr/>
              <p:nvPr/>
            </p:nvSpPr>
            <p:spPr>
              <a:xfrm>
                <a:off x="96594" y="0"/>
                <a:ext cx="89277" cy="834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95" y="7958"/>
                    </a:moveTo>
                    <a:lnTo>
                      <a:pt x="0" y="17432"/>
                    </a:lnTo>
                    <a:lnTo>
                      <a:pt x="1416" y="20842"/>
                    </a:lnTo>
                    <a:lnTo>
                      <a:pt x="7436" y="21600"/>
                    </a:lnTo>
                    <a:lnTo>
                      <a:pt x="12748" y="21600"/>
                    </a:lnTo>
                    <a:lnTo>
                      <a:pt x="14518" y="17811"/>
                    </a:lnTo>
                    <a:lnTo>
                      <a:pt x="15934" y="14021"/>
                    </a:lnTo>
                    <a:lnTo>
                      <a:pt x="21600" y="14021"/>
                    </a:lnTo>
                    <a:lnTo>
                      <a:pt x="20538" y="8716"/>
                    </a:lnTo>
                    <a:lnTo>
                      <a:pt x="20538" y="3032"/>
                    </a:lnTo>
                    <a:lnTo>
                      <a:pt x="14872" y="0"/>
                    </a:lnTo>
                    <a:lnTo>
                      <a:pt x="14164" y="6063"/>
                    </a:lnTo>
                    <a:lnTo>
                      <a:pt x="17705" y="9853"/>
                    </a:lnTo>
                    <a:lnTo>
                      <a:pt x="12039" y="9853"/>
                    </a:lnTo>
                    <a:lnTo>
                      <a:pt x="10269" y="12505"/>
                    </a:lnTo>
                    <a:lnTo>
                      <a:pt x="3895" y="7958"/>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grpSp>
        <p:grpSp>
          <p:nvGrpSpPr>
            <p:cNvPr id="245" name="Group 14"/>
            <p:cNvGrpSpPr/>
            <p:nvPr/>
          </p:nvGrpSpPr>
          <p:grpSpPr>
            <a:xfrm>
              <a:off x="4176712" y="428625"/>
              <a:ext cx="1030410" cy="2089272"/>
              <a:chOff x="0" y="0"/>
              <a:chExt cx="1030409" cy="2089271"/>
            </a:xfrm>
          </p:grpSpPr>
          <p:grpSp>
            <p:nvGrpSpPr>
              <p:cNvPr id="235" name="Group 15"/>
              <p:cNvGrpSpPr/>
              <p:nvPr/>
            </p:nvGrpSpPr>
            <p:grpSpPr>
              <a:xfrm>
                <a:off x="165627" y="214058"/>
                <a:ext cx="228655" cy="628982"/>
                <a:chOff x="0" y="0"/>
                <a:chExt cx="228654" cy="628980"/>
              </a:xfrm>
            </p:grpSpPr>
            <p:sp>
              <p:nvSpPr>
                <p:cNvPr id="232" name="Freeform 16"/>
                <p:cNvSpPr/>
                <p:nvPr/>
              </p:nvSpPr>
              <p:spPr>
                <a:xfrm>
                  <a:off x="0" y="564469"/>
                  <a:ext cx="54233" cy="645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691"/>
                      </a:moveTo>
                      <a:lnTo>
                        <a:pt x="4086" y="20618"/>
                      </a:lnTo>
                      <a:lnTo>
                        <a:pt x="8757" y="20127"/>
                      </a:lnTo>
                      <a:lnTo>
                        <a:pt x="15178" y="21600"/>
                      </a:lnTo>
                      <a:lnTo>
                        <a:pt x="21016" y="21600"/>
                      </a:lnTo>
                      <a:lnTo>
                        <a:pt x="21600" y="14236"/>
                      </a:lnTo>
                      <a:lnTo>
                        <a:pt x="19849" y="9327"/>
                      </a:lnTo>
                      <a:lnTo>
                        <a:pt x="16346" y="3436"/>
                      </a:lnTo>
                      <a:lnTo>
                        <a:pt x="12259" y="3436"/>
                      </a:lnTo>
                      <a:lnTo>
                        <a:pt x="11092" y="0"/>
                      </a:lnTo>
                      <a:lnTo>
                        <a:pt x="5254" y="0"/>
                      </a:lnTo>
                      <a:lnTo>
                        <a:pt x="5254" y="6873"/>
                      </a:lnTo>
                      <a:lnTo>
                        <a:pt x="0" y="16691"/>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33" name="Freeform 17"/>
                <p:cNvSpPr/>
                <p:nvPr/>
              </p:nvSpPr>
              <p:spPr>
                <a:xfrm>
                  <a:off x="146573" y="454508"/>
                  <a:ext cx="52767" cy="806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00" y="0"/>
                      </a:moveTo>
                      <a:lnTo>
                        <a:pt x="14400" y="785"/>
                      </a:lnTo>
                      <a:lnTo>
                        <a:pt x="17400" y="6676"/>
                      </a:lnTo>
                      <a:lnTo>
                        <a:pt x="21600" y="9818"/>
                      </a:lnTo>
                      <a:lnTo>
                        <a:pt x="18600" y="12567"/>
                      </a:lnTo>
                      <a:lnTo>
                        <a:pt x="21600" y="15709"/>
                      </a:lnTo>
                      <a:lnTo>
                        <a:pt x="19800" y="19636"/>
                      </a:lnTo>
                      <a:lnTo>
                        <a:pt x="16800" y="21600"/>
                      </a:lnTo>
                      <a:lnTo>
                        <a:pt x="10200" y="20815"/>
                      </a:lnTo>
                      <a:lnTo>
                        <a:pt x="6600" y="20815"/>
                      </a:lnTo>
                      <a:lnTo>
                        <a:pt x="4200" y="18458"/>
                      </a:lnTo>
                      <a:lnTo>
                        <a:pt x="1800" y="14924"/>
                      </a:lnTo>
                      <a:lnTo>
                        <a:pt x="1800" y="11782"/>
                      </a:lnTo>
                      <a:lnTo>
                        <a:pt x="0" y="7069"/>
                      </a:lnTo>
                      <a:lnTo>
                        <a:pt x="4800"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34" name="Freeform 18"/>
                <p:cNvSpPr/>
                <p:nvPr/>
              </p:nvSpPr>
              <p:spPr>
                <a:xfrm>
                  <a:off x="136313" y="0"/>
                  <a:ext cx="92342" cy="7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6" y="0"/>
                      </a:moveTo>
                      <a:lnTo>
                        <a:pt x="5829" y="3323"/>
                      </a:lnTo>
                      <a:lnTo>
                        <a:pt x="8571" y="2908"/>
                      </a:lnTo>
                      <a:lnTo>
                        <a:pt x="12686" y="3323"/>
                      </a:lnTo>
                      <a:lnTo>
                        <a:pt x="16114" y="3323"/>
                      </a:lnTo>
                      <a:lnTo>
                        <a:pt x="18171" y="5400"/>
                      </a:lnTo>
                      <a:lnTo>
                        <a:pt x="20229" y="10385"/>
                      </a:lnTo>
                      <a:lnTo>
                        <a:pt x="21600" y="12462"/>
                      </a:lnTo>
                      <a:lnTo>
                        <a:pt x="16800" y="14123"/>
                      </a:lnTo>
                      <a:lnTo>
                        <a:pt x="15429" y="15369"/>
                      </a:lnTo>
                      <a:lnTo>
                        <a:pt x="16800" y="18277"/>
                      </a:lnTo>
                      <a:lnTo>
                        <a:pt x="16800" y="20769"/>
                      </a:lnTo>
                      <a:lnTo>
                        <a:pt x="11657" y="18277"/>
                      </a:lnTo>
                      <a:lnTo>
                        <a:pt x="7543" y="16200"/>
                      </a:lnTo>
                      <a:lnTo>
                        <a:pt x="5829" y="16615"/>
                      </a:lnTo>
                      <a:lnTo>
                        <a:pt x="5829" y="20769"/>
                      </a:lnTo>
                      <a:lnTo>
                        <a:pt x="3086" y="21600"/>
                      </a:lnTo>
                      <a:lnTo>
                        <a:pt x="1714" y="18277"/>
                      </a:lnTo>
                      <a:lnTo>
                        <a:pt x="1371" y="14123"/>
                      </a:lnTo>
                      <a:lnTo>
                        <a:pt x="0" y="13292"/>
                      </a:lnTo>
                      <a:lnTo>
                        <a:pt x="1371" y="9138"/>
                      </a:lnTo>
                      <a:lnTo>
                        <a:pt x="3771" y="7477"/>
                      </a:lnTo>
                      <a:lnTo>
                        <a:pt x="3086"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grpSp>
          <p:sp>
            <p:nvSpPr>
              <p:cNvPr id="236" name="Freeform 19"/>
              <p:cNvSpPr/>
              <p:nvPr/>
            </p:nvSpPr>
            <p:spPr>
              <a:xfrm>
                <a:off x="381090" y="1482283"/>
                <a:ext cx="649320" cy="6069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05" y="0"/>
                    </a:moveTo>
                    <a:lnTo>
                      <a:pt x="16675" y="0"/>
                    </a:lnTo>
                    <a:lnTo>
                      <a:pt x="16675" y="1722"/>
                    </a:lnTo>
                    <a:lnTo>
                      <a:pt x="17114" y="2243"/>
                    </a:lnTo>
                    <a:lnTo>
                      <a:pt x="17260" y="2504"/>
                    </a:lnTo>
                    <a:lnTo>
                      <a:pt x="17504" y="2504"/>
                    </a:lnTo>
                    <a:lnTo>
                      <a:pt x="17602" y="2870"/>
                    </a:lnTo>
                    <a:lnTo>
                      <a:pt x="17748" y="4591"/>
                    </a:lnTo>
                    <a:lnTo>
                      <a:pt x="18382" y="5687"/>
                    </a:lnTo>
                    <a:lnTo>
                      <a:pt x="19357" y="7357"/>
                    </a:lnTo>
                    <a:lnTo>
                      <a:pt x="19357" y="7617"/>
                    </a:lnTo>
                    <a:lnTo>
                      <a:pt x="20381" y="8974"/>
                    </a:lnTo>
                    <a:lnTo>
                      <a:pt x="20381" y="9235"/>
                    </a:lnTo>
                    <a:lnTo>
                      <a:pt x="21405" y="10383"/>
                    </a:lnTo>
                    <a:lnTo>
                      <a:pt x="21600" y="12365"/>
                    </a:lnTo>
                    <a:lnTo>
                      <a:pt x="21405" y="14191"/>
                    </a:lnTo>
                    <a:lnTo>
                      <a:pt x="21064" y="15026"/>
                    </a:lnTo>
                    <a:lnTo>
                      <a:pt x="20722" y="15443"/>
                    </a:lnTo>
                    <a:lnTo>
                      <a:pt x="20576" y="16330"/>
                    </a:lnTo>
                    <a:lnTo>
                      <a:pt x="20186" y="17113"/>
                    </a:lnTo>
                    <a:lnTo>
                      <a:pt x="19893" y="17478"/>
                    </a:lnTo>
                    <a:lnTo>
                      <a:pt x="19942" y="17687"/>
                    </a:lnTo>
                    <a:lnTo>
                      <a:pt x="19552" y="18209"/>
                    </a:lnTo>
                    <a:lnTo>
                      <a:pt x="19357" y="19357"/>
                    </a:lnTo>
                    <a:lnTo>
                      <a:pt x="19308" y="19983"/>
                    </a:lnTo>
                    <a:lnTo>
                      <a:pt x="18918" y="20243"/>
                    </a:lnTo>
                    <a:lnTo>
                      <a:pt x="18577" y="20974"/>
                    </a:lnTo>
                    <a:lnTo>
                      <a:pt x="18138" y="21078"/>
                    </a:lnTo>
                    <a:lnTo>
                      <a:pt x="17797" y="21235"/>
                    </a:lnTo>
                    <a:lnTo>
                      <a:pt x="17358" y="21600"/>
                    </a:lnTo>
                    <a:lnTo>
                      <a:pt x="16773" y="20922"/>
                    </a:lnTo>
                    <a:lnTo>
                      <a:pt x="16139" y="20974"/>
                    </a:lnTo>
                    <a:lnTo>
                      <a:pt x="15944" y="20974"/>
                    </a:lnTo>
                    <a:lnTo>
                      <a:pt x="15066" y="21183"/>
                    </a:lnTo>
                    <a:lnTo>
                      <a:pt x="14481" y="20452"/>
                    </a:lnTo>
                    <a:lnTo>
                      <a:pt x="14091" y="19774"/>
                    </a:lnTo>
                    <a:lnTo>
                      <a:pt x="13847" y="19878"/>
                    </a:lnTo>
                    <a:lnTo>
                      <a:pt x="13604" y="19252"/>
                    </a:lnTo>
                    <a:lnTo>
                      <a:pt x="13457" y="18730"/>
                    </a:lnTo>
                    <a:lnTo>
                      <a:pt x="13311" y="18574"/>
                    </a:lnTo>
                    <a:lnTo>
                      <a:pt x="13311" y="17687"/>
                    </a:lnTo>
                    <a:lnTo>
                      <a:pt x="13409" y="17217"/>
                    </a:lnTo>
                    <a:lnTo>
                      <a:pt x="13262" y="16852"/>
                    </a:lnTo>
                    <a:lnTo>
                      <a:pt x="12775" y="17009"/>
                    </a:lnTo>
                    <a:lnTo>
                      <a:pt x="12482" y="17113"/>
                    </a:lnTo>
                    <a:lnTo>
                      <a:pt x="11653" y="17113"/>
                    </a:lnTo>
                    <a:lnTo>
                      <a:pt x="11361" y="16591"/>
                    </a:lnTo>
                    <a:lnTo>
                      <a:pt x="11019" y="15913"/>
                    </a:lnTo>
                    <a:lnTo>
                      <a:pt x="10971" y="15965"/>
                    </a:lnTo>
                    <a:lnTo>
                      <a:pt x="10386" y="15965"/>
                    </a:lnTo>
                    <a:lnTo>
                      <a:pt x="10337" y="15704"/>
                    </a:lnTo>
                    <a:lnTo>
                      <a:pt x="9995" y="15965"/>
                    </a:lnTo>
                    <a:lnTo>
                      <a:pt x="9654" y="15913"/>
                    </a:lnTo>
                    <a:lnTo>
                      <a:pt x="9167" y="15913"/>
                    </a:lnTo>
                    <a:lnTo>
                      <a:pt x="8825" y="15704"/>
                    </a:lnTo>
                    <a:lnTo>
                      <a:pt x="8728" y="15965"/>
                    </a:lnTo>
                    <a:lnTo>
                      <a:pt x="8191" y="16070"/>
                    </a:lnTo>
                    <a:lnTo>
                      <a:pt x="8094" y="15913"/>
                    </a:lnTo>
                    <a:lnTo>
                      <a:pt x="7753" y="16330"/>
                    </a:lnTo>
                    <a:lnTo>
                      <a:pt x="7363" y="16748"/>
                    </a:lnTo>
                    <a:lnTo>
                      <a:pt x="7119" y="16748"/>
                    </a:lnTo>
                    <a:lnTo>
                      <a:pt x="6729" y="17270"/>
                    </a:lnTo>
                    <a:lnTo>
                      <a:pt x="6144" y="17270"/>
                    </a:lnTo>
                    <a:lnTo>
                      <a:pt x="5705" y="17478"/>
                    </a:lnTo>
                    <a:lnTo>
                      <a:pt x="5168" y="17687"/>
                    </a:lnTo>
                    <a:lnTo>
                      <a:pt x="4925" y="18052"/>
                    </a:lnTo>
                    <a:lnTo>
                      <a:pt x="4730" y="17948"/>
                    </a:lnTo>
                    <a:lnTo>
                      <a:pt x="4535" y="18313"/>
                    </a:lnTo>
                    <a:lnTo>
                      <a:pt x="4291" y="18417"/>
                    </a:lnTo>
                    <a:lnTo>
                      <a:pt x="3998" y="18835"/>
                    </a:lnTo>
                    <a:lnTo>
                      <a:pt x="2926" y="18835"/>
                    </a:lnTo>
                    <a:lnTo>
                      <a:pt x="2487" y="18209"/>
                    </a:lnTo>
                    <a:lnTo>
                      <a:pt x="2438" y="17948"/>
                    </a:lnTo>
                    <a:lnTo>
                      <a:pt x="2292" y="18209"/>
                    </a:lnTo>
                    <a:lnTo>
                      <a:pt x="2097" y="17791"/>
                    </a:lnTo>
                    <a:lnTo>
                      <a:pt x="2194" y="16696"/>
                    </a:lnTo>
                    <a:lnTo>
                      <a:pt x="2292" y="15965"/>
                    </a:lnTo>
                    <a:lnTo>
                      <a:pt x="1902" y="14922"/>
                    </a:lnTo>
                    <a:lnTo>
                      <a:pt x="1853" y="14348"/>
                    </a:lnTo>
                    <a:lnTo>
                      <a:pt x="1560" y="14087"/>
                    </a:lnTo>
                    <a:lnTo>
                      <a:pt x="1463" y="13983"/>
                    </a:lnTo>
                    <a:lnTo>
                      <a:pt x="1414" y="13722"/>
                    </a:lnTo>
                    <a:lnTo>
                      <a:pt x="975" y="12939"/>
                    </a:lnTo>
                    <a:lnTo>
                      <a:pt x="390" y="11061"/>
                    </a:lnTo>
                    <a:lnTo>
                      <a:pt x="195" y="9757"/>
                    </a:lnTo>
                    <a:lnTo>
                      <a:pt x="195" y="8974"/>
                    </a:lnTo>
                    <a:lnTo>
                      <a:pt x="0" y="8713"/>
                    </a:lnTo>
                    <a:lnTo>
                      <a:pt x="49" y="8035"/>
                    </a:lnTo>
                    <a:lnTo>
                      <a:pt x="244" y="7670"/>
                    </a:lnTo>
                    <a:lnTo>
                      <a:pt x="975" y="6730"/>
                    </a:lnTo>
                    <a:lnTo>
                      <a:pt x="1658" y="6835"/>
                    </a:lnTo>
                    <a:lnTo>
                      <a:pt x="1804" y="6991"/>
                    </a:lnTo>
                    <a:lnTo>
                      <a:pt x="2682" y="6991"/>
                    </a:lnTo>
                    <a:lnTo>
                      <a:pt x="2779" y="6730"/>
                    </a:lnTo>
                    <a:lnTo>
                      <a:pt x="2926" y="6835"/>
                    </a:lnTo>
                    <a:lnTo>
                      <a:pt x="3218" y="6574"/>
                    </a:lnTo>
                    <a:lnTo>
                      <a:pt x="3413" y="6678"/>
                    </a:lnTo>
                    <a:lnTo>
                      <a:pt x="3608" y="6470"/>
                    </a:lnTo>
                    <a:lnTo>
                      <a:pt x="3511" y="6209"/>
                    </a:lnTo>
                    <a:lnTo>
                      <a:pt x="3706" y="5635"/>
                    </a:lnTo>
                    <a:lnTo>
                      <a:pt x="3998" y="5374"/>
                    </a:lnTo>
                    <a:lnTo>
                      <a:pt x="3852" y="5165"/>
                    </a:lnTo>
                    <a:lnTo>
                      <a:pt x="3998" y="5009"/>
                    </a:lnTo>
                    <a:lnTo>
                      <a:pt x="3852" y="4748"/>
                    </a:lnTo>
                    <a:lnTo>
                      <a:pt x="4242" y="4330"/>
                    </a:lnTo>
                    <a:lnTo>
                      <a:pt x="4827" y="4226"/>
                    </a:lnTo>
                    <a:lnTo>
                      <a:pt x="5363" y="3183"/>
                    </a:lnTo>
                    <a:lnTo>
                      <a:pt x="6095" y="2348"/>
                    </a:lnTo>
                    <a:lnTo>
                      <a:pt x="6387" y="2243"/>
                    </a:lnTo>
                    <a:lnTo>
                      <a:pt x="6582" y="1983"/>
                    </a:lnTo>
                    <a:lnTo>
                      <a:pt x="6924" y="1983"/>
                    </a:lnTo>
                    <a:lnTo>
                      <a:pt x="7509" y="2765"/>
                    </a:lnTo>
                    <a:lnTo>
                      <a:pt x="7704" y="2870"/>
                    </a:lnTo>
                    <a:lnTo>
                      <a:pt x="7899" y="2504"/>
                    </a:lnTo>
                    <a:lnTo>
                      <a:pt x="8289" y="1983"/>
                    </a:lnTo>
                    <a:lnTo>
                      <a:pt x="8533" y="1878"/>
                    </a:lnTo>
                    <a:lnTo>
                      <a:pt x="8777" y="1200"/>
                    </a:lnTo>
                    <a:lnTo>
                      <a:pt x="9020" y="1148"/>
                    </a:lnTo>
                    <a:lnTo>
                      <a:pt x="9362" y="887"/>
                    </a:lnTo>
                    <a:lnTo>
                      <a:pt x="9654" y="626"/>
                    </a:lnTo>
                    <a:lnTo>
                      <a:pt x="9995" y="626"/>
                    </a:lnTo>
                    <a:lnTo>
                      <a:pt x="10239" y="261"/>
                    </a:lnTo>
                    <a:lnTo>
                      <a:pt x="11068" y="261"/>
                    </a:lnTo>
                    <a:lnTo>
                      <a:pt x="11653" y="417"/>
                    </a:lnTo>
                    <a:lnTo>
                      <a:pt x="12043" y="783"/>
                    </a:lnTo>
                    <a:lnTo>
                      <a:pt x="12092" y="1043"/>
                    </a:lnTo>
                    <a:lnTo>
                      <a:pt x="12190" y="1200"/>
                    </a:lnTo>
                    <a:lnTo>
                      <a:pt x="12238" y="1617"/>
                    </a:lnTo>
                    <a:lnTo>
                      <a:pt x="12190" y="1826"/>
                    </a:lnTo>
                    <a:lnTo>
                      <a:pt x="12190" y="2243"/>
                    </a:lnTo>
                    <a:lnTo>
                      <a:pt x="12092" y="2504"/>
                    </a:lnTo>
                    <a:lnTo>
                      <a:pt x="13067" y="3443"/>
                    </a:lnTo>
                    <a:lnTo>
                      <a:pt x="13409" y="3965"/>
                    </a:lnTo>
                    <a:lnTo>
                      <a:pt x="13799" y="4122"/>
                    </a:lnTo>
                    <a:lnTo>
                      <a:pt x="14189" y="4383"/>
                    </a:lnTo>
                    <a:lnTo>
                      <a:pt x="14433" y="4487"/>
                    </a:lnTo>
                    <a:lnTo>
                      <a:pt x="14823" y="4226"/>
                    </a:lnTo>
                    <a:lnTo>
                      <a:pt x="15115" y="3443"/>
                    </a:lnTo>
                    <a:lnTo>
                      <a:pt x="15261" y="2870"/>
                    </a:lnTo>
                    <a:lnTo>
                      <a:pt x="15359" y="1617"/>
                    </a:lnTo>
                    <a:lnTo>
                      <a:pt x="15505" y="1148"/>
                    </a:lnTo>
                    <a:lnTo>
                      <a:pt x="15505"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37" name="Freeform 20"/>
              <p:cNvSpPr/>
              <p:nvPr/>
            </p:nvSpPr>
            <p:spPr>
              <a:xfrm>
                <a:off x="228654" y="1354727"/>
                <a:ext cx="359105" cy="82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587" y="3086"/>
                    </a:lnTo>
                    <a:lnTo>
                      <a:pt x="5202" y="3086"/>
                    </a:lnTo>
                    <a:lnTo>
                      <a:pt x="5907" y="3857"/>
                    </a:lnTo>
                    <a:lnTo>
                      <a:pt x="6877" y="5786"/>
                    </a:lnTo>
                    <a:lnTo>
                      <a:pt x="7318" y="10029"/>
                    </a:lnTo>
                    <a:lnTo>
                      <a:pt x="7758" y="11957"/>
                    </a:lnTo>
                    <a:lnTo>
                      <a:pt x="8552" y="11571"/>
                    </a:lnTo>
                    <a:lnTo>
                      <a:pt x="9522" y="11571"/>
                    </a:lnTo>
                    <a:lnTo>
                      <a:pt x="11285" y="15429"/>
                    </a:lnTo>
                    <a:lnTo>
                      <a:pt x="11726" y="15429"/>
                    </a:lnTo>
                    <a:lnTo>
                      <a:pt x="11814" y="11957"/>
                    </a:lnTo>
                    <a:lnTo>
                      <a:pt x="12167" y="10029"/>
                    </a:lnTo>
                    <a:lnTo>
                      <a:pt x="13577" y="11571"/>
                    </a:lnTo>
                    <a:lnTo>
                      <a:pt x="15781" y="11571"/>
                    </a:lnTo>
                    <a:lnTo>
                      <a:pt x="16575" y="13500"/>
                    </a:lnTo>
                    <a:lnTo>
                      <a:pt x="17104" y="14657"/>
                    </a:lnTo>
                    <a:lnTo>
                      <a:pt x="17897" y="13886"/>
                    </a:lnTo>
                    <a:lnTo>
                      <a:pt x="18426" y="12729"/>
                    </a:lnTo>
                    <a:lnTo>
                      <a:pt x="18779" y="11571"/>
                    </a:lnTo>
                    <a:lnTo>
                      <a:pt x="19749" y="11571"/>
                    </a:lnTo>
                    <a:lnTo>
                      <a:pt x="20366" y="10029"/>
                    </a:lnTo>
                    <a:lnTo>
                      <a:pt x="21159" y="8871"/>
                    </a:lnTo>
                    <a:lnTo>
                      <a:pt x="21600" y="8871"/>
                    </a:lnTo>
                    <a:lnTo>
                      <a:pt x="21512" y="13500"/>
                    </a:lnTo>
                    <a:lnTo>
                      <a:pt x="21247" y="15429"/>
                    </a:lnTo>
                    <a:lnTo>
                      <a:pt x="20807" y="16971"/>
                    </a:lnTo>
                    <a:lnTo>
                      <a:pt x="20189" y="16971"/>
                    </a:lnTo>
                    <a:lnTo>
                      <a:pt x="19660" y="17743"/>
                    </a:lnTo>
                    <a:lnTo>
                      <a:pt x="19131" y="20443"/>
                    </a:lnTo>
                    <a:lnTo>
                      <a:pt x="18691" y="19671"/>
                    </a:lnTo>
                    <a:lnTo>
                      <a:pt x="18250" y="18514"/>
                    </a:lnTo>
                    <a:lnTo>
                      <a:pt x="17809" y="19671"/>
                    </a:lnTo>
                    <a:lnTo>
                      <a:pt x="17280" y="20443"/>
                    </a:lnTo>
                    <a:lnTo>
                      <a:pt x="16927" y="20443"/>
                    </a:lnTo>
                    <a:lnTo>
                      <a:pt x="16575" y="21600"/>
                    </a:lnTo>
                    <a:lnTo>
                      <a:pt x="15693" y="21600"/>
                    </a:lnTo>
                    <a:lnTo>
                      <a:pt x="15340" y="19671"/>
                    </a:lnTo>
                    <a:lnTo>
                      <a:pt x="14900" y="16971"/>
                    </a:lnTo>
                    <a:lnTo>
                      <a:pt x="14282" y="19671"/>
                    </a:lnTo>
                    <a:lnTo>
                      <a:pt x="13930" y="21600"/>
                    </a:lnTo>
                    <a:lnTo>
                      <a:pt x="13489" y="21600"/>
                    </a:lnTo>
                    <a:lnTo>
                      <a:pt x="12696" y="16971"/>
                    </a:lnTo>
                    <a:lnTo>
                      <a:pt x="12431" y="17743"/>
                    </a:lnTo>
                    <a:lnTo>
                      <a:pt x="11990" y="17743"/>
                    </a:lnTo>
                    <a:lnTo>
                      <a:pt x="11638" y="20443"/>
                    </a:lnTo>
                    <a:lnTo>
                      <a:pt x="10932" y="19671"/>
                    </a:lnTo>
                    <a:lnTo>
                      <a:pt x="10227" y="19671"/>
                    </a:lnTo>
                    <a:lnTo>
                      <a:pt x="9874" y="18514"/>
                    </a:lnTo>
                    <a:lnTo>
                      <a:pt x="9433" y="16971"/>
                    </a:lnTo>
                    <a:lnTo>
                      <a:pt x="8728" y="17743"/>
                    </a:lnTo>
                    <a:lnTo>
                      <a:pt x="8023" y="20443"/>
                    </a:lnTo>
                    <a:lnTo>
                      <a:pt x="7582" y="19671"/>
                    </a:lnTo>
                    <a:lnTo>
                      <a:pt x="6877" y="18514"/>
                    </a:lnTo>
                    <a:lnTo>
                      <a:pt x="5995" y="16586"/>
                    </a:lnTo>
                    <a:lnTo>
                      <a:pt x="5378" y="16586"/>
                    </a:lnTo>
                    <a:lnTo>
                      <a:pt x="3967" y="14657"/>
                    </a:lnTo>
                    <a:lnTo>
                      <a:pt x="2998" y="13500"/>
                    </a:lnTo>
                    <a:lnTo>
                      <a:pt x="2469" y="12729"/>
                    </a:lnTo>
                    <a:lnTo>
                      <a:pt x="1499" y="11957"/>
                    </a:lnTo>
                    <a:lnTo>
                      <a:pt x="970" y="9643"/>
                    </a:lnTo>
                    <a:lnTo>
                      <a:pt x="353" y="8871"/>
                    </a:lnTo>
                    <a:lnTo>
                      <a:pt x="88" y="8100"/>
                    </a:lnTo>
                    <a:lnTo>
                      <a:pt x="0" y="6943"/>
                    </a:lnTo>
                    <a:lnTo>
                      <a:pt x="0"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38" name="Freeform 21"/>
              <p:cNvSpPr/>
              <p:nvPr/>
            </p:nvSpPr>
            <p:spPr>
              <a:xfrm>
                <a:off x="425062" y="1193450"/>
                <a:ext cx="162697" cy="1539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49" y="0"/>
                    </a:moveTo>
                    <a:lnTo>
                      <a:pt x="10508" y="411"/>
                    </a:lnTo>
                    <a:lnTo>
                      <a:pt x="15373" y="411"/>
                    </a:lnTo>
                    <a:lnTo>
                      <a:pt x="18097" y="0"/>
                    </a:lnTo>
                    <a:lnTo>
                      <a:pt x="21600" y="2057"/>
                    </a:lnTo>
                    <a:lnTo>
                      <a:pt x="19265" y="2674"/>
                    </a:lnTo>
                    <a:lnTo>
                      <a:pt x="18097" y="3703"/>
                    </a:lnTo>
                    <a:lnTo>
                      <a:pt x="17319" y="4320"/>
                    </a:lnTo>
                    <a:lnTo>
                      <a:pt x="16735" y="5143"/>
                    </a:lnTo>
                    <a:lnTo>
                      <a:pt x="16735" y="6789"/>
                    </a:lnTo>
                    <a:lnTo>
                      <a:pt x="15178" y="6994"/>
                    </a:lnTo>
                    <a:lnTo>
                      <a:pt x="13816" y="6994"/>
                    </a:lnTo>
                    <a:lnTo>
                      <a:pt x="13427" y="7406"/>
                    </a:lnTo>
                    <a:lnTo>
                      <a:pt x="12065" y="7406"/>
                    </a:lnTo>
                    <a:lnTo>
                      <a:pt x="11481" y="6789"/>
                    </a:lnTo>
                    <a:lnTo>
                      <a:pt x="10508" y="5349"/>
                    </a:lnTo>
                    <a:lnTo>
                      <a:pt x="9535" y="4320"/>
                    </a:lnTo>
                    <a:lnTo>
                      <a:pt x="7005" y="4320"/>
                    </a:lnTo>
                    <a:lnTo>
                      <a:pt x="6422" y="6171"/>
                    </a:lnTo>
                    <a:lnTo>
                      <a:pt x="6616" y="7406"/>
                    </a:lnTo>
                    <a:lnTo>
                      <a:pt x="6616" y="8434"/>
                    </a:lnTo>
                    <a:lnTo>
                      <a:pt x="7005" y="9463"/>
                    </a:lnTo>
                    <a:lnTo>
                      <a:pt x="7978" y="9051"/>
                    </a:lnTo>
                    <a:lnTo>
                      <a:pt x="9535" y="8023"/>
                    </a:lnTo>
                    <a:lnTo>
                      <a:pt x="10508" y="8023"/>
                    </a:lnTo>
                    <a:lnTo>
                      <a:pt x="11286" y="8846"/>
                    </a:lnTo>
                    <a:lnTo>
                      <a:pt x="11286" y="9463"/>
                    </a:lnTo>
                    <a:lnTo>
                      <a:pt x="10897" y="10903"/>
                    </a:lnTo>
                    <a:lnTo>
                      <a:pt x="10508" y="11520"/>
                    </a:lnTo>
                    <a:lnTo>
                      <a:pt x="10508" y="12137"/>
                    </a:lnTo>
                    <a:lnTo>
                      <a:pt x="10314" y="13166"/>
                    </a:lnTo>
                    <a:lnTo>
                      <a:pt x="10897" y="14194"/>
                    </a:lnTo>
                    <a:lnTo>
                      <a:pt x="11870" y="15429"/>
                    </a:lnTo>
                    <a:lnTo>
                      <a:pt x="12065" y="15223"/>
                    </a:lnTo>
                    <a:lnTo>
                      <a:pt x="12065" y="16457"/>
                    </a:lnTo>
                    <a:lnTo>
                      <a:pt x="11481" y="17486"/>
                    </a:lnTo>
                    <a:lnTo>
                      <a:pt x="11092" y="18514"/>
                    </a:lnTo>
                    <a:lnTo>
                      <a:pt x="10897" y="20160"/>
                    </a:lnTo>
                    <a:lnTo>
                      <a:pt x="9730" y="20983"/>
                    </a:lnTo>
                    <a:lnTo>
                      <a:pt x="8173" y="20983"/>
                    </a:lnTo>
                    <a:lnTo>
                      <a:pt x="8173" y="19543"/>
                    </a:lnTo>
                    <a:lnTo>
                      <a:pt x="7978" y="17280"/>
                    </a:lnTo>
                    <a:lnTo>
                      <a:pt x="7200" y="16457"/>
                    </a:lnTo>
                    <a:lnTo>
                      <a:pt x="7005" y="15429"/>
                    </a:lnTo>
                    <a:lnTo>
                      <a:pt x="7200" y="13577"/>
                    </a:lnTo>
                    <a:lnTo>
                      <a:pt x="6422" y="12754"/>
                    </a:lnTo>
                    <a:lnTo>
                      <a:pt x="4670" y="13577"/>
                    </a:lnTo>
                    <a:lnTo>
                      <a:pt x="3892" y="12754"/>
                    </a:lnTo>
                    <a:lnTo>
                      <a:pt x="3114" y="13783"/>
                    </a:lnTo>
                    <a:lnTo>
                      <a:pt x="3892" y="14606"/>
                    </a:lnTo>
                    <a:lnTo>
                      <a:pt x="5059" y="15223"/>
                    </a:lnTo>
                    <a:lnTo>
                      <a:pt x="5449" y="15840"/>
                    </a:lnTo>
                    <a:lnTo>
                      <a:pt x="6227" y="17280"/>
                    </a:lnTo>
                    <a:lnTo>
                      <a:pt x="6227" y="18309"/>
                    </a:lnTo>
                    <a:lnTo>
                      <a:pt x="5449" y="19954"/>
                    </a:lnTo>
                    <a:lnTo>
                      <a:pt x="3892" y="21600"/>
                    </a:lnTo>
                    <a:lnTo>
                      <a:pt x="3892" y="19543"/>
                    </a:lnTo>
                    <a:lnTo>
                      <a:pt x="4086" y="18309"/>
                    </a:lnTo>
                    <a:lnTo>
                      <a:pt x="2919" y="17280"/>
                    </a:lnTo>
                    <a:lnTo>
                      <a:pt x="1557" y="16251"/>
                    </a:lnTo>
                    <a:lnTo>
                      <a:pt x="1362" y="15223"/>
                    </a:lnTo>
                    <a:lnTo>
                      <a:pt x="0" y="14606"/>
                    </a:lnTo>
                    <a:lnTo>
                      <a:pt x="195" y="12754"/>
                    </a:lnTo>
                    <a:lnTo>
                      <a:pt x="1362" y="11726"/>
                    </a:lnTo>
                    <a:lnTo>
                      <a:pt x="2919" y="8434"/>
                    </a:lnTo>
                    <a:lnTo>
                      <a:pt x="3114" y="6789"/>
                    </a:lnTo>
                    <a:lnTo>
                      <a:pt x="2919" y="5349"/>
                    </a:lnTo>
                    <a:lnTo>
                      <a:pt x="3308" y="4731"/>
                    </a:lnTo>
                    <a:lnTo>
                      <a:pt x="3892" y="4114"/>
                    </a:lnTo>
                    <a:lnTo>
                      <a:pt x="3114" y="2674"/>
                    </a:lnTo>
                    <a:lnTo>
                      <a:pt x="5449"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39" name="Freeform 22"/>
              <p:cNvSpPr/>
              <p:nvPr/>
            </p:nvSpPr>
            <p:spPr>
              <a:xfrm>
                <a:off x="255037" y="1124541"/>
                <a:ext cx="177354" cy="2155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347"/>
                    </a:moveTo>
                    <a:lnTo>
                      <a:pt x="4463" y="3820"/>
                    </a:lnTo>
                    <a:lnTo>
                      <a:pt x="6783" y="2498"/>
                    </a:lnTo>
                    <a:lnTo>
                      <a:pt x="7855" y="1176"/>
                    </a:lnTo>
                    <a:lnTo>
                      <a:pt x="11425" y="0"/>
                    </a:lnTo>
                    <a:lnTo>
                      <a:pt x="13210" y="2645"/>
                    </a:lnTo>
                    <a:lnTo>
                      <a:pt x="15174" y="1469"/>
                    </a:lnTo>
                    <a:lnTo>
                      <a:pt x="15709" y="735"/>
                    </a:lnTo>
                    <a:lnTo>
                      <a:pt x="17494" y="0"/>
                    </a:lnTo>
                    <a:lnTo>
                      <a:pt x="18387" y="0"/>
                    </a:lnTo>
                    <a:lnTo>
                      <a:pt x="18565" y="1029"/>
                    </a:lnTo>
                    <a:lnTo>
                      <a:pt x="18565" y="1763"/>
                    </a:lnTo>
                    <a:lnTo>
                      <a:pt x="17673" y="2939"/>
                    </a:lnTo>
                    <a:lnTo>
                      <a:pt x="17673" y="3673"/>
                    </a:lnTo>
                    <a:lnTo>
                      <a:pt x="20172" y="6759"/>
                    </a:lnTo>
                    <a:lnTo>
                      <a:pt x="20707" y="8669"/>
                    </a:lnTo>
                    <a:lnTo>
                      <a:pt x="21421" y="8669"/>
                    </a:lnTo>
                    <a:lnTo>
                      <a:pt x="21600" y="9698"/>
                    </a:lnTo>
                    <a:lnTo>
                      <a:pt x="20707" y="10727"/>
                    </a:lnTo>
                    <a:lnTo>
                      <a:pt x="19993" y="10139"/>
                    </a:lnTo>
                    <a:lnTo>
                      <a:pt x="18387" y="10873"/>
                    </a:lnTo>
                    <a:lnTo>
                      <a:pt x="18565" y="12637"/>
                    </a:lnTo>
                    <a:lnTo>
                      <a:pt x="16780" y="13812"/>
                    </a:lnTo>
                    <a:lnTo>
                      <a:pt x="16780" y="19102"/>
                    </a:lnTo>
                    <a:lnTo>
                      <a:pt x="15709" y="20131"/>
                    </a:lnTo>
                    <a:lnTo>
                      <a:pt x="15174" y="21600"/>
                    </a:lnTo>
                    <a:lnTo>
                      <a:pt x="14102" y="21306"/>
                    </a:lnTo>
                    <a:lnTo>
                      <a:pt x="11603" y="19837"/>
                    </a:lnTo>
                    <a:lnTo>
                      <a:pt x="10711" y="18661"/>
                    </a:lnTo>
                    <a:lnTo>
                      <a:pt x="7498" y="18955"/>
                    </a:lnTo>
                    <a:lnTo>
                      <a:pt x="4641" y="18220"/>
                    </a:lnTo>
                    <a:lnTo>
                      <a:pt x="2856" y="16310"/>
                    </a:lnTo>
                    <a:lnTo>
                      <a:pt x="1607" y="14841"/>
                    </a:lnTo>
                    <a:lnTo>
                      <a:pt x="714" y="13518"/>
                    </a:lnTo>
                    <a:lnTo>
                      <a:pt x="714" y="11461"/>
                    </a:lnTo>
                    <a:lnTo>
                      <a:pt x="0" y="7347"/>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40" name="Freeform 23"/>
              <p:cNvSpPr/>
              <p:nvPr/>
            </p:nvSpPr>
            <p:spPr>
              <a:xfrm>
                <a:off x="634661" y="1244766"/>
                <a:ext cx="344448" cy="2037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930" y="311"/>
                    </a:lnTo>
                    <a:lnTo>
                      <a:pt x="3493" y="466"/>
                    </a:lnTo>
                    <a:lnTo>
                      <a:pt x="4228" y="3574"/>
                    </a:lnTo>
                    <a:lnTo>
                      <a:pt x="4412" y="4662"/>
                    </a:lnTo>
                    <a:lnTo>
                      <a:pt x="4596" y="5128"/>
                    </a:lnTo>
                    <a:lnTo>
                      <a:pt x="5055" y="4351"/>
                    </a:lnTo>
                    <a:lnTo>
                      <a:pt x="5974" y="4351"/>
                    </a:lnTo>
                    <a:lnTo>
                      <a:pt x="6434" y="5128"/>
                    </a:lnTo>
                    <a:lnTo>
                      <a:pt x="6710" y="4817"/>
                    </a:lnTo>
                    <a:lnTo>
                      <a:pt x="7445" y="3574"/>
                    </a:lnTo>
                    <a:lnTo>
                      <a:pt x="7537" y="3574"/>
                    </a:lnTo>
                    <a:lnTo>
                      <a:pt x="8089" y="2797"/>
                    </a:lnTo>
                    <a:lnTo>
                      <a:pt x="8732" y="2797"/>
                    </a:lnTo>
                    <a:lnTo>
                      <a:pt x="10662" y="4351"/>
                    </a:lnTo>
                    <a:lnTo>
                      <a:pt x="11489" y="4351"/>
                    </a:lnTo>
                    <a:lnTo>
                      <a:pt x="12409" y="5594"/>
                    </a:lnTo>
                    <a:lnTo>
                      <a:pt x="13236" y="6216"/>
                    </a:lnTo>
                    <a:lnTo>
                      <a:pt x="13971" y="7148"/>
                    </a:lnTo>
                    <a:lnTo>
                      <a:pt x="14523" y="7459"/>
                    </a:lnTo>
                    <a:lnTo>
                      <a:pt x="16177" y="8547"/>
                    </a:lnTo>
                    <a:lnTo>
                      <a:pt x="16912" y="10256"/>
                    </a:lnTo>
                    <a:lnTo>
                      <a:pt x="17188" y="11344"/>
                    </a:lnTo>
                    <a:lnTo>
                      <a:pt x="17096" y="11810"/>
                    </a:lnTo>
                    <a:lnTo>
                      <a:pt x="17740" y="12898"/>
                    </a:lnTo>
                    <a:lnTo>
                      <a:pt x="18199" y="13053"/>
                    </a:lnTo>
                    <a:lnTo>
                      <a:pt x="18475" y="13364"/>
                    </a:lnTo>
                    <a:lnTo>
                      <a:pt x="19026" y="13675"/>
                    </a:lnTo>
                    <a:lnTo>
                      <a:pt x="20037" y="15229"/>
                    </a:lnTo>
                    <a:lnTo>
                      <a:pt x="20037" y="16161"/>
                    </a:lnTo>
                    <a:lnTo>
                      <a:pt x="20589" y="17249"/>
                    </a:lnTo>
                    <a:lnTo>
                      <a:pt x="20773" y="17715"/>
                    </a:lnTo>
                    <a:lnTo>
                      <a:pt x="21600" y="19735"/>
                    </a:lnTo>
                    <a:lnTo>
                      <a:pt x="20865" y="21600"/>
                    </a:lnTo>
                    <a:lnTo>
                      <a:pt x="19946" y="21600"/>
                    </a:lnTo>
                    <a:lnTo>
                      <a:pt x="19670" y="20823"/>
                    </a:lnTo>
                    <a:lnTo>
                      <a:pt x="19302" y="20823"/>
                    </a:lnTo>
                    <a:lnTo>
                      <a:pt x="18934" y="21134"/>
                    </a:lnTo>
                    <a:lnTo>
                      <a:pt x="17096" y="16938"/>
                    </a:lnTo>
                    <a:lnTo>
                      <a:pt x="15993" y="17249"/>
                    </a:lnTo>
                    <a:lnTo>
                      <a:pt x="14890" y="16938"/>
                    </a:lnTo>
                    <a:lnTo>
                      <a:pt x="14155" y="18181"/>
                    </a:lnTo>
                    <a:lnTo>
                      <a:pt x="14063" y="17715"/>
                    </a:lnTo>
                    <a:lnTo>
                      <a:pt x="13603" y="18958"/>
                    </a:lnTo>
                    <a:lnTo>
                      <a:pt x="12868" y="20823"/>
                    </a:lnTo>
                    <a:lnTo>
                      <a:pt x="12225" y="20046"/>
                    </a:lnTo>
                    <a:lnTo>
                      <a:pt x="11489" y="19580"/>
                    </a:lnTo>
                    <a:lnTo>
                      <a:pt x="11030" y="19580"/>
                    </a:lnTo>
                    <a:lnTo>
                      <a:pt x="10294" y="18958"/>
                    </a:lnTo>
                    <a:lnTo>
                      <a:pt x="9927" y="19580"/>
                    </a:lnTo>
                    <a:lnTo>
                      <a:pt x="9467" y="16938"/>
                    </a:lnTo>
                    <a:lnTo>
                      <a:pt x="8640" y="14607"/>
                    </a:lnTo>
                    <a:lnTo>
                      <a:pt x="7721" y="11810"/>
                    </a:lnTo>
                    <a:lnTo>
                      <a:pt x="6434" y="8702"/>
                    </a:lnTo>
                    <a:lnTo>
                      <a:pt x="5055" y="8702"/>
                    </a:lnTo>
                    <a:lnTo>
                      <a:pt x="3860" y="9479"/>
                    </a:lnTo>
                    <a:lnTo>
                      <a:pt x="3309" y="8547"/>
                    </a:lnTo>
                    <a:lnTo>
                      <a:pt x="2022" y="7770"/>
                    </a:lnTo>
                    <a:lnTo>
                      <a:pt x="1471" y="6993"/>
                    </a:lnTo>
                    <a:lnTo>
                      <a:pt x="1471" y="3885"/>
                    </a:lnTo>
                    <a:lnTo>
                      <a:pt x="1563" y="2331"/>
                    </a:lnTo>
                    <a:lnTo>
                      <a:pt x="0"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41" name="Freeform 24"/>
              <p:cNvSpPr/>
              <p:nvPr/>
            </p:nvSpPr>
            <p:spPr>
              <a:xfrm>
                <a:off x="0" y="1101082"/>
                <a:ext cx="206669" cy="266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3"/>
                    </a:moveTo>
                    <a:lnTo>
                      <a:pt x="2145" y="0"/>
                    </a:lnTo>
                    <a:lnTo>
                      <a:pt x="4749" y="949"/>
                    </a:lnTo>
                    <a:lnTo>
                      <a:pt x="5209" y="2018"/>
                    </a:lnTo>
                    <a:lnTo>
                      <a:pt x="5209" y="2374"/>
                    </a:lnTo>
                    <a:lnTo>
                      <a:pt x="5821" y="2611"/>
                    </a:lnTo>
                    <a:lnTo>
                      <a:pt x="5821" y="2967"/>
                    </a:lnTo>
                    <a:lnTo>
                      <a:pt x="6587" y="3086"/>
                    </a:lnTo>
                    <a:lnTo>
                      <a:pt x="6587" y="3916"/>
                    </a:lnTo>
                    <a:lnTo>
                      <a:pt x="9191" y="6290"/>
                    </a:lnTo>
                    <a:lnTo>
                      <a:pt x="9651" y="6290"/>
                    </a:lnTo>
                    <a:lnTo>
                      <a:pt x="9957" y="6884"/>
                    </a:lnTo>
                    <a:lnTo>
                      <a:pt x="10417" y="7477"/>
                    </a:lnTo>
                    <a:lnTo>
                      <a:pt x="10877" y="7477"/>
                    </a:lnTo>
                    <a:lnTo>
                      <a:pt x="12562" y="8189"/>
                    </a:lnTo>
                    <a:lnTo>
                      <a:pt x="15932" y="8664"/>
                    </a:lnTo>
                    <a:lnTo>
                      <a:pt x="16238" y="11393"/>
                    </a:lnTo>
                    <a:lnTo>
                      <a:pt x="17004" y="11631"/>
                    </a:lnTo>
                    <a:lnTo>
                      <a:pt x="16851" y="12580"/>
                    </a:lnTo>
                    <a:lnTo>
                      <a:pt x="18843" y="13886"/>
                    </a:lnTo>
                    <a:lnTo>
                      <a:pt x="20528" y="14479"/>
                    </a:lnTo>
                    <a:lnTo>
                      <a:pt x="20528" y="18989"/>
                    </a:lnTo>
                    <a:lnTo>
                      <a:pt x="21600" y="20769"/>
                    </a:lnTo>
                    <a:lnTo>
                      <a:pt x="20987" y="21363"/>
                    </a:lnTo>
                    <a:lnTo>
                      <a:pt x="19762" y="21600"/>
                    </a:lnTo>
                    <a:lnTo>
                      <a:pt x="19609" y="20057"/>
                    </a:lnTo>
                    <a:lnTo>
                      <a:pt x="17617" y="21600"/>
                    </a:lnTo>
                    <a:lnTo>
                      <a:pt x="16238" y="19226"/>
                    </a:lnTo>
                    <a:lnTo>
                      <a:pt x="15472" y="17684"/>
                    </a:lnTo>
                    <a:lnTo>
                      <a:pt x="13021" y="15547"/>
                    </a:lnTo>
                    <a:lnTo>
                      <a:pt x="12409" y="15547"/>
                    </a:lnTo>
                    <a:lnTo>
                      <a:pt x="10264" y="14360"/>
                    </a:lnTo>
                    <a:lnTo>
                      <a:pt x="9804" y="13174"/>
                    </a:lnTo>
                    <a:lnTo>
                      <a:pt x="9804" y="12343"/>
                    </a:lnTo>
                    <a:lnTo>
                      <a:pt x="7966" y="9376"/>
                    </a:lnTo>
                    <a:lnTo>
                      <a:pt x="7200" y="7477"/>
                    </a:lnTo>
                    <a:lnTo>
                      <a:pt x="5055" y="5697"/>
                    </a:lnTo>
                    <a:lnTo>
                      <a:pt x="1991" y="2967"/>
                    </a:lnTo>
                    <a:lnTo>
                      <a:pt x="0" y="593"/>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42" name="Freeform 25"/>
              <p:cNvSpPr/>
              <p:nvPr/>
            </p:nvSpPr>
            <p:spPr>
              <a:xfrm>
                <a:off x="369364" y="810784"/>
                <a:ext cx="200806" cy="297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9" y="0"/>
                    </a:moveTo>
                    <a:lnTo>
                      <a:pt x="3311" y="0"/>
                    </a:lnTo>
                    <a:lnTo>
                      <a:pt x="5361" y="2234"/>
                    </a:lnTo>
                    <a:lnTo>
                      <a:pt x="5045" y="4363"/>
                    </a:lnTo>
                    <a:lnTo>
                      <a:pt x="6307" y="5107"/>
                    </a:lnTo>
                    <a:lnTo>
                      <a:pt x="6780" y="6491"/>
                    </a:lnTo>
                    <a:lnTo>
                      <a:pt x="8356" y="7235"/>
                    </a:lnTo>
                    <a:lnTo>
                      <a:pt x="9933" y="7342"/>
                    </a:lnTo>
                    <a:lnTo>
                      <a:pt x="12455" y="8406"/>
                    </a:lnTo>
                    <a:lnTo>
                      <a:pt x="14190" y="9789"/>
                    </a:lnTo>
                    <a:lnTo>
                      <a:pt x="14505" y="9789"/>
                    </a:lnTo>
                    <a:lnTo>
                      <a:pt x="16555" y="10853"/>
                    </a:lnTo>
                    <a:lnTo>
                      <a:pt x="16555" y="13513"/>
                    </a:lnTo>
                    <a:lnTo>
                      <a:pt x="17185" y="14790"/>
                    </a:lnTo>
                    <a:lnTo>
                      <a:pt x="17816" y="15429"/>
                    </a:lnTo>
                    <a:lnTo>
                      <a:pt x="18762" y="16173"/>
                    </a:lnTo>
                    <a:lnTo>
                      <a:pt x="19550" y="17025"/>
                    </a:lnTo>
                    <a:lnTo>
                      <a:pt x="19866" y="18089"/>
                    </a:lnTo>
                    <a:lnTo>
                      <a:pt x="21600" y="18940"/>
                    </a:lnTo>
                    <a:lnTo>
                      <a:pt x="21442" y="20004"/>
                    </a:lnTo>
                    <a:lnTo>
                      <a:pt x="19708" y="20217"/>
                    </a:lnTo>
                    <a:lnTo>
                      <a:pt x="19077" y="19366"/>
                    </a:lnTo>
                    <a:lnTo>
                      <a:pt x="17816" y="19366"/>
                    </a:lnTo>
                    <a:lnTo>
                      <a:pt x="17816" y="21600"/>
                    </a:lnTo>
                    <a:lnTo>
                      <a:pt x="16870" y="21600"/>
                    </a:lnTo>
                    <a:lnTo>
                      <a:pt x="15609" y="20536"/>
                    </a:lnTo>
                    <a:lnTo>
                      <a:pt x="14820" y="20004"/>
                    </a:lnTo>
                    <a:lnTo>
                      <a:pt x="14820" y="18833"/>
                    </a:lnTo>
                    <a:lnTo>
                      <a:pt x="12928" y="18833"/>
                    </a:lnTo>
                    <a:lnTo>
                      <a:pt x="12298" y="20004"/>
                    </a:lnTo>
                    <a:lnTo>
                      <a:pt x="11667" y="18833"/>
                    </a:lnTo>
                    <a:lnTo>
                      <a:pt x="11352" y="17557"/>
                    </a:lnTo>
                    <a:lnTo>
                      <a:pt x="13717" y="17025"/>
                    </a:lnTo>
                    <a:lnTo>
                      <a:pt x="14978" y="17344"/>
                    </a:lnTo>
                    <a:lnTo>
                      <a:pt x="15136" y="15322"/>
                    </a:lnTo>
                    <a:lnTo>
                      <a:pt x="13874" y="14577"/>
                    </a:lnTo>
                    <a:lnTo>
                      <a:pt x="13086" y="12768"/>
                    </a:lnTo>
                    <a:lnTo>
                      <a:pt x="12455" y="10747"/>
                    </a:lnTo>
                    <a:lnTo>
                      <a:pt x="10248" y="10002"/>
                    </a:lnTo>
                    <a:lnTo>
                      <a:pt x="9145" y="8938"/>
                    </a:lnTo>
                    <a:lnTo>
                      <a:pt x="7253" y="8406"/>
                    </a:lnTo>
                    <a:lnTo>
                      <a:pt x="8356" y="10534"/>
                    </a:lnTo>
                    <a:lnTo>
                      <a:pt x="6307" y="11385"/>
                    </a:lnTo>
                    <a:lnTo>
                      <a:pt x="5045" y="9151"/>
                    </a:lnTo>
                    <a:lnTo>
                      <a:pt x="3942" y="8619"/>
                    </a:lnTo>
                    <a:lnTo>
                      <a:pt x="3942" y="7342"/>
                    </a:lnTo>
                    <a:lnTo>
                      <a:pt x="2523" y="5959"/>
                    </a:lnTo>
                    <a:lnTo>
                      <a:pt x="788" y="5107"/>
                    </a:lnTo>
                    <a:lnTo>
                      <a:pt x="0" y="4256"/>
                    </a:lnTo>
                    <a:lnTo>
                      <a:pt x="473" y="3511"/>
                    </a:lnTo>
                    <a:lnTo>
                      <a:pt x="1734" y="3831"/>
                    </a:lnTo>
                    <a:lnTo>
                      <a:pt x="2050" y="2979"/>
                    </a:lnTo>
                    <a:lnTo>
                      <a:pt x="1734" y="1809"/>
                    </a:lnTo>
                    <a:lnTo>
                      <a:pt x="1419"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43" name="Freeform 26"/>
              <p:cNvSpPr/>
              <p:nvPr/>
            </p:nvSpPr>
            <p:spPr>
              <a:xfrm>
                <a:off x="322460" y="302028"/>
                <a:ext cx="150972" cy="2551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04" y="0"/>
                    </a:moveTo>
                    <a:lnTo>
                      <a:pt x="8598" y="1490"/>
                    </a:lnTo>
                    <a:lnTo>
                      <a:pt x="11324" y="3103"/>
                    </a:lnTo>
                    <a:lnTo>
                      <a:pt x="13002" y="4966"/>
                    </a:lnTo>
                    <a:lnTo>
                      <a:pt x="14260" y="4966"/>
                    </a:lnTo>
                    <a:lnTo>
                      <a:pt x="14050" y="6207"/>
                    </a:lnTo>
                    <a:lnTo>
                      <a:pt x="15728" y="6952"/>
                    </a:lnTo>
                    <a:lnTo>
                      <a:pt x="16777" y="8193"/>
                    </a:lnTo>
                    <a:lnTo>
                      <a:pt x="19713" y="10676"/>
                    </a:lnTo>
                    <a:lnTo>
                      <a:pt x="21600" y="13531"/>
                    </a:lnTo>
                    <a:lnTo>
                      <a:pt x="18035" y="13407"/>
                    </a:lnTo>
                    <a:lnTo>
                      <a:pt x="15099" y="12910"/>
                    </a:lnTo>
                    <a:lnTo>
                      <a:pt x="17196" y="15021"/>
                    </a:lnTo>
                    <a:lnTo>
                      <a:pt x="17196" y="17503"/>
                    </a:lnTo>
                    <a:lnTo>
                      <a:pt x="15938" y="16883"/>
                    </a:lnTo>
                    <a:lnTo>
                      <a:pt x="14680" y="15890"/>
                    </a:lnTo>
                    <a:lnTo>
                      <a:pt x="12163" y="14648"/>
                    </a:lnTo>
                    <a:lnTo>
                      <a:pt x="10695" y="14028"/>
                    </a:lnTo>
                    <a:lnTo>
                      <a:pt x="8388" y="14648"/>
                    </a:lnTo>
                    <a:lnTo>
                      <a:pt x="6920" y="15021"/>
                    </a:lnTo>
                    <a:lnTo>
                      <a:pt x="7759" y="16014"/>
                    </a:lnTo>
                    <a:lnTo>
                      <a:pt x="12373" y="17752"/>
                    </a:lnTo>
                    <a:lnTo>
                      <a:pt x="13212" y="19117"/>
                    </a:lnTo>
                    <a:lnTo>
                      <a:pt x="13002" y="20979"/>
                    </a:lnTo>
                    <a:lnTo>
                      <a:pt x="13002" y="21600"/>
                    </a:lnTo>
                    <a:lnTo>
                      <a:pt x="12163" y="21600"/>
                    </a:lnTo>
                    <a:lnTo>
                      <a:pt x="10695" y="20979"/>
                    </a:lnTo>
                    <a:lnTo>
                      <a:pt x="10066" y="20731"/>
                    </a:lnTo>
                    <a:lnTo>
                      <a:pt x="9227" y="20359"/>
                    </a:lnTo>
                    <a:lnTo>
                      <a:pt x="8388" y="21352"/>
                    </a:lnTo>
                    <a:lnTo>
                      <a:pt x="6920" y="21600"/>
                    </a:lnTo>
                    <a:lnTo>
                      <a:pt x="5872" y="20731"/>
                    </a:lnTo>
                    <a:lnTo>
                      <a:pt x="5872" y="18869"/>
                    </a:lnTo>
                    <a:lnTo>
                      <a:pt x="5662" y="17876"/>
                    </a:lnTo>
                    <a:lnTo>
                      <a:pt x="4194" y="17255"/>
                    </a:lnTo>
                    <a:lnTo>
                      <a:pt x="2726" y="18248"/>
                    </a:lnTo>
                    <a:lnTo>
                      <a:pt x="629" y="18248"/>
                    </a:lnTo>
                    <a:lnTo>
                      <a:pt x="0" y="17503"/>
                    </a:lnTo>
                    <a:lnTo>
                      <a:pt x="629" y="15393"/>
                    </a:lnTo>
                    <a:lnTo>
                      <a:pt x="2307" y="14152"/>
                    </a:lnTo>
                    <a:lnTo>
                      <a:pt x="1887" y="10924"/>
                    </a:lnTo>
                    <a:lnTo>
                      <a:pt x="1887" y="10055"/>
                    </a:lnTo>
                    <a:lnTo>
                      <a:pt x="3565" y="9931"/>
                    </a:lnTo>
                    <a:lnTo>
                      <a:pt x="5033" y="10676"/>
                    </a:lnTo>
                    <a:lnTo>
                      <a:pt x="7550" y="11048"/>
                    </a:lnTo>
                    <a:lnTo>
                      <a:pt x="7550" y="9683"/>
                    </a:lnTo>
                    <a:lnTo>
                      <a:pt x="6501" y="8814"/>
                    </a:lnTo>
                    <a:lnTo>
                      <a:pt x="5872" y="8193"/>
                    </a:lnTo>
                    <a:lnTo>
                      <a:pt x="8388" y="8193"/>
                    </a:lnTo>
                    <a:lnTo>
                      <a:pt x="9227" y="7572"/>
                    </a:lnTo>
                    <a:lnTo>
                      <a:pt x="9017" y="6952"/>
                    </a:lnTo>
                    <a:lnTo>
                      <a:pt x="8179" y="5586"/>
                    </a:lnTo>
                    <a:lnTo>
                      <a:pt x="6501" y="4097"/>
                    </a:lnTo>
                    <a:lnTo>
                      <a:pt x="4194" y="3352"/>
                    </a:lnTo>
                    <a:lnTo>
                      <a:pt x="3355" y="2110"/>
                    </a:lnTo>
                    <a:lnTo>
                      <a:pt x="4404"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44" name="Freeform 27"/>
              <p:cNvSpPr/>
              <p:nvPr/>
            </p:nvSpPr>
            <p:spPr>
              <a:xfrm>
                <a:off x="152436" y="0"/>
                <a:ext cx="162697" cy="2067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41" y="0"/>
                    </a:lnTo>
                    <a:lnTo>
                      <a:pt x="2919" y="1532"/>
                    </a:lnTo>
                    <a:lnTo>
                      <a:pt x="5643" y="3830"/>
                    </a:lnTo>
                    <a:lnTo>
                      <a:pt x="7005" y="6281"/>
                    </a:lnTo>
                    <a:lnTo>
                      <a:pt x="8951" y="6587"/>
                    </a:lnTo>
                    <a:lnTo>
                      <a:pt x="10508" y="7047"/>
                    </a:lnTo>
                    <a:lnTo>
                      <a:pt x="11870" y="8119"/>
                    </a:lnTo>
                    <a:lnTo>
                      <a:pt x="13427" y="8119"/>
                    </a:lnTo>
                    <a:lnTo>
                      <a:pt x="15178" y="9651"/>
                    </a:lnTo>
                    <a:lnTo>
                      <a:pt x="16735" y="10877"/>
                    </a:lnTo>
                    <a:lnTo>
                      <a:pt x="18486" y="11643"/>
                    </a:lnTo>
                    <a:lnTo>
                      <a:pt x="18292" y="12409"/>
                    </a:lnTo>
                    <a:lnTo>
                      <a:pt x="17319" y="13021"/>
                    </a:lnTo>
                    <a:lnTo>
                      <a:pt x="16151" y="13021"/>
                    </a:lnTo>
                    <a:lnTo>
                      <a:pt x="15762" y="13787"/>
                    </a:lnTo>
                    <a:lnTo>
                      <a:pt x="17708" y="15319"/>
                    </a:lnTo>
                    <a:lnTo>
                      <a:pt x="19265" y="16698"/>
                    </a:lnTo>
                    <a:lnTo>
                      <a:pt x="21600" y="18230"/>
                    </a:lnTo>
                    <a:lnTo>
                      <a:pt x="20043" y="20068"/>
                    </a:lnTo>
                    <a:lnTo>
                      <a:pt x="18681" y="20528"/>
                    </a:lnTo>
                    <a:lnTo>
                      <a:pt x="19070" y="21600"/>
                    </a:lnTo>
                    <a:lnTo>
                      <a:pt x="16735" y="21600"/>
                    </a:lnTo>
                    <a:lnTo>
                      <a:pt x="15957" y="20834"/>
                    </a:lnTo>
                    <a:lnTo>
                      <a:pt x="14205" y="18843"/>
                    </a:lnTo>
                    <a:lnTo>
                      <a:pt x="12843" y="17004"/>
                    </a:lnTo>
                    <a:lnTo>
                      <a:pt x="10897" y="13940"/>
                    </a:lnTo>
                    <a:lnTo>
                      <a:pt x="8562" y="11643"/>
                    </a:lnTo>
                    <a:lnTo>
                      <a:pt x="5838" y="8426"/>
                    </a:lnTo>
                    <a:lnTo>
                      <a:pt x="4281" y="7353"/>
                    </a:lnTo>
                    <a:lnTo>
                      <a:pt x="3114" y="6587"/>
                    </a:lnTo>
                    <a:lnTo>
                      <a:pt x="2530" y="4902"/>
                    </a:lnTo>
                    <a:lnTo>
                      <a:pt x="195" y="3370"/>
                    </a:lnTo>
                    <a:lnTo>
                      <a:pt x="195" y="2298"/>
                    </a:lnTo>
                    <a:lnTo>
                      <a:pt x="0" y="0"/>
                    </a:lnTo>
                  </a:path>
                </a:pathLst>
              </a:custGeom>
              <a:solidFill>
                <a:srgbClr val="009999"/>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grpSp>
        <p:grpSp>
          <p:nvGrpSpPr>
            <p:cNvPr id="254" name="Group 28"/>
            <p:cNvGrpSpPr/>
            <p:nvPr/>
          </p:nvGrpSpPr>
          <p:grpSpPr>
            <a:xfrm>
              <a:off x="2209799" y="4763"/>
              <a:ext cx="2370261" cy="2411535"/>
              <a:chOff x="0" y="0"/>
              <a:chExt cx="2370259" cy="2411535"/>
            </a:xfrm>
          </p:grpSpPr>
          <p:sp>
            <p:nvSpPr>
              <p:cNvPr id="246" name="Freeform 29"/>
              <p:cNvSpPr/>
              <p:nvPr/>
            </p:nvSpPr>
            <p:spPr>
              <a:xfrm>
                <a:off x="0" y="848285"/>
                <a:ext cx="1175602" cy="1563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160" y="2571"/>
                    </a:moveTo>
                    <a:lnTo>
                      <a:pt x="16510" y="3482"/>
                    </a:lnTo>
                    <a:lnTo>
                      <a:pt x="17183" y="4858"/>
                    </a:lnTo>
                    <a:lnTo>
                      <a:pt x="18530" y="7065"/>
                    </a:lnTo>
                    <a:lnTo>
                      <a:pt x="19014" y="7369"/>
                    </a:lnTo>
                    <a:lnTo>
                      <a:pt x="19338" y="7996"/>
                    </a:lnTo>
                    <a:lnTo>
                      <a:pt x="20388" y="7976"/>
                    </a:lnTo>
                    <a:lnTo>
                      <a:pt x="21115" y="7774"/>
                    </a:lnTo>
                    <a:lnTo>
                      <a:pt x="21600" y="7774"/>
                    </a:lnTo>
                    <a:lnTo>
                      <a:pt x="21573" y="8644"/>
                    </a:lnTo>
                    <a:lnTo>
                      <a:pt x="21385" y="9110"/>
                    </a:lnTo>
                    <a:lnTo>
                      <a:pt x="19445" y="11053"/>
                    </a:lnTo>
                    <a:lnTo>
                      <a:pt x="17668" y="13037"/>
                    </a:lnTo>
                    <a:lnTo>
                      <a:pt x="17695" y="13806"/>
                    </a:lnTo>
                    <a:lnTo>
                      <a:pt x="18206" y="14373"/>
                    </a:lnTo>
                    <a:lnTo>
                      <a:pt x="17964" y="14798"/>
                    </a:lnTo>
                    <a:lnTo>
                      <a:pt x="18099" y="15405"/>
                    </a:lnTo>
                    <a:lnTo>
                      <a:pt x="17964" y="15831"/>
                    </a:lnTo>
                    <a:lnTo>
                      <a:pt x="17533" y="16215"/>
                    </a:lnTo>
                    <a:lnTo>
                      <a:pt x="17183" y="16215"/>
                    </a:lnTo>
                    <a:lnTo>
                      <a:pt x="16564" y="16843"/>
                    </a:lnTo>
                    <a:lnTo>
                      <a:pt x="16052" y="17572"/>
                    </a:lnTo>
                    <a:lnTo>
                      <a:pt x="16160" y="18381"/>
                    </a:lnTo>
                    <a:lnTo>
                      <a:pt x="15621" y="18746"/>
                    </a:lnTo>
                    <a:lnTo>
                      <a:pt x="15109" y="19596"/>
                    </a:lnTo>
                    <a:lnTo>
                      <a:pt x="14517" y="20365"/>
                    </a:lnTo>
                    <a:lnTo>
                      <a:pt x="14194" y="20669"/>
                    </a:lnTo>
                    <a:lnTo>
                      <a:pt x="13924" y="20730"/>
                    </a:lnTo>
                    <a:lnTo>
                      <a:pt x="13412" y="21236"/>
                    </a:lnTo>
                    <a:lnTo>
                      <a:pt x="12604" y="21539"/>
                    </a:lnTo>
                    <a:lnTo>
                      <a:pt x="11581" y="21600"/>
                    </a:lnTo>
                    <a:lnTo>
                      <a:pt x="11015" y="21256"/>
                    </a:lnTo>
                    <a:lnTo>
                      <a:pt x="10935" y="20932"/>
                    </a:lnTo>
                    <a:lnTo>
                      <a:pt x="10827" y="20487"/>
                    </a:lnTo>
                    <a:lnTo>
                      <a:pt x="10450" y="20264"/>
                    </a:lnTo>
                    <a:lnTo>
                      <a:pt x="10127" y="19414"/>
                    </a:lnTo>
                    <a:lnTo>
                      <a:pt x="10019" y="19029"/>
                    </a:lnTo>
                    <a:lnTo>
                      <a:pt x="9992" y="18523"/>
                    </a:lnTo>
                    <a:lnTo>
                      <a:pt x="9803" y="18159"/>
                    </a:lnTo>
                    <a:lnTo>
                      <a:pt x="9777" y="17916"/>
                    </a:lnTo>
                    <a:lnTo>
                      <a:pt x="9453" y="17551"/>
                    </a:lnTo>
                    <a:lnTo>
                      <a:pt x="9103" y="17248"/>
                    </a:lnTo>
                    <a:lnTo>
                      <a:pt x="8861" y="16742"/>
                    </a:lnTo>
                    <a:lnTo>
                      <a:pt x="8672" y="16377"/>
                    </a:lnTo>
                    <a:lnTo>
                      <a:pt x="8753" y="15770"/>
                    </a:lnTo>
                    <a:lnTo>
                      <a:pt x="9265" y="14859"/>
                    </a:lnTo>
                    <a:lnTo>
                      <a:pt x="9373" y="13907"/>
                    </a:lnTo>
                    <a:lnTo>
                      <a:pt x="8996" y="12794"/>
                    </a:lnTo>
                    <a:lnTo>
                      <a:pt x="8430" y="12349"/>
                    </a:lnTo>
                    <a:lnTo>
                      <a:pt x="8026" y="11762"/>
                    </a:lnTo>
                    <a:lnTo>
                      <a:pt x="8188" y="10851"/>
                    </a:lnTo>
                    <a:lnTo>
                      <a:pt x="7891" y="10142"/>
                    </a:lnTo>
                    <a:lnTo>
                      <a:pt x="7218" y="10081"/>
                    </a:lnTo>
                    <a:lnTo>
                      <a:pt x="6518" y="9535"/>
                    </a:lnTo>
                    <a:lnTo>
                      <a:pt x="5629" y="9251"/>
                    </a:lnTo>
                    <a:lnTo>
                      <a:pt x="4740" y="9717"/>
                    </a:lnTo>
                    <a:lnTo>
                      <a:pt x="2343" y="9575"/>
                    </a:lnTo>
                    <a:lnTo>
                      <a:pt x="1023" y="8401"/>
                    </a:lnTo>
                    <a:lnTo>
                      <a:pt x="0" y="6802"/>
                    </a:lnTo>
                    <a:lnTo>
                      <a:pt x="189" y="6255"/>
                    </a:lnTo>
                    <a:lnTo>
                      <a:pt x="646" y="5850"/>
                    </a:lnTo>
                    <a:lnTo>
                      <a:pt x="862" y="4757"/>
                    </a:lnTo>
                    <a:lnTo>
                      <a:pt x="1158" y="3948"/>
                    </a:lnTo>
                    <a:lnTo>
                      <a:pt x="2101" y="3118"/>
                    </a:lnTo>
                    <a:lnTo>
                      <a:pt x="3043" y="2753"/>
                    </a:lnTo>
                    <a:lnTo>
                      <a:pt x="3932" y="1883"/>
                    </a:lnTo>
                    <a:lnTo>
                      <a:pt x="4148" y="1498"/>
                    </a:lnTo>
                    <a:lnTo>
                      <a:pt x="5279" y="567"/>
                    </a:lnTo>
                    <a:lnTo>
                      <a:pt x="6033" y="931"/>
                    </a:lnTo>
                    <a:lnTo>
                      <a:pt x="6545" y="911"/>
                    </a:lnTo>
                    <a:lnTo>
                      <a:pt x="7191" y="405"/>
                    </a:lnTo>
                    <a:lnTo>
                      <a:pt x="7945" y="344"/>
                    </a:lnTo>
                    <a:lnTo>
                      <a:pt x="8430" y="466"/>
                    </a:lnTo>
                    <a:lnTo>
                      <a:pt x="8888" y="61"/>
                    </a:lnTo>
                    <a:lnTo>
                      <a:pt x="9480" y="0"/>
                    </a:lnTo>
                    <a:lnTo>
                      <a:pt x="9642" y="729"/>
                    </a:lnTo>
                    <a:lnTo>
                      <a:pt x="10019" y="1275"/>
                    </a:lnTo>
                    <a:lnTo>
                      <a:pt x="11123" y="1802"/>
                    </a:lnTo>
                    <a:lnTo>
                      <a:pt x="12039" y="1903"/>
                    </a:lnTo>
                    <a:lnTo>
                      <a:pt x="12147" y="1316"/>
                    </a:lnTo>
                    <a:lnTo>
                      <a:pt x="12847" y="1316"/>
                    </a:lnTo>
                    <a:lnTo>
                      <a:pt x="13709" y="1680"/>
                    </a:lnTo>
                    <a:lnTo>
                      <a:pt x="14624" y="1883"/>
                    </a:lnTo>
                    <a:lnTo>
                      <a:pt x="15432" y="1640"/>
                    </a:lnTo>
                    <a:lnTo>
                      <a:pt x="16160" y="2571"/>
                    </a:lnTo>
                  </a:path>
                </a:pathLst>
              </a:custGeom>
              <a:solidFill>
                <a:srgbClr val="C1CEFF"/>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grpSp>
            <p:nvGrpSpPr>
              <p:cNvPr id="251" name="Group 30"/>
              <p:cNvGrpSpPr/>
              <p:nvPr/>
            </p:nvGrpSpPr>
            <p:grpSpPr>
              <a:xfrm>
                <a:off x="79155" y="0"/>
                <a:ext cx="518907" cy="539153"/>
                <a:chOff x="0" y="0"/>
                <a:chExt cx="518906" cy="539152"/>
              </a:xfrm>
            </p:grpSpPr>
            <p:grpSp>
              <p:nvGrpSpPr>
                <p:cNvPr id="249" name="Group 31"/>
                <p:cNvGrpSpPr/>
                <p:nvPr/>
              </p:nvGrpSpPr>
              <p:grpSpPr>
                <a:xfrm>
                  <a:off x="208148" y="336970"/>
                  <a:ext cx="158312" cy="202183"/>
                  <a:chOff x="0" y="0"/>
                  <a:chExt cx="158310" cy="202182"/>
                </a:xfrm>
              </p:grpSpPr>
              <p:sp>
                <p:nvSpPr>
                  <p:cNvPr id="247" name="Freeform 32"/>
                  <p:cNvSpPr/>
                  <p:nvPr/>
                </p:nvSpPr>
                <p:spPr>
                  <a:xfrm>
                    <a:off x="0" y="76184"/>
                    <a:ext cx="74758" cy="109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082" y="6624"/>
                        </a:moveTo>
                        <a:lnTo>
                          <a:pt x="6776" y="4320"/>
                        </a:lnTo>
                        <a:lnTo>
                          <a:pt x="10588" y="4320"/>
                        </a:lnTo>
                        <a:lnTo>
                          <a:pt x="16094" y="0"/>
                        </a:lnTo>
                        <a:lnTo>
                          <a:pt x="17788" y="2880"/>
                        </a:lnTo>
                        <a:lnTo>
                          <a:pt x="20329" y="2880"/>
                        </a:lnTo>
                        <a:lnTo>
                          <a:pt x="21600" y="4320"/>
                        </a:lnTo>
                        <a:lnTo>
                          <a:pt x="19906" y="6624"/>
                        </a:lnTo>
                        <a:lnTo>
                          <a:pt x="17788" y="7488"/>
                        </a:lnTo>
                        <a:lnTo>
                          <a:pt x="17788" y="9504"/>
                        </a:lnTo>
                        <a:lnTo>
                          <a:pt x="17365" y="10368"/>
                        </a:lnTo>
                        <a:lnTo>
                          <a:pt x="16518" y="11808"/>
                        </a:lnTo>
                        <a:lnTo>
                          <a:pt x="17788" y="13536"/>
                        </a:lnTo>
                        <a:lnTo>
                          <a:pt x="16094" y="15552"/>
                        </a:lnTo>
                        <a:lnTo>
                          <a:pt x="14400" y="16416"/>
                        </a:lnTo>
                        <a:lnTo>
                          <a:pt x="12706" y="16416"/>
                        </a:lnTo>
                        <a:lnTo>
                          <a:pt x="12282" y="16992"/>
                        </a:lnTo>
                        <a:lnTo>
                          <a:pt x="11435" y="18432"/>
                        </a:lnTo>
                        <a:lnTo>
                          <a:pt x="8894" y="18720"/>
                        </a:lnTo>
                        <a:lnTo>
                          <a:pt x="8471" y="18432"/>
                        </a:lnTo>
                        <a:lnTo>
                          <a:pt x="5929" y="19584"/>
                        </a:lnTo>
                        <a:lnTo>
                          <a:pt x="5506" y="20160"/>
                        </a:lnTo>
                        <a:lnTo>
                          <a:pt x="2965" y="21600"/>
                        </a:lnTo>
                        <a:lnTo>
                          <a:pt x="1694" y="21600"/>
                        </a:lnTo>
                        <a:lnTo>
                          <a:pt x="1271" y="20736"/>
                        </a:lnTo>
                        <a:lnTo>
                          <a:pt x="424" y="18432"/>
                        </a:lnTo>
                        <a:lnTo>
                          <a:pt x="0" y="17856"/>
                        </a:lnTo>
                        <a:lnTo>
                          <a:pt x="0" y="15840"/>
                        </a:lnTo>
                        <a:lnTo>
                          <a:pt x="3388" y="14112"/>
                        </a:lnTo>
                        <a:lnTo>
                          <a:pt x="4235" y="12096"/>
                        </a:lnTo>
                        <a:lnTo>
                          <a:pt x="5929" y="12096"/>
                        </a:lnTo>
                        <a:lnTo>
                          <a:pt x="7200" y="12672"/>
                        </a:lnTo>
                        <a:lnTo>
                          <a:pt x="8894" y="12096"/>
                        </a:lnTo>
                        <a:lnTo>
                          <a:pt x="7200" y="11808"/>
                        </a:lnTo>
                        <a:lnTo>
                          <a:pt x="5082" y="6624"/>
                        </a:lnTo>
                      </a:path>
                    </a:pathLst>
                  </a:custGeom>
                  <a:solidFill>
                    <a:srgbClr val="C1CEFF"/>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48" name="Freeform 33"/>
                  <p:cNvSpPr/>
                  <p:nvPr/>
                </p:nvSpPr>
                <p:spPr>
                  <a:xfrm>
                    <a:off x="67428" y="0"/>
                    <a:ext cx="90883" cy="202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68" y="3130"/>
                        </a:moveTo>
                        <a:lnTo>
                          <a:pt x="8361" y="2348"/>
                        </a:lnTo>
                        <a:lnTo>
                          <a:pt x="12542" y="2661"/>
                        </a:lnTo>
                        <a:lnTo>
                          <a:pt x="13239" y="2035"/>
                        </a:lnTo>
                        <a:lnTo>
                          <a:pt x="14284" y="1252"/>
                        </a:lnTo>
                        <a:lnTo>
                          <a:pt x="15329" y="1252"/>
                        </a:lnTo>
                        <a:lnTo>
                          <a:pt x="16026" y="1096"/>
                        </a:lnTo>
                        <a:lnTo>
                          <a:pt x="17419" y="470"/>
                        </a:lnTo>
                        <a:lnTo>
                          <a:pt x="19161" y="0"/>
                        </a:lnTo>
                        <a:lnTo>
                          <a:pt x="21600" y="313"/>
                        </a:lnTo>
                        <a:lnTo>
                          <a:pt x="21252" y="1252"/>
                        </a:lnTo>
                        <a:lnTo>
                          <a:pt x="20206" y="2035"/>
                        </a:lnTo>
                        <a:lnTo>
                          <a:pt x="19161" y="2348"/>
                        </a:lnTo>
                        <a:lnTo>
                          <a:pt x="18465" y="2661"/>
                        </a:lnTo>
                        <a:lnTo>
                          <a:pt x="15677" y="3130"/>
                        </a:lnTo>
                        <a:lnTo>
                          <a:pt x="15677" y="4226"/>
                        </a:lnTo>
                        <a:lnTo>
                          <a:pt x="16026" y="4696"/>
                        </a:lnTo>
                        <a:lnTo>
                          <a:pt x="18813" y="4226"/>
                        </a:lnTo>
                        <a:lnTo>
                          <a:pt x="21252" y="3600"/>
                        </a:lnTo>
                        <a:lnTo>
                          <a:pt x="21600" y="4226"/>
                        </a:lnTo>
                        <a:lnTo>
                          <a:pt x="21600" y="5791"/>
                        </a:lnTo>
                        <a:lnTo>
                          <a:pt x="19858" y="5948"/>
                        </a:lnTo>
                        <a:lnTo>
                          <a:pt x="17768" y="5948"/>
                        </a:lnTo>
                        <a:lnTo>
                          <a:pt x="16374" y="6730"/>
                        </a:lnTo>
                        <a:lnTo>
                          <a:pt x="16026" y="7357"/>
                        </a:lnTo>
                        <a:lnTo>
                          <a:pt x="16026" y="8139"/>
                        </a:lnTo>
                        <a:lnTo>
                          <a:pt x="17419" y="9078"/>
                        </a:lnTo>
                        <a:lnTo>
                          <a:pt x="18813" y="9861"/>
                        </a:lnTo>
                        <a:lnTo>
                          <a:pt x="19858" y="10643"/>
                        </a:lnTo>
                        <a:lnTo>
                          <a:pt x="20206" y="11739"/>
                        </a:lnTo>
                        <a:lnTo>
                          <a:pt x="20555" y="12678"/>
                        </a:lnTo>
                        <a:lnTo>
                          <a:pt x="21600" y="14087"/>
                        </a:lnTo>
                        <a:lnTo>
                          <a:pt x="21600" y="15809"/>
                        </a:lnTo>
                        <a:lnTo>
                          <a:pt x="20555" y="16904"/>
                        </a:lnTo>
                        <a:lnTo>
                          <a:pt x="18813" y="17687"/>
                        </a:lnTo>
                        <a:lnTo>
                          <a:pt x="18465" y="18157"/>
                        </a:lnTo>
                        <a:lnTo>
                          <a:pt x="19161" y="19252"/>
                        </a:lnTo>
                        <a:lnTo>
                          <a:pt x="20206" y="20348"/>
                        </a:lnTo>
                        <a:lnTo>
                          <a:pt x="15329" y="20348"/>
                        </a:lnTo>
                        <a:lnTo>
                          <a:pt x="14284" y="20035"/>
                        </a:lnTo>
                        <a:lnTo>
                          <a:pt x="12542" y="20035"/>
                        </a:lnTo>
                        <a:lnTo>
                          <a:pt x="10103" y="20348"/>
                        </a:lnTo>
                        <a:lnTo>
                          <a:pt x="8361" y="20817"/>
                        </a:lnTo>
                        <a:lnTo>
                          <a:pt x="6968" y="20817"/>
                        </a:lnTo>
                        <a:lnTo>
                          <a:pt x="5923" y="21130"/>
                        </a:lnTo>
                        <a:lnTo>
                          <a:pt x="3832" y="21600"/>
                        </a:lnTo>
                        <a:lnTo>
                          <a:pt x="3135" y="21287"/>
                        </a:lnTo>
                        <a:lnTo>
                          <a:pt x="2439" y="20817"/>
                        </a:lnTo>
                        <a:lnTo>
                          <a:pt x="1045" y="20504"/>
                        </a:lnTo>
                        <a:lnTo>
                          <a:pt x="0" y="20348"/>
                        </a:lnTo>
                        <a:lnTo>
                          <a:pt x="0" y="19252"/>
                        </a:lnTo>
                        <a:lnTo>
                          <a:pt x="1045" y="18000"/>
                        </a:lnTo>
                        <a:lnTo>
                          <a:pt x="2439" y="18000"/>
                        </a:lnTo>
                        <a:lnTo>
                          <a:pt x="3832" y="17687"/>
                        </a:lnTo>
                        <a:lnTo>
                          <a:pt x="5574" y="17687"/>
                        </a:lnTo>
                        <a:lnTo>
                          <a:pt x="5574" y="17374"/>
                        </a:lnTo>
                        <a:lnTo>
                          <a:pt x="3832" y="16904"/>
                        </a:lnTo>
                        <a:lnTo>
                          <a:pt x="3832" y="15652"/>
                        </a:lnTo>
                        <a:lnTo>
                          <a:pt x="5574" y="15026"/>
                        </a:lnTo>
                        <a:lnTo>
                          <a:pt x="6271" y="14870"/>
                        </a:lnTo>
                        <a:lnTo>
                          <a:pt x="7316" y="14557"/>
                        </a:lnTo>
                        <a:lnTo>
                          <a:pt x="8710" y="14557"/>
                        </a:lnTo>
                        <a:lnTo>
                          <a:pt x="9755" y="14243"/>
                        </a:lnTo>
                        <a:lnTo>
                          <a:pt x="10103" y="12209"/>
                        </a:lnTo>
                        <a:lnTo>
                          <a:pt x="11497" y="10643"/>
                        </a:lnTo>
                        <a:lnTo>
                          <a:pt x="11497" y="9861"/>
                        </a:lnTo>
                        <a:lnTo>
                          <a:pt x="8361" y="9704"/>
                        </a:lnTo>
                        <a:lnTo>
                          <a:pt x="9058" y="8296"/>
                        </a:lnTo>
                        <a:lnTo>
                          <a:pt x="6968" y="7513"/>
                        </a:lnTo>
                        <a:lnTo>
                          <a:pt x="4529" y="7826"/>
                        </a:lnTo>
                        <a:lnTo>
                          <a:pt x="7316" y="5948"/>
                        </a:lnTo>
                        <a:lnTo>
                          <a:pt x="6968" y="3130"/>
                        </a:lnTo>
                      </a:path>
                    </a:pathLst>
                  </a:custGeom>
                  <a:solidFill>
                    <a:srgbClr val="C1CEFF"/>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grpSp>
            <p:sp>
              <p:nvSpPr>
                <p:cNvPr id="250" name="Freeform 34"/>
                <p:cNvSpPr/>
                <p:nvPr/>
              </p:nvSpPr>
              <p:spPr>
                <a:xfrm>
                  <a:off x="0" y="0"/>
                  <a:ext cx="518907" cy="339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342" y="21134"/>
                      </a:lnTo>
                      <a:lnTo>
                        <a:pt x="1831" y="20203"/>
                      </a:lnTo>
                      <a:lnTo>
                        <a:pt x="2197" y="19552"/>
                      </a:lnTo>
                      <a:lnTo>
                        <a:pt x="2319" y="19086"/>
                      </a:lnTo>
                      <a:lnTo>
                        <a:pt x="2624" y="19086"/>
                      </a:lnTo>
                      <a:lnTo>
                        <a:pt x="2990" y="18714"/>
                      </a:lnTo>
                      <a:lnTo>
                        <a:pt x="4088" y="18714"/>
                      </a:lnTo>
                      <a:lnTo>
                        <a:pt x="4393" y="18062"/>
                      </a:lnTo>
                      <a:lnTo>
                        <a:pt x="4576" y="17597"/>
                      </a:lnTo>
                      <a:lnTo>
                        <a:pt x="5003" y="17131"/>
                      </a:lnTo>
                      <a:lnTo>
                        <a:pt x="5308" y="16945"/>
                      </a:lnTo>
                      <a:lnTo>
                        <a:pt x="5553" y="16666"/>
                      </a:lnTo>
                      <a:lnTo>
                        <a:pt x="5858" y="16479"/>
                      </a:lnTo>
                      <a:lnTo>
                        <a:pt x="6102" y="16200"/>
                      </a:lnTo>
                      <a:lnTo>
                        <a:pt x="6407" y="15921"/>
                      </a:lnTo>
                      <a:lnTo>
                        <a:pt x="6773" y="15548"/>
                      </a:lnTo>
                      <a:lnTo>
                        <a:pt x="7139" y="15083"/>
                      </a:lnTo>
                      <a:lnTo>
                        <a:pt x="7566" y="15269"/>
                      </a:lnTo>
                      <a:lnTo>
                        <a:pt x="8115" y="15548"/>
                      </a:lnTo>
                      <a:lnTo>
                        <a:pt x="8725" y="15548"/>
                      </a:lnTo>
                      <a:lnTo>
                        <a:pt x="9458" y="15083"/>
                      </a:lnTo>
                      <a:lnTo>
                        <a:pt x="9824" y="14990"/>
                      </a:lnTo>
                      <a:lnTo>
                        <a:pt x="10007" y="14059"/>
                      </a:lnTo>
                      <a:lnTo>
                        <a:pt x="10373" y="13407"/>
                      </a:lnTo>
                      <a:lnTo>
                        <a:pt x="10922" y="12662"/>
                      </a:lnTo>
                      <a:lnTo>
                        <a:pt x="11105" y="12197"/>
                      </a:lnTo>
                      <a:lnTo>
                        <a:pt x="11105" y="11545"/>
                      </a:lnTo>
                      <a:lnTo>
                        <a:pt x="11593" y="11079"/>
                      </a:lnTo>
                      <a:lnTo>
                        <a:pt x="11959" y="10148"/>
                      </a:lnTo>
                      <a:lnTo>
                        <a:pt x="12142" y="10055"/>
                      </a:lnTo>
                      <a:lnTo>
                        <a:pt x="12936" y="9124"/>
                      </a:lnTo>
                      <a:lnTo>
                        <a:pt x="12936" y="10055"/>
                      </a:lnTo>
                      <a:lnTo>
                        <a:pt x="12753" y="10521"/>
                      </a:lnTo>
                      <a:lnTo>
                        <a:pt x="12936" y="10986"/>
                      </a:lnTo>
                      <a:lnTo>
                        <a:pt x="13485" y="11079"/>
                      </a:lnTo>
                      <a:lnTo>
                        <a:pt x="13790" y="11079"/>
                      </a:lnTo>
                      <a:lnTo>
                        <a:pt x="14156" y="10614"/>
                      </a:lnTo>
                      <a:lnTo>
                        <a:pt x="14400" y="10055"/>
                      </a:lnTo>
                      <a:lnTo>
                        <a:pt x="14400" y="9590"/>
                      </a:lnTo>
                      <a:lnTo>
                        <a:pt x="14644" y="9124"/>
                      </a:lnTo>
                      <a:lnTo>
                        <a:pt x="14644" y="8659"/>
                      </a:lnTo>
                      <a:lnTo>
                        <a:pt x="14827" y="8007"/>
                      </a:lnTo>
                      <a:lnTo>
                        <a:pt x="15010" y="7728"/>
                      </a:lnTo>
                      <a:lnTo>
                        <a:pt x="16231" y="7728"/>
                      </a:lnTo>
                      <a:lnTo>
                        <a:pt x="16841" y="7076"/>
                      </a:lnTo>
                      <a:lnTo>
                        <a:pt x="17451" y="6145"/>
                      </a:lnTo>
                      <a:lnTo>
                        <a:pt x="18061" y="5866"/>
                      </a:lnTo>
                      <a:lnTo>
                        <a:pt x="18610" y="5121"/>
                      </a:lnTo>
                      <a:lnTo>
                        <a:pt x="19037" y="3817"/>
                      </a:lnTo>
                      <a:lnTo>
                        <a:pt x="19892" y="2514"/>
                      </a:lnTo>
                      <a:lnTo>
                        <a:pt x="20502" y="1862"/>
                      </a:lnTo>
                      <a:lnTo>
                        <a:pt x="21051" y="1210"/>
                      </a:lnTo>
                      <a:lnTo>
                        <a:pt x="21600" y="466"/>
                      </a:lnTo>
                      <a:lnTo>
                        <a:pt x="20624" y="0"/>
                      </a:lnTo>
                      <a:lnTo>
                        <a:pt x="19647" y="0"/>
                      </a:lnTo>
                      <a:lnTo>
                        <a:pt x="18732" y="745"/>
                      </a:lnTo>
                      <a:lnTo>
                        <a:pt x="18244" y="1210"/>
                      </a:lnTo>
                      <a:lnTo>
                        <a:pt x="17451" y="1583"/>
                      </a:lnTo>
                      <a:lnTo>
                        <a:pt x="16536" y="1676"/>
                      </a:lnTo>
                      <a:lnTo>
                        <a:pt x="16047" y="2048"/>
                      </a:lnTo>
                      <a:lnTo>
                        <a:pt x="15010" y="2793"/>
                      </a:lnTo>
                      <a:lnTo>
                        <a:pt x="14400" y="3259"/>
                      </a:lnTo>
                      <a:lnTo>
                        <a:pt x="13729" y="3724"/>
                      </a:lnTo>
                      <a:lnTo>
                        <a:pt x="12936" y="4003"/>
                      </a:lnTo>
                      <a:lnTo>
                        <a:pt x="12142" y="4469"/>
                      </a:lnTo>
                      <a:lnTo>
                        <a:pt x="11410" y="5121"/>
                      </a:lnTo>
                      <a:lnTo>
                        <a:pt x="10861" y="5866"/>
                      </a:lnTo>
                      <a:lnTo>
                        <a:pt x="10373" y="6610"/>
                      </a:lnTo>
                      <a:lnTo>
                        <a:pt x="9885" y="7262"/>
                      </a:lnTo>
                      <a:lnTo>
                        <a:pt x="8603" y="8659"/>
                      </a:lnTo>
                      <a:lnTo>
                        <a:pt x="7810" y="9590"/>
                      </a:lnTo>
                      <a:lnTo>
                        <a:pt x="6773" y="10614"/>
                      </a:lnTo>
                      <a:lnTo>
                        <a:pt x="6041" y="12010"/>
                      </a:lnTo>
                      <a:lnTo>
                        <a:pt x="5247" y="13128"/>
                      </a:lnTo>
                      <a:lnTo>
                        <a:pt x="4515" y="13686"/>
                      </a:lnTo>
                      <a:lnTo>
                        <a:pt x="3295" y="16014"/>
                      </a:lnTo>
                      <a:lnTo>
                        <a:pt x="2624" y="16945"/>
                      </a:lnTo>
                      <a:lnTo>
                        <a:pt x="2014" y="17597"/>
                      </a:lnTo>
                      <a:lnTo>
                        <a:pt x="1342" y="18248"/>
                      </a:lnTo>
                      <a:lnTo>
                        <a:pt x="0" y="21600"/>
                      </a:lnTo>
                    </a:path>
                  </a:pathLst>
                </a:custGeom>
                <a:solidFill>
                  <a:srgbClr val="C1CEFF"/>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grpSp>
          <p:sp>
            <p:nvSpPr>
              <p:cNvPr id="252" name="Freeform 35"/>
              <p:cNvSpPr/>
              <p:nvPr/>
            </p:nvSpPr>
            <p:spPr>
              <a:xfrm>
                <a:off x="1002632" y="1919265"/>
                <a:ext cx="153914" cy="3281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114" y="6846"/>
                    </a:moveTo>
                    <a:lnTo>
                      <a:pt x="3497" y="11089"/>
                    </a:lnTo>
                    <a:lnTo>
                      <a:pt x="1646" y="13789"/>
                    </a:lnTo>
                    <a:lnTo>
                      <a:pt x="0" y="16393"/>
                    </a:lnTo>
                    <a:lnTo>
                      <a:pt x="0" y="18225"/>
                    </a:lnTo>
                    <a:lnTo>
                      <a:pt x="617" y="19864"/>
                    </a:lnTo>
                    <a:lnTo>
                      <a:pt x="2469" y="21311"/>
                    </a:lnTo>
                    <a:lnTo>
                      <a:pt x="4114" y="21407"/>
                    </a:lnTo>
                    <a:lnTo>
                      <a:pt x="5349" y="21407"/>
                    </a:lnTo>
                    <a:lnTo>
                      <a:pt x="6994" y="21600"/>
                    </a:lnTo>
                    <a:lnTo>
                      <a:pt x="7817" y="20443"/>
                    </a:lnTo>
                    <a:lnTo>
                      <a:pt x="8640" y="17646"/>
                    </a:lnTo>
                    <a:lnTo>
                      <a:pt x="11109" y="15718"/>
                    </a:lnTo>
                    <a:lnTo>
                      <a:pt x="11520" y="12825"/>
                    </a:lnTo>
                    <a:lnTo>
                      <a:pt x="12754" y="11764"/>
                    </a:lnTo>
                    <a:lnTo>
                      <a:pt x="13783" y="10993"/>
                    </a:lnTo>
                    <a:lnTo>
                      <a:pt x="14606" y="8871"/>
                    </a:lnTo>
                    <a:lnTo>
                      <a:pt x="16251" y="7618"/>
                    </a:lnTo>
                    <a:lnTo>
                      <a:pt x="17280" y="6654"/>
                    </a:lnTo>
                    <a:lnTo>
                      <a:pt x="18309" y="5882"/>
                    </a:lnTo>
                    <a:lnTo>
                      <a:pt x="18309" y="5400"/>
                    </a:lnTo>
                    <a:lnTo>
                      <a:pt x="20777" y="4243"/>
                    </a:lnTo>
                    <a:lnTo>
                      <a:pt x="20983" y="2411"/>
                    </a:lnTo>
                    <a:lnTo>
                      <a:pt x="21600" y="1254"/>
                    </a:lnTo>
                    <a:lnTo>
                      <a:pt x="19543" y="771"/>
                    </a:lnTo>
                    <a:lnTo>
                      <a:pt x="18103" y="0"/>
                    </a:lnTo>
                    <a:lnTo>
                      <a:pt x="16251" y="771"/>
                    </a:lnTo>
                    <a:lnTo>
                      <a:pt x="14606" y="2700"/>
                    </a:lnTo>
                    <a:lnTo>
                      <a:pt x="12754" y="4146"/>
                    </a:lnTo>
                    <a:lnTo>
                      <a:pt x="11109" y="5207"/>
                    </a:lnTo>
                    <a:lnTo>
                      <a:pt x="10286" y="5207"/>
                    </a:lnTo>
                    <a:lnTo>
                      <a:pt x="8640" y="5882"/>
                    </a:lnTo>
                    <a:lnTo>
                      <a:pt x="7817" y="6557"/>
                    </a:lnTo>
                    <a:lnTo>
                      <a:pt x="4114" y="6846"/>
                    </a:lnTo>
                  </a:path>
                </a:pathLst>
              </a:custGeom>
              <a:solidFill>
                <a:srgbClr val="C1CEFF"/>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53" name="Freeform 36"/>
              <p:cNvSpPr/>
              <p:nvPr/>
            </p:nvSpPr>
            <p:spPr>
              <a:xfrm>
                <a:off x="259453" y="32231"/>
                <a:ext cx="2110807" cy="1564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9688"/>
                    </a:moveTo>
                    <a:lnTo>
                      <a:pt x="180" y="9384"/>
                    </a:lnTo>
                    <a:lnTo>
                      <a:pt x="300" y="9142"/>
                    </a:lnTo>
                    <a:lnTo>
                      <a:pt x="555" y="9142"/>
                    </a:lnTo>
                    <a:lnTo>
                      <a:pt x="825" y="9202"/>
                    </a:lnTo>
                    <a:lnTo>
                      <a:pt x="1020" y="9081"/>
                    </a:lnTo>
                    <a:lnTo>
                      <a:pt x="1245" y="9040"/>
                    </a:lnTo>
                    <a:lnTo>
                      <a:pt x="1260" y="8636"/>
                    </a:lnTo>
                    <a:lnTo>
                      <a:pt x="1380" y="8373"/>
                    </a:lnTo>
                    <a:lnTo>
                      <a:pt x="1080" y="8070"/>
                    </a:lnTo>
                    <a:lnTo>
                      <a:pt x="1050" y="7827"/>
                    </a:lnTo>
                    <a:lnTo>
                      <a:pt x="1065" y="7503"/>
                    </a:lnTo>
                    <a:lnTo>
                      <a:pt x="1275" y="7503"/>
                    </a:lnTo>
                    <a:lnTo>
                      <a:pt x="1425" y="7463"/>
                    </a:lnTo>
                    <a:lnTo>
                      <a:pt x="1440" y="7503"/>
                    </a:lnTo>
                    <a:lnTo>
                      <a:pt x="1605" y="7301"/>
                    </a:lnTo>
                    <a:lnTo>
                      <a:pt x="1755" y="7200"/>
                    </a:lnTo>
                    <a:lnTo>
                      <a:pt x="1815" y="7200"/>
                    </a:lnTo>
                    <a:lnTo>
                      <a:pt x="1920" y="6998"/>
                    </a:lnTo>
                    <a:lnTo>
                      <a:pt x="2025" y="6937"/>
                    </a:lnTo>
                    <a:lnTo>
                      <a:pt x="2145" y="6573"/>
                    </a:lnTo>
                    <a:lnTo>
                      <a:pt x="2235" y="6674"/>
                    </a:lnTo>
                    <a:lnTo>
                      <a:pt x="2385" y="6431"/>
                    </a:lnTo>
                    <a:lnTo>
                      <a:pt x="2400" y="6431"/>
                    </a:lnTo>
                    <a:lnTo>
                      <a:pt x="2610" y="6169"/>
                    </a:lnTo>
                    <a:lnTo>
                      <a:pt x="2715" y="6128"/>
                    </a:lnTo>
                    <a:lnTo>
                      <a:pt x="2985" y="6128"/>
                    </a:lnTo>
                    <a:lnTo>
                      <a:pt x="2895" y="5784"/>
                    </a:lnTo>
                    <a:lnTo>
                      <a:pt x="2865" y="5521"/>
                    </a:lnTo>
                    <a:lnTo>
                      <a:pt x="2820" y="4955"/>
                    </a:lnTo>
                    <a:lnTo>
                      <a:pt x="3060" y="4915"/>
                    </a:lnTo>
                    <a:lnTo>
                      <a:pt x="3180" y="4813"/>
                    </a:lnTo>
                    <a:lnTo>
                      <a:pt x="3120" y="5056"/>
                    </a:lnTo>
                    <a:lnTo>
                      <a:pt x="3210" y="5218"/>
                    </a:lnTo>
                    <a:lnTo>
                      <a:pt x="3315" y="5420"/>
                    </a:lnTo>
                    <a:lnTo>
                      <a:pt x="3375" y="5562"/>
                    </a:lnTo>
                    <a:lnTo>
                      <a:pt x="3645" y="5521"/>
                    </a:lnTo>
                    <a:lnTo>
                      <a:pt x="3885" y="5016"/>
                    </a:lnTo>
                    <a:lnTo>
                      <a:pt x="4065" y="4793"/>
                    </a:lnTo>
                    <a:lnTo>
                      <a:pt x="4155" y="4631"/>
                    </a:lnTo>
                    <a:lnTo>
                      <a:pt x="4275" y="4429"/>
                    </a:lnTo>
                    <a:lnTo>
                      <a:pt x="4395" y="4146"/>
                    </a:lnTo>
                    <a:lnTo>
                      <a:pt x="4500" y="4247"/>
                    </a:lnTo>
                    <a:lnTo>
                      <a:pt x="4500" y="4085"/>
                    </a:lnTo>
                    <a:lnTo>
                      <a:pt x="4560" y="3984"/>
                    </a:lnTo>
                    <a:lnTo>
                      <a:pt x="4740" y="4045"/>
                    </a:lnTo>
                    <a:lnTo>
                      <a:pt x="5025" y="4490"/>
                    </a:lnTo>
                    <a:lnTo>
                      <a:pt x="4965" y="3276"/>
                    </a:lnTo>
                    <a:lnTo>
                      <a:pt x="4710" y="3822"/>
                    </a:lnTo>
                    <a:lnTo>
                      <a:pt x="4515" y="3782"/>
                    </a:lnTo>
                    <a:lnTo>
                      <a:pt x="4455" y="3458"/>
                    </a:lnTo>
                    <a:lnTo>
                      <a:pt x="4455" y="3276"/>
                    </a:lnTo>
                    <a:lnTo>
                      <a:pt x="4395" y="3175"/>
                    </a:lnTo>
                    <a:lnTo>
                      <a:pt x="4560" y="2912"/>
                    </a:lnTo>
                    <a:lnTo>
                      <a:pt x="4650" y="2710"/>
                    </a:lnTo>
                    <a:lnTo>
                      <a:pt x="4755" y="2649"/>
                    </a:lnTo>
                    <a:lnTo>
                      <a:pt x="4830" y="2609"/>
                    </a:lnTo>
                    <a:lnTo>
                      <a:pt x="4890" y="2447"/>
                    </a:lnTo>
                    <a:lnTo>
                      <a:pt x="4965" y="2407"/>
                    </a:lnTo>
                    <a:lnTo>
                      <a:pt x="5070" y="2407"/>
                    </a:lnTo>
                    <a:lnTo>
                      <a:pt x="4890" y="2103"/>
                    </a:lnTo>
                    <a:lnTo>
                      <a:pt x="4710" y="2184"/>
                    </a:lnTo>
                    <a:lnTo>
                      <a:pt x="4590" y="2184"/>
                    </a:lnTo>
                    <a:lnTo>
                      <a:pt x="4500" y="2083"/>
                    </a:lnTo>
                    <a:lnTo>
                      <a:pt x="4500" y="2285"/>
                    </a:lnTo>
                    <a:lnTo>
                      <a:pt x="4395" y="2488"/>
                    </a:lnTo>
                    <a:lnTo>
                      <a:pt x="4260" y="2811"/>
                    </a:lnTo>
                    <a:lnTo>
                      <a:pt x="4125" y="2953"/>
                    </a:lnTo>
                    <a:lnTo>
                      <a:pt x="4020" y="2953"/>
                    </a:lnTo>
                    <a:lnTo>
                      <a:pt x="3990" y="3175"/>
                    </a:lnTo>
                    <a:lnTo>
                      <a:pt x="3990" y="3276"/>
                    </a:lnTo>
                    <a:lnTo>
                      <a:pt x="3900" y="3378"/>
                    </a:lnTo>
                    <a:lnTo>
                      <a:pt x="4005" y="3782"/>
                    </a:lnTo>
                    <a:lnTo>
                      <a:pt x="4065" y="3984"/>
                    </a:lnTo>
                    <a:lnTo>
                      <a:pt x="3945" y="4288"/>
                    </a:lnTo>
                    <a:lnTo>
                      <a:pt x="3810" y="4490"/>
                    </a:lnTo>
                    <a:lnTo>
                      <a:pt x="3765" y="4793"/>
                    </a:lnTo>
                    <a:lnTo>
                      <a:pt x="3690" y="5016"/>
                    </a:lnTo>
                    <a:lnTo>
                      <a:pt x="3615" y="5016"/>
                    </a:lnTo>
                    <a:lnTo>
                      <a:pt x="3495" y="5056"/>
                    </a:lnTo>
                    <a:lnTo>
                      <a:pt x="3375" y="5157"/>
                    </a:lnTo>
                    <a:lnTo>
                      <a:pt x="3330" y="5117"/>
                    </a:lnTo>
                    <a:lnTo>
                      <a:pt x="3330" y="4955"/>
                    </a:lnTo>
                    <a:lnTo>
                      <a:pt x="3315" y="4692"/>
                    </a:lnTo>
                    <a:lnTo>
                      <a:pt x="3210" y="4692"/>
                    </a:lnTo>
                    <a:lnTo>
                      <a:pt x="3150" y="4530"/>
                    </a:lnTo>
                    <a:lnTo>
                      <a:pt x="3180" y="4288"/>
                    </a:lnTo>
                    <a:lnTo>
                      <a:pt x="3195" y="4146"/>
                    </a:lnTo>
                    <a:lnTo>
                      <a:pt x="3180" y="4085"/>
                    </a:lnTo>
                    <a:lnTo>
                      <a:pt x="3090" y="4146"/>
                    </a:lnTo>
                    <a:lnTo>
                      <a:pt x="3060" y="4146"/>
                    </a:lnTo>
                    <a:lnTo>
                      <a:pt x="3000" y="4126"/>
                    </a:lnTo>
                    <a:lnTo>
                      <a:pt x="2955" y="4085"/>
                    </a:lnTo>
                    <a:lnTo>
                      <a:pt x="2865" y="4227"/>
                    </a:lnTo>
                    <a:lnTo>
                      <a:pt x="2760" y="4389"/>
                    </a:lnTo>
                    <a:lnTo>
                      <a:pt x="2670" y="4551"/>
                    </a:lnTo>
                    <a:lnTo>
                      <a:pt x="2445" y="4530"/>
                    </a:lnTo>
                    <a:lnTo>
                      <a:pt x="2310" y="4490"/>
                    </a:lnTo>
                    <a:lnTo>
                      <a:pt x="2205" y="4328"/>
                    </a:lnTo>
                    <a:lnTo>
                      <a:pt x="2205" y="4227"/>
                    </a:lnTo>
                    <a:lnTo>
                      <a:pt x="2265" y="4085"/>
                    </a:lnTo>
                    <a:lnTo>
                      <a:pt x="2340" y="3984"/>
                    </a:lnTo>
                    <a:lnTo>
                      <a:pt x="2400" y="3843"/>
                    </a:lnTo>
                    <a:lnTo>
                      <a:pt x="2265" y="3924"/>
                    </a:lnTo>
                    <a:lnTo>
                      <a:pt x="2205" y="3742"/>
                    </a:lnTo>
                    <a:lnTo>
                      <a:pt x="2205" y="3640"/>
                    </a:lnTo>
                    <a:lnTo>
                      <a:pt x="2400" y="3620"/>
                    </a:lnTo>
                    <a:lnTo>
                      <a:pt x="2580" y="3580"/>
                    </a:lnTo>
                    <a:lnTo>
                      <a:pt x="2460" y="3479"/>
                    </a:lnTo>
                    <a:lnTo>
                      <a:pt x="2295" y="3519"/>
                    </a:lnTo>
                    <a:lnTo>
                      <a:pt x="2295" y="3317"/>
                    </a:lnTo>
                    <a:lnTo>
                      <a:pt x="2370" y="3175"/>
                    </a:lnTo>
                    <a:lnTo>
                      <a:pt x="2550" y="3054"/>
                    </a:lnTo>
                    <a:lnTo>
                      <a:pt x="2610" y="2912"/>
                    </a:lnTo>
                    <a:lnTo>
                      <a:pt x="2670" y="2852"/>
                    </a:lnTo>
                    <a:lnTo>
                      <a:pt x="2805" y="2811"/>
                    </a:lnTo>
                    <a:lnTo>
                      <a:pt x="2925" y="2852"/>
                    </a:lnTo>
                    <a:lnTo>
                      <a:pt x="2985" y="2912"/>
                    </a:lnTo>
                    <a:lnTo>
                      <a:pt x="3075" y="2811"/>
                    </a:lnTo>
                    <a:lnTo>
                      <a:pt x="2985" y="2771"/>
                    </a:lnTo>
                    <a:lnTo>
                      <a:pt x="2985" y="2508"/>
                    </a:lnTo>
                    <a:lnTo>
                      <a:pt x="3240" y="2204"/>
                    </a:lnTo>
                    <a:lnTo>
                      <a:pt x="3375" y="2002"/>
                    </a:lnTo>
                    <a:lnTo>
                      <a:pt x="3450" y="1982"/>
                    </a:lnTo>
                    <a:lnTo>
                      <a:pt x="3435" y="1881"/>
                    </a:lnTo>
                    <a:lnTo>
                      <a:pt x="3555" y="1638"/>
                    </a:lnTo>
                    <a:lnTo>
                      <a:pt x="3690" y="1335"/>
                    </a:lnTo>
                    <a:lnTo>
                      <a:pt x="3840" y="1213"/>
                    </a:lnTo>
                    <a:lnTo>
                      <a:pt x="3735" y="1072"/>
                    </a:lnTo>
                    <a:lnTo>
                      <a:pt x="4050" y="769"/>
                    </a:lnTo>
                    <a:lnTo>
                      <a:pt x="4185" y="809"/>
                    </a:lnTo>
                    <a:lnTo>
                      <a:pt x="4155" y="627"/>
                    </a:lnTo>
                    <a:lnTo>
                      <a:pt x="4440" y="607"/>
                    </a:lnTo>
                    <a:lnTo>
                      <a:pt x="4950" y="61"/>
                    </a:lnTo>
                    <a:lnTo>
                      <a:pt x="5025" y="0"/>
                    </a:lnTo>
                    <a:lnTo>
                      <a:pt x="4935" y="404"/>
                    </a:lnTo>
                    <a:lnTo>
                      <a:pt x="5055" y="202"/>
                    </a:lnTo>
                    <a:lnTo>
                      <a:pt x="5190" y="142"/>
                    </a:lnTo>
                    <a:lnTo>
                      <a:pt x="5175" y="303"/>
                    </a:lnTo>
                    <a:lnTo>
                      <a:pt x="5565" y="101"/>
                    </a:lnTo>
                    <a:lnTo>
                      <a:pt x="5760" y="263"/>
                    </a:lnTo>
                    <a:lnTo>
                      <a:pt x="5490" y="445"/>
                    </a:lnTo>
                    <a:lnTo>
                      <a:pt x="5580" y="627"/>
                    </a:lnTo>
                    <a:lnTo>
                      <a:pt x="5970" y="607"/>
                    </a:lnTo>
                    <a:lnTo>
                      <a:pt x="6555" y="910"/>
                    </a:lnTo>
                    <a:lnTo>
                      <a:pt x="6510" y="1234"/>
                    </a:lnTo>
                    <a:lnTo>
                      <a:pt x="6270" y="1537"/>
                    </a:lnTo>
                    <a:lnTo>
                      <a:pt x="5925" y="1699"/>
                    </a:lnTo>
                    <a:lnTo>
                      <a:pt x="5865" y="2083"/>
                    </a:lnTo>
                    <a:lnTo>
                      <a:pt x="5880" y="2407"/>
                    </a:lnTo>
                    <a:lnTo>
                      <a:pt x="5970" y="2488"/>
                    </a:lnTo>
                    <a:lnTo>
                      <a:pt x="6000" y="2649"/>
                    </a:lnTo>
                    <a:lnTo>
                      <a:pt x="6030" y="2710"/>
                    </a:lnTo>
                    <a:lnTo>
                      <a:pt x="6120" y="2771"/>
                    </a:lnTo>
                    <a:lnTo>
                      <a:pt x="6135" y="2973"/>
                    </a:lnTo>
                    <a:lnTo>
                      <a:pt x="6255" y="3216"/>
                    </a:lnTo>
                    <a:lnTo>
                      <a:pt x="6255" y="3317"/>
                    </a:lnTo>
                    <a:lnTo>
                      <a:pt x="6375" y="3317"/>
                    </a:lnTo>
                    <a:lnTo>
                      <a:pt x="6405" y="3378"/>
                    </a:lnTo>
                    <a:lnTo>
                      <a:pt x="6510" y="3458"/>
                    </a:lnTo>
                    <a:lnTo>
                      <a:pt x="6570" y="3357"/>
                    </a:lnTo>
                    <a:lnTo>
                      <a:pt x="6630" y="3175"/>
                    </a:lnTo>
                    <a:lnTo>
                      <a:pt x="6660" y="3074"/>
                    </a:lnTo>
                    <a:lnTo>
                      <a:pt x="6765" y="3155"/>
                    </a:lnTo>
                    <a:lnTo>
                      <a:pt x="6885" y="2912"/>
                    </a:lnTo>
                    <a:lnTo>
                      <a:pt x="6885" y="2751"/>
                    </a:lnTo>
                    <a:lnTo>
                      <a:pt x="6930" y="2609"/>
                    </a:lnTo>
                    <a:lnTo>
                      <a:pt x="6945" y="2508"/>
                    </a:lnTo>
                    <a:lnTo>
                      <a:pt x="7185" y="2407"/>
                    </a:lnTo>
                    <a:lnTo>
                      <a:pt x="7380" y="2306"/>
                    </a:lnTo>
                    <a:lnTo>
                      <a:pt x="7635" y="2184"/>
                    </a:lnTo>
                    <a:lnTo>
                      <a:pt x="7935" y="2285"/>
                    </a:lnTo>
                    <a:lnTo>
                      <a:pt x="8715" y="2285"/>
                    </a:lnTo>
                    <a:lnTo>
                      <a:pt x="8805" y="1436"/>
                    </a:lnTo>
                    <a:lnTo>
                      <a:pt x="9075" y="1476"/>
                    </a:lnTo>
                    <a:lnTo>
                      <a:pt x="9270" y="2103"/>
                    </a:lnTo>
                    <a:lnTo>
                      <a:pt x="9315" y="1578"/>
                    </a:lnTo>
                    <a:lnTo>
                      <a:pt x="10215" y="101"/>
                    </a:lnTo>
                    <a:lnTo>
                      <a:pt x="10575" y="101"/>
                    </a:lnTo>
                    <a:lnTo>
                      <a:pt x="10890" y="404"/>
                    </a:lnTo>
                    <a:lnTo>
                      <a:pt x="11310" y="364"/>
                    </a:lnTo>
                    <a:lnTo>
                      <a:pt x="11850" y="910"/>
                    </a:lnTo>
                    <a:lnTo>
                      <a:pt x="12480" y="1213"/>
                    </a:lnTo>
                    <a:lnTo>
                      <a:pt x="12945" y="1133"/>
                    </a:lnTo>
                    <a:lnTo>
                      <a:pt x="13530" y="1476"/>
                    </a:lnTo>
                    <a:lnTo>
                      <a:pt x="14025" y="1476"/>
                    </a:lnTo>
                    <a:lnTo>
                      <a:pt x="14265" y="1234"/>
                    </a:lnTo>
                    <a:lnTo>
                      <a:pt x="14820" y="1234"/>
                    </a:lnTo>
                    <a:lnTo>
                      <a:pt x="15105" y="1517"/>
                    </a:lnTo>
                    <a:lnTo>
                      <a:pt x="15855" y="1517"/>
                    </a:lnTo>
                    <a:lnTo>
                      <a:pt x="16485" y="1982"/>
                    </a:lnTo>
                    <a:lnTo>
                      <a:pt x="17655" y="1901"/>
                    </a:lnTo>
                    <a:lnTo>
                      <a:pt x="19485" y="2103"/>
                    </a:lnTo>
                    <a:lnTo>
                      <a:pt x="20370" y="2751"/>
                    </a:lnTo>
                    <a:lnTo>
                      <a:pt x="21120" y="3155"/>
                    </a:lnTo>
                    <a:lnTo>
                      <a:pt x="21600" y="3479"/>
                    </a:lnTo>
                    <a:lnTo>
                      <a:pt x="21465" y="3580"/>
                    </a:lnTo>
                    <a:lnTo>
                      <a:pt x="21120" y="3317"/>
                    </a:lnTo>
                    <a:lnTo>
                      <a:pt x="20355" y="3216"/>
                    </a:lnTo>
                    <a:lnTo>
                      <a:pt x="20580" y="3479"/>
                    </a:lnTo>
                    <a:lnTo>
                      <a:pt x="20910" y="3620"/>
                    </a:lnTo>
                    <a:lnTo>
                      <a:pt x="20805" y="4045"/>
                    </a:lnTo>
                    <a:lnTo>
                      <a:pt x="20460" y="4328"/>
                    </a:lnTo>
                    <a:lnTo>
                      <a:pt x="20340" y="4753"/>
                    </a:lnTo>
                    <a:lnTo>
                      <a:pt x="20805" y="5157"/>
                    </a:lnTo>
                    <a:lnTo>
                      <a:pt x="21150" y="5683"/>
                    </a:lnTo>
                    <a:lnTo>
                      <a:pt x="21330" y="6472"/>
                    </a:lnTo>
                    <a:lnTo>
                      <a:pt x="21105" y="6533"/>
                    </a:lnTo>
                    <a:lnTo>
                      <a:pt x="20640" y="6290"/>
                    </a:lnTo>
                    <a:lnTo>
                      <a:pt x="20145" y="5724"/>
                    </a:lnTo>
                    <a:lnTo>
                      <a:pt x="19950" y="5420"/>
                    </a:lnTo>
                    <a:lnTo>
                      <a:pt x="19830" y="5016"/>
                    </a:lnTo>
                    <a:lnTo>
                      <a:pt x="19710" y="4429"/>
                    </a:lnTo>
                    <a:lnTo>
                      <a:pt x="19515" y="4227"/>
                    </a:lnTo>
                    <a:lnTo>
                      <a:pt x="19335" y="4187"/>
                    </a:lnTo>
                    <a:lnTo>
                      <a:pt x="19170" y="4247"/>
                    </a:lnTo>
                    <a:lnTo>
                      <a:pt x="19350" y="4712"/>
                    </a:lnTo>
                    <a:lnTo>
                      <a:pt x="18885" y="4793"/>
                    </a:lnTo>
                    <a:lnTo>
                      <a:pt x="18660" y="4551"/>
                    </a:lnTo>
                    <a:lnTo>
                      <a:pt x="18240" y="4692"/>
                    </a:lnTo>
                    <a:lnTo>
                      <a:pt x="17925" y="5056"/>
                    </a:lnTo>
                    <a:lnTo>
                      <a:pt x="17925" y="5258"/>
                    </a:lnTo>
                    <a:lnTo>
                      <a:pt x="18045" y="5602"/>
                    </a:lnTo>
                    <a:lnTo>
                      <a:pt x="18540" y="5683"/>
                    </a:lnTo>
                    <a:lnTo>
                      <a:pt x="18930" y="6088"/>
                    </a:lnTo>
                    <a:lnTo>
                      <a:pt x="19605" y="7200"/>
                    </a:lnTo>
                    <a:lnTo>
                      <a:pt x="19890" y="7928"/>
                    </a:lnTo>
                    <a:lnTo>
                      <a:pt x="19920" y="8717"/>
                    </a:lnTo>
                    <a:lnTo>
                      <a:pt x="19860" y="9344"/>
                    </a:lnTo>
                    <a:lnTo>
                      <a:pt x="19710" y="9344"/>
                    </a:lnTo>
                    <a:lnTo>
                      <a:pt x="19530" y="9101"/>
                    </a:lnTo>
                    <a:lnTo>
                      <a:pt x="19275" y="9404"/>
                    </a:lnTo>
                    <a:lnTo>
                      <a:pt x="19020" y="9688"/>
                    </a:lnTo>
                    <a:lnTo>
                      <a:pt x="18975" y="10173"/>
                    </a:lnTo>
                    <a:lnTo>
                      <a:pt x="19260" y="10719"/>
                    </a:lnTo>
                    <a:lnTo>
                      <a:pt x="19080" y="11144"/>
                    </a:lnTo>
                    <a:lnTo>
                      <a:pt x="19020" y="11892"/>
                    </a:lnTo>
                    <a:lnTo>
                      <a:pt x="19350" y="12357"/>
                    </a:lnTo>
                    <a:lnTo>
                      <a:pt x="19725" y="12499"/>
                    </a:lnTo>
                    <a:lnTo>
                      <a:pt x="20115" y="12984"/>
                    </a:lnTo>
                    <a:lnTo>
                      <a:pt x="20460" y="13672"/>
                    </a:lnTo>
                    <a:lnTo>
                      <a:pt x="20475" y="14663"/>
                    </a:lnTo>
                    <a:lnTo>
                      <a:pt x="20355" y="15128"/>
                    </a:lnTo>
                    <a:lnTo>
                      <a:pt x="19995" y="15533"/>
                    </a:lnTo>
                    <a:lnTo>
                      <a:pt x="19575" y="15735"/>
                    </a:lnTo>
                    <a:lnTo>
                      <a:pt x="19290" y="16038"/>
                    </a:lnTo>
                    <a:lnTo>
                      <a:pt x="19140" y="15876"/>
                    </a:lnTo>
                    <a:lnTo>
                      <a:pt x="18990" y="16038"/>
                    </a:lnTo>
                    <a:lnTo>
                      <a:pt x="18960" y="16787"/>
                    </a:lnTo>
                    <a:lnTo>
                      <a:pt x="19050" y="17211"/>
                    </a:lnTo>
                    <a:lnTo>
                      <a:pt x="19485" y="17717"/>
                    </a:lnTo>
                    <a:lnTo>
                      <a:pt x="19665" y="18222"/>
                    </a:lnTo>
                    <a:lnTo>
                      <a:pt x="19800" y="18526"/>
                    </a:lnTo>
                    <a:lnTo>
                      <a:pt x="19770" y="19052"/>
                    </a:lnTo>
                    <a:lnTo>
                      <a:pt x="19485" y="19497"/>
                    </a:lnTo>
                    <a:lnTo>
                      <a:pt x="19200" y="19497"/>
                    </a:lnTo>
                    <a:lnTo>
                      <a:pt x="18720" y="18849"/>
                    </a:lnTo>
                    <a:lnTo>
                      <a:pt x="18390" y="18627"/>
                    </a:lnTo>
                    <a:lnTo>
                      <a:pt x="18240" y="18485"/>
                    </a:lnTo>
                    <a:lnTo>
                      <a:pt x="18105" y="18829"/>
                    </a:lnTo>
                    <a:lnTo>
                      <a:pt x="18150" y="19294"/>
                    </a:lnTo>
                    <a:lnTo>
                      <a:pt x="18270" y="19658"/>
                    </a:lnTo>
                    <a:lnTo>
                      <a:pt x="18345" y="20225"/>
                    </a:lnTo>
                    <a:lnTo>
                      <a:pt x="18645" y="20427"/>
                    </a:lnTo>
                    <a:lnTo>
                      <a:pt x="18540" y="20730"/>
                    </a:lnTo>
                    <a:lnTo>
                      <a:pt x="18555" y="21155"/>
                    </a:lnTo>
                    <a:lnTo>
                      <a:pt x="18660" y="21600"/>
                    </a:lnTo>
                    <a:lnTo>
                      <a:pt x="18465" y="21560"/>
                    </a:lnTo>
                    <a:lnTo>
                      <a:pt x="18240" y="21074"/>
                    </a:lnTo>
                    <a:lnTo>
                      <a:pt x="18270" y="20528"/>
                    </a:lnTo>
                    <a:lnTo>
                      <a:pt x="18180" y="20366"/>
                    </a:lnTo>
                    <a:lnTo>
                      <a:pt x="18105" y="19760"/>
                    </a:lnTo>
                    <a:lnTo>
                      <a:pt x="18015" y="19598"/>
                    </a:lnTo>
                    <a:lnTo>
                      <a:pt x="17970" y="18748"/>
                    </a:lnTo>
                    <a:lnTo>
                      <a:pt x="17835" y="18222"/>
                    </a:lnTo>
                    <a:lnTo>
                      <a:pt x="17595" y="17757"/>
                    </a:lnTo>
                    <a:lnTo>
                      <a:pt x="17160" y="17474"/>
                    </a:lnTo>
                    <a:lnTo>
                      <a:pt x="16845" y="17049"/>
                    </a:lnTo>
                    <a:lnTo>
                      <a:pt x="16710" y="16706"/>
                    </a:lnTo>
                    <a:lnTo>
                      <a:pt x="16485" y="16342"/>
                    </a:lnTo>
                    <a:lnTo>
                      <a:pt x="16155" y="15512"/>
                    </a:lnTo>
                    <a:lnTo>
                      <a:pt x="15855" y="15573"/>
                    </a:lnTo>
                    <a:lnTo>
                      <a:pt x="15465" y="15978"/>
                    </a:lnTo>
                    <a:lnTo>
                      <a:pt x="15285" y="16301"/>
                    </a:lnTo>
                    <a:lnTo>
                      <a:pt x="14940" y="16948"/>
                    </a:lnTo>
                    <a:lnTo>
                      <a:pt x="14670" y="17616"/>
                    </a:lnTo>
                    <a:lnTo>
                      <a:pt x="14580" y="17858"/>
                    </a:lnTo>
                    <a:lnTo>
                      <a:pt x="14670" y="18647"/>
                    </a:lnTo>
                    <a:lnTo>
                      <a:pt x="14655" y="19416"/>
                    </a:lnTo>
                    <a:lnTo>
                      <a:pt x="14340" y="19962"/>
                    </a:lnTo>
                    <a:lnTo>
                      <a:pt x="14160" y="20002"/>
                    </a:lnTo>
                    <a:lnTo>
                      <a:pt x="13785" y="18890"/>
                    </a:lnTo>
                    <a:lnTo>
                      <a:pt x="13500" y="18081"/>
                    </a:lnTo>
                    <a:lnTo>
                      <a:pt x="12900" y="16604"/>
                    </a:lnTo>
                    <a:lnTo>
                      <a:pt x="12885" y="16038"/>
                    </a:lnTo>
                    <a:lnTo>
                      <a:pt x="12750" y="15775"/>
                    </a:lnTo>
                    <a:lnTo>
                      <a:pt x="12645" y="16139"/>
                    </a:lnTo>
                    <a:lnTo>
                      <a:pt x="12135" y="15310"/>
                    </a:lnTo>
                    <a:lnTo>
                      <a:pt x="11445" y="14663"/>
                    </a:lnTo>
                    <a:lnTo>
                      <a:pt x="11010" y="14804"/>
                    </a:lnTo>
                    <a:lnTo>
                      <a:pt x="10380" y="14744"/>
                    </a:lnTo>
                    <a:lnTo>
                      <a:pt x="10080" y="14258"/>
                    </a:lnTo>
                    <a:lnTo>
                      <a:pt x="9750" y="14339"/>
                    </a:lnTo>
                    <a:lnTo>
                      <a:pt x="9270" y="14137"/>
                    </a:lnTo>
                    <a:lnTo>
                      <a:pt x="8280" y="12560"/>
                    </a:lnTo>
                    <a:lnTo>
                      <a:pt x="8340" y="13187"/>
                    </a:lnTo>
                    <a:lnTo>
                      <a:pt x="8640" y="14097"/>
                    </a:lnTo>
                    <a:lnTo>
                      <a:pt x="8970" y="14744"/>
                    </a:lnTo>
                    <a:lnTo>
                      <a:pt x="9330" y="15067"/>
                    </a:lnTo>
                    <a:lnTo>
                      <a:pt x="9720" y="14804"/>
                    </a:lnTo>
                    <a:lnTo>
                      <a:pt x="10035" y="14804"/>
                    </a:lnTo>
                    <a:lnTo>
                      <a:pt x="10455" y="15371"/>
                    </a:lnTo>
                    <a:lnTo>
                      <a:pt x="10695" y="15816"/>
                    </a:lnTo>
                    <a:lnTo>
                      <a:pt x="10650" y="16079"/>
                    </a:lnTo>
                    <a:lnTo>
                      <a:pt x="9945" y="17312"/>
                    </a:lnTo>
                    <a:lnTo>
                      <a:pt x="9465" y="17778"/>
                    </a:lnTo>
                    <a:lnTo>
                      <a:pt x="8475" y="18425"/>
                    </a:lnTo>
                    <a:lnTo>
                      <a:pt x="8190" y="18627"/>
                    </a:lnTo>
                    <a:lnTo>
                      <a:pt x="8010" y="18425"/>
                    </a:lnTo>
                    <a:lnTo>
                      <a:pt x="7950" y="18142"/>
                    </a:lnTo>
                    <a:lnTo>
                      <a:pt x="7935" y="17778"/>
                    </a:lnTo>
                    <a:lnTo>
                      <a:pt x="7845" y="17413"/>
                    </a:lnTo>
                    <a:lnTo>
                      <a:pt x="7710" y="17110"/>
                    </a:lnTo>
                    <a:lnTo>
                      <a:pt x="7590" y="16847"/>
                    </a:lnTo>
                    <a:lnTo>
                      <a:pt x="7410" y="16483"/>
                    </a:lnTo>
                    <a:lnTo>
                      <a:pt x="7320" y="16240"/>
                    </a:lnTo>
                    <a:lnTo>
                      <a:pt x="7245" y="15937"/>
                    </a:lnTo>
                    <a:lnTo>
                      <a:pt x="7095" y="15674"/>
                    </a:lnTo>
                    <a:lnTo>
                      <a:pt x="6885" y="15007"/>
                    </a:lnTo>
                    <a:lnTo>
                      <a:pt x="6765" y="14744"/>
                    </a:lnTo>
                    <a:lnTo>
                      <a:pt x="6615" y="14360"/>
                    </a:lnTo>
                    <a:lnTo>
                      <a:pt x="6345" y="13874"/>
                    </a:lnTo>
                    <a:lnTo>
                      <a:pt x="6210" y="13571"/>
                    </a:lnTo>
                    <a:lnTo>
                      <a:pt x="6090" y="13369"/>
                    </a:lnTo>
                    <a:lnTo>
                      <a:pt x="5955" y="12924"/>
                    </a:lnTo>
                    <a:lnTo>
                      <a:pt x="6375" y="12519"/>
                    </a:lnTo>
                    <a:lnTo>
                      <a:pt x="6555" y="11649"/>
                    </a:lnTo>
                    <a:lnTo>
                      <a:pt x="6150" y="11427"/>
                    </a:lnTo>
                    <a:lnTo>
                      <a:pt x="5595" y="11548"/>
                    </a:lnTo>
                    <a:lnTo>
                      <a:pt x="5490" y="11447"/>
                    </a:lnTo>
                    <a:lnTo>
                      <a:pt x="5280" y="11447"/>
                    </a:lnTo>
                    <a:lnTo>
                      <a:pt x="5265" y="11285"/>
                    </a:lnTo>
                    <a:lnTo>
                      <a:pt x="5220" y="11144"/>
                    </a:lnTo>
                    <a:lnTo>
                      <a:pt x="5220" y="10881"/>
                    </a:lnTo>
                    <a:lnTo>
                      <a:pt x="5130" y="10760"/>
                    </a:lnTo>
                    <a:lnTo>
                      <a:pt x="5115" y="10578"/>
                    </a:lnTo>
                    <a:lnTo>
                      <a:pt x="5055" y="10557"/>
                    </a:lnTo>
                    <a:lnTo>
                      <a:pt x="4995" y="10416"/>
                    </a:lnTo>
                    <a:lnTo>
                      <a:pt x="4965" y="10274"/>
                    </a:lnTo>
                    <a:lnTo>
                      <a:pt x="4935" y="10153"/>
                    </a:lnTo>
                    <a:lnTo>
                      <a:pt x="4890" y="10011"/>
                    </a:lnTo>
                    <a:lnTo>
                      <a:pt x="4650" y="10011"/>
                    </a:lnTo>
                    <a:lnTo>
                      <a:pt x="4635" y="10254"/>
                    </a:lnTo>
                    <a:lnTo>
                      <a:pt x="4635" y="10942"/>
                    </a:lnTo>
                    <a:lnTo>
                      <a:pt x="4530" y="11022"/>
                    </a:lnTo>
                    <a:lnTo>
                      <a:pt x="4455" y="11144"/>
                    </a:lnTo>
                    <a:lnTo>
                      <a:pt x="4335" y="10942"/>
                    </a:lnTo>
                    <a:lnTo>
                      <a:pt x="4260" y="10679"/>
                    </a:lnTo>
                    <a:lnTo>
                      <a:pt x="4275" y="10375"/>
                    </a:lnTo>
                    <a:lnTo>
                      <a:pt x="4155" y="9910"/>
                    </a:lnTo>
                    <a:lnTo>
                      <a:pt x="4110" y="9647"/>
                    </a:lnTo>
                    <a:lnTo>
                      <a:pt x="3960" y="9485"/>
                    </a:lnTo>
                    <a:lnTo>
                      <a:pt x="3810" y="9303"/>
                    </a:lnTo>
                    <a:lnTo>
                      <a:pt x="3735" y="9081"/>
                    </a:lnTo>
                    <a:lnTo>
                      <a:pt x="3675" y="8899"/>
                    </a:lnTo>
                    <a:lnTo>
                      <a:pt x="3525" y="8879"/>
                    </a:lnTo>
                    <a:lnTo>
                      <a:pt x="3495" y="8778"/>
                    </a:lnTo>
                    <a:lnTo>
                      <a:pt x="3390" y="8778"/>
                    </a:lnTo>
                    <a:lnTo>
                      <a:pt x="3315" y="8939"/>
                    </a:lnTo>
                    <a:lnTo>
                      <a:pt x="3240" y="9081"/>
                    </a:lnTo>
                    <a:lnTo>
                      <a:pt x="3420" y="9243"/>
                    </a:lnTo>
                    <a:lnTo>
                      <a:pt x="3510" y="9485"/>
                    </a:lnTo>
                    <a:lnTo>
                      <a:pt x="3690" y="9769"/>
                    </a:lnTo>
                    <a:lnTo>
                      <a:pt x="3765" y="9910"/>
                    </a:lnTo>
                    <a:lnTo>
                      <a:pt x="3900" y="10011"/>
                    </a:lnTo>
                    <a:lnTo>
                      <a:pt x="4005" y="10274"/>
                    </a:lnTo>
                    <a:lnTo>
                      <a:pt x="3885" y="10517"/>
                    </a:lnTo>
                    <a:lnTo>
                      <a:pt x="3870" y="10416"/>
                    </a:lnTo>
                    <a:lnTo>
                      <a:pt x="3870" y="10274"/>
                    </a:lnTo>
                    <a:lnTo>
                      <a:pt x="3810" y="10578"/>
                    </a:lnTo>
                    <a:lnTo>
                      <a:pt x="3780" y="10840"/>
                    </a:lnTo>
                    <a:lnTo>
                      <a:pt x="3675" y="10921"/>
                    </a:lnTo>
                    <a:lnTo>
                      <a:pt x="3705" y="10578"/>
                    </a:lnTo>
                    <a:lnTo>
                      <a:pt x="3690" y="10416"/>
                    </a:lnTo>
                    <a:lnTo>
                      <a:pt x="3555" y="10315"/>
                    </a:lnTo>
                    <a:lnTo>
                      <a:pt x="3495" y="10254"/>
                    </a:lnTo>
                    <a:lnTo>
                      <a:pt x="3435" y="10112"/>
                    </a:lnTo>
                    <a:lnTo>
                      <a:pt x="3315" y="9971"/>
                    </a:lnTo>
                    <a:lnTo>
                      <a:pt x="3240" y="9870"/>
                    </a:lnTo>
                    <a:lnTo>
                      <a:pt x="3150" y="9688"/>
                    </a:lnTo>
                    <a:lnTo>
                      <a:pt x="3060" y="9587"/>
                    </a:lnTo>
                    <a:lnTo>
                      <a:pt x="3000" y="9384"/>
                    </a:lnTo>
                    <a:lnTo>
                      <a:pt x="2985" y="9202"/>
                    </a:lnTo>
                    <a:lnTo>
                      <a:pt x="2895" y="9142"/>
                    </a:lnTo>
                    <a:lnTo>
                      <a:pt x="2820" y="9040"/>
                    </a:lnTo>
                    <a:lnTo>
                      <a:pt x="2670" y="9040"/>
                    </a:lnTo>
                    <a:lnTo>
                      <a:pt x="2520" y="9081"/>
                    </a:lnTo>
                    <a:lnTo>
                      <a:pt x="2370" y="9040"/>
                    </a:lnTo>
                    <a:lnTo>
                      <a:pt x="2085" y="9081"/>
                    </a:lnTo>
                    <a:lnTo>
                      <a:pt x="1890" y="9101"/>
                    </a:lnTo>
                    <a:lnTo>
                      <a:pt x="1830" y="9182"/>
                    </a:lnTo>
                    <a:lnTo>
                      <a:pt x="1815" y="9384"/>
                    </a:lnTo>
                    <a:lnTo>
                      <a:pt x="1815" y="9607"/>
                    </a:lnTo>
                    <a:lnTo>
                      <a:pt x="1695" y="9849"/>
                    </a:lnTo>
                    <a:lnTo>
                      <a:pt x="1575" y="10011"/>
                    </a:lnTo>
                    <a:lnTo>
                      <a:pt x="1485" y="10375"/>
                    </a:lnTo>
                    <a:lnTo>
                      <a:pt x="1545" y="10476"/>
                    </a:lnTo>
                    <a:lnTo>
                      <a:pt x="1545" y="10679"/>
                    </a:lnTo>
                    <a:lnTo>
                      <a:pt x="1515" y="10780"/>
                    </a:lnTo>
                    <a:lnTo>
                      <a:pt x="1485" y="10921"/>
                    </a:lnTo>
                    <a:lnTo>
                      <a:pt x="1380" y="11144"/>
                    </a:lnTo>
                    <a:lnTo>
                      <a:pt x="1320" y="11043"/>
                    </a:lnTo>
                    <a:lnTo>
                      <a:pt x="1185" y="11225"/>
                    </a:lnTo>
                    <a:lnTo>
                      <a:pt x="1065" y="11245"/>
                    </a:lnTo>
                    <a:lnTo>
                      <a:pt x="945" y="11427"/>
                    </a:lnTo>
                    <a:lnTo>
                      <a:pt x="825" y="11447"/>
                    </a:lnTo>
                    <a:lnTo>
                      <a:pt x="585" y="11447"/>
                    </a:lnTo>
                    <a:lnTo>
                      <a:pt x="330" y="11548"/>
                    </a:lnTo>
                    <a:lnTo>
                      <a:pt x="210" y="11548"/>
                    </a:lnTo>
                    <a:lnTo>
                      <a:pt x="165" y="11326"/>
                    </a:lnTo>
                    <a:lnTo>
                      <a:pt x="120" y="11022"/>
                    </a:lnTo>
                    <a:lnTo>
                      <a:pt x="75" y="10760"/>
                    </a:lnTo>
                    <a:lnTo>
                      <a:pt x="60" y="10476"/>
                    </a:lnTo>
                    <a:lnTo>
                      <a:pt x="60" y="10153"/>
                    </a:lnTo>
                    <a:lnTo>
                      <a:pt x="0" y="9688"/>
                    </a:lnTo>
                  </a:path>
                </a:pathLst>
              </a:custGeom>
              <a:solidFill>
                <a:srgbClr val="C1CEFF"/>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grpSp>
        <p:sp>
          <p:nvSpPr>
            <p:cNvPr id="255" name="Freeform 37"/>
            <p:cNvSpPr/>
            <p:nvPr/>
          </p:nvSpPr>
          <p:spPr>
            <a:xfrm>
              <a:off x="0" y="126999"/>
              <a:ext cx="1255835" cy="13606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563"/>
                  </a:moveTo>
                  <a:lnTo>
                    <a:pt x="1033" y="4818"/>
                  </a:lnTo>
                  <a:lnTo>
                    <a:pt x="1638" y="4516"/>
                  </a:lnTo>
                  <a:lnTo>
                    <a:pt x="1714" y="4050"/>
                  </a:lnTo>
                  <a:lnTo>
                    <a:pt x="1260" y="3771"/>
                  </a:lnTo>
                  <a:lnTo>
                    <a:pt x="1235" y="3235"/>
                  </a:lnTo>
                  <a:lnTo>
                    <a:pt x="1437" y="3096"/>
                  </a:lnTo>
                  <a:lnTo>
                    <a:pt x="1386" y="2863"/>
                  </a:lnTo>
                  <a:lnTo>
                    <a:pt x="2193" y="2770"/>
                  </a:lnTo>
                  <a:lnTo>
                    <a:pt x="2394" y="2351"/>
                  </a:lnTo>
                  <a:lnTo>
                    <a:pt x="2420" y="1978"/>
                  </a:lnTo>
                  <a:lnTo>
                    <a:pt x="3075" y="1862"/>
                  </a:lnTo>
                  <a:lnTo>
                    <a:pt x="3151" y="1466"/>
                  </a:lnTo>
                  <a:lnTo>
                    <a:pt x="2520" y="1350"/>
                  </a:lnTo>
                  <a:lnTo>
                    <a:pt x="2823" y="1071"/>
                  </a:lnTo>
                  <a:lnTo>
                    <a:pt x="3856" y="1071"/>
                  </a:lnTo>
                  <a:lnTo>
                    <a:pt x="4159" y="768"/>
                  </a:lnTo>
                  <a:lnTo>
                    <a:pt x="4587" y="722"/>
                  </a:lnTo>
                  <a:lnTo>
                    <a:pt x="4839" y="466"/>
                  </a:lnTo>
                  <a:lnTo>
                    <a:pt x="5167" y="931"/>
                  </a:lnTo>
                  <a:lnTo>
                    <a:pt x="6477" y="838"/>
                  </a:lnTo>
                  <a:lnTo>
                    <a:pt x="7057" y="1303"/>
                  </a:lnTo>
                  <a:lnTo>
                    <a:pt x="8998" y="1187"/>
                  </a:lnTo>
                  <a:lnTo>
                    <a:pt x="9300" y="954"/>
                  </a:lnTo>
                  <a:lnTo>
                    <a:pt x="10031" y="1350"/>
                  </a:lnTo>
                  <a:lnTo>
                    <a:pt x="10787" y="1699"/>
                  </a:lnTo>
                  <a:lnTo>
                    <a:pt x="11140" y="1536"/>
                  </a:lnTo>
                  <a:lnTo>
                    <a:pt x="11392" y="1350"/>
                  </a:lnTo>
                  <a:lnTo>
                    <a:pt x="12022" y="1466"/>
                  </a:lnTo>
                  <a:lnTo>
                    <a:pt x="11569" y="1187"/>
                  </a:lnTo>
                  <a:lnTo>
                    <a:pt x="11191" y="1234"/>
                  </a:lnTo>
                  <a:lnTo>
                    <a:pt x="10586" y="1303"/>
                  </a:lnTo>
                  <a:lnTo>
                    <a:pt x="10283" y="931"/>
                  </a:lnTo>
                  <a:lnTo>
                    <a:pt x="9956" y="722"/>
                  </a:lnTo>
                  <a:lnTo>
                    <a:pt x="9956" y="396"/>
                  </a:lnTo>
                  <a:lnTo>
                    <a:pt x="10056" y="47"/>
                  </a:lnTo>
                  <a:lnTo>
                    <a:pt x="10309" y="0"/>
                  </a:lnTo>
                  <a:lnTo>
                    <a:pt x="10687" y="303"/>
                  </a:lnTo>
                  <a:lnTo>
                    <a:pt x="10787" y="163"/>
                  </a:lnTo>
                  <a:lnTo>
                    <a:pt x="11090" y="0"/>
                  </a:lnTo>
                  <a:lnTo>
                    <a:pt x="11443" y="233"/>
                  </a:lnTo>
                  <a:lnTo>
                    <a:pt x="11644" y="47"/>
                  </a:lnTo>
                  <a:lnTo>
                    <a:pt x="11846" y="349"/>
                  </a:lnTo>
                  <a:lnTo>
                    <a:pt x="11871" y="582"/>
                  </a:lnTo>
                  <a:lnTo>
                    <a:pt x="12400" y="838"/>
                  </a:lnTo>
                  <a:lnTo>
                    <a:pt x="12199" y="1071"/>
                  </a:lnTo>
                  <a:lnTo>
                    <a:pt x="12199" y="1397"/>
                  </a:lnTo>
                  <a:lnTo>
                    <a:pt x="13106" y="1466"/>
                  </a:lnTo>
                  <a:lnTo>
                    <a:pt x="13333" y="1071"/>
                  </a:lnTo>
                  <a:lnTo>
                    <a:pt x="13182" y="884"/>
                  </a:lnTo>
                  <a:lnTo>
                    <a:pt x="12779" y="931"/>
                  </a:lnTo>
                  <a:lnTo>
                    <a:pt x="12879" y="466"/>
                  </a:lnTo>
                  <a:lnTo>
                    <a:pt x="13661" y="722"/>
                  </a:lnTo>
                  <a:lnTo>
                    <a:pt x="13837" y="1047"/>
                  </a:lnTo>
                  <a:lnTo>
                    <a:pt x="14492" y="1047"/>
                  </a:lnTo>
                  <a:lnTo>
                    <a:pt x="15173" y="1420"/>
                  </a:lnTo>
                  <a:lnTo>
                    <a:pt x="15501" y="1350"/>
                  </a:lnTo>
                  <a:lnTo>
                    <a:pt x="15853" y="1699"/>
                  </a:lnTo>
                  <a:lnTo>
                    <a:pt x="15501" y="2165"/>
                  </a:lnTo>
                  <a:lnTo>
                    <a:pt x="15198" y="1816"/>
                  </a:lnTo>
                  <a:lnTo>
                    <a:pt x="14996" y="1932"/>
                  </a:lnTo>
                  <a:lnTo>
                    <a:pt x="14694" y="2188"/>
                  </a:lnTo>
                  <a:lnTo>
                    <a:pt x="14240" y="2421"/>
                  </a:lnTo>
                  <a:lnTo>
                    <a:pt x="14467" y="2770"/>
                  </a:lnTo>
                  <a:lnTo>
                    <a:pt x="14064" y="2816"/>
                  </a:lnTo>
                  <a:lnTo>
                    <a:pt x="13736" y="3282"/>
                  </a:lnTo>
                  <a:lnTo>
                    <a:pt x="13409" y="3864"/>
                  </a:lnTo>
                  <a:lnTo>
                    <a:pt x="13913" y="4353"/>
                  </a:lnTo>
                  <a:lnTo>
                    <a:pt x="14291" y="4934"/>
                  </a:lnTo>
                  <a:lnTo>
                    <a:pt x="15072" y="5004"/>
                  </a:lnTo>
                  <a:lnTo>
                    <a:pt x="15727" y="4934"/>
                  </a:lnTo>
                  <a:lnTo>
                    <a:pt x="16030" y="5237"/>
                  </a:lnTo>
                  <a:lnTo>
                    <a:pt x="15904" y="5400"/>
                  </a:lnTo>
                  <a:lnTo>
                    <a:pt x="15702" y="5703"/>
                  </a:lnTo>
                  <a:lnTo>
                    <a:pt x="16005" y="6238"/>
                  </a:lnTo>
                  <a:lnTo>
                    <a:pt x="16080" y="6634"/>
                  </a:lnTo>
                  <a:lnTo>
                    <a:pt x="16458" y="6820"/>
                  </a:lnTo>
                  <a:lnTo>
                    <a:pt x="16962" y="6471"/>
                  </a:lnTo>
                  <a:lnTo>
                    <a:pt x="16811" y="5982"/>
                  </a:lnTo>
                  <a:lnTo>
                    <a:pt x="16383" y="5563"/>
                  </a:lnTo>
                  <a:lnTo>
                    <a:pt x="16887" y="5051"/>
                  </a:lnTo>
                  <a:lnTo>
                    <a:pt x="16458" y="4213"/>
                  </a:lnTo>
                  <a:lnTo>
                    <a:pt x="16055" y="3864"/>
                  </a:lnTo>
                  <a:lnTo>
                    <a:pt x="16383" y="3538"/>
                  </a:lnTo>
                  <a:lnTo>
                    <a:pt x="16332" y="3096"/>
                  </a:lnTo>
                  <a:lnTo>
                    <a:pt x="16559" y="2816"/>
                  </a:lnTo>
                  <a:lnTo>
                    <a:pt x="16962" y="3096"/>
                  </a:lnTo>
                  <a:lnTo>
                    <a:pt x="17895" y="4097"/>
                  </a:lnTo>
                  <a:lnTo>
                    <a:pt x="18449" y="4236"/>
                  </a:lnTo>
                  <a:lnTo>
                    <a:pt x="18626" y="3980"/>
                  </a:lnTo>
                  <a:lnTo>
                    <a:pt x="18475" y="3422"/>
                  </a:lnTo>
                  <a:lnTo>
                    <a:pt x="18802" y="3515"/>
                  </a:lnTo>
                  <a:lnTo>
                    <a:pt x="19382" y="4120"/>
                  </a:lnTo>
                  <a:lnTo>
                    <a:pt x="19483" y="4469"/>
                  </a:lnTo>
                  <a:lnTo>
                    <a:pt x="19811" y="4702"/>
                  </a:lnTo>
                  <a:lnTo>
                    <a:pt x="20466" y="4981"/>
                  </a:lnTo>
                  <a:lnTo>
                    <a:pt x="20793" y="5470"/>
                  </a:lnTo>
                  <a:lnTo>
                    <a:pt x="21298" y="5819"/>
                  </a:lnTo>
                  <a:lnTo>
                    <a:pt x="21575" y="5935"/>
                  </a:lnTo>
                  <a:lnTo>
                    <a:pt x="21600" y="6238"/>
                  </a:lnTo>
                  <a:lnTo>
                    <a:pt x="21197" y="6447"/>
                  </a:lnTo>
                  <a:lnTo>
                    <a:pt x="20970" y="6215"/>
                  </a:lnTo>
                  <a:lnTo>
                    <a:pt x="20768" y="6238"/>
                  </a:lnTo>
                  <a:lnTo>
                    <a:pt x="20693" y="6750"/>
                  </a:lnTo>
                  <a:lnTo>
                    <a:pt x="20365" y="6866"/>
                  </a:lnTo>
                  <a:lnTo>
                    <a:pt x="20012" y="6587"/>
                  </a:lnTo>
                  <a:lnTo>
                    <a:pt x="19256" y="6587"/>
                  </a:lnTo>
                  <a:lnTo>
                    <a:pt x="19155" y="7169"/>
                  </a:lnTo>
                  <a:lnTo>
                    <a:pt x="19332" y="7518"/>
                  </a:lnTo>
                  <a:lnTo>
                    <a:pt x="19634" y="7332"/>
                  </a:lnTo>
                  <a:lnTo>
                    <a:pt x="19937" y="7262"/>
                  </a:lnTo>
                  <a:lnTo>
                    <a:pt x="20239" y="7448"/>
                  </a:lnTo>
                  <a:lnTo>
                    <a:pt x="19836" y="7867"/>
                  </a:lnTo>
                  <a:lnTo>
                    <a:pt x="20239" y="8263"/>
                  </a:lnTo>
                  <a:lnTo>
                    <a:pt x="20768" y="8379"/>
                  </a:lnTo>
                  <a:lnTo>
                    <a:pt x="20693" y="8612"/>
                  </a:lnTo>
                  <a:lnTo>
                    <a:pt x="20516" y="8635"/>
                  </a:lnTo>
                  <a:lnTo>
                    <a:pt x="20012" y="9962"/>
                  </a:lnTo>
                  <a:lnTo>
                    <a:pt x="20037" y="9101"/>
                  </a:lnTo>
                  <a:lnTo>
                    <a:pt x="20264" y="8682"/>
                  </a:lnTo>
                  <a:lnTo>
                    <a:pt x="20012" y="8496"/>
                  </a:lnTo>
                  <a:lnTo>
                    <a:pt x="19710" y="8752"/>
                  </a:lnTo>
                  <a:lnTo>
                    <a:pt x="19886" y="8984"/>
                  </a:lnTo>
                  <a:lnTo>
                    <a:pt x="19634" y="9147"/>
                  </a:lnTo>
                  <a:lnTo>
                    <a:pt x="19407" y="9334"/>
                  </a:lnTo>
                  <a:lnTo>
                    <a:pt x="19432" y="9916"/>
                  </a:lnTo>
                  <a:lnTo>
                    <a:pt x="19105" y="10148"/>
                  </a:lnTo>
                  <a:lnTo>
                    <a:pt x="18651" y="10218"/>
                  </a:lnTo>
                  <a:lnTo>
                    <a:pt x="18802" y="10521"/>
                  </a:lnTo>
                  <a:lnTo>
                    <a:pt x="18651" y="10870"/>
                  </a:lnTo>
                  <a:lnTo>
                    <a:pt x="18802" y="11149"/>
                  </a:lnTo>
                  <a:lnTo>
                    <a:pt x="18550" y="11731"/>
                  </a:lnTo>
                  <a:lnTo>
                    <a:pt x="18449" y="12266"/>
                  </a:lnTo>
                  <a:lnTo>
                    <a:pt x="18046" y="12569"/>
                  </a:lnTo>
                  <a:lnTo>
                    <a:pt x="17542" y="13430"/>
                  </a:lnTo>
                  <a:lnTo>
                    <a:pt x="17492" y="14012"/>
                  </a:lnTo>
                  <a:lnTo>
                    <a:pt x="17643" y="14454"/>
                  </a:lnTo>
                  <a:lnTo>
                    <a:pt x="17895" y="15036"/>
                  </a:lnTo>
                  <a:lnTo>
                    <a:pt x="18021" y="15665"/>
                  </a:lnTo>
                  <a:lnTo>
                    <a:pt x="17794" y="15921"/>
                  </a:lnTo>
                  <a:lnTo>
                    <a:pt x="17492" y="15734"/>
                  </a:lnTo>
                  <a:lnTo>
                    <a:pt x="17542" y="15432"/>
                  </a:lnTo>
                  <a:lnTo>
                    <a:pt x="17391" y="14734"/>
                  </a:lnTo>
                  <a:lnTo>
                    <a:pt x="17189" y="14617"/>
                  </a:lnTo>
                  <a:lnTo>
                    <a:pt x="17063" y="14198"/>
                  </a:lnTo>
                  <a:lnTo>
                    <a:pt x="16786" y="14198"/>
                  </a:lnTo>
                  <a:lnTo>
                    <a:pt x="16484" y="13966"/>
                  </a:lnTo>
                  <a:lnTo>
                    <a:pt x="16156" y="14035"/>
                  </a:lnTo>
                  <a:lnTo>
                    <a:pt x="15853" y="13896"/>
                  </a:lnTo>
                  <a:lnTo>
                    <a:pt x="15501" y="14082"/>
                  </a:lnTo>
                  <a:lnTo>
                    <a:pt x="14820" y="13919"/>
                  </a:lnTo>
                  <a:lnTo>
                    <a:pt x="15274" y="14431"/>
                  </a:lnTo>
                  <a:lnTo>
                    <a:pt x="14694" y="14384"/>
                  </a:lnTo>
                  <a:lnTo>
                    <a:pt x="14291" y="14012"/>
                  </a:lnTo>
                  <a:lnTo>
                    <a:pt x="13635" y="14012"/>
                  </a:lnTo>
                  <a:lnTo>
                    <a:pt x="13736" y="14617"/>
                  </a:lnTo>
                  <a:lnTo>
                    <a:pt x="13232" y="14431"/>
                  </a:lnTo>
                  <a:lnTo>
                    <a:pt x="12980" y="15036"/>
                  </a:lnTo>
                  <a:lnTo>
                    <a:pt x="13182" y="15316"/>
                  </a:lnTo>
                  <a:lnTo>
                    <a:pt x="12980" y="16037"/>
                  </a:lnTo>
                  <a:lnTo>
                    <a:pt x="13207" y="16898"/>
                  </a:lnTo>
                  <a:lnTo>
                    <a:pt x="13459" y="17480"/>
                  </a:lnTo>
                  <a:lnTo>
                    <a:pt x="13761" y="18016"/>
                  </a:lnTo>
                  <a:lnTo>
                    <a:pt x="14694" y="17969"/>
                  </a:lnTo>
                  <a:lnTo>
                    <a:pt x="15097" y="17853"/>
                  </a:lnTo>
                  <a:lnTo>
                    <a:pt x="15173" y="17480"/>
                  </a:lnTo>
                  <a:lnTo>
                    <a:pt x="14971" y="17154"/>
                  </a:lnTo>
                  <a:lnTo>
                    <a:pt x="14996" y="16898"/>
                  </a:lnTo>
                  <a:lnTo>
                    <a:pt x="15551" y="16968"/>
                  </a:lnTo>
                  <a:lnTo>
                    <a:pt x="16131" y="16828"/>
                  </a:lnTo>
                  <a:lnTo>
                    <a:pt x="16131" y="17154"/>
                  </a:lnTo>
                  <a:lnTo>
                    <a:pt x="15954" y="17666"/>
                  </a:lnTo>
                  <a:lnTo>
                    <a:pt x="15702" y="18062"/>
                  </a:lnTo>
                  <a:lnTo>
                    <a:pt x="15627" y="18597"/>
                  </a:lnTo>
                  <a:lnTo>
                    <a:pt x="16005" y="18830"/>
                  </a:lnTo>
                  <a:lnTo>
                    <a:pt x="16484" y="18737"/>
                  </a:lnTo>
                  <a:lnTo>
                    <a:pt x="16786" y="18947"/>
                  </a:lnTo>
                  <a:lnTo>
                    <a:pt x="17063" y="18853"/>
                  </a:lnTo>
                  <a:lnTo>
                    <a:pt x="17164" y="19203"/>
                  </a:lnTo>
                  <a:lnTo>
                    <a:pt x="16912" y="19738"/>
                  </a:lnTo>
                  <a:lnTo>
                    <a:pt x="17114" y="20064"/>
                  </a:lnTo>
                  <a:lnTo>
                    <a:pt x="17164" y="20669"/>
                  </a:lnTo>
                  <a:lnTo>
                    <a:pt x="17492" y="21088"/>
                  </a:lnTo>
                  <a:lnTo>
                    <a:pt x="17920" y="21204"/>
                  </a:lnTo>
                  <a:lnTo>
                    <a:pt x="18223" y="21088"/>
                  </a:lnTo>
                  <a:lnTo>
                    <a:pt x="18349" y="21134"/>
                  </a:lnTo>
                  <a:lnTo>
                    <a:pt x="18903" y="21134"/>
                  </a:lnTo>
                  <a:lnTo>
                    <a:pt x="19407" y="21181"/>
                  </a:lnTo>
                  <a:lnTo>
                    <a:pt x="19533" y="20902"/>
                  </a:lnTo>
                  <a:lnTo>
                    <a:pt x="19105" y="21367"/>
                  </a:lnTo>
                  <a:lnTo>
                    <a:pt x="18802" y="21321"/>
                  </a:lnTo>
                  <a:lnTo>
                    <a:pt x="18525" y="21367"/>
                  </a:lnTo>
                  <a:lnTo>
                    <a:pt x="17920" y="21600"/>
                  </a:lnTo>
                  <a:lnTo>
                    <a:pt x="17416" y="21297"/>
                  </a:lnTo>
                  <a:lnTo>
                    <a:pt x="16962" y="21088"/>
                  </a:lnTo>
                  <a:lnTo>
                    <a:pt x="16761" y="21134"/>
                  </a:lnTo>
                  <a:lnTo>
                    <a:pt x="16786" y="20878"/>
                  </a:lnTo>
                  <a:lnTo>
                    <a:pt x="16761" y="20436"/>
                  </a:lnTo>
                  <a:lnTo>
                    <a:pt x="16358" y="20064"/>
                  </a:lnTo>
                  <a:lnTo>
                    <a:pt x="15526" y="19831"/>
                  </a:lnTo>
                  <a:lnTo>
                    <a:pt x="15400" y="19622"/>
                  </a:lnTo>
                  <a:lnTo>
                    <a:pt x="15173" y="19668"/>
                  </a:lnTo>
                  <a:lnTo>
                    <a:pt x="14921" y="19482"/>
                  </a:lnTo>
                  <a:lnTo>
                    <a:pt x="14568" y="19296"/>
                  </a:lnTo>
                  <a:lnTo>
                    <a:pt x="14165" y="18737"/>
                  </a:lnTo>
                  <a:lnTo>
                    <a:pt x="13711" y="18597"/>
                  </a:lnTo>
                  <a:lnTo>
                    <a:pt x="13434" y="18947"/>
                  </a:lnTo>
                  <a:lnTo>
                    <a:pt x="13131" y="18667"/>
                  </a:lnTo>
                  <a:lnTo>
                    <a:pt x="12779" y="18667"/>
                  </a:lnTo>
                  <a:lnTo>
                    <a:pt x="12048" y="18481"/>
                  </a:lnTo>
                  <a:lnTo>
                    <a:pt x="10712" y="17550"/>
                  </a:lnTo>
                  <a:lnTo>
                    <a:pt x="10611" y="16596"/>
                  </a:lnTo>
                  <a:lnTo>
                    <a:pt x="10485" y="16200"/>
                  </a:lnTo>
                  <a:lnTo>
                    <a:pt x="10258" y="15921"/>
                  </a:lnTo>
                  <a:lnTo>
                    <a:pt x="9956" y="15385"/>
                  </a:lnTo>
                  <a:lnTo>
                    <a:pt x="8569" y="13547"/>
                  </a:lnTo>
                  <a:lnTo>
                    <a:pt x="8569" y="14222"/>
                  </a:lnTo>
                  <a:lnTo>
                    <a:pt x="9426" y="15478"/>
                  </a:lnTo>
                  <a:lnTo>
                    <a:pt x="9779" y="16503"/>
                  </a:lnTo>
                  <a:lnTo>
                    <a:pt x="9250" y="16270"/>
                  </a:lnTo>
                  <a:lnTo>
                    <a:pt x="9149" y="15665"/>
                  </a:lnTo>
                  <a:lnTo>
                    <a:pt x="8469" y="15269"/>
                  </a:lnTo>
                  <a:lnTo>
                    <a:pt x="8847" y="15036"/>
                  </a:lnTo>
                  <a:lnTo>
                    <a:pt x="7939" y="14384"/>
                  </a:lnTo>
                  <a:lnTo>
                    <a:pt x="8292" y="14012"/>
                  </a:lnTo>
                  <a:lnTo>
                    <a:pt x="7965" y="13221"/>
                  </a:lnTo>
                  <a:lnTo>
                    <a:pt x="6830" y="11615"/>
                  </a:lnTo>
                  <a:lnTo>
                    <a:pt x="6704" y="10684"/>
                  </a:lnTo>
                  <a:lnTo>
                    <a:pt x="6780" y="9916"/>
                  </a:lnTo>
                  <a:lnTo>
                    <a:pt x="7057" y="9147"/>
                  </a:lnTo>
                  <a:lnTo>
                    <a:pt x="7057" y="8379"/>
                  </a:lnTo>
                  <a:lnTo>
                    <a:pt x="6830" y="7914"/>
                  </a:lnTo>
                  <a:lnTo>
                    <a:pt x="7460" y="7751"/>
                  </a:lnTo>
                  <a:lnTo>
                    <a:pt x="6704" y="6820"/>
                  </a:lnTo>
                  <a:lnTo>
                    <a:pt x="6730" y="6401"/>
                  </a:lnTo>
                  <a:lnTo>
                    <a:pt x="6402" y="5819"/>
                  </a:lnTo>
                  <a:lnTo>
                    <a:pt x="6528" y="5470"/>
                  </a:lnTo>
                  <a:lnTo>
                    <a:pt x="6301" y="5284"/>
                  </a:lnTo>
                  <a:lnTo>
                    <a:pt x="6276" y="4888"/>
                  </a:lnTo>
                  <a:lnTo>
                    <a:pt x="6049" y="4585"/>
                  </a:lnTo>
                  <a:lnTo>
                    <a:pt x="6301" y="4329"/>
                  </a:lnTo>
                  <a:lnTo>
                    <a:pt x="5948" y="4120"/>
                  </a:lnTo>
                  <a:lnTo>
                    <a:pt x="5646" y="4399"/>
                  </a:lnTo>
                  <a:lnTo>
                    <a:pt x="5217" y="3864"/>
                  </a:lnTo>
                  <a:lnTo>
                    <a:pt x="4738" y="3701"/>
                  </a:lnTo>
                  <a:lnTo>
                    <a:pt x="4083" y="3701"/>
                  </a:lnTo>
                  <a:lnTo>
                    <a:pt x="3655" y="4213"/>
                  </a:lnTo>
                  <a:lnTo>
                    <a:pt x="3453" y="4050"/>
                  </a:lnTo>
                  <a:lnTo>
                    <a:pt x="3806" y="3398"/>
                  </a:lnTo>
                  <a:lnTo>
                    <a:pt x="3478" y="3515"/>
                  </a:lnTo>
                  <a:lnTo>
                    <a:pt x="2823" y="4213"/>
                  </a:lnTo>
                  <a:lnTo>
                    <a:pt x="2117" y="4818"/>
                  </a:lnTo>
                  <a:lnTo>
                    <a:pt x="1487" y="4981"/>
                  </a:lnTo>
                  <a:lnTo>
                    <a:pt x="428" y="5586"/>
                  </a:lnTo>
                  <a:lnTo>
                    <a:pt x="0" y="5563"/>
                  </a:lnTo>
                </a:path>
              </a:pathLst>
            </a:custGeom>
            <a:solidFill>
              <a:srgbClr val="EF9100"/>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56" name="Freeform 38"/>
            <p:cNvSpPr/>
            <p:nvPr/>
          </p:nvSpPr>
          <p:spPr>
            <a:xfrm>
              <a:off x="896937" y="0"/>
              <a:ext cx="427158" cy="3573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426"/>
                  </a:moveTo>
                  <a:lnTo>
                    <a:pt x="520" y="2833"/>
                  </a:lnTo>
                  <a:lnTo>
                    <a:pt x="520" y="1593"/>
                  </a:lnTo>
                  <a:lnTo>
                    <a:pt x="1262" y="0"/>
                  </a:lnTo>
                  <a:lnTo>
                    <a:pt x="5196" y="1062"/>
                  </a:lnTo>
                  <a:lnTo>
                    <a:pt x="11951" y="2921"/>
                  </a:lnTo>
                  <a:lnTo>
                    <a:pt x="14548" y="4515"/>
                  </a:lnTo>
                  <a:lnTo>
                    <a:pt x="18111" y="6020"/>
                  </a:lnTo>
                  <a:lnTo>
                    <a:pt x="19819" y="8852"/>
                  </a:lnTo>
                  <a:lnTo>
                    <a:pt x="21600" y="10269"/>
                  </a:lnTo>
                  <a:lnTo>
                    <a:pt x="20932" y="11331"/>
                  </a:lnTo>
                  <a:lnTo>
                    <a:pt x="20932" y="12659"/>
                  </a:lnTo>
                  <a:lnTo>
                    <a:pt x="20264" y="12925"/>
                  </a:lnTo>
                  <a:lnTo>
                    <a:pt x="19670" y="14075"/>
                  </a:lnTo>
                  <a:lnTo>
                    <a:pt x="20264" y="15315"/>
                  </a:lnTo>
                  <a:lnTo>
                    <a:pt x="20115" y="16200"/>
                  </a:lnTo>
                  <a:lnTo>
                    <a:pt x="19447" y="17351"/>
                  </a:lnTo>
                  <a:lnTo>
                    <a:pt x="19522" y="18502"/>
                  </a:lnTo>
                  <a:lnTo>
                    <a:pt x="20709" y="19652"/>
                  </a:lnTo>
                  <a:lnTo>
                    <a:pt x="20784" y="20892"/>
                  </a:lnTo>
                  <a:lnTo>
                    <a:pt x="20561" y="21423"/>
                  </a:lnTo>
                  <a:lnTo>
                    <a:pt x="19373" y="21600"/>
                  </a:lnTo>
                  <a:lnTo>
                    <a:pt x="18482" y="20980"/>
                  </a:lnTo>
                  <a:lnTo>
                    <a:pt x="17518" y="19564"/>
                  </a:lnTo>
                  <a:lnTo>
                    <a:pt x="17072" y="19564"/>
                  </a:lnTo>
                  <a:lnTo>
                    <a:pt x="16627" y="18944"/>
                  </a:lnTo>
                  <a:lnTo>
                    <a:pt x="16107" y="17174"/>
                  </a:lnTo>
                  <a:lnTo>
                    <a:pt x="15513" y="16643"/>
                  </a:lnTo>
                  <a:lnTo>
                    <a:pt x="14252" y="15757"/>
                  </a:lnTo>
                  <a:lnTo>
                    <a:pt x="13212" y="15138"/>
                  </a:lnTo>
                  <a:lnTo>
                    <a:pt x="11654" y="13544"/>
                  </a:lnTo>
                  <a:lnTo>
                    <a:pt x="10911" y="12305"/>
                  </a:lnTo>
                  <a:lnTo>
                    <a:pt x="11060" y="11420"/>
                  </a:lnTo>
                  <a:lnTo>
                    <a:pt x="11728" y="10711"/>
                  </a:lnTo>
                  <a:lnTo>
                    <a:pt x="11134" y="9738"/>
                  </a:lnTo>
                  <a:lnTo>
                    <a:pt x="10540" y="10269"/>
                  </a:lnTo>
                  <a:lnTo>
                    <a:pt x="9575" y="8852"/>
                  </a:lnTo>
                  <a:lnTo>
                    <a:pt x="9353" y="9561"/>
                  </a:lnTo>
                  <a:lnTo>
                    <a:pt x="8536" y="9561"/>
                  </a:lnTo>
                  <a:lnTo>
                    <a:pt x="8313" y="8941"/>
                  </a:lnTo>
                  <a:lnTo>
                    <a:pt x="8313" y="7967"/>
                  </a:lnTo>
                  <a:lnTo>
                    <a:pt x="7942" y="7348"/>
                  </a:lnTo>
                  <a:lnTo>
                    <a:pt x="7348" y="7525"/>
                  </a:lnTo>
                  <a:lnTo>
                    <a:pt x="6532" y="5843"/>
                  </a:lnTo>
                  <a:lnTo>
                    <a:pt x="5938" y="5754"/>
                  </a:lnTo>
                  <a:lnTo>
                    <a:pt x="5047" y="4957"/>
                  </a:lnTo>
                  <a:lnTo>
                    <a:pt x="3192" y="5134"/>
                  </a:lnTo>
                  <a:lnTo>
                    <a:pt x="1336" y="4957"/>
                  </a:lnTo>
                  <a:lnTo>
                    <a:pt x="0" y="4426"/>
                  </a:lnTo>
                </a:path>
              </a:pathLst>
            </a:custGeom>
            <a:solidFill>
              <a:srgbClr val="EF9100"/>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57" name="Freeform 39"/>
            <p:cNvSpPr/>
            <p:nvPr/>
          </p:nvSpPr>
          <p:spPr>
            <a:xfrm>
              <a:off x="809625" y="125413"/>
              <a:ext cx="274764" cy="1842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4" y="0"/>
                  </a:moveTo>
                  <a:lnTo>
                    <a:pt x="0" y="1728"/>
                  </a:lnTo>
                  <a:lnTo>
                    <a:pt x="0" y="3629"/>
                  </a:lnTo>
                  <a:lnTo>
                    <a:pt x="1494" y="6048"/>
                  </a:lnTo>
                  <a:lnTo>
                    <a:pt x="2413" y="5357"/>
                  </a:lnTo>
                  <a:lnTo>
                    <a:pt x="2757" y="6221"/>
                  </a:lnTo>
                  <a:lnTo>
                    <a:pt x="3906" y="6566"/>
                  </a:lnTo>
                  <a:lnTo>
                    <a:pt x="4481" y="5184"/>
                  </a:lnTo>
                  <a:lnTo>
                    <a:pt x="6549" y="5357"/>
                  </a:lnTo>
                  <a:lnTo>
                    <a:pt x="6894" y="6739"/>
                  </a:lnTo>
                  <a:lnTo>
                    <a:pt x="7698" y="7430"/>
                  </a:lnTo>
                  <a:lnTo>
                    <a:pt x="9421" y="7085"/>
                  </a:lnTo>
                  <a:lnTo>
                    <a:pt x="9996" y="7949"/>
                  </a:lnTo>
                  <a:lnTo>
                    <a:pt x="10915" y="8813"/>
                  </a:lnTo>
                  <a:lnTo>
                    <a:pt x="11719" y="10541"/>
                  </a:lnTo>
                  <a:lnTo>
                    <a:pt x="11719" y="12787"/>
                  </a:lnTo>
                  <a:lnTo>
                    <a:pt x="11145" y="13306"/>
                  </a:lnTo>
                  <a:lnTo>
                    <a:pt x="11374" y="14170"/>
                  </a:lnTo>
                  <a:lnTo>
                    <a:pt x="10455" y="15552"/>
                  </a:lnTo>
                  <a:lnTo>
                    <a:pt x="10455" y="17626"/>
                  </a:lnTo>
                  <a:lnTo>
                    <a:pt x="11834" y="17971"/>
                  </a:lnTo>
                  <a:lnTo>
                    <a:pt x="12638" y="17280"/>
                  </a:lnTo>
                  <a:lnTo>
                    <a:pt x="12868" y="16416"/>
                  </a:lnTo>
                  <a:lnTo>
                    <a:pt x="13328" y="17280"/>
                  </a:lnTo>
                  <a:lnTo>
                    <a:pt x="14132" y="16762"/>
                  </a:lnTo>
                  <a:lnTo>
                    <a:pt x="15740" y="17971"/>
                  </a:lnTo>
                  <a:lnTo>
                    <a:pt x="16774" y="19872"/>
                  </a:lnTo>
                  <a:lnTo>
                    <a:pt x="17119" y="19872"/>
                  </a:lnTo>
                  <a:lnTo>
                    <a:pt x="17234" y="21082"/>
                  </a:lnTo>
                  <a:lnTo>
                    <a:pt x="18268" y="21600"/>
                  </a:lnTo>
                  <a:lnTo>
                    <a:pt x="19532" y="21600"/>
                  </a:lnTo>
                  <a:lnTo>
                    <a:pt x="18728" y="20390"/>
                  </a:lnTo>
                  <a:lnTo>
                    <a:pt x="19072" y="19354"/>
                  </a:lnTo>
                  <a:lnTo>
                    <a:pt x="19991" y="20390"/>
                  </a:lnTo>
                  <a:lnTo>
                    <a:pt x="21026" y="20736"/>
                  </a:lnTo>
                  <a:lnTo>
                    <a:pt x="21140" y="19008"/>
                  </a:lnTo>
                  <a:lnTo>
                    <a:pt x="20106" y="17626"/>
                  </a:lnTo>
                  <a:lnTo>
                    <a:pt x="19302" y="17626"/>
                  </a:lnTo>
                  <a:lnTo>
                    <a:pt x="18268" y="16243"/>
                  </a:lnTo>
                  <a:lnTo>
                    <a:pt x="19302" y="16243"/>
                  </a:lnTo>
                  <a:lnTo>
                    <a:pt x="20106" y="17107"/>
                  </a:lnTo>
                  <a:lnTo>
                    <a:pt x="21600" y="17107"/>
                  </a:lnTo>
                  <a:lnTo>
                    <a:pt x="21255" y="15379"/>
                  </a:lnTo>
                  <a:lnTo>
                    <a:pt x="19991" y="13651"/>
                  </a:lnTo>
                  <a:lnTo>
                    <a:pt x="19072" y="13306"/>
                  </a:lnTo>
                  <a:lnTo>
                    <a:pt x="17694" y="11405"/>
                  </a:lnTo>
                  <a:lnTo>
                    <a:pt x="16085" y="10886"/>
                  </a:lnTo>
                  <a:lnTo>
                    <a:pt x="14706" y="10022"/>
                  </a:lnTo>
                  <a:lnTo>
                    <a:pt x="13672" y="7430"/>
                  </a:lnTo>
                  <a:lnTo>
                    <a:pt x="12868" y="3974"/>
                  </a:lnTo>
                  <a:lnTo>
                    <a:pt x="11834" y="3974"/>
                  </a:lnTo>
                  <a:lnTo>
                    <a:pt x="11604" y="3110"/>
                  </a:lnTo>
                  <a:lnTo>
                    <a:pt x="10915" y="3456"/>
                  </a:lnTo>
                  <a:lnTo>
                    <a:pt x="9881" y="2074"/>
                  </a:lnTo>
                  <a:lnTo>
                    <a:pt x="8157" y="1382"/>
                  </a:lnTo>
                  <a:lnTo>
                    <a:pt x="7353" y="2246"/>
                  </a:lnTo>
                  <a:lnTo>
                    <a:pt x="5745" y="1382"/>
                  </a:lnTo>
                  <a:lnTo>
                    <a:pt x="4596" y="1382"/>
                  </a:lnTo>
                  <a:lnTo>
                    <a:pt x="4251" y="346"/>
                  </a:lnTo>
                  <a:lnTo>
                    <a:pt x="3562" y="0"/>
                  </a:lnTo>
                  <a:lnTo>
                    <a:pt x="2757" y="346"/>
                  </a:lnTo>
                  <a:lnTo>
                    <a:pt x="804" y="0"/>
                  </a:lnTo>
                </a:path>
              </a:pathLst>
            </a:custGeom>
            <a:solidFill>
              <a:srgbClr val="919191"/>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58" name="Freeform 40"/>
            <p:cNvSpPr/>
            <p:nvPr/>
          </p:nvSpPr>
          <p:spPr>
            <a:xfrm>
              <a:off x="965200" y="1149350"/>
              <a:ext cx="193805" cy="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lnTo>
                    <a:pt x="1949" y="4629"/>
                  </a:lnTo>
                  <a:lnTo>
                    <a:pt x="2761" y="4629"/>
                  </a:lnTo>
                  <a:lnTo>
                    <a:pt x="4223" y="1157"/>
                  </a:lnTo>
                  <a:lnTo>
                    <a:pt x="6009" y="1157"/>
                  </a:lnTo>
                  <a:lnTo>
                    <a:pt x="6496" y="771"/>
                  </a:lnTo>
                  <a:lnTo>
                    <a:pt x="6983" y="0"/>
                  </a:lnTo>
                  <a:lnTo>
                    <a:pt x="9257" y="3857"/>
                  </a:lnTo>
                  <a:lnTo>
                    <a:pt x="9907" y="6171"/>
                  </a:lnTo>
                  <a:lnTo>
                    <a:pt x="10232" y="5014"/>
                  </a:lnTo>
                  <a:lnTo>
                    <a:pt x="12018" y="7714"/>
                  </a:lnTo>
                  <a:lnTo>
                    <a:pt x="12992" y="7714"/>
                  </a:lnTo>
                  <a:lnTo>
                    <a:pt x="13967" y="9643"/>
                  </a:lnTo>
                  <a:lnTo>
                    <a:pt x="15429" y="10800"/>
                  </a:lnTo>
                  <a:lnTo>
                    <a:pt x="15429" y="13886"/>
                  </a:lnTo>
                  <a:lnTo>
                    <a:pt x="18189" y="13886"/>
                  </a:lnTo>
                  <a:lnTo>
                    <a:pt x="18839" y="16971"/>
                  </a:lnTo>
                  <a:lnTo>
                    <a:pt x="20463" y="16971"/>
                  </a:lnTo>
                  <a:lnTo>
                    <a:pt x="21600" y="20829"/>
                  </a:lnTo>
                  <a:lnTo>
                    <a:pt x="20950" y="21600"/>
                  </a:lnTo>
                  <a:lnTo>
                    <a:pt x="20463" y="20443"/>
                  </a:lnTo>
                  <a:lnTo>
                    <a:pt x="20301" y="19671"/>
                  </a:lnTo>
                  <a:lnTo>
                    <a:pt x="18839" y="20443"/>
                  </a:lnTo>
                  <a:lnTo>
                    <a:pt x="18352" y="20829"/>
                  </a:lnTo>
                  <a:lnTo>
                    <a:pt x="17053" y="21600"/>
                  </a:lnTo>
                  <a:lnTo>
                    <a:pt x="13967" y="21600"/>
                  </a:lnTo>
                  <a:lnTo>
                    <a:pt x="13967" y="19671"/>
                  </a:lnTo>
                  <a:lnTo>
                    <a:pt x="12018" y="14657"/>
                  </a:lnTo>
                  <a:lnTo>
                    <a:pt x="12018" y="11571"/>
                  </a:lnTo>
                  <a:lnTo>
                    <a:pt x="9907" y="11571"/>
                  </a:lnTo>
                  <a:lnTo>
                    <a:pt x="8932" y="9643"/>
                  </a:lnTo>
                  <a:lnTo>
                    <a:pt x="8283" y="11571"/>
                  </a:lnTo>
                  <a:lnTo>
                    <a:pt x="7633" y="8871"/>
                  </a:lnTo>
                  <a:lnTo>
                    <a:pt x="6983" y="8871"/>
                  </a:lnTo>
                  <a:lnTo>
                    <a:pt x="6983" y="5786"/>
                  </a:lnTo>
                  <a:lnTo>
                    <a:pt x="6496" y="4629"/>
                  </a:lnTo>
                  <a:lnTo>
                    <a:pt x="4547" y="5014"/>
                  </a:lnTo>
                  <a:lnTo>
                    <a:pt x="3248" y="8871"/>
                  </a:lnTo>
                  <a:lnTo>
                    <a:pt x="1786" y="9643"/>
                  </a:lnTo>
                  <a:lnTo>
                    <a:pt x="0" y="10800"/>
                  </a:lnTo>
                </a:path>
              </a:pathLst>
            </a:custGeom>
            <a:solidFill>
              <a:srgbClr val="919191"/>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59" name="Freeform 41"/>
            <p:cNvSpPr/>
            <p:nvPr/>
          </p:nvSpPr>
          <p:spPr>
            <a:xfrm>
              <a:off x="1136650" y="1209675"/>
              <a:ext cx="123954" cy="71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2033" y="17100"/>
                  </a:lnTo>
                  <a:lnTo>
                    <a:pt x="6861" y="16200"/>
                  </a:lnTo>
                  <a:lnTo>
                    <a:pt x="8894" y="20700"/>
                  </a:lnTo>
                  <a:lnTo>
                    <a:pt x="11435" y="21600"/>
                  </a:lnTo>
                  <a:lnTo>
                    <a:pt x="12706" y="16200"/>
                  </a:lnTo>
                  <a:lnTo>
                    <a:pt x="12198" y="14850"/>
                  </a:lnTo>
                  <a:lnTo>
                    <a:pt x="13468" y="12600"/>
                  </a:lnTo>
                  <a:lnTo>
                    <a:pt x="16264" y="16200"/>
                  </a:lnTo>
                  <a:lnTo>
                    <a:pt x="18296" y="16200"/>
                  </a:lnTo>
                  <a:lnTo>
                    <a:pt x="18296" y="13950"/>
                  </a:lnTo>
                  <a:lnTo>
                    <a:pt x="19567" y="13950"/>
                  </a:lnTo>
                  <a:lnTo>
                    <a:pt x="21600" y="10350"/>
                  </a:lnTo>
                  <a:lnTo>
                    <a:pt x="20329" y="9900"/>
                  </a:lnTo>
                  <a:lnTo>
                    <a:pt x="20329" y="3150"/>
                  </a:lnTo>
                  <a:lnTo>
                    <a:pt x="17280" y="2250"/>
                  </a:lnTo>
                  <a:lnTo>
                    <a:pt x="14739" y="3150"/>
                  </a:lnTo>
                  <a:lnTo>
                    <a:pt x="12706" y="3150"/>
                  </a:lnTo>
                  <a:lnTo>
                    <a:pt x="9911" y="2250"/>
                  </a:lnTo>
                  <a:lnTo>
                    <a:pt x="7369" y="0"/>
                  </a:lnTo>
                  <a:lnTo>
                    <a:pt x="6861" y="2250"/>
                  </a:lnTo>
                  <a:lnTo>
                    <a:pt x="6353" y="6750"/>
                  </a:lnTo>
                  <a:lnTo>
                    <a:pt x="4066" y="6750"/>
                  </a:lnTo>
                  <a:lnTo>
                    <a:pt x="3304" y="10350"/>
                  </a:lnTo>
                  <a:lnTo>
                    <a:pt x="2033" y="11700"/>
                  </a:lnTo>
                  <a:lnTo>
                    <a:pt x="0" y="16200"/>
                  </a:lnTo>
                </a:path>
              </a:pathLst>
            </a:custGeom>
            <a:solidFill>
              <a:srgbClr val="919191"/>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60" name="Freeform 42"/>
            <p:cNvSpPr/>
            <p:nvPr/>
          </p:nvSpPr>
          <p:spPr>
            <a:xfrm>
              <a:off x="1058862" y="1414463"/>
              <a:ext cx="792286" cy="14812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7" y="961"/>
                  </a:moveTo>
                  <a:lnTo>
                    <a:pt x="1956" y="705"/>
                  </a:lnTo>
                  <a:lnTo>
                    <a:pt x="2475" y="363"/>
                  </a:lnTo>
                  <a:lnTo>
                    <a:pt x="3274" y="150"/>
                  </a:lnTo>
                  <a:lnTo>
                    <a:pt x="3673" y="0"/>
                  </a:lnTo>
                  <a:lnTo>
                    <a:pt x="4112" y="43"/>
                  </a:lnTo>
                  <a:lnTo>
                    <a:pt x="3993" y="214"/>
                  </a:lnTo>
                  <a:lnTo>
                    <a:pt x="3513" y="385"/>
                  </a:lnTo>
                  <a:lnTo>
                    <a:pt x="3434" y="748"/>
                  </a:lnTo>
                  <a:lnTo>
                    <a:pt x="3513" y="1026"/>
                  </a:lnTo>
                  <a:lnTo>
                    <a:pt x="3953" y="1026"/>
                  </a:lnTo>
                  <a:lnTo>
                    <a:pt x="4112" y="705"/>
                  </a:lnTo>
                  <a:lnTo>
                    <a:pt x="4192" y="385"/>
                  </a:lnTo>
                  <a:lnTo>
                    <a:pt x="4472" y="491"/>
                  </a:lnTo>
                  <a:lnTo>
                    <a:pt x="4791" y="662"/>
                  </a:lnTo>
                  <a:lnTo>
                    <a:pt x="5310" y="598"/>
                  </a:lnTo>
                  <a:lnTo>
                    <a:pt x="5630" y="748"/>
                  </a:lnTo>
                  <a:lnTo>
                    <a:pt x="5709" y="919"/>
                  </a:lnTo>
                  <a:lnTo>
                    <a:pt x="6508" y="855"/>
                  </a:lnTo>
                  <a:lnTo>
                    <a:pt x="8105" y="748"/>
                  </a:lnTo>
                  <a:lnTo>
                    <a:pt x="8664" y="1303"/>
                  </a:lnTo>
                  <a:lnTo>
                    <a:pt x="9662" y="1602"/>
                  </a:lnTo>
                  <a:lnTo>
                    <a:pt x="9622" y="1837"/>
                  </a:lnTo>
                  <a:lnTo>
                    <a:pt x="10021" y="1709"/>
                  </a:lnTo>
                  <a:lnTo>
                    <a:pt x="10501" y="1709"/>
                  </a:lnTo>
                  <a:lnTo>
                    <a:pt x="11099" y="1944"/>
                  </a:lnTo>
                  <a:lnTo>
                    <a:pt x="11778" y="1901"/>
                  </a:lnTo>
                  <a:lnTo>
                    <a:pt x="12337" y="1944"/>
                  </a:lnTo>
                  <a:lnTo>
                    <a:pt x="13295" y="2414"/>
                  </a:lnTo>
                  <a:lnTo>
                    <a:pt x="14294" y="2970"/>
                  </a:lnTo>
                  <a:lnTo>
                    <a:pt x="14733" y="3611"/>
                  </a:lnTo>
                  <a:lnTo>
                    <a:pt x="14453" y="4081"/>
                  </a:lnTo>
                  <a:lnTo>
                    <a:pt x="15651" y="4252"/>
                  </a:lnTo>
                  <a:lnTo>
                    <a:pt x="17647" y="4487"/>
                  </a:lnTo>
                  <a:lnTo>
                    <a:pt x="19723" y="4786"/>
                  </a:lnTo>
                  <a:lnTo>
                    <a:pt x="21041" y="5341"/>
                  </a:lnTo>
                  <a:lnTo>
                    <a:pt x="21600" y="5875"/>
                  </a:lnTo>
                  <a:lnTo>
                    <a:pt x="21600" y="6559"/>
                  </a:lnTo>
                  <a:lnTo>
                    <a:pt x="21081" y="7157"/>
                  </a:lnTo>
                  <a:lnTo>
                    <a:pt x="20482" y="7478"/>
                  </a:lnTo>
                  <a:lnTo>
                    <a:pt x="20123" y="7691"/>
                  </a:lnTo>
                  <a:lnTo>
                    <a:pt x="19723" y="8140"/>
                  </a:lnTo>
                  <a:lnTo>
                    <a:pt x="19644" y="8525"/>
                  </a:lnTo>
                  <a:lnTo>
                    <a:pt x="19723" y="9037"/>
                  </a:lnTo>
                  <a:lnTo>
                    <a:pt x="19484" y="9529"/>
                  </a:lnTo>
                  <a:lnTo>
                    <a:pt x="19165" y="9636"/>
                  </a:lnTo>
                  <a:lnTo>
                    <a:pt x="19085" y="9913"/>
                  </a:lnTo>
                  <a:lnTo>
                    <a:pt x="18725" y="10127"/>
                  </a:lnTo>
                  <a:lnTo>
                    <a:pt x="18645" y="10383"/>
                  </a:lnTo>
                  <a:lnTo>
                    <a:pt x="18166" y="10661"/>
                  </a:lnTo>
                  <a:lnTo>
                    <a:pt x="17448" y="11153"/>
                  </a:lnTo>
                  <a:lnTo>
                    <a:pt x="16809" y="11302"/>
                  </a:lnTo>
                  <a:lnTo>
                    <a:pt x="16410" y="11259"/>
                  </a:lnTo>
                  <a:lnTo>
                    <a:pt x="15611" y="11516"/>
                  </a:lnTo>
                  <a:lnTo>
                    <a:pt x="14813" y="12071"/>
                  </a:lnTo>
                  <a:lnTo>
                    <a:pt x="14653" y="12285"/>
                  </a:lnTo>
                  <a:lnTo>
                    <a:pt x="14653" y="12563"/>
                  </a:lnTo>
                  <a:lnTo>
                    <a:pt x="14813" y="12883"/>
                  </a:lnTo>
                  <a:lnTo>
                    <a:pt x="14453" y="13204"/>
                  </a:lnTo>
                  <a:lnTo>
                    <a:pt x="14453" y="13460"/>
                  </a:lnTo>
                  <a:lnTo>
                    <a:pt x="13814" y="13738"/>
                  </a:lnTo>
                  <a:lnTo>
                    <a:pt x="13335" y="13951"/>
                  </a:lnTo>
                  <a:lnTo>
                    <a:pt x="12976" y="14272"/>
                  </a:lnTo>
                  <a:lnTo>
                    <a:pt x="12816" y="14592"/>
                  </a:lnTo>
                  <a:lnTo>
                    <a:pt x="12297" y="14977"/>
                  </a:lnTo>
                  <a:lnTo>
                    <a:pt x="12098" y="14913"/>
                  </a:lnTo>
                  <a:lnTo>
                    <a:pt x="11658" y="14913"/>
                  </a:lnTo>
                  <a:lnTo>
                    <a:pt x="11139" y="15041"/>
                  </a:lnTo>
                  <a:lnTo>
                    <a:pt x="11499" y="15233"/>
                  </a:lnTo>
                  <a:lnTo>
                    <a:pt x="11499" y="15575"/>
                  </a:lnTo>
                  <a:lnTo>
                    <a:pt x="11459" y="15874"/>
                  </a:lnTo>
                  <a:lnTo>
                    <a:pt x="11179" y="16066"/>
                  </a:lnTo>
                  <a:lnTo>
                    <a:pt x="10501" y="16109"/>
                  </a:lnTo>
                  <a:lnTo>
                    <a:pt x="9982" y="16216"/>
                  </a:lnTo>
                  <a:lnTo>
                    <a:pt x="9742" y="16430"/>
                  </a:lnTo>
                  <a:lnTo>
                    <a:pt x="9742" y="16793"/>
                  </a:lnTo>
                  <a:lnTo>
                    <a:pt x="9103" y="16900"/>
                  </a:lnTo>
                  <a:lnTo>
                    <a:pt x="8584" y="16793"/>
                  </a:lnTo>
                  <a:lnTo>
                    <a:pt x="8424" y="17007"/>
                  </a:lnTo>
                  <a:lnTo>
                    <a:pt x="8664" y="17135"/>
                  </a:lnTo>
                  <a:lnTo>
                    <a:pt x="8504" y="17669"/>
                  </a:lnTo>
                  <a:lnTo>
                    <a:pt x="8305" y="18139"/>
                  </a:lnTo>
                  <a:lnTo>
                    <a:pt x="7626" y="18139"/>
                  </a:lnTo>
                  <a:lnTo>
                    <a:pt x="7426" y="18310"/>
                  </a:lnTo>
                  <a:lnTo>
                    <a:pt x="7466" y="18652"/>
                  </a:lnTo>
                  <a:lnTo>
                    <a:pt x="7826" y="18652"/>
                  </a:lnTo>
                  <a:lnTo>
                    <a:pt x="8105" y="18865"/>
                  </a:lnTo>
                  <a:lnTo>
                    <a:pt x="7945" y="19228"/>
                  </a:lnTo>
                  <a:lnTo>
                    <a:pt x="7586" y="19271"/>
                  </a:lnTo>
                  <a:lnTo>
                    <a:pt x="6987" y="19399"/>
                  </a:lnTo>
                  <a:lnTo>
                    <a:pt x="6827" y="19699"/>
                  </a:lnTo>
                  <a:lnTo>
                    <a:pt x="6787" y="20104"/>
                  </a:lnTo>
                  <a:lnTo>
                    <a:pt x="6428" y="20318"/>
                  </a:lnTo>
                  <a:lnTo>
                    <a:pt x="7706" y="21023"/>
                  </a:lnTo>
                  <a:lnTo>
                    <a:pt x="8105" y="21386"/>
                  </a:lnTo>
                  <a:lnTo>
                    <a:pt x="7865" y="21600"/>
                  </a:lnTo>
                  <a:lnTo>
                    <a:pt x="7306" y="21450"/>
                  </a:lnTo>
                  <a:lnTo>
                    <a:pt x="6827" y="21173"/>
                  </a:lnTo>
                  <a:lnTo>
                    <a:pt x="6149" y="20959"/>
                  </a:lnTo>
                  <a:lnTo>
                    <a:pt x="5510" y="20617"/>
                  </a:lnTo>
                  <a:lnTo>
                    <a:pt x="5111" y="20190"/>
                  </a:lnTo>
                  <a:lnTo>
                    <a:pt x="5031" y="19827"/>
                  </a:lnTo>
                  <a:lnTo>
                    <a:pt x="5150" y="19549"/>
                  </a:lnTo>
                  <a:lnTo>
                    <a:pt x="5111" y="17242"/>
                  </a:lnTo>
                  <a:lnTo>
                    <a:pt x="4951" y="16793"/>
                  </a:lnTo>
                  <a:lnTo>
                    <a:pt x="4472" y="16366"/>
                  </a:lnTo>
                  <a:lnTo>
                    <a:pt x="4472" y="15960"/>
                  </a:lnTo>
                  <a:lnTo>
                    <a:pt x="4791" y="15511"/>
                  </a:lnTo>
                  <a:lnTo>
                    <a:pt x="5031" y="14934"/>
                  </a:lnTo>
                  <a:lnTo>
                    <a:pt x="4951" y="14379"/>
                  </a:lnTo>
                  <a:lnTo>
                    <a:pt x="4871" y="14122"/>
                  </a:lnTo>
                  <a:lnTo>
                    <a:pt x="4831" y="13802"/>
                  </a:lnTo>
                  <a:lnTo>
                    <a:pt x="4991" y="13674"/>
                  </a:lnTo>
                  <a:lnTo>
                    <a:pt x="5111" y="13033"/>
                  </a:lnTo>
                  <a:lnTo>
                    <a:pt x="4991" y="12712"/>
                  </a:lnTo>
                  <a:lnTo>
                    <a:pt x="5190" y="11943"/>
                  </a:lnTo>
                  <a:lnTo>
                    <a:pt x="4991" y="11259"/>
                  </a:lnTo>
                  <a:lnTo>
                    <a:pt x="5150" y="10896"/>
                  </a:lnTo>
                  <a:lnTo>
                    <a:pt x="5430" y="10234"/>
                  </a:lnTo>
                  <a:lnTo>
                    <a:pt x="5150" y="9807"/>
                  </a:lnTo>
                  <a:lnTo>
                    <a:pt x="4631" y="9486"/>
                  </a:lnTo>
                  <a:lnTo>
                    <a:pt x="4472" y="9144"/>
                  </a:lnTo>
                  <a:lnTo>
                    <a:pt x="3873" y="8824"/>
                  </a:lnTo>
                  <a:lnTo>
                    <a:pt x="3274" y="8610"/>
                  </a:lnTo>
                  <a:lnTo>
                    <a:pt x="2356" y="8503"/>
                  </a:lnTo>
                  <a:lnTo>
                    <a:pt x="1956" y="8012"/>
                  </a:lnTo>
                  <a:lnTo>
                    <a:pt x="1357" y="7542"/>
                  </a:lnTo>
                  <a:lnTo>
                    <a:pt x="1318" y="7157"/>
                  </a:lnTo>
                  <a:lnTo>
                    <a:pt x="1278" y="6794"/>
                  </a:lnTo>
                  <a:lnTo>
                    <a:pt x="1118" y="6559"/>
                  </a:lnTo>
                  <a:lnTo>
                    <a:pt x="799" y="6260"/>
                  </a:lnTo>
                  <a:lnTo>
                    <a:pt x="359" y="6132"/>
                  </a:lnTo>
                  <a:lnTo>
                    <a:pt x="40" y="5833"/>
                  </a:lnTo>
                  <a:lnTo>
                    <a:pt x="439" y="5598"/>
                  </a:lnTo>
                  <a:lnTo>
                    <a:pt x="439" y="4999"/>
                  </a:lnTo>
                  <a:lnTo>
                    <a:pt x="200" y="4679"/>
                  </a:lnTo>
                  <a:lnTo>
                    <a:pt x="0" y="4358"/>
                  </a:lnTo>
                  <a:lnTo>
                    <a:pt x="200" y="3888"/>
                  </a:lnTo>
                  <a:lnTo>
                    <a:pt x="1038" y="2799"/>
                  </a:lnTo>
                  <a:lnTo>
                    <a:pt x="1118" y="2307"/>
                  </a:lnTo>
                  <a:lnTo>
                    <a:pt x="1557" y="1773"/>
                  </a:lnTo>
                  <a:lnTo>
                    <a:pt x="1557" y="1496"/>
                  </a:lnTo>
                  <a:lnTo>
                    <a:pt x="1677" y="961"/>
                  </a:lnTo>
                </a:path>
              </a:pathLst>
            </a:custGeom>
            <a:solidFill>
              <a:srgbClr val="EF9100"/>
            </a:solidFill>
            <a:ln w="12700" cap="rnd">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t">
              <a:noAutofit/>
            </a:bodyPr>
            <a:lstStyle/>
            <a:p>
              <a:pPr/>
            </a:p>
          </p:txBody>
        </p:sp>
        <p:sp>
          <p:nvSpPr>
            <p:cNvPr id="261" name="Oval 43"/>
            <p:cNvSpPr/>
            <p:nvPr/>
          </p:nvSpPr>
          <p:spPr>
            <a:xfrm>
              <a:off x="2755900" y="569913"/>
              <a:ext cx="19051" cy="17463"/>
            </a:xfrm>
            <a:prstGeom prst="ellipse">
              <a:avLst/>
            </a:prstGeom>
            <a:solidFill>
              <a:srgbClr val="000000"/>
            </a:solidFill>
            <a:ln w="12700" cap="flat">
              <a:solidFill>
                <a:srgbClr val="000000"/>
              </a:solidFill>
              <a:prstDash val="solid"/>
              <a:round/>
            </a:ln>
            <a:effectLst>
              <a:outerShdw sx="100000" sy="100000" kx="0" ky="0" algn="b" rotWithShape="0" blurRad="0" dist="35921" dir="2700000">
                <a:srgbClr val="CECECE"/>
              </a:outerShdw>
            </a:effectLst>
          </p:spPr>
          <p:txBody>
            <a:bodyPr wrap="square" lIns="45719" tIns="45719" rIns="45719" bIns="45719" numCol="1" anchor="ctr">
              <a:noAutofit/>
            </a:bodyPr>
            <a:lstStyle/>
            <a:p>
              <a:pPr/>
            </a:p>
          </p:txBody>
        </p:sp>
        <p:sp>
          <p:nvSpPr>
            <p:cNvPr id="262" name="Line 44"/>
            <p:cNvSpPr/>
            <p:nvPr/>
          </p:nvSpPr>
          <p:spPr>
            <a:xfrm flipV="1">
              <a:off x="1065212" y="571500"/>
              <a:ext cx="1689101" cy="1698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63" name="Oval 45"/>
            <p:cNvSpPr/>
            <p:nvPr/>
          </p:nvSpPr>
          <p:spPr>
            <a:xfrm>
              <a:off x="2747962" y="565150"/>
              <a:ext cx="58739" cy="61915"/>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264" name="Oval 46"/>
            <p:cNvSpPr/>
            <p:nvPr/>
          </p:nvSpPr>
          <p:spPr>
            <a:xfrm>
              <a:off x="989012" y="717550"/>
              <a:ext cx="58739" cy="6191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grpSp>
          <p:nvGrpSpPr>
            <p:cNvPr id="403" name="Group 47"/>
            <p:cNvGrpSpPr/>
            <p:nvPr/>
          </p:nvGrpSpPr>
          <p:grpSpPr>
            <a:xfrm>
              <a:off x="450850" y="646113"/>
              <a:ext cx="652463" cy="471488"/>
              <a:chOff x="0" y="0"/>
              <a:chExt cx="652462" cy="471487"/>
            </a:xfrm>
          </p:grpSpPr>
          <p:sp>
            <p:nvSpPr>
              <p:cNvPr id="265" name="Oval 48"/>
              <p:cNvSpPr/>
              <p:nvPr/>
            </p:nvSpPr>
            <p:spPr>
              <a:xfrm>
                <a:off x="32256" y="26356"/>
                <a:ext cx="16129"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66" name="Oval 49"/>
              <p:cNvSpPr/>
              <p:nvPr/>
            </p:nvSpPr>
            <p:spPr>
              <a:xfrm>
                <a:off x="107033" y="42463"/>
                <a:ext cx="13197"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67" name="Oval 50"/>
              <p:cNvSpPr/>
              <p:nvPr/>
            </p:nvSpPr>
            <p:spPr>
              <a:xfrm>
                <a:off x="177411" y="21963"/>
                <a:ext cx="16129"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68" name="Oval 51"/>
              <p:cNvSpPr/>
              <p:nvPr/>
            </p:nvSpPr>
            <p:spPr>
              <a:xfrm>
                <a:off x="272714" y="60034"/>
                <a:ext cx="16129"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69" name="Oval 52"/>
              <p:cNvSpPr/>
              <p:nvPr/>
            </p:nvSpPr>
            <p:spPr>
              <a:xfrm>
                <a:off x="369484" y="42463"/>
                <a:ext cx="17595" cy="24893"/>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0" name="Oval 53"/>
              <p:cNvSpPr/>
              <p:nvPr/>
            </p:nvSpPr>
            <p:spPr>
              <a:xfrm>
                <a:off x="454524" y="81997"/>
                <a:ext cx="16129"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1" name="Oval 54"/>
              <p:cNvSpPr/>
              <p:nvPr/>
            </p:nvSpPr>
            <p:spPr>
              <a:xfrm>
                <a:off x="538097" y="48320"/>
                <a:ext cx="16129"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2" name="Oval 55"/>
              <p:cNvSpPr/>
              <p:nvPr/>
            </p:nvSpPr>
            <p:spPr>
              <a:xfrm>
                <a:off x="598212" y="103961"/>
                <a:ext cx="14663"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3" name="Oval 56"/>
              <p:cNvSpPr/>
              <p:nvPr/>
            </p:nvSpPr>
            <p:spPr>
              <a:xfrm>
                <a:off x="636333" y="13178"/>
                <a:ext cx="16129"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4" name="Oval 57"/>
              <p:cNvSpPr/>
              <p:nvPr/>
            </p:nvSpPr>
            <p:spPr>
              <a:xfrm>
                <a:off x="158350" y="136174"/>
                <a:ext cx="17595"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5" name="Oval 58"/>
              <p:cNvSpPr/>
              <p:nvPr/>
            </p:nvSpPr>
            <p:spPr>
              <a:xfrm>
                <a:off x="87972" y="120068"/>
                <a:ext cx="14663"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6" name="Oval 59"/>
              <p:cNvSpPr/>
              <p:nvPr/>
            </p:nvSpPr>
            <p:spPr>
              <a:xfrm>
                <a:off x="-1" y="120068"/>
                <a:ext cx="16129"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7" name="Oval 60"/>
              <p:cNvSpPr/>
              <p:nvPr/>
            </p:nvSpPr>
            <p:spPr>
              <a:xfrm>
                <a:off x="255119" y="172780"/>
                <a:ext cx="17595" cy="24893"/>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8" name="Oval 61"/>
              <p:cNvSpPr/>
              <p:nvPr/>
            </p:nvSpPr>
            <p:spPr>
              <a:xfrm>
                <a:off x="458922" y="203530"/>
                <a:ext cx="16129"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79" name="Oval 62"/>
              <p:cNvSpPr/>
              <p:nvPr/>
            </p:nvSpPr>
            <p:spPr>
              <a:xfrm>
                <a:off x="492645" y="284063"/>
                <a:ext cx="16129" cy="20501"/>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0" name="Oval 63"/>
              <p:cNvSpPr/>
              <p:nvPr/>
            </p:nvSpPr>
            <p:spPr>
              <a:xfrm>
                <a:off x="326964" y="131782"/>
                <a:ext cx="16129"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1" name="Oval 64"/>
              <p:cNvSpPr/>
              <p:nvPr/>
            </p:nvSpPr>
            <p:spPr>
              <a:xfrm>
                <a:off x="379747" y="203530"/>
                <a:ext cx="17595"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2" name="Oval 65"/>
              <p:cNvSpPr/>
              <p:nvPr/>
            </p:nvSpPr>
            <p:spPr>
              <a:xfrm>
                <a:off x="554226" y="295777"/>
                <a:ext cx="14663"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3" name="Oval 66"/>
              <p:cNvSpPr/>
              <p:nvPr/>
            </p:nvSpPr>
            <p:spPr>
              <a:xfrm>
                <a:off x="564489" y="193280"/>
                <a:ext cx="17595" cy="24893"/>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4" name="Oval 67"/>
              <p:cNvSpPr/>
              <p:nvPr/>
            </p:nvSpPr>
            <p:spPr>
              <a:xfrm>
                <a:off x="441328" y="319205"/>
                <a:ext cx="16129"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5" name="Oval 68"/>
              <p:cNvSpPr/>
              <p:nvPr/>
            </p:nvSpPr>
            <p:spPr>
              <a:xfrm>
                <a:off x="373882" y="295777"/>
                <a:ext cx="17595"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6" name="Oval 69"/>
              <p:cNvSpPr/>
              <p:nvPr/>
            </p:nvSpPr>
            <p:spPr>
              <a:xfrm>
                <a:off x="312302" y="250385"/>
                <a:ext cx="14663"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7" name="Oval 70"/>
              <p:cNvSpPr/>
              <p:nvPr/>
            </p:nvSpPr>
            <p:spPr>
              <a:xfrm>
                <a:off x="260984" y="311884"/>
                <a:ext cx="17595"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8" name="Oval 71"/>
              <p:cNvSpPr/>
              <p:nvPr/>
            </p:nvSpPr>
            <p:spPr>
              <a:xfrm>
                <a:off x="206735" y="248921"/>
                <a:ext cx="14663"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89" name="Oval 72"/>
              <p:cNvSpPr/>
              <p:nvPr/>
            </p:nvSpPr>
            <p:spPr>
              <a:xfrm>
                <a:off x="136357" y="218172"/>
                <a:ext cx="17595"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0" name="Oval 73"/>
              <p:cNvSpPr/>
              <p:nvPr/>
            </p:nvSpPr>
            <p:spPr>
              <a:xfrm>
                <a:off x="21993" y="219636"/>
                <a:ext cx="14663"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1" name="Oval 74"/>
              <p:cNvSpPr/>
              <p:nvPr/>
            </p:nvSpPr>
            <p:spPr>
              <a:xfrm>
                <a:off x="83573" y="260635"/>
                <a:ext cx="16129"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2" name="Oval 75"/>
              <p:cNvSpPr/>
              <p:nvPr/>
            </p:nvSpPr>
            <p:spPr>
              <a:xfrm>
                <a:off x="140755" y="319205"/>
                <a:ext cx="13197"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3" name="Oval 76"/>
              <p:cNvSpPr/>
              <p:nvPr/>
            </p:nvSpPr>
            <p:spPr>
              <a:xfrm>
                <a:off x="134891" y="402667"/>
                <a:ext cx="16129"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4" name="Oval 77"/>
              <p:cNvSpPr/>
              <p:nvPr/>
            </p:nvSpPr>
            <p:spPr>
              <a:xfrm>
                <a:off x="216998" y="367525"/>
                <a:ext cx="17595" cy="24893"/>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5" name="Oval 78"/>
              <p:cNvSpPr/>
              <p:nvPr/>
            </p:nvSpPr>
            <p:spPr>
              <a:xfrm>
                <a:off x="312302" y="363132"/>
                <a:ext cx="14663" cy="20501"/>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6" name="Oval 79"/>
              <p:cNvSpPr/>
              <p:nvPr/>
            </p:nvSpPr>
            <p:spPr>
              <a:xfrm>
                <a:off x="260984" y="417309"/>
                <a:ext cx="14663"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7" name="Oval 80"/>
              <p:cNvSpPr/>
              <p:nvPr/>
            </p:nvSpPr>
            <p:spPr>
              <a:xfrm>
                <a:off x="513172" y="136174"/>
                <a:ext cx="13197"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8" name="Oval 81"/>
              <p:cNvSpPr/>
              <p:nvPr/>
            </p:nvSpPr>
            <p:spPr>
              <a:xfrm>
                <a:off x="463321" y="0"/>
                <a:ext cx="14663"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299" name="Oval 82"/>
              <p:cNvSpPr/>
              <p:nvPr/>
            </p:nvSpPr>
            <p:spPr>
              <a:xfrm>
                <a:off x="312302" y="0"/>
                <a:ext cx="16129" cy="21965"/>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300" name="Oval 83"/>
              <p:cNvSpPr/>
              <p:nvPr/>
            </p:nvSpPr>
            <p:spPr>
              <a:xfrm>
                <a:off x="195005" y="448059"/>
                <a:ext cx="16129"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301" name="Oval 84"/>
              <p:cNvSpPr/>
              <p:nvPr/>
            </p:nvSpPr>
            <p:spPr>
              <a:xfrm>
                <a:off x="36655" y="294313"/>
                <a:ext cx="14663" cy="23429"/>
              </a:xfrm>
              <a:prstGeom prst="ellipse">
                <a:avLst/>
              </a:prstGeom>
              <a:solidFill>
                <a:srgbClr val="919191"/>
              </a:solidFill>
              <a:ln w="12700" cap="flat">
                <a:solidFill>
                  <a:srgbClr val="000000"/>
                </a:solidFill>
                <a:prstDash val="solid"/>
                <a:round/>
              </a:ln>
              <a:effectLst/>
            </p:spPr>
            <p:txBody>
              <a:bodyPr wrap="square" lIns="45719" tIns="45719" rIns="45719" bIns="45719" numCol="1" anchor="ctr">
                <a:noAutofit/>
              </a:bodyPr>
              <a:lstStyle/>
              <a:p>
                <a:pPr/>
              </a:p>
            </p:txBody>
          </p:sp>
          <p:sp>
            <p:nvSpPr>
              <p:cNvPr id="302" name="Line 85"/>
              <p:cNvSpPr/>
              <p:nvPr/>
            </p:nvSpPr>
            <p:spPr>
              <a:xfrm>
                <a:off x="48384" y="42463"/>
                <a:ext cx="57183" cy="146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3" name="Line 86"/>
              <p:cNvSpPr/>
              <p:nvPr/>
            </p:nvSpPr>
            <p:spPr>
              <a:xfrm flipV="1">
                <a:off x="117296" y="21964"/>
                <a:ext cx="65980" cy="2928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4" name="Line 87"/>
              <p:cNvSpPr/>
              <p:nvPr/>
            </p:nvSpPr>
            <p:spPr>
              <a:xfrm flipH="1">
                <a:off x="0" y="49784"/>
                <a:ext cx="114365" cy="732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5" name="Line 88"/>
              <p:cNvSpPr/>
              <p:nvPr/>
            </p:nvSpPr>
            <p:spPr>
              <a:xfrm>
                <a:off x="45452" y="39534"/>
                <a:ext cx="42520" cy="8346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6" name="Line 89"/>
              <p:cNvSpPr/>
              <p:nvPr/>
            </p:nvSpPr>
            <p:spPr>
              <a:xfrm flipH="1">
                <a:off x="2933" y="39534"/>
                <a:ext cx="42520" cy="8346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7" name="Line 90"/>
              <p:cNvSpPr/>
              <p:nvPr/>
            </p:nvSpPr>
            <p:spPr>
              <a:xfrm>
                <a:off x="14662" y="137639"/>
                <a:ext cx="7332" cy="8785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8" name="Line 91"/>
              <p:cNvSpPr/>
              <p:nvPr/>
            </p:nvSpPr>
            <p:spPr>
              <a:xfrm>
                <a:off x="33722" y="231350"/>
                <a:ext cx="1467" cy="6149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9" name="Line 92"/>
              <p:cNvSpPr/>
              <p:nvPr/>
            </p:nvSpPr>
            <p:spPr>
              <a:xfrm>
                <a:off x="42519" y="232815"/>
                <a:ext cx="38122" cy="2342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0" name="Line 93"/>
              <p:cNvSpPr/>
              <p:nvPr/>
            </p:nvSpPr>
            <p:spPr>
              <a:xfrm flipV="1">
                <a:off x="48384" y="120069"/>
                <a:ext cx="39588" cy="18449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1" name="Line 94"/>
              <p:cNvSpPr/>
              <p:nvPr/>
            </p:nvSpPr>
            <p:spPr>
              <a:xfrm flipH="1">
                <a:off x="87972" y="134710"/>
                <a:ext cx="14663" cy="13324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2" name="Line 95"/>
              <p:cNvSpPr/>
              <p:nvPr/>
            </p:nvSpPr>
            <p:spPr>
              <a:xfrm flipH="1">
                <a:off x="90904" y="60034"/>
                <a:ext cx="29325" cy="6003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3" name="Line 96"/>
              <p:cNvSpPr/>
              <p:nvPr/>
            </p:nvSpPr>
            <p:spPr>
              <a:xfrm flipV="1">
                <a:off x="14662" y="125925"/>
                <a:ext cx="71845" cy="1610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4" name="Line 97"/>
              <p:cNvSpPr/>
              <p:nvPr/>
            </p:nvSpPr>
            <p:spPr>
              <a:xfrm>
                <a:off x="102634" y="139103"/>
                <a:ext cx="60115"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5" name="Line 98"/>
              <p:cNvSpPr/>
              <p:nvPr/>
            </p:nvSpPr>
            <p:spPr>
              <a:xfrm flipH="1">
                <a:off x="162749" y="33677"/>
                <a:ext cx="29325" cy="1054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 name="Line 99"/>
              <p:cNvSpPr/>
              <p:nvPr/>
            </p:nvSpPr>
            <p:spPr>
              <a:xfrm flipH="1">
                <a:off x="87973" y="32213"/>
                <a:ext cx="104101" cy="9078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 name="Line 100"/>
              <p:cNvSpPr/>
              <p:nvPr/>
            </p:nvSpPr>
            <p:spPr>
              <a:xfrm>
                <a:off x="120228" y="55641"/>
                <a:ext cx="41054" cy="8346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 name="Line 101"/>
              <p:cNvSpPr/>
              <p:nvPr/>
            </p:nvSpPr>
            <p:spPr>
              <a:xfrm flipH="1">
                <a:off x="139290" y="150817"/>
                <a:ext cx="35189" cy="7467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9" name="Line 102"/>
              <p:cNvSpPr/>
              <p:nvPr/>
            </p:nvSpPr>
            <p:spPr>
              <a:xfrm flipV="1">
                <a:off x="107033" y="226958"/>
                <a:ext cx="30791" cy="4392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0" name="Line 103"/>
              <p:cNvSpPr/>
              <p:nvPr/>
            </p:nvSpPr>
            <p:spPr>
              <a:xfrm>
                <a:off x="99702" y="273813"/>
                <a:ext cx="43987" cy="5124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1" name="Line 104"/>
              <p:cNvSpPr/>
              <p:nvPr/>
            </p:nvSpPr>
            <p:spPr>
              <a:xfrm flipH="1">
                <a:off x="137824" y="335312"/>
                <a:ext cx="20527" cy="7467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2" name="Line 105"/>
              <p:cNvSpPr/>
              <p:nvPr/>
            </p:nvSpPr>
            <p:spPr>
              <a:xfrm>
                <a:off x="54249" y="310420"/>
                <a:ext cx="83574" cy="10103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3" name="Line 106"/>
              <p:cNvSpPr/>
              <p:nvPr/>
            </p:nvSpPr>
            <p:spPr>
              <a:xfrm flipH="1">
                <a:off x="39587" y="267956"/>
                <a:ext cx="58649" cy="3367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4" name="Line 107"/>
              <p:cNvSpPr/>
              <p:nvPr/>
            </p:nvSpPr>
            <p:spPr>
              <a:xfrm>
                <a:off x="96769" y="270885"/>
                <a:ext cx="39588" cy="13617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5" name="Line 108"/>
              <p:cNvSpPr/>
              <p:nvPr/>
            </p:nvSpPr>
            <p:spPr>
              <a:xfrm flipH="1" flipV="1">
                <a:off x="36655" y="301635"/>
                <a:ext cx="118763" cy="3367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6" name="Line 109"/>
              <p:cNvSpPr/>
              <p:nvPr/>
            </p:nvSpPr>
            <p:spPr>
              <a:xfrm>
                <a:off x="155417" y="336776"/>
                <a:ext cx="64514" cy="3660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7" name="Line 110"/>
              <p:cNvSpPr/>
              <p:nvPr/>
            </p:nvSpPr>
            <p:spPr>
              <a:xfrm flipH="1">
                <a:off x="197938" y="385096"/>
                <a:ext cx="38122" cy="6735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8" name="Line 111"/>
              <p:cNvSpPr/>
              <p:nvPr/>
            </p:nvSpPr>
            <p:spPr>
              <a:xfrm>
                <a:off x="149553" y="421702"/>
                <a:ext cx="48385" cy="3075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9" name="Line 112"/>
              <p:cNvSpPr/>
              <p:nvPr/>
            </p:nvSpPr>
            <p:spPr>
              <a:xfrm flipH="1">
                <a:off x="137824" y="383632"/>
                <a:ext cx="98236" cy="2635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0" name="Line 113"/>
              <p:cNvSpPr/>
              <p:nvPr/>
            </p:nvSpPr>
            <p:spPr>
              <a:xfrm>
                <a:off x="151019" y="332383"/>
                <a:ext cx="46919" cy="12006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1" name="Line 114"/>
              <p:cNvSpPr/>
              <p:nvPr/>
            </p:nvSpPr>
            <p:spPr>
              <a:xfrm>
                <a:off x="145154" y="229886"/>
                <a:ext cx="7332" cy="951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2" name="Line 115"/>
              <p:cNvSpPr/>
              <p:nvPr/>
            </p:nvSpPr>
            <p:spPr>
              <a:xfrm flipV="1">
                <a:off x="151019" y="256243"/>
                <a:ext cx="54250" cy="7907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3" name="Line 116"/>
              <p:cNvSpPr/>
              <p:nvPr/>
            </p:nvSpPr>
            <p:spPr>
              <a:xfrm>
                <a:off x="151019" y="237207"/>
                <a:ext cx="61581" cy="1610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4" name="Line 117"/>
              <p:cNvSpPr/>
              <p:nvPr/>
            </p:nvSpPr>
            <p:spPr>
              <a:xfrm>
                <a:off x="222863" y="265028"/>
                <a:ext cx="42520" cy="527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5" name="Line 118"/>
              <p:cNvSpPr/>
              <p:nvPr/>
            </p:nvSpPr>
            <p:spPr>
              <a:xfrm flipH="1">
                <a:off x="219931" y="327990"/>
                <a:ext cx="57183" cy="4392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6" name="Line 119"/>
              <p:cNvSpPr/>
              <p:nvPr/>
            </p:nvSpPr>
            <p:spPr>
              <a:xfrm flipV="1">
                <a:off x="151019" y="316277"/>
                <a:ext cx="111432" cy="1903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7" name="Line 120"/>
              <p:cNvSpPr/>
              <p:nvPr/>
            </p:nvSpPr>
            <p:spPr>
              <a:xfrm>
                <a:off x="215532" y="265028"/>
                <a:ext cx="10264" cy="11128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8" name="Line 121"/>
              <p:cNvSpPr/>
              <p:nvPr/>
            </p:nvSpPr>
            <p:spPr>
              <a:xfrm flipH="1">
                <a:off x="24925" y="147888"/>
                <a:ext cx="143689" cy="7907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39" name="Line 122"/>
              <p:cNvSpPr/>
              <p:nvPr/>
            </p:nvSpPr>
            <p:spPr>
              <a:xfrm flipV="1">
                <a:off x="214066" y="421703"/>
                <a:ext cx="43987" cy="4685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0" name="Line 123"/>
              <p:cNvSpPr/>
              <p:nvPr/>
            </p:nvSpPr>
            <p:spPr>
              <a:xfrm>
                <a:off x="233126" y="383632"/>
                <a:ext cx="30791" cy="3807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1" name="Line 124"/>
              <p:cNvSpPr/>
              <p:nvPr/>
            </p:nvSpPr>
            <p:spPr>
              <a:xfrm flipV="1">
                <a:off x="216998" y="364597"/>
                <a:ext cx="96770" cy="1464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2" name="Line 125"/>
              <p:cNvSpPr/>
              <p:nvPr/>
            </p:nvSpPr>
            <p:spPr>
              <a:xfrm>
                <a:off x="268315" y="323598"/>
                <a:ext cx="1" cy="9810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3" name="Line 126"/>
              <p:cNvSpPr/>
              <p:nvPr/>
            </p:nvSpPr>
            <p:spPr>
              <a:xfrm>
                <a:off x="275646" y="327990"/>
                <a:ext cx="38122" cy="424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4" name="Line 127"/>
              <p:cNvSpPr/>
              <p:nvPr/>
            </p:nvSpPr>
            <p:spPr>
              <a:xfrm flipH="1">
                <a:off x="260985" y="379239"/>
                <a:ext cx="65980" cy="3953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5" name="Line 128"/>
              <p:cNvSpPr/>
              <p:nvPr/>
            </p:nvSpPr>
            <p:spPr>
              <a:xfrm flipV="1">
                <a:off x="149553" y="174246"/>
                <a:ext cx="111432" cy="5857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6" name="Line 129"/>
              <p:cNvSpPr/>
              <p:nvPr/>
            </p:nvSpPr>
            <p:spPr>
              <a:xfrm>
                <a:off x="174478" y="153745"/>
                <a:ext cx="38122" cy="9956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7" name="Line 130"/>
              <p:cNvSpPr/>
              <p:nvPr/>
            </p:nvSpPr>
            <p:spPr>
              <a:xfrm>
                <a:off x="174478" y="146424"/>
                <a:ext cx="83574" cy="2635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8" name="Line 131"/>
              <p:cNvSpPr/>
              <p:nvPr/>
            </p:nvSpPr>
            <p:spPr>
              <a:xfrm flipH="1">
                <a:off x="212600" y="184494"/>
                <a:ext cx="63047" cy="6589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49" name="Line 132"/>
              <p:cNvSpPr/>
              <p:nvPr/>
            </p:nvSpPr>
            <p:spPr>
              <a:xfrm flipV="1">
                <a:off x="221397" y="250386"/>
                <a:ext cx="92372" cy="1757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0" name="Line 133"/>
              <p:cNvSpPr/>
              <p:nvPr/>
            </p:nvSpPr>
            <p:spPr>
              <a:xfrm>
                <a:off x="263917" y="185959"/>
                <a:ext cx="7332" cy="13031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1" name="Line 134"/>
              <p:cNvSpPr/>
              <p:nvPr/>
            </p:nvSpPr>
            <p:spPr>
              <a:xfrm>
                <a:off x="265383" y="184494"/>
                <a:ext cx="48385" cy="7174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2" name="Line 135"/>
              <p:cNvSpPr/>
              <p:nvPr/>
            </p:nvSpPr>
            <p:spPr>
              <a:xfrm>
                <a:off x="319633" y="267956"/>
                <a:ext cx="1" cy="9664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3" name="Line 136"/>
              <p:cNvSpPr/>
              <p:nvPr/>
            </p:nvSpPr>
            <p:spPr>
              <a:xfrm flipV="1">
                <a:off x="326964" y="298706"/>
                <a:ext cx="49852" cy="7760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4" name="Line 137"/>
              <p:cNvSpPr/>
              <p:nvPr/>
            </p:nvSpPr>
            <p:spPr>
              <a:xfrm>
                <a:off x="391477" y="307491"/>
                <a:ext cx="55716" cy="1610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5" name="Line 138"/>
              <p:cNvSpPr/>
              <p:nvPr/>
            </p:nvSpPr>
            <p:spPr>
              <a:xfrm flipH="1">
                <a:off x="313768" y="221101"/>
                <a:ext cx="80642" cy="14642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6" name="Line 139"/>
              <p:cNvSpPr/>
              <p:nvPr/>
            </p:nvSpPr>
            <p:spPr>
              <a:xfrm>
                <a:off x="325497" y="267956"/>
                <a:ext cx="52784" cy="3514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7" name="Line 140"/>
              <p:cNvSpPr/>
              <p:nvPr/>
            </p:nvSpPr>
            <p:spPr>
              <a:xfrm flipV="1">
                <a:off x="173012" y="60034"/>
                <a:ext cx="105567" cy="9078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8" name="Line 141"/>
              <p:cNvSpPr/>
              <p:nvPr/>
            </p:nvSpPr>
            <p:spPr>
              <a:xfrm>
                <a:off x="192073" y="36606"/>
                <a:ext cx="65980" cy="13764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59" name="Line 142"/>
              <p:cNvSpPr/>
              <p:nvPr/>
            </p:nvSpPr>
            <p:spPr>
              <a:xfrm flipV="1">
                <a:off x="269782" y="134711"/>
                <a:ext cx="57183" cy="5124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0" name="Line 143"/>
              <p:cNvSpPr/>
              <p:nvPr/>
            </p:nvSpPr>
            <p:spPr>
              <a:xfrm>
                <a:off x="189140" y="36606"/>
                <a:ext cx="83574" cy="1757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1" name="Line 144"/>
              <p:cNvSpPr/>
              <p:nvPr/>
            </p:nvSpPr>
            <p:spPr>
              <a:xfrm>
                <a:off x="285910" y="71748"/>
                <a:ext cx="41054" cy="6296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2" name="Line 145"/>
              <p:cNvSpPr/>
              <p:nvPr/>
            </p:nvSpPr>
            <p:spPr>
              <a:xfrm flipV="1">
                <a:off x="287376" y="1465"/>
                <a:ext cx="26392" cy="7028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3" name="Line 146"/>
              <p:cNvSpPr/>
              <p:nvPr/>
            </p:nvSpPr>
            <p:spPr>
              <a:xfrm>
                <a:off x="326964" y="11713"/>
                <a:ext cx="48385" cy="3953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4" name="Line 147"/>
              <p:cNvSpPr/>
              <p:nvPr/>
            </p:nvSpPr>
            <p:spPr>
              <a:xfrm flipH="1">
                <a:off x="328430" y="57105"/>
                <a:ext cx="58649" cy="7907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5" name="Line 148"/>
              <p:cNvSpPr/>
              <p:nvPr/>
            </p:nvSpPr>
            <p:spPr>
              <a:xfrm flipV="1">
                <a:off x="285910" y="48320"/>
                <a:ext cx="89439" cy="2782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6" name="Line 149"/>
              <p:cNvSpPr/>
              <p:nvPr/>
            </p:nvSpPr>
            <p:spPr>
              <a:xfrm>
                <a:off x="328430" y="13178"/>
                <a:ext cx="1" cy="12153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7" name="Line 150"/>
              <p:cNvSpPr/>
              <p:nvPr/>
            </p:nvSpPr>
            <p:spPr>
              <a:xfrm flipH="1">
                <a:off x="258052" y="60034"/>
                <a:ext cx="121696" cy="11274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8" name="Line 151"/>
              <p:cNvSpPr/>
              <p:nvPr/>
            </p:nvSpPr>
            <p:spPr>
              <a:xfrm flipH="1">
                <a:off x="313768" y="147888"/>
                <a:ext cx="29325" cy="10835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69" name="Line 152"/>
              <p:cNvSpPr/>
              <p:nvPr/>
            </p:nvSpPr>
            <p:spPr>
              <a:xfrm>
                <a:off x="269782" y="184494"/>
                <a:ext cx="117297" cy="2489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0" name="Line 153"/>
              <p:cNvSpPr/>
              <p:nvPr/>
            </p:nvSpPr>
            <p:spPr>
              <a:xfrm>
                <a:off x="340159" y="146424"/>
                <a:ext cx="46919" cy="6882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1" name="Line 154"/>
              <p:cNvSpPr/>
              <p:nvPr/>
            </p:nvSpPr>
            <p:spPr>
              <a:xfrm flipH="1">
                <a:off x="378281" y="216708"/>
                <a:ext cx="16129" cy="8785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2" name="Line 155"/>
              <p:cNvSpPr/>
              <p:nvPr/>
            </p:nvSpPr>
            <p:spPr>
              <a:xfrm>
                <a:off x="394409" y="210851"/>
                <a:ext cx="65980" cy="146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3" name="Line 156"/>
              <p:cNvSpPr/>
              <p:nvPr/>
            </p:nvSpPr>
            <p:spPr>
              <a:xfrm flipH="1">
                <a:off x="447193" y="216708"/>
                <a:ext cx="24926" cy="10689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4" name="Line 157"/>
              <p:cNvSpPr/>
              <p:nvPr/>
            </p:nvSpPr>
            <p:spPr>
              <a:xfrm flipH="1">
                <a:off x="382680" y="226958"/>
                <a:ext cx="89439" cy="6882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5" name="Line 158"/>
              <p:cNvSpPr/>
              <p:nvPr/>
            </p:nvSpPr>
            <p:spPr>
              <a:xfrm>
                <a:off x="391477" y="215244"/>
                <a:ext cx="51318" cy="10981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6" name="Line 159"/>
              <p:cNvSpPr/>
              <p:nvPr/>
            </p:nvSpPr>
            <p:spPr>
              <a:xfrm flipV="1">
                <a:off x="454524" y="285528"/>
                <a:ext cx="42520" cy="5124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7" name="Line 160"/>
              <p:cNvSpPr/>
              <p:nvPr/>
            </p:nvSpPr>
            <p:spPr>
              <a:xfrm>
                <a:off x="508773" y="294313"/>
                <a:ext cx="51318" cy="1025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8" name="Line 161"/>
              <p:cNvSpPr/>
              <p:nvPr/>
            </p:nvSpPr>
            <p:spPr>
              <a:xfrm flipV="1">
                <a:off x="505841" y="199137"/>
                <a:ext cx="63047" cy="9810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79" name="Line 162"/>
              <p:cNvSpPr/>
              <p:nvPr/>
            </p:nvSpPr>
            <p:spPr>
              <a:xfrm flipH="1">
                <a:off x="555692" y="209387"/>
                <a:ext cx="23460" cy="9371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0" name="Line 163"/>
              <p:cNvSpPr/>
              <p:nvPr/>
            </p:nvSpPr>
            <p:spPr>
              <a:xfrm flipH="1" flipV="1">
                <a:off x="511706" y="142032"/>
                <a:ext cx="67446" cy="6735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1" name="Line 164"/>
              <p:cNvSpPr/>
              <p:nvPr/>
            </p:nvSpPr>
            <p:spPr>
              <a:xfrm flipH="1">
                <a:off x="445727" y="147888"/>
                <a:ext cx="77709" cy="17571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2" name="Line 165"/>
              <p:cNvSpPr/>
              <p:nvPr/>
            </p:nvSpPr>
            <p:spPr>
              <a:xfrm flipV="1">
                <a:off x="469186" y="197673"/>
                <a:ext cx="98236" cy="1903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3" name="Line 166"/>
              <p:cNvSpPr/>
              <p:nvPr/>
            </p:nvSpPr>
            <p:spPr>
              <a:xfrm flipV="1">
                <a:off x="505841" y="142031"/>
                <a:ext cx="11730" cy="15521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4" name="Line 167"/>
              <p:cNvSpPr/>
              <p:nvPr/>
            </p:nvSpPr>
            <p:spPr>
              <a:xfrm flipV="1">
                <a:off x="343092" y="84926"/>
                <a:ext cx="117297" cy="6296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5" name="Line 168"/>
              <p:cNvSpPr/>
              <p:nvPr/>
            </p:nvSpPr>
            <p:spPr>
              <a:xfrm>
                <a:off x="466253" y="98104"/>
                <a:ext cx="2933" cy="10689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6" name="Line 169"/>
              <p:cNvSpPr/>
              <p:nvPr/>
            </p:nvSpPr>
            <p:spPr>
              <a:xfrm flipH="1">
                <a:off x="382680" y="96640"/>
                <a:ext cx="85040" cy="11274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7" name="Line 170"/>
              <p:cNvSpPr/>
              <p:nvPr/>
            </p:nvSpPr>
            <p:spPr>
              <a:xfrm>
                <a:off x="337227" y="146424"/>
                <a:ext cx="123162" cy="6003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8" name="Line 171"/>
              <p:cNvSpPr/>
              <p:nvPr/>
            </p:nvSpPr>
            <p:spPr>
              <a:xfrm>
                <a:off x="387078" y="57105"/>
                <a:ext cx="65980" cy="2782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89" name="Line 172"/>
              <p:cNvSpPr/>
              <p:nvPr/>
            </p:nvSpPr>
            <p:spPr>
              <a:xfrm>
                <a:off x="384146" y="57105"/>
                <a:ext cx="2933" cy="15228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0" name="Line 173"/>
              <p:cNvSpPr/>
              <p:nvPr/>
            </p:nvSpPr>
            <p:spPr>
              <a:xfrm>
                <a:off x="467719" y="98104"/>
                <a:ext cx="43987" cy="4099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1" name="Line 174"/>
              <p:cNvSpPr/>
              <p:nvPr/>
            </p:nvSpPr>
            <p:spPr>
              <a:xfrm flipV="1">
                <a:off x="387078" y="0"/>
                <a:ext cx="76243" cy="5564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2" name="Line 175"/>
              <p:cNvSpPr/>
              <p:nvPr/>
            </p:nvSpPr>
            <p:spPr>
              <a:xfrm flipH="1">
                <a:off x="457457" y="13178"/>
                <a:ext cx="19061" cy="732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3" name="Line 176"/>
              <p:cNvSpPr/>
              <p:nvPr/>
            </p:nvSpPr>
            <p:spPr>
              <a:xfrm>
                <a:off x="475050" y="19035"/>
                <a:ext cx="65980" cy="3221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4" name="Line 177"/>
              <p:cNvSpPr/>
              <p:nvPr/>
            </p:nvSpPr>
            <p:spPr>
              <a:xfrm flipH="1">
                <a:off x="511706" y="62962"/>
                <a:ext cx="43987" cy="79070"/>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5" name="Line 178"/>
              <p:cNvSpPr/>
              <p:nvPr/>
            </p:nvSpPr>
            <p:spPr>
              <a:xfrm flipV="1">
                <a:off x="472118" y="52713"/>
                <a:ext cx="70378" cy="4392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6" name="Line 179"/>
              <p:cNvSpPr/>
              <p:nvPr/>
            </p:nvSpPr>
            <p:spPr>
              <a:xfrm>
                <a:off x="475050" y="10249"/>
                <a:ext cx="42520" cy="13178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7" name="Line 180"/>
              <p:cNvSpPr/>
              <p:nvPr/>
            </p:nvSpPr>
            <p:spPr>
              <a:xfrm>
                <a:off x="554226" y="64426"/>
                <a:ext cx="14663" cy="13324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8" name="Line 181"/>
              <p:cNvSpPr/>
              <p:nvPr/>
            </p:nvSpPr>
            <p:spPr>
              <a:xfrm flipV="1">
                <a:off x="523435" y="111283"/>
                <a:ext cx="74777" cy="3953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99" name="Line 182"/>
              <p:cNvSpPr/>
              <p:nvPr/>
            </p:nvSpPr>
            <p:spPr>
              <a:xfrm flipV="1">
                <a:off x="580617" y="106890"/>
                <a:ext cx="20527" cy="10249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400" name="Line 183"/>
              <p:cNvSpPr/>
              <p:nvPr/>
            </p:nvSpPr>
            <p:spPr>
              <a:xfrm flipV="1">
                <a:off x="554226" y="17571"/>
                <a:ext cx="83574" cy="4685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401" name="Line 184"/>
              <p:cNvSpPr/>
              <p:nvPr/>
            </p:nvSpPr>
            <p:spPr>
              <a:xfrm flipH="1">
                <a:off x="601145" y="23427"/>
                <a:ext cx="51318" cy="87855"/>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402" name="Line 185"/>
              <p:cNvSpPr/>
              <p:nvPr/>
            </p:nvSpPr>
            <p:spPr>
              <a:xfrm flipH="1">
                <a:off x="511706" y="26356"/>
                <a:ext cx="137824" cy="1156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grpSp>
      <p:sp>
        <p:nvSpPr>
          <p:cNvPr id="405"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Tree>
  </p:cSld>
  <p:clrMapOvr>
    <a:masterClrMapping/>
  </p:clrMapOvr>
  <p:transition xmlns:p14="http://schemas.microsoft.com/office/powerpoint/2010/main" spd="med" advClick="1"/>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0"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11"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712" name="Rectangle 4"/>
          <p:cNvSpPr txBox="1"/>
          <p:nvPr>
            <p:ph type="title"/>
          </p:nvPr>
        </p:nvSpPr>
        <p:spPr>
          <a:xfrm>
            <a:off x="722530" y="278649"/>
            <a:ext cx="8573870" cy="521451"/>
          </a:xfrm>
          <a:prstGeom prst="rect">
            <a:avLst/>
          </a:prstGeom>
        </p:spPr>
        <p:txBody>
          <a:bodyPr/>
          <a:lstStyle/>
          <a:p>
            <a:pPr/>
            <a:r>
              <a:t>Domain Name System - Allgemeines</a:t>
            </a:r>
          </a:p>
        </p:txBody>
      </p:sp>
      <p:sp>
        <p:nvSpPr>
          <p:cNvPr id="2713"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714" name="Rechteck 10"/>
          <p:cNvSpPr txBox="1"/>
          <p:nvPr/>
        </p:nvSpPr>
        <p:spPr>
          <a:xfrm>
            <a:off x="768250" y="908719"/>
            <a:ext cx="4049019" cy="16841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a:solidFill>
                  <a:srgbClr val="5C6971"/>
                </a:solidFill>
              </a:defRPr>
            </a:lvl1pPr>
          </a:lstStyle>
          <a:p>
            <a:pPr/>
            <a:r>
              <a:t>Für eine bessere „Lesbarkeit“ wurde das „Domain Name System“ erfunden. Es besteht aus hierarchischen Strukturen für Nutzer und Hosts. Die „Top Level Domain“ (TLD) kenn-zeichnet Kategorien oder Länder</a:t>
            </a:r>
          </a:p>
        </p:txBody>
      </p:sp>
      <p:sp>
        <p:nvSpPr>
          <p:cNvPr id="2715" name="Rectangle 4"/>
          <p:cNvSpPr txBox="1"/>
          <p:nvPr/>
        </p:nvSpPr>
        <p:spPr>
          <a:xfrm>
            <a:off x="5078849" y="1589280"/>
            <a:ext cx="3944652" cy="433747"/>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lvl1pPr defTabSz="911225">
              <a:defRPr b="1" sz="2400">
                <a:solidFill>
                  <a:srgbClr val="FF0000"/>
                </a:solidFill>
                <a:latin typeface="Courier New"/>
                <a:ea typeface="Courier New"/>
                <a:cs typeface="Courier New"/>
                <a:sym typeface="Courier New"/>
              </a:defRPr>
            </a:lvl1pPr>
          </a:lstStyle>
          <a:p>
            <a:pPr/>
            <a:r>
              <a:t>www.dhbw-stuttgart.de</a:t>
            </a:r>
          </a:p>
        </p:txBody>
      </p:sp>
      <p:sp>
        <p:nvSpPr>
          <p:cNvPr id="2716" name="Rectangle 11"/>
          <p:cNvSpPr txBox="1"/>
          <p:nvPr/>
        </p:nvSpPr>
        <p:spPr>
          <a:xfrm>
            <a:off x="6485053" y="953725"/>
            <a:ext cx="973025" cy="370247"/>
          </a:xfrm>
          <a:prstGeom prst="rect">
            <a:avLst/>
          </a:prstGeom>
          <a:ln w="12700">
            <a:miter lim="400000"/>
          </a:ln>
          <a:extLst>
            <a:ext uri="{C572A759-6A51-4108-AA02-DFA0A04FC94B}">
              <ma14:wrappingTextBoxFlag xmlns:ma14="http://schemas.microsoft.com/office/mac/drawingml/2011/main" val="1"/>
            </a:ext>
          </a:extLst>
        </p:spPr>
        <p:txBody>
          <a:bodyPr lIns="45422" tIns="45422" rIns="45422" bIns="45422">
            <a:spAutoFit/>
          </a:bodyPr>
          <a:lstStyle>
            <a:lvl1pPr algn="ctr" defTabSz="911225">
              <a:defRPr b="1" i="1">
                <a:solidFill>
                  <a:srgbClr val="808080"/>
                </a:solidFill>
                <a:latin typeface="FuturaA Bk BT"/>
                <a:ea typeface="FuturaA Bk BT"/>
                <a:cs typeface="FuturaA Bk BT"/>
                <a:sym typeface="FuturaA Bk BT"/>
              </a:defRPr>
            </a:lvl1pPr>
          </a:lstStyle>
          <a:p>
            <a:pPr/>
            <a:r>
              <a:t>Host</a:t>
            </a:r>
          </a:p>
        </p:txBody>
      </p:sp>
      <p:sp>
        <p:nvSpPr>
          <p:cNvPr id="2717" name="Rectangle 12"/>
          <p:cNvSpPr txBox="1"/>
          <p:nvPr/>
        </p:nvSpPr>
        <p:spPr>
          <a:xfrm>
            <a:off x="6620068" y="2213865"/>
            <a:ext cx="2325575" cy="370247"/>
          </a:xfrm>
          <a:prstGeom prst="rect">
            <a:avLst/>
          </a:prstGeom>
          <a:ln w="12700">
            <a:miter lim="400000"/>
          </a:ln>
          <a:extLst>
            <a:ext uri="{C572A759-6A51-4108-AA02-DFA0A04FC94B}">
              <ma14:wrappingTextBoxFlag xmlns:ma14="http://schemas.microsoft.com/office/mac/drawingml/2011/main" val="1"/>
            </a:ext>
          </a:extLst>
        </p:spPr>
        <p:txBody>
          <a:bodyPr lIns="45422" tIns="45422" rIns="45422" bIns="45422">
            <a:spAutoFit/>
          </a:bodyPr>
          <a:lstStyle>
            <a:lvl1pPr defTabSz="911225">
              <a:defRPr b="1" i="1">
                <a:solidFill>
                  <a:srgbClr val="808080"/>
                </a:solidFill>
                <a:latin typeface="FuturaA Bk BT"/>
                <a:ea typeface="FuturaA Bk BT"/>
                <a:cs typeface="FuturaA Bk BT"/>
                <a:sym typeface="FuturaA Bk BT"/>
              </a:defRPr>
            </a:lvl1pPr>
          </a:lstStyle>
          <a:p>
            <a:pPr/>
            <a:r>
              <a:t>Top Level Domain</a:t>
            </a:r>
          </a:p>
        </p:txBody>
      </p:sp>
      <p:sp>
        <p:nvSpPr>
          <p:cNvPr id="2718" name="Line 13"/>
          <p:cNvSpPr/>
          <p:nvPr/>
        </p:nvSpPr>
        <p:spPr>
          <a:xfrm>
            <a:off x="7473280" y="1943835"/>
            <a:ext cx="1" cy="293689"/>
          </a:xfrm>
          <a:prstGeom prst="line">
            <a:avLst/>
          </a:prstGeom>
          <a:ln w="12700">
            <a:solidFill>
              <a:srgbClr val="808080"/>
            </a:solidFill>
            <a:headEnd type="triangle"/>
          </a:ln>
        </p:spPr>
        <p:txBody>
          <a:bodyPr lIns="45719" rIns="45719"/>
          <a:lstStyle/>
          <a:p>
            <a:pPr/>
          </a:p>
        </p:txBody>
      </p:sp>
      <p:grpSp>
        <p:nvGrpSpPr>
          <p:cNvPr id="2721" name="AutoShape 14"/>
          <p:cNvGrpSpPr/>
          <p:nvPr/>
        </p:nvGrpSpPr>
        <p:grpSpPr>
          <a:xfrm>
            <a:off x="767534" y="2753924"/>
            <a:ext cx="4117976" cy="3150350"/>
            <a:chOff x="0" y="0"/>
            <a:chExt cx="4117975" cy="3150348"/>
          </a:xfrm>
        </p:grpSpPr>
        <p:sp>
          <p:nvSpPr>
            <p:cNvPr id="2719" name="Abgerundetes Rechteck"/>
            <p:cNvSpPr/>
            <p:nvPr/>
          </p:nvSpPr>
          <p:spPr>
            <a:xfrm>
              <a:off x="0" y="0"/>
              <a:ext cx="4117975" cy="3150349"/>
            </a:xfrm>
            <a:prstGeom prst="roundRect">
              <a:avLst>
                <a:gd name="adj" fmla="val 12495"/>
              </a:avLst>
            </a:prstGeom>
            <a:solidFill>
              <a:srgbClr val="C1CEFF"/>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spcBef>
                  <a:spcPts val="600"/>
                </a:spcBef>
                <a:tabLst>
                  <a:tab pos="558800" algn="l"/>
                  <a:tab pos="850900" algn="l"/>
                </a:tabLst>
                <a:defRPr b="1">
                  <a:latin typeface="FuturaA Bk BT"/>
                  <a:ea typeface="FuturaA Bk BT"/>
                  <a:cs typeface="FuturaA Bk BT"/>
                  <a:sym typeface="FuturaA Bk BT"/>
                </a:defRPr>
              </a:pPr>
            </a:p>
          </p:txBody>
        </p:sp>
        <p:sp>
          <p:nvSpPr>
            <p:cNvPr id="2720" name="generic TLDs (gTLD)…"/>
            <p:cNvSpPr txBox="1"/>
            <p:nvPr/>
          </p:nvSpPr>
          <p:spPr>
            <a:xfrm>
              <a:off x="197834" y="60829"/>
              <a:ext cx="3913158" cy="30286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096" tIns="38096" rIns="38096" bIns="38096" numCol="1" anchor="ctr">
              <a:spAutoFit/>
            </a:bodyPr>
            <a:lstStyle/>
            <a:p>
              <a:pPr marL="95250" indent="-95250" defTabSz="911225">
                <a:tabLst>
                  <a:tab pos="558800" algn="l"/>
                  <a:tab pos="850900" algn="l"/>
                </a:tabLst>
                <a:defRPr b="1">
                  <a:latin typeface="FuturaA Bk BT"/>
                  <a:ea typeface="FuturaA Bk BT"/>
                  <a:cs typeface="FuturaA Bk BT"/>
                  <a:sym typeface="FuturaA Bk BT"/>
                </a:defRPr>
              </a:pPr>
              <a:r>
                <a:t>generic TLDs (gTLD)</a:t>
              </a:r>
            </a:p>
            <a:p>
              <a:pPr marL="95250" indent="-95250" defTabSz="911225">
                <a:tabLst>
                  <a:tab pos="558800" algn="l"/>
                  <a:tab pos="850900" algn="l"/>
                </a:tabLst>
                <a:defRPr>
                  <a:latin typeface="FuturaA Bk BT"/>
                  <a:ea typeface="FuturaA Bk BT"/>
                  <a:cs typeface="FuturaA Bk BT"/>
                  <a:sym typeface="FuturaA Bk BT"/>
                </a:defRPr>
              </a:pPr>
              <a:r>
                <a:t>.com	=	Commercial</a:t>
              </a:r>
            </a:p>
            <a:p>
              <a:pPr marL="95250" indent="-95250" defTabSz="911225">
                <a:tabLst>
                  <a:tab pos="558800" algn="l"/>
                  <a:tab pos="850900" algn="l"/>
                </a:tabLst>
                <a:defRPr>
                  <a:latin typeface="FuturaA Bk BT"/>
                  <a:ea typeface="FuturaA Bk BT"/>
                  <a:cs typeface="FuturaA Bk BT"/>
                  <a:sym typeface="FuturaA Bk BT"/>
                </a:defRPr>
              </a:pPr>
              <a:r>
                <a:t>.net	=	Administrative Organisations</a:t>
              </a:r>
            </a:p>
            <a:p>
              <a:pPr marL="95250" indent="-95250" defTabSz="911225">
                <a:tabLst>
                  <a:tab pos="558800" algn="l"/>
                  <a:tab pos="850900" algn="l"/>
                </a:tabLst>
                <a:defRPr>
                  <a:latin typeface="FuturaA Bk BT"/>
                  <a:ea typeface="FuturaA Bk BT"/>
                  <a:cs typeface="FuturaA Bk BT"/>
                  <a:sym typeface="FuturaA Bk BT"/>
                </a:defRPr>
              </a:pPr>
              <a:r>
                <a:t>.org	=	other Organisations</a:t>
              </a:r>
            </a:p>
            <a:p>
              <a:pPr marL="95250" indent="-95250" defTabSz="911225">
                <a:tabLst>
                  <a:tab pos="558800" algn="l"/>
                  <a:tab pos="850900" algn="l"/>
                </a:tabLst>
                <a:defRPr>
                  <a:latin typeface="FuturaA Bk BT"/>
                  <a:ea typeface="FuturaA Bk BT"/>
                  <a:cs typeface="FuturaA Bk BT"/>
                  <a:sym typeface="FuturaA Bk BT"/>
                </a:defRPr>
              </a:pPr>
              <a:r>
                <a:t>.int	=	international Organisations</a:t>
              </a:r>
            </a:p>
            <a:p>
              <a:pPr marL="95250" indent="-95250" defTabSz="911225">
                <a:tabLst>
                  <a:tab pos="558800" algn="l"/>
                  <a:tab pos="850900" algn="l"/>
                </a:tabLst>
                <a:defRPr>
                  <a:latin typeface="FuturaA Bk BT"/>
                  <a:ea typeface="FuturaA Bk BT"/>
                  <a:cs typeface="FuturaA Bk BT"/>
                  <a:sym typeface="FuturaA Bk BT"/>
                </a:defRPr>
              </a:pPr>
              <a:r>
                <a:t>.edu	=	Education (de facto nur USA)</a:t>
              </a:r>
            </a:p>
            <a:p>
              <a:pPr marL="95250" indent="-95250" defTabSz="911225">
                <a:tabLst>
                  <a:tab pos="558800" algn="l"/>
                  <a:tab pos="850900" algn="l"/>
                </a:tabLst>
                <a:defRPr>
                  <a:latin typeface="FuturaA Bk BT"/>
                  <a:ea typeface="FuturaA Bk BT"/>
                  <a:cs typeface="FuturaA Bk BT"/>
                  <a:sym typeface="FuturaA Bk BT"/>
                </a:defRPr>
              </a:pPr>
              <a:r>
                <a:t>.gov	=	Government (nur USA)</a:t>
              </a:r>
            </a:p>
            <a:p>
              <a:pPr marL="95250" indent="-95250" defTabSz="911225">
                <a:tabLst>
                  <a:tab pos="558800" algn="l"/>
                  <a:tab pos="850900" algn="l"/>
                </a:tabLst>
                <a:defRPr>
                  <a:latin typeface="FuturaA Bk BT"/>
                  <a:ea typeface="FuturaA Bk BT"/>
                  <a:cs typeface="FuturaA Bk BT"/>
                  <a:sym typeface="FuturaA Bk BT"/>
                </a:defRPr>
              </a:pPr>
              <a:r>
                <a:t>.mil	=	Military (nur USA)</a:t>
              </a:r>
            </a:p>
            <a:p>
              <a:pPr marL="95250" indent="-95250" defTabSz="911225">
                <a:spcBef>
                  <a:spcPts val="600"/>
                </a:spcBef>
                <a:buClr>
                  <a:srgbClr val="FF0000"/>
                </a:buClr>
                <a:buSzPct val="100000"/>
                <a:buChar char=""/>
                <a:tabLst>
                  <a:tab pos="558800" algn="l"/>
                  <a:tab pos="850900" algn="l"/>
                </a:tabLst>
                <a:defRPr b="1">
                  <a:latin typeface="FuturaA Bk BT"/>
                  <a:ea typeface="FuturaA Bk BT"/>
                  <a:cs typeface="FuturaA Bk BT"/>
                  <a:sym typeface="FuturaA Bk BT"/>
                </a:defRPr>
              </a:pPr>
              <a:r>
                <a:t> 76% aller Domains</a:t>
              </a:r>
            </a:p>
          </p:txBody>
        </p:sp>
      </p:grpSp>
      <p:grpSp>
        <p:nvGrpSpPr>
          <p:cNvPr id="2724" name="AutoShape 15"/>
          <p:cNvGrpSpPr/>
          <p:nvPr/>
        </p:nvGrpSpPr>
        <p:grpSpPr>
          <a:xfrm>
            <a:off x="5628075" y="2753924"/>
            <a:ext cx="3452813" cy="3105346"/>
            <a:chOff x="0" y="0"/>
            <a:chExt cx="3452812" cy="3105344"/>
          </a:xfrm>
        </p:grpSpPr>
        <p:sp>
          <p:nvSpPr>
            <p:cNvPr id="2722" name="Abgerundetes Rechteck"/>
            <p:cNvSpPr/>
            <p:nvPr/>
          </p:nvSpPr>
          <p:spPr>
            <a:xfrm>
              <a:off x="0" y="0"/>
              <a:ext cx="3452813" cy="3105345"/>
            </a:xfrm>
            <a:prstGeom prst="roundRect">
              <a:avLst>
                <a:gd name="adj" fmla="val 12495"/>
              </a:avLst>
            </a:prstGeom>
            <a:solidFill>
              <a:srgbClr val="FFC5CF"/>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spcBef>
                  <a:spcPts val="600"/>
                </a:spcBef>
                <a:tabLst>
                  <a:tab pos="469900" algn="l"/>
                  <a:tab pos="749300" algn="l"/>
                </a:tabLst>
              </a:pPr>
            </a:p>
          </p:txBody>
        </p:sp>
        <p:sp>
          <p:nvSpPr>
            <p:cNvPr id="2723" name="country code TLDs (ccTLD)…"/>
            <p:cNvSpPr txBox="1"/>
            <p:nvPr/>
          </p:nvSpPr>
          <p:spPr>
            <a:xfrm>
              <a:off x="166883" y="31001"/>
              <a:ext cx="3088295" cy="304334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p>
              <a:pPr defTabSz="911225">
                <a:tabLst>
                  <a:tab pos="469900" algn="l"/>
                  <a:tab pos="749300" algn="l"/>
                </a:tabLst>
                <a:defRPr b="1">
                  <a:latin typeface="FuturaA Bk BT"/>
                  <a:ea typeface="FuturaA Bk BT"/>
                  <a:cs typeface="FuturaA Bk BT"/>
                  <a:sym typeface="FuturaA Bk BT"/>
                </a:defRPr>
              </a:pPr>
              <a:r>
                <a:t>country code TLDs (ccTLD)</a:t>
              </a:r>
            </a:p>
            <a:p>
              <a:pPr defTabSz="911225">
                <a:tabLst>
                  <a:tab pos="469900" algn="l"/>
                  <a:tab pos="749300" algn="l"/>
                </a:tabLst>
                <a:defRPr>
                  <a:latin typeface="FuturaA Bk BT"/>
                  <a:ea typeface="FuturaA Bk BT"/>
                  <a:cs typeface="FuturaA Bk BT"/>
                  <a:sym typeface="FuturaA Bk BT"/>
                </a:defRPr>
              </a:pPr>
              <a:r>
                <a:t>.de	=	Germany</a:t>
              </a:r>
            </a:p>
            <a:p>
              <a:pPr defTabSz="911225">
                <a:tabLst>
                  <a:tab pos="469900" algn="l"/>
                  <a:tab pos="749300" algn="l"/>
                </a:tabLst>
                <a:defRPr>
                  <a:latin typeface="FuturaA Bk BT"/>
                  <a:ea typeface="FuturaA Bk BT"/>
                  <a:cs typeface="FuturaA Bk BT"/>
                  <a:sym typeface="FuturaA Bk BT"/>
                </a:defRPr>
              </a:pPr>
              <a:r>
                <a:t>.fr	=	France</a:t>
              </a:r>
            </a:p>
            <a:p>
              <a:pPr defTabSz="911225">
                <a:tabLst>
                  <a:tab pos="469900" algn="l"/>
                  <a:tab pos="749300" algn="l"/>
                </a:tabLst>
                <a:defRPr>
                  <a:latin typeface="FuturaA Bk BT"/>
                  <a:ea typeface="FuturaA Bk BT"/>
                  <a:cs typeface="FuturaA Bk BT"/>
                  <a:sym typeface="FuturaA Bk BT"/>
                </a:defRPr>
              </a:pPr>
              <a:r>
                <a:t>.uk	=	United Kingdom</a:t>
              </a:r>
            </a:p>
            <a:p>
              <a:pPr defTabSz="911225">
                <a:tabLst>
                  <a:tab pos="469900" algn="l"/>
                  <a:tab pos="749300" algn="l"/>
                </a:tabLst>
                <a:defRPr>
                  <a:latin typeface="FuturaA Bk BT"/>
                  <a:ea typeface="FuturaA Bk BT"/>
                  <a:cs typeface="FuturaA Bk BT"/>
                  <a:sym typeface="FuturaA Bk BT"/>
                </a:defRPr>
              </a:pPr>
              <a:r>
                <a:t>.at	=	Austria</a:t>
              </a:r>
            </a:p>
            <a:p>
              <a:pPr defTabSz="911225">
                <a:tabLst>
                  <a:tab pos="469900" algn="l"/>
                  <a:tab pos="749300" algn="l"/>
                </a:tabLst>
                <a:defRPr>
                  <a:latin typeface="FuturaA Bk BT"/>
                  <a:ea typeface="FuturaA Bk BT"/>
                  <a:cs typeface="FuturaA Bk BT"/>
                  <a:sym typeface="FuturaA Bk BT"/>
                </a:defRPr>
              </a:pPr>
              <a:r>
                <a:t>.au	=	Australia</a:t>
              </a:r>
            </a:p>
            <a:p>
              <a:pPr defTabSz="911225">
                <a:tabLst>
                  <a:tab pos="469900" algn="l"/>
                  <a:tab pos="749300" algn="l"/>
                </a:tabLst>
                <a:defRPr>
                  <a:latin typeface="FuturaA Bk BT"/>
                  <a:ea typeface="FuturaA Bk BT"/>
                  <a:cs typeface="FuturaA Bk BT"/>
                  <a:sym typeface="FuturaA Bk BT"/>
                </a:defRPr>
              </a:pPr>
              <a:r>
                <a:t>........</a:t>
              </a:r>
            </a:p>
            <a:p>
              <a:pPr defTabSz="911225">
                <a:tabLst>
                  <a:tab pos="469900" algn="l"/>
                  <a:tab pos="749300" algn="l"/>
                </a:tabLst>
                <a:defRPr i="1">
                  <a:latin typeface="FuturaA Bk BT"/>
                  <a:ea typeface="FuturaA Bk BT"/>
                  <a:cs typeface="FuturaA Bk BT"/>
                  <a:sym typeface="FuturaA Bk BT"/>
                </a:defRPr>
              </a:pPr>
              <a:r>
                <a:t>     Code gemäß ISO 3166</a:t>
              </a:r>
              <a:endParaRPr b="1"/>
            </a:p>
            <a:p>
              <a:pPr defTabSz="911225">
                <a:spcBef>
                  <a:spcPts val="600"/>
                </a:spcBef>
                <a:buClr>
                  <a:srgbClr val="FF0000"/>
                </a:buClr>
                <a:buSzPct val="100000"/>
                <a:buChar char=""/>
                <a:tabLst>
                  <a:tab pos="469900" algn="l"/>
                  <a:tab pos="749300" algn="l"/>
                </a:tabLst>
                <a:defRPr b="1">
                  <a:latin typeface="FuturaA Bk BT"/>
                  <a:ea typeface="FuturaA Bk BT"/>
                  <a:cs typeface="FuturaA Bk BT"/>
                  <a:sym typeface="FuturaA Bk BT"/>
                </a:defRPr>
              </a:pPr>
              <a:r>
                <a:t> 24% aller Domains</a:t>
              </a:r>
            </a:p>
          </p:txBody>
        </p:sp>
      </p:grpSp>
      <p:sp>
        <p:nvSpPr>
          <p:cNvPr id="2725" name="Geschweifte Klammer links 25"/>
          <p:cNvSpPr/>
          <p:nvPr/>
        </p:nvSpPr>
        <p:spPr>
          <a:xfrm rot="5400000">
            <a:off x="6708196" y="-441430"/>
            <a:ext cx="540061" cy="40504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15635" y="21600"/>
                  <a:pt x="10800" y="21051"/>
                  <a:pt x="10800" y="20374"/>
                </a:cubicBezTo>
                <a:lnTo>
                  <a:pt x="10800" y="11881"/>
                </a:lnTo>
                <a:cubicBezTo>
                  <a:pt x="10800" y="11204"/>
                  <a:pt x="5965" y="10655"/>
                  <a:pt x="0" y="10655"/>
                </a:cubicBezTo>
                <a:cubicBezTo>
                  <a:pt x="5965" y="10655"/>
                  <a:pt x="10800" y="10106"/>
                  <a:pt x="10800" y="9428"/>
                </a:cubicBezTo>
                <a:lnTo>
                  <a:pt x="10800" y="1226"/>
                </a:lnTo>
                <a:cubicBezTo>
                  <a:pt x="10800" y="549"/>
                  <a:pt x="15635" y="0"/>
                  <a:pt x="21600" y="0"/>
                </a:cubicBezTo>
              </a:path>
            </a:pathLst>
          </a:custGeom>
          <a:ln>
            <a:solidFill>
              <a:srgbClr val="808080"/>
            </a:solidFill>
          </a:ln>
        </p:spPr>
        <p:txBody>
          <a:bodyPr lIns="45719" rIns="45719"/>
          <a:lstStyle/>
          <a:p>
            <a:pPr/>
          </a:p>
        </p:txBody>
      </p:sp>
    </p:spTree>
  </p:cSld>
  <p:clrMapOvr>
    <a:masterClrMapping/>
  </p:clrMapOvr>
  <p:transition xmlns:p14="http://schemas.microsoft.com/office/powerpoint/2010/main" spd="med" advClick="1"/>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29"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30"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731" name="Rectangle 4"/>
          <p:cNvSpPr txBox="1"/>
          <p:nvPr>
            <p:ph type="title"/>
          </p:nvPr>
        </p:nvSpPr>
        <p:spPr>
          <a:xfrm>
            <a:off x="722530" y="278649"/>
            <a:ext cx="8573870" cy="521451"/>
          </a:xfrm>
          <a:prstGeom prst="rect">
            <a:avLst/>
          </a:prstGeom>
        </p:spPr>
        <p:txBody>
          <a:bodyPr/>
          <a:lstStyle/>
          <a:p>
            <a:pPr/>
            <a:r>
              <a:t>Prinzip des Domain Name Server</a:t>
            </a:r>
          </a:p>
        </p:txBody>
      </p:sp>
      <p:sp>
        <p:nvSpPr>
          <p:cNvPr id="2732"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733" name="Rectangle 5"/>
          <p:cNvSpPr txBox="1"/>
          <p:nvPr/>
        </p:nvSpPr>
        <p:spPr>
          <a:xfrm>
            <a:off x="762000" y="977900"/>
            <a:ext cx="8453121" cy="177627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609600" indent="-609600">
              <a:lnSpc>
                <a:spcPct val="150000"/>
              </a:lnSpc>
              <a:spcBef>
                <a:spcPts val="700"/>
              </a:spcBef>
              <a:defRPr sz="2000">
                <a:solidFill>
                  <a:srgbClr val="5C6971"/>
                </a:solidFill>
              </a:defRPr>
            </a:lvl1pPr>
          </a:lstStyle>
          <a:p>
            <a:pPr/>
            <a:r>
              <a:t>Zum Routen der Pakete muss eine Übersetzung zwischen dem Namen nach dem Domain Name System und der 32-Bit-IP-Adresse durchgeführt werden. </a:t>
            </a:r>
          </a:p>
        </p:txBody>
      </p:sp>
      <p:grpSp>
        <p:nvGrpSpPr>
          <p:cNvPr id="2736" name="Rectangle 3"/>
          <p:cNvGrpSpPr/>
          <p:nvPr/>
        </p:nvGrpSpPr>
        <p:grpSpPr>
          <a:xfrm>
            <a:off x="1127574" y="2798929"/>
            <a:ext cx="3465386" cy="585788"/>
            <a:chOff x="0" y="0"/>
            <a:chExt cx="3465384" cy="585787"/>
          </a:xfrm>
        </p:grpSpPr>
        <p:sp>
          <p:nvSpPr>
            <p:cNvPr id="2734" name="Rechteck"/>
            <p:cNvSpPr/>
            <p:nvPr/>
          </p:nvSpPr>
          <p:spPr>
            <a:xfrm>
              <a:off x="0" y="-1"/>
              <a:ext cx="3465385" cy="585789"/>
            </a:xfrm>
            <a:prstGeom prst="rect">
              <a:avLst/>
            </a:prstGeom>
            <a:solidFill>
              <a:srgbClr val="99FF66"/>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defRPr sz="2400"/>
              </a:pPr>
            </a:p>
          </p:txBody>
        </p:sp>
        <p:sp>
          <p:nvSpPr>
            <p:cNvPr id="2735" name="www.dhbw-stuttgart.de"/>
            <p:cNvSpPr txBox="1"/>
            <p:nvPr/>
          </p:nvSpPr>
          <p:spPr>
            <a:xfrm>
              <a:off x="59588" y="74656"/>
              <a:ext cx="3186819" cy="4364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sz="2400"/>
              </a:lvl1pPr>
            </a:lstStyle>
            <a:p>
              <a:pPr/>
              <a:r>
                <a:t>www.dhbw-stuttgart.de</a:t>
              </a:r>
            </a:p>
          </p:txBody>
        </p:sp>
      </p:grpSp>
      <p:grpSp>
        <p:nvGrpSpPr>
          <p:cNvPr id="2739" name="Rectangle 5"/>
          <p:cNvGrpSpPr/>
          <p:nvPr/>
        </p:nvGrpSpPr>
        <p:grpSpPr>
          <a:xfrm>
            <a:off x="5699574" y="2798929"/>
            <a:ext cx="2949576" cy="585788"/>
            <a:chOff x="0" y="0"/>
            <a:chExt cx="2949575" cy="585787"/>
          </a:xfrm>
        </p:grpSpPr>
        <p:sp>
          <p:nvSpPr>
            <p:cNvPr id="2737" name="Rechteck"/>
            <p:cNvSpPr/>
            <p:nvPr/>
          </p:nvSpPr>
          <p:spPr>
            <a:xfrm>
              <a:off x="0" y="-1"/>
              <a:ext cx="2949575" cy="585789"/>
            </a:xfrm>
            <a:prstGeom prst="rect">
              <a:avLst/>
            </a:prstGeom>
            <a:solidFill>
              <a:srgbClr val="FFFF00"/>
            </a:solidFill>
            <a:ln w="254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911225"/>
            </a:p>
          </p:txBody>
        </p:sp>
        <p:sp>
          <p:nvSpPr>
            <p:cNvPr id="2738" name="192.168.70.30"/>
            <p:cNvSpPr txBox="1"/>
            <p:nvPr/>
          </p:nvSpPr>
          <p:spPr>
            <a:xfrm>
              <a:off x="59588" y="74656"/>
              <a:ext cx="2052748" cy="4364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422" tIns="45422" rIns="45422" bIns="45422" numCol="1" anchor="ctr">
              <a:spAutoFit/>
            </a:bodyPr>
            <a:lstStyle>
              <a:lvl1pPr defTabSz="911225">
                <a:defRPr sz="2400"/>
              </a:lvl1pPr>
            </a:lstStyle>
            <a:p>
              <a:pPr/>
              <a:r>
                <a:t>192.168.70.30</a:t>
              </a:r>
            </a:p>
          </p:txBody>
        </p:sp>
      </p:grpSp>
      <p:sp>
        <p:nvSpPr>
          <p:cNvPr id="2740" name="Line 6"/>
          <p:cNvSpPr/>
          <p:nvPr/>
        </p:nvSpPr>
        <p:spPr>
          <a:xfrm>
            <a:off x="2664274" y="3572042"/>
            <a:ext cx="1933577" cy="614364"/>
          </a:xfrm>
          <a:prstGeom prst="line">
            <a:avLst/>
          </a:prstGeom>
          <a:ln w="50800">
            <a:solidFill>
              <a:srgbClr val="FF0000"/>
            </a:solidFill>
            <a:tailEnd type="triangle"/>
          </a:ln>
        </p:spPr>
        <p:txBody>
          <a:bodyPr lIns="45719" rIns="45719"/>
          <a:lstStyle/>
          <a:p>
            <a:pPr/>
          </a:p>
        </p:txBody>
      </p:sp>
      <p:sp>
        <p:nvSpPr>
          <p:cNvPr id="2741" name="Line 7"/>
          <p:cNvSpPr/>
          <p:nvPr/>
        </p:nvSpPr>
        <p:spPr>
          <a:xfrm flipV="1">
            <a:off x="5636074" y="3524417"/>
            <a:ext cx="1476376" cy="708026"/>
          </a:xfrm>
          <a:prstGeom prst="line">
            <a:avLst/>
          </a:prstGeom>
          <a:ln w="50800">
            <a:solidFill>
              <a:srgbClr val="FF0000"/>
            </a:solidFill>
            <a:tailEnd type="triangle"/>
          </a:ln>
        </p:spPr>
        <p:txBody>
          <a:bodyPr lIns="45719" rIns="45719"/>
          <a:lstStyle/>
          <a:p>
            <a:pPr/>
          </a:p>
        </p:txBody>
      </p:sp>
      <p:sp>
        <p:nvSpPr>
          <p:cNvPr id="2742" name="Rectangle 8"/>
          <p:cNvSpPr txBox="1"/>
          <p:nvPr/>
        </p:nvSpPr>
        <p:spPr>
          <a:xfrm>
            <a:off x="2522250" y="3811754"/>
            <a:ext cx="1297781" cy="667569"/>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p>
            <a:pPr defTabSz="911225"/>
            <a:r>
              <a:t>Client</a:t>
            </a:r>
          </a:p>
          <a:p>
            <a:pPr defTabSz="911225"/>
            <a:r>
              <a:t>fragt Server</a:t>
            </a:r>
          </a:p>
        </p:txBody>
      </p:sp>
      <p:sp>
        <p:nvSpPr>
          <p:cNvPr id="2743" name="Rectangle 9"/>
          <p:cNvSpPr txBox="1"/>
          <p:nvPr/>
        </p:nvSpPr>
        <p:spPr>
          <a:xfrm>
            <a:off x="6065550" y="3819692"/>
            <a:ext cx="2161728" cy="667568"/>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p>
            <a:pPr defTabSz="911225"/>
            <a:r>
              <a:t>     Server antwortet </a:t>
            </a:r>
          </a:p>
          <a:p>
            <a:pPr defTabSz="911225"/>
            <a:r>
              <a:t>mit IP-Adresse</a:t>
            </a:r>
          </a:p>
        </p:txBody>
      </p:sp>
      <p:sp>
        <p:nvSpPr>
          <p:cNvPr id="2744" name="Rectangle 10"/>
          <p:cNvSpPr txBox="1"/>
          <p:nvPr/>
        </p:nvSpPr>
        <p:spPr>
          <a:xfrm>
            <a:off x="3495387" y="4807117"/>
            <a:ext cx="3233625" cy="374637"/>
          </a:xfrm>
          <a:prstGeom prst="rect">
            <a:avLst/>
          </a:prstGeom>
          <a:ln w="12700">
            <a:miter lim="400000"/>
          </a:ln>
          <a:extLst>
            <a:ext uri="{C572A759-6A51-4108-AA02-DFA0A04FC94B}">
              <ma14:wrappingTextBoxFlag xmlns:ma14="http://schemas.microsoft.com/office/mac/drawingml/2011/main" val="1"/>
            </a:ext>
          </a:extLst>
        </p:spPr>
        <p:txBody>
          <a:bodyPr lIns="45422" tIns="45422" rIns="45422" bIns="45422">
            <a:spAutoFit/>
          </a:bodyPr>
          <a:lstStyle>
            <a:lvl1pPr algn="ctr" defTabSz="911225">
              <a:defRPr b="1" sz="2000"/>
            </a:lvl1pPr>
          </a:lstStyle>
          <a:p>
            <a:pPr/>
            <a:r>
              <a:t>Domain Name Server</a:t>
            </a:r>
          </a:p>
        </p:txBody>
      </p:sp>
      <p:pic>
        <p:nvPicPr>
          <p:cNvPr id="2745" name="Picture 11" descr="Picture 11"/>
          <p:cNvPicPr>
            <a:picLocks noChangeAspect="1"/>
          </p:cNvPicPr>
          <p:nvPr/>
        </p:nvPicPr>
        <p:blipFill>
          <a:blip r:embed="rId4">
            <a:extLst/>
          </a:blip>
          <a:stretch>
            <a:fillRect/>
          </a:stretch>
        </p:blipFill>
        <p:spPr>
          <a:xfrm>
            <a:off x="4856612" y="3586329"/>
            <a:ext cx="658814" cy="1266826"/>
          </a:xfrm>
          <a:prstGeom prst="rect">
            <a:avLst/>
          </a:prstGeom>
          <a:ln w="12700">
            <a:miter lim="400000"/>
          </a:ln>
        </p:spPr>
      </p:pic>
    </p:spTree>
  </p:cSld>
  <p:clrMapOvr>
    <a:masterClrMapping/>
  </p:clrMapOvr>
  <p:transition xmlns:p14="http://schemas.microsoft.com/office/powerpoint/2010/main" spd="med" advClick="1"/>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9"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50"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751" name="Rectangle 4"/>
          <p:cNvSpPr txBox="1"/>
          <p:nvPr>
            <p:ph type="title"/>
          </p:nvPr>
        </p:nvSpPr>
        <p:spPr>
          <a:xfrm>
            <a:off x="722530" y="278649"/>
            <a:ext cx="8573870" cy="521451"/>
          </a:xfrm>
          <a:prstGeom prst="rect">
            <a:avLst/>
          </a:prstGeom>
        </p:spPr>
        <p:txBody>
          <a:bodyPr/>
          <a:lstStyle/>
          <a:p>
            <a:pPr/>
            <a:r>
              <a:t>DNS-Anfrage über mehrere Server</a:t>
            </a:r>
          </a:p>
        </p:txBody>
      </p:sp>
      <p:sp>
        <p:nvSpPr>
          <p:cNvPr id="2752" name="Text Box 186"/>
          <p:cNvSpPr txBox="1"/>
          <p:nvPr/>
        </p:nvSpPr>
        <p:spPr>
          <a:xfrm>
            <a:off x="4323644" y="5904276"/>
            <a:ext cx="1621754" cy="22698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753" name="Rectangle 5"/>
          <p:cNvSpPr txBox="1"/>
          <p:nvPr/>
        </p:nvSpPr>
        <p:spPr>
          <a:xfrm>
            <a:off x="762000" y="977900"/>
            <a:ext cx="8453121" cy="140411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609600" indent="-609600">
              <a:lnSpc>
                <a:spcPct val="150000"/>
              </a:lnSpc>
              <a:spcBef>
                <a:spcPts val="700"/>
              </a:spcBef>
              <a:defRPr sz="2000">
                <a:solidFill>
                  <a:srgbClr val="5C6971"/>
                </a:solidFill>
              </a:defRPr>
            </a:lvl1pPr>
          </a:lstStyle>
          <a:p>
            <a:pPr/>
            <a:r>
              <a:t>Falls der „Primary Domain Name Server“ die Adresse nicht über-setzen kann, werden weitere Domain Name Server hinzugezogen:</a:t>
            </a:r>
          </a:p>
        </p:txBody>
      </p:sp>
      <p:sp>
        <p:nvSpPr>
          <p:cNvPr id="2754" name="Rectangle 4"/>
          <p:cNvSpPr txBox="1"/>
          <p:nvPr/>
        </p:nvSpPr>
        <p:spPr>
          <a:xfrm>
            <a:off x="1013494" y="2078851"/>
            <a:ext cx="2666241" cy="871599"/>
          </a:xfrm>
          <a:prstGeom prst="rect">
            <a:avLst/>
          </a:prstGeom>
          <a:ln w="12700">
            <a:miter lim="400000"/>
          </a:ln>
          <a:extLst>
            <a:ext uri="{C572A759-6A51-4108-AA02-DFA0A04FC94B}">
              <ma14:wrappingTextBoxFlag xmlns:ma14="http://schemas.microsoft.com/office/mac/drawingml/2011/main" val="1"/>
            </a:ext>
          </a:extLst>
        </p:spPr>
        <p:txBody>
          <a:bodyPr lIns="45422" tIns="45422" rIns="45422" bIns="45422">
            <a:spAutoFit/>
          </a:bodyPr>
          <a:lstStyle/>
          <a:p>
            <a:pPr defTabSz="911225">
              <a:defRPr b="1" sz="1600"/>
            </a:pPr>
            <a:r>
              <a:t>„host.company.de“</a:t>
            </a:r>
          </a:p>
          <a:p>
            <a:pPr defTabSz="911225">
              <a:defRPr sz="1600"/>
            </a:pPr>
            <a:r>
              <a:t>fragt nach </a:t>
            </a:r>
            <a:endParaRPr b="1"/>
          </a:p>
          <a:p>
            <a:pPr defTabSz="911225">
              <a:defRPr b="1" sz="1600"/>
            </a:pPr>
            <a:r>
              <a:t>„ftphost.dept.company.jp“</a:t>
            </a:r>
          </a:p>
        </p:txBody>
      </p:sp>
      <p:sp>
        <p:nvSpPr>
          <p:cNvPr id="2755" name="Line 5"/>
          <p:cNvSpPr/>
          <p:nvPr/>
        </p:nvSpPr>
        <p:spPr>
          <a:xfrm flipV="1">
            <a:off x="2469969" y="4151571"/>
            <a:ext cx="815976" cy="631826"/>
          </a:xfrm>
          <a:prstGeom prst="line">
            <a:avLst/>
          </a:prstGeom>
          <a:ln w="38100">
            <a:solidFill>
              <a:srgbClr val="0000FF"/>
            </a:solidFill>
            <a:tailEnd type="triangle"/>
          </a:ln>
        </p:spPr>
        <p:txBody>
          <a:bodyPr lIns="45719" rIns="45719"/>
          <a:lstStyle/>
          <a:p>
            <a:pPr/>
          </a:p>
        </p:txBody>
      </p:sp>
      <p:sp>
        <p:nvSpPr>
          <p:cNvPr id="2756" name="Line 6"/>
          <p:cNvSpPr/>
          <p:nvPr/>
        </p:nvSpPr>
        <p:spPr>
          <a:xfrm flipV="1">
            <a:off x="4146370" y="3084771"/>
            <a:ext cx="815976" cy="631826"/>
          </a:xfrm>
          <a:prstGeom prst="line">
            <a:avLst/>
          </a:prstGeom>
          <a:ln w="38100">
            <a:solidFill>
              <a:srgbClr val="0000FF"/>
            </a:solidFill>
            <a:tailEnd type="triangle"/>
          </a:ln>
        </p:spPr>
        <p:txBody>
          <a:bodyPr lIns="45719" rIns="45719"/>
          <a:lstStyle/>
          <a:p>
            <a:pPr/>
          </a:p>
        </p:txBody>
      </p:sp>
      <p:sp>
        <p:nvSpPr>
          <p:cNvPr id="2757" name="Line 7"/>
          <p:cNvSpPr/>
          <p:nvPr/>
        </p:nvSpPr>
        <p:spPr>
          <a:xfrm>
            <a:off x="5746570" y="3172082"/>
            <a:ext cx="1120776" cy="1"/>
          </a:xfrm>
          <a:prstGeom prst="line">
            <a:avLst/>
          </a:prstGeom>
          <a:ln w="38100">
            <a:solidFill>
              <a:srgbClr val="0000FF"/>
            </a:solidFill>
            <a:tailEnd type="triangle"/>
          </a:ln>
        </p:spPr>
        <p:txBody>
          <a:bodyPr lIns="45719" rIns="45719"/>
          <a:lstStyle/>
          <a:p>
            <a:pPr/>
          </a:p>
        </p:txBody>
      </p:sp>
      <p:sp>
        <p:nvSpPr>
          <p:cNvPr id="2758" name="Line 8"/>
          <p:cNvSpPr/>
          <p:nvPr/>
        </p:nvSpPr>
        <p:spPr>
          <a:xfrm flipH="1">
            <a:off x="5724345" y="3324483"/>
            <a:ext cx="1165226" cy="1"/>
          </a:xfrm>
          <a:prstGeom prst="line">
            <a:avLst/>
          </a:prstGeom>
          <a:ln w="38100">
            <a:solidFill>
              <a:srgbClr val="0000FF"/>
            </a:solidFill>
            <a:tailEnd type="triangle"/>
          </a:ln>
        </p:spPr>
        <p:txBody>
          <a:bodyPr lIns="45719" rIns="45719"/>
          <a:lstStyle/>
          <a:p>
            <a:pPr/>
          </a:p>
        </p:txBody>
      </p:sp>
      <p:sp>
        <p:nvSpPr>
          <p:cNvPr id="2759" name="Line 9"/>
          <p:cNvSpPr/>
          <p:nvPr/>
        </p:nvSpPr>
        <p:spPr>
          <a:xfrm flipH="1">
            <a:off x="4200345" y="3335596"/>
            <a:ext cx="784226" cy="511176"/>
          </a:xfrm>
          <a:prstGeom prst="line">
            <a:avLst/>
          </a:prstGeom>
          <a:ln w="38100">
            <a:solidFill>
              <a:srgbClr val="0000FF"/>
            </a:solidFill>
            <a:tailEnd type="triangle"/>
          </a:ln>
        </p:spPr>
        <p:txBody>
          <a:bodyPr lIns="45719" rIns="45719"/>
          <a:lstStyle/>
          <a:p>
            <a:pPr/>
          </a:p>
        </p:txBody>
      </p:sp>
      <p:sp>
        <p:nvSpPr>
          <p:cNvPr id="2760" name="Line 10"/>
          <p:cNvSpPr/>
          <p:nvPr/>
        </p:nvSpPr>
        <p:spPr>
          <a:xfrm flipH="1">
            <a:off x="2371544" y="4402396"/>
            <a:ext cx="936626" cy="663576"/>
          </a:xfrm>
          <a:prstGeom prst="line">
            <a:avLst/>
          </a:prstGeom>
          <a:ln w="38100">
            <a:solidFill>
              <a:srgbClr val="0000FF"/>
            </a:solidFill>
            <a:tailEnd type="triangle"/>
          </a:ln>
        </p:spPr>
        <p:txBody>
          <a:bodyPr lIns="45719" rIns="45719"/>
          <a:lstStyle/>
          <a:p>
            <a:pPr/>
          </a:p>
        </p:txBody>
      </p:sp>
      <p:sp>
        <p:nvSpPr>
          <p:cNvPr id="2761" name="Line 11"/>
          <p:cNvSpPr/>
          <p:nvPr/>
        </p:nvSpPr>
        <p:spPr>
          <a:xfrm>
            <a:off x="2612739" y="5319209"/>
            <a:ext cx="5187952" cy="1"/>
          </a:xfrm>
          <a:prstGeom prst="line">
            <a:avLst/>
          </a:prstGeom>
          <a:ln w="76200">
            <a:solidFill>
              <a:srgbClr val="FF0000"/>
            </a:solidFill>
            <a:headEnd type="triangle"/>
            <a:tailEnd type="triangle"/>
          </a:ln>
        </p:spPr>
        <p:txBody>
          <a:bodyPr lIns="45719" rIns="45719"/>
          <a:lstStyle/>
          <a:p>
            <a:pPr/>
          </a:p>
        </p:txBody>
      </p:sp>
      <p:sp>
        <p:nvSpPr>
          <p:cNvPr id="2762" name="Rectangle 12"/>
          <p:cNvSpPr txBox="1"/>
          <p:nvPr/>
        </p:nvSpPr>
        <p:spPr>
          <a:xfrm>
            <a:off x="2826420" y="3176846"/>
            <a:ext cx="1420775" cy="592199"/>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p>
            <a:pPr defTabSz="911225">
              <a:defRPr b="1" sz="1600"/>
            </a:pPr>
            <a:r>
              <a:t>Primary DNS</a:t>
            </a:r>
          </a:p>
          <a:p>
            <a:pPr defTabSz="911225">
              <a:defRPr b="1" sz="1600"/>
            </a:pPr>
            <a:r>
              <a:t>„company.jp“</a:t>
            </a:r>
          </a:p>
        </p:txBody>
      </p:sp>
      <p:sp>
        <p:nvSpPr>
          <p:cNvPr id="2763" name="Rectangle 13"/>
          <p:cNvSpPr txBox="1"/>
          <p:nvPr/>
        </p:nvSpPr>
        <p:spPr>
          <a:xfrm>
            <a:off x="4369817" y="2078850"/>
            <a:ext cx="1523298" cy="592199"/>
          </a:xfrm>
          <a:prstGeom prst="rect">
            <a:avLst/>
          </a:prstGeom>
          <a:ln w="12700">
            <a:miter lim="400000"/>
          </a:ln>
          <a:extLst>
            <a:ext uri="{C572A759-6A51-4108-AA02-DFA0A04FC94B}">
              <ma14:wrappingTextBoxFlag xmlns:ma14="http://schemas.microsoft.com/office/mac/drawingml/2011/main" val="1"/>
            </a:ext>
          </a:extLst>
        </p:spPr>
        <p:txBody>
          <a:bodyPr lIns="45422" tIns="45422" rIns="45422" bIns="45422">
            <a:spAutoFit/>
          </a:bodyPr>
          <a:lstStyle/>
          <a:p>
            <a:pPr defTabSz="911225">
              <a:defRPr b="1" sz="1600"/>
            </a:pPr>
            <a:r>
              <a:t>Top Level DNS</a:t>
            </a:r>
          </a:p>
          <a:p>
            <a:pPr defTabSz="911225">
              <a:defRPr b="1" sz="1600"/>
            </a:pPr>
            <a:r>
              <a:t>„.de“</a:t>
            </a:r>
          </a:p>
        </p:txBody>
      </p:sp>
      <p:sp>
        <p:nvSpPr>
          <p:cNvPr id="2764" name="Rectangle 14"/>
          <p:cNvSpPr txBox="1"/>
          <p:nvPr/>
        </p:nvSpPr>
        <p:spPr>
          <a:xfrm>
            <a:off x="6530058" y="2078850"/>
            <a:ext cx="1523298" cy="592199"/>
          </a:xfrm>
          <a:prstGeom prst="rect">
            <a:avLst/>
          </a:prstGeom>
          <a:ln w="12700">
            <a:miter lim="400000"/>
          </a:ln>
          <a:extLst>
            <a:ext uri="{C572A759-6A51-4108-AA02-DFA0A04FC94B}">
              <ma14:wrappingTextBoxFlag xmlns:ma14="http://schemas.microsoft.com/office/mac/drawingml/2011/main" val="1"/>
            </a:ext>
          </a:extLst>
        </p:spPr>
        <p:txBody>
          <a:bodyPr lIns="45422" tIns="45422" rIns="45422" bIns="45422">
            <a:spAutoFit/>
          </a:bodyPr>
          <a:lstStyle/>
          <a:p>
            <a:pPr defTabSz="911225">
              <a:defRPr b="1" sz="1600"/>
            </a:pPr>
            <a:r>
              <a:t>Top Level DNS</a:t>
            </a:r>
          </a:p>
          <a:p>
            <a:pPr defTabSz="911225">
              <a:defRPr b="1" sz="1600"/>
            </a:pPr>
            <a:r>
              <a:t>„.jp“</a:t>
            </a:r>
          </a:p>
        </p:txBody>
      </p:sp>
      <p:sp>
        <p:nvSpPr>
          <p:cNvPr id="2765" name="Line 15"/>
          <p:cNvSpPr/>
          <p:nvPr/>
        </p:nvSpPr>
        <p:spPr>
          <a:xfrm>
            <a:off x="2162688" y="3023954"/>
            <a:ext cx="518418" cy="1284778"/>
          </a:xfrm>
          <a:prstGeom prst="line">
            <a:avLst/>
          </a:prstGeom>
          <a:ln w="12700">
            <a:solidFill>
              <a:srgbClr val="000000"/>
            </a:solidFill>
          </a:ln>
        </p:spPr>
        <p:txBody>
          <a:bodyPr lIns="45719" rIns="45719"/>
          <a:lstStyle/>
          <a:p>
            <a:pPr/>
          </a:p>
        </p:txBody>
      </p:sp>
      <p:sp>
        <p:nvSpPr>
          <p:cNvPr id="2766" name="Rectangle 16"/>
          <p:cNvSpPr txBox="1"/>
          <p:nvPr/>
        </p:nvSpPr>
        <p:spPr>
          <a:xfrm>
            <a:off x="5690269" y="4014065"/>
            <a:ext cx="2157318" cy="1251769"/>
          </a:xfrm>
          <a:prstGeom prst="rect">
            <a:avLst/>
          </a:prstGeom>
          <a:ln w="12700">
            <a:miter lim="400000"/>
          </a:ln>
          <a:extLst>
            <a:ext uri="{C572A759-6A51-4108-AA02-DFA0A04FC94B}">
              <ma14:wrappingTextBoxFlag xmlns:ma14="http://schemas.microsoft.com/office/mac/drawingml/2011/main" val="1"/>
            </a:ext>
          </a:extLst>
        </p:spPr>
        <p:txBody>
          <a:bodyPr lIns="45422" tIns="45422" rIns="45422" bIns="45422">
            <a:spAutoFit/>
          </a:bodyPr>
          <a:lstStyle/>
          <a:p>
            <a:pPr defTabSz="911225"/>
            <a:r>
              <a:t>Kommunikation</a:t>
            </a:r>
          </a:p>
          <a:p>
            <a:pPr defTabSz="911225"/>
            <a:r>
              <a:t>zwischen den DNS,</a:t>
            </a:r>
          </a:p>
          <a:p>
            <a:pPr defTabSz="911225"/>
            <a:r>
              <a:t>die IP-Adresse wird </a:t>
            </a:r>
            <a:br/>
            <a:r>
              <a:t>zurückgegeben</a:t>
            </a:r>
          </a:p>
        </p:txBody>
      </p:sp>
      <p:sp>
        <p:nvSpPr>
          <p:cNvPr id="2767" name="Line 17"/>
          <p:cNvSpPr/>
          <p:nvPr/>
        </p:nvSpPr>
        <p:spPr>
          <a:xfrm>
            <a:off x="4903606" y="4245233"/>
            <a:ext cx="749301" cy="63501"/>
          </a:xfrm>
          <a:prstGeom prst="line">
            <a:avLst/>
          </a:prstGeom>
          <a:ln w="12700">
            <a:solidFill>
              <a:srgbClr val="000000"/>
            </a:solidFill>
          </a:ln>
        </p:spPr>
        <p:txBody>
          <a:bodyPr lIns="45719" rIns="45719"/>
          <a:lstStyle/>
          <a:p>
            <a:pPr/>
          </a:p>
        </p:txBody>
      </p:sp>
      <p:sp>
        <p:nvSpPr>
          <p:cNvPr id="2768" name="Line 18"/>
          <p:cNvSpPr/>
          <p:nvPr/>
        </p:nvSpPr>
        <p:spPr>
          <a:xfrm flipH="1">
            <a:off x="6414906" y="3788033"/>
            <a:ext cx="88901" cy="368301"/>
          </a:xfrm>
          <a:prstGeom prst="line">
            <a:avLst/>
          </a:prstGeom>
          <a:ln w="12700">
            <a:solidFill>
              <a:srgbClr val="000000"/>
            </a:solidFill>
          </a:ln>
        </p:spPr>
        <p:txBody>
          <a:bodyPr lIns="45719" rIns="45719"/>
          <a:lstStyle/>
          <a:p>
            <a:pPr/>
          </a:p>
        </p:txBody>
      </p:sp>
      <p:sp>
        <p:nvSpPr>
          <p:cNvPr id="2769" name="Rectangle 19"/>
          <p:cNvSpPr txBox="1"/>
          <p:nvPr/>
        </p:nvSpPr>
        <p:spPr>
          <a:xfrm>
            <a:off x="3064672" y="5364215"/>
            <a:ext cx="4156286" cy="350069"/>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lvl1pPr defTabSz="911225"/>
          </a:lstStyle>
          <a:p>
            <a:pPr/>
            <a:r>
              <a:t>Direkte Kommunikation mit IP-Adressen</a:t>
            </a:r>
          </a:p>
        </p:txBody>
      </p:sp>
      <p:sp>
        <p:nvSpPr>
          <p:cNvPr id="2770" name="Line 20"/>
          <p:cNvSpPr/>
          <p:nvPr/>
        </p:nvSpPr>
        <p:spPr>
          <a:xfrm>
            <a:off x="7723006" y="3559433"/>
            <a:ext cx="749301" cy="749301"/>
          </a:xfrm>
          <a:prstGeom prst="line">
            <a:avLst/>
          </a:prstGeom>
          <a:ln w="12700">
            <a:solidFill>
              <a:srgbClr val="000000"/>
            </a:solidFill>
            <a:prstDash val="dash"/>
          </a:ln>
        </p:spPr>
        <p:txBody>
          <a:bodyPr lIns="45719" rIns="45719"/>
          <a:lstStyle/>
          <a:p>
            <a:pPr/>
          </a:p>
        </p:txBody>
      </p:sp>
      <p:sp>
        <p:nvSpPr>
          <p:cNvPr id="2771" name="Rectangle 21"/>
          <p:cNvSpPr txBox="1"/>
          <p:nvPr/>
        </p:nvSpPr>
        <p:spPr>
          <a:xfrm>
            <a:off x="904433" y="5724254"/>
            <a:ext cx="1818326" cy="306747"/>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lvl1pPr defTabSz="911225">
              <a:defRPr b="1" sz="1500">
                <a:solidFill>
                  <a:srgbClr val="0000FF"/>
                </a:solidFill>
                <a:latin typeface="Courier New"/>
                <a:ea typeface="Courier New"/>
                <a:cs typeface="Courier New"/>
                <a:sym typeface="Courier New"/>
              </a:defRPr>
            </a:lvl1pPr>
          </a:lstStyle>
          <a:p>
            <a:pPr/>
            <a:r>
              <a:t>host.company.de</a:t>
            </a:r>
          </a:p>
        </p:txBody>
      </p:sp>
      <p:sp>
        <p:nvSpPr>
          <p:cNvPr id="2772" name="Rectangle 22"/>
          <p:cNvSpPr txBox="1"/>
          <p:nvPr/>
        </p:nvSpPr>
        <p:spPr>
          <a:xfrm>
            <a:off x="6620068" y="5769259"/>
            <a:ext cx="2732875" cy="306747"/>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lvl1pPr defTabSz="911225">
              <a:defRPr b="1" sz="1500">
                <a:solidFill>
                  <a:srgbClr val="0000FF"/>
                </a:solidFill>
                <a:latin typeface="Courier New"/>
                <a:ea typeface="Courier New"/>
                <a:cs typeface="Courier New"/>
                <a:sym typeface="Courier New"/>
              </a:defRPr>
            </a:lvl1pPr>
          </a:lstStyle>
          <a:p>
            <a:pPr/>
            <a:r>
              <a:t>ftphost.dept.company.jp</a:t>
            </a:r>
          </a:p>
        </p:txBody>
      </p:sp>
      <p:sp>
        <p:nvSpPr>
          <p:cNvPr id="2773" name="Line 23"/>
          <p:cNvSpPr/>
          <p:nvPr/>
        </p:nvSpPr>
        <p:spPr>
          <a:xfrm flipV="1">
            <a:off x="4222570" y="3465770"/>
            <a:ext cx="2568576" cy="784227"/>
          </a:xfrm>
          <a:prstGeom prst="line">
            <a:avLst/>
          </a:prstGeom>
          <a:ln w="38100">
            <a:solidFill>
              <a:srgbClr val="0000FF"/>
            </a:solidFill>
            <a:tailEnd type="triangle"/>
          </a:ln>
        </p:spPr>
        <p:txBody>
          <a:bodyPr lIns="45719" rIns="45719"/>
          <a:lstStyle/>
          <a:p>
            <a:pPr/>
          </a:p>
        </p:txBody>
      </p:sp>
      <p:sp>
        <p:nvSpPr>
          <p:cNvPr id="2774" name="Line 24"/>
          <p:cNvSpPr/>
          <p:nvPr/>
        </p:nvSpPr>
        <p:spPr>
          <a:xfrm flipH="1">
            <a:off x="4200345" y="3640396"/>
            <a:ext cx="2613026" cy="739776"/>
          </a:xfrm>
          <a:prstGeom prst="line">
            <a:avLst/>
          </a:prstGeom>
          <a:ln w="38100">
            <a:solidFill>
              <a:srgbClr val="0000FF"/>
            </a:solidFill>
            <a:tailEnd type="triangle"/>
          </a:ln>
        </p:spPr>
        <p:txBody>
          <a:bodyPr lIns="45719" rIns="45719"/>
          <a:lstStyle/>
          <a:p>
            <a:pPr/>
          </a:p>
        </p:txBody>
      </p:sp>
      <p:pic>
        <p:nvPicPr>
          <p:cNvPr id="2775" name="Picture 25" descr="Picture 25"/>
          <p:cNvPicPr>
            <a:picLocks noChangeAspect="1"/>
          </p:cNvPicPr>
          <p:nvPr/>
        </p:nvPicPr>
        <p:blipFill>
          <a:blip r:embed="rId4">
            <a:extLst/>
          </a:blip>
          <a:stretch>
            <a:fillRect/>
          </a:stretch>
        </p:blipFill>
        <p:spPr>
          <a:xfrm>
            <a:off x="3449456" y="3746758"/>
            <a:ext cx="658814" cy="1265239"/>
          </a:xfrm>
          <a:prstGeom prst="rect">
            <a:avLst/>
          </a:prstGeom>
          <a:ln w="12700">
            <a:miter lim="400000"/>
          </a:ln>
        </p:spPr>
      </p:pic>
      <p:pic>
        <p:nvPicPr>
          <p:cNvPr id="2776" name="Picture 26" descr="Picture 26"/>
          <p:cNvPicPr>
            <a:picLocks noChangeAspect="1"/>
          </p:cNvPicPr>
          <p:nvPr/>
        </p:nvPicPr>
        <p:blipFill>
          <a:blip r:embed="rId4">
            <a:extLst/>
          </a:blip>
          <a:stretch>
            <a:fillRect/>
          </a:stretch>
        </p:blipFill>
        <p:spPr>
          <a:xfrm>
            <a:off x="6965770" y="2691071"/>
            <a:ext cx="660401" cy="1266826"/>
          </a:xfrm>
          <a:prstGeom prst="rect">
            <a:avLst/>
          </a:prstGeom>
          <a:ln w="12700">
            <a:miter lim="400000"/>
          </a:ln>
        </p:spPr>
      </p:pic>
      <p:pic>
        <p:nvPicPr>
          <p:cNvPr id="2777" name="Picture 27" descr="Picture 27"/>
          <p:cNvPicPr>
            <a:picLocks noChangeAspect="1"/>
          </p:cNvPicPr>
          <p:nvPr/>
        </p:nvPicPr>
        <p:blipFill>
          <a:blip r:embed="rId4">
            <a:extLst/>
          </a:blip>
          <a:stretch>
            <a:fillRect/>
          </a:stretch>
        </p:blipFill>
        <p:spPr>
          <a:xfrm>
            <a:off x="4997270" y="2479932"/>
            <a:ext cx="658813" cy="1266826"/>
          </a:xfrm>
          <a:prstGeom prst="rect">
            <a:avLst/>
          </a:prstGeom>
          <a:ln w="12700">
            <a:miter lim="400000"/>
          </a:ln>
        </p:spPr>
      </p:pic>
      <p:pic>
        <p:nvPicPr>
          <p:cNvPr id="2778" name="Picture 28" descr="Picture 28"/>
          <p:cNvPicPr>
            <a:picLocks noChangeAspect="1"/>
          </p:cNvPicPr>
          <p:nvPr/>
        </p:nvPicPr>
        <p:blipFill>
          <a:blip r:embed="rId4">
            <a:extLst/>
          </a:blip>
          <a:stretch>
            <a:fillRect/>
          </a:stretch>
        </p:blipFill>
        <p:spPr>
          <a:xfrm>
            <a:off x="8021456" y="4238883"/>
            <a:ext cx="658814" cy="1266826"/>
          </a:xfrm>
          <a:prstGeom prst="rect">
            <a:avLst/>
          </a:prstGeom>
          <a:ln w="12700">
            <a:miter lim="400000"/>
          </a:ln>
        </p:spPr>
      </p:pic>
      <p:pic>
        <p:nvPicPr>
          <p:cNvPr id="2779" name="Picture 29" descr="Picture 29"/>
          <p:cNvPicPr>
            <a:picLocks noChangeAspect="1"/>
          </p:cNvPicPr>
          <p:nvPr/>
        </p:nvPicPr>
        <p:blipFill>
          <a:blip r:embed="rId5">
            <a:extLst/>
          </a:blip>
          <a:stretch>
            <a:fillRect/>
          </a:stretch>
        </p:blipFill>
        <p:spPr>
          <a:xfrm>
            <a:off x="1352599" y="4734145"/>
            <a:ext cx="984251" cy="722314"/>
          </a:xfrm>
          <a:prstGeom prst="rect">
            <a:avLst/>
          </a:prstGeom>
          <a:ln w="12700">
            <a:miter lim="400000"/>
          </a:ln>
        </p:spPr>
      </p:pic>
    </p:spTree>
  </p:cSld>
  <p:clrMapOvr>
    <a:masterClrMapping/>
  </p:clrMapOvr>
  <p:transition xmlns:p14="http://schemas.microsoft.com/office/powerpoint/2010/main" spd="med" advClick="1"/>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83"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84"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785" name="Rectangle 4"/>
          <p:cNvSpPr txBox="1"/>
          <p:nvPr>
            <p:ph type="title"/>
          </p:nvPr>
        </p:nvSpPr>
        <p:spPr>
          <a:xfrm>
            <a:off x="722530" y="278649"/>
            <a:ext cx="8573870" cy="521451"/>
          </a:xfrm>
          <a:prstGeom prst="rect">
            <a:avLst/>
          </a:prstGeom>
        </p:spPr>
        <p:txBody>
          <a:bodyPr/>
          <a:lstStyle/>
          <a:p>
            <a:pPr/>
            <a:r>
              <a:t>E-Mail Adressen sind Namen</a:t>
            </a:r>
          </a:p>
        </p:txBody>
      </p:sp>
      <p:sp>
        <p:nvSpPr>
          <p:cNvPr id="2786"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787" name="Rectangle 5"/>
          <p:cNvSpPr txBox="1"/>
          <p:nvPr/>
        </p:nvSpPr>
        <p:spPr>
          <a:xfrm>
            <a:off x="762000" y="977900"/>
            <a:ext cx="8453121" cy="177627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lnSpc>
                <a:spcPct val="150000"/>
              </a:lnSpc>
              <a:spcBef>
                <a:spcPts val="700"/>
              </a:spcBef>
              <a:buClr>
                <a:srgbClr val="0000CC"/>
              </a:buClr>
              <a:buSzPct val="100000"/>
              <a:buFont typeface="Arial"/>
              <a:buChar char="•"/>
              <a:defRPr sz="2000">
                <a:solidFill>
                  <a:srgbClr val="5C6971"/>
                </a:solidFill>
              </a:defRPr>
            </a:pPr>
            <a:r>
              <a:t>Eine E-Mail-Adresse (die in Wirklichkeit ein Name ist) korrespondiert mit dem Domain Name System. </a:t>
            </a:r>
          </a:p>
          <a:p>
            <a:pPr marL="609600" indent="-609600">
              <a:lnSpc>
                <a:spcPct val="150000"/>
              </a:lnSpc>
              <a:spcBef>
                <a:spcPts val="700"/>
              </a:spcBef>
              <a:buClr>
                <a:srgbClr val="0000CC"/>
              </a:buClr>
              <a:buSzPct val="100000"/>
              <a:buFont typeface="Arial"/>
              <a:buChar char="•"/>
              <a:defRPr sz="2000">
                <a:solidFill>
                  <a:srgbClr val="5C6971"/>
                </a:solidFill>
              </a:defRPr>
            </a:pPr>
            <a:r>
              <a:t>Nur der angesprochene Host (also der E-Mail-Server) kennt die einzelnen Adressaten.</a:t>
            </a:r>
          </a:p>
        </p:txBody>
      </p:sp>
      <p:sp>
        <p:nvSpPr>
          <p:cNvPr id="2788" name="Rectangle 4"/>
          <p:cNvSpPr txBox="1"/>
          <p:nvPr/>
        </p:nvSpPr>
        <p:spPr>
          <a:xfrm>
            <a:off x="1539861" y="4598032"/>
            <a:ext cx="5505077" cy="543855"/>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p>
            <a:pPr defTabSz="911225">
              <a:defRPr b="1" sz="3000">
                <a:solidFill>
                  <a:srgbClr val="FF0000"/>
                </a:solidFill>
                <a:latin typeface="Courier New"/>
                <a:ea typeface="Courier New"/>
                <a:cs typeface="Courier New"/>
                <a:sym typeface="Courier New"/>
              </a:defRPr>
            </a:pPr>
            <a:r>
              <a:t>horlamuender</a:t>
            </a:r>
            <a:r>
              <a:rPr>
                <a:solidFill>
                  <a:srgbClr val="000000"/>
                </a:solidFill>
                <a:latin typeface="+mj-lt"/>
                <a:ea typeface="+mj-ea"/>
                <a:cs typeface="+mj-cs"/>
                <a:sym typeface="Arial"/>
              </a:rPr>
              <a:t>@</a:t>
            </a:r>
            <a:r>
              <a:rPr>
                <a:solidFill>
                  <a:srgbClr val="0000FF"/>
                </a:solidFill>
              </a:rPr>
              <a:t>alcatel.de</a:t>
            </a:r>
          </a:p>
        </p:txBody>
      </p:sp>
      <p:sp>
        <p:nvSpPr>
          <p:cNvPr id="2789" name="Line 5"/>
          <p:cNvSpPr/>
          <p:nvPr/>
        </p:nvSpPr>
        <p:spPr>
          <a:xfrm flipV="1">
            <a:off x="4779097" y="4504370"/>
            <a:ext cx="63501" cy="87314"/>
          </a:xfrm>
          <a:prstGeom prst="line">
            <a:avLst/>
          </a:prstGeom>
          <a:ln w="12700">
            <a:solidFill>
              <a:srgbClr val="000000"/>
            </a:solidFill>
          </a:ln>
        </p:spPr>
        <p:txBody>
          <a:bodyPr lIns="45719" rIns="45719"/>
          <a:lstStyle/>
          <a:p>
            <a:pPr/>
          </a:p>
        </p:txBody>
      </p:sp>
      <p:sp>
        <p:nvSpPr>
          <p:cNvPr id="2790" name="Line 6"/>
          <p:cNvSpPr/>
          <p:nvPr/>
        </p:nvSpPr>
        <p:spPr>
          <a:xfrm>
            <a:off x="4855297" y="4509132"/>
            <a:ext cx="901701" cy="1"/>
          </a:xfrm>
          <a:prstGeom prst="line">
            <a:avLst/>
          </a:prstGeom>
          <a:ln w="12700">
            <a:solidFill>
              <a:srgbClr val="000000"/>
            </a:solidFill>
          </a:ln>
        </p:spPr>
        <p:txBody>
          <a:bodyPr lIns="45719" rIns="45719"/>
          <a:lstStyle/>
          <a:p>
            <a:pPr/>
          </a:p>
        </p:txBody>
      </p:sp>
      <p:sp>
        <p:nvSpPr>
          <p:cNvPr id="2791" name="Line 7"/>
          <p:cNvSpPr/>
          <p:nvPr/>
        </p:nvSpPr>
        <p:spPr>
          <a:xfrm flipV="1">
            <a:off x="5769697" y="4351970"/>
            <a:ext cx="63501" cy="163514"/>
          </a:xfrm>
          <a:prstGeom prst="line">
            <a:avLst/>
          </a:prstGeom>
          <a:ln w="12700">
            <a:solidFill>
              <a:srgbClr val="000000"/>
            </a:solidFill>
          </a:ln>
        </p:spPr>
        <p:txBody>
          <a:bodyPr lIns="45719" rIns="45719"/>
          <a:lstStyle/>
          <a:p>
            <a:pPr/>
          </a:p>
        </p:txBody>
      </p:sp>
      <p:sp>
        <p:nvSpPr>
          <p:cNvPr id="2792" name="Line 8"/>
          <p:cNvSpPr/>
          <p:nvPr/>
        </p:nvSpPr>
        <p:spPr>
          <a:xfrm>
            <a:off x="5845897" y="4363082"/>
            <a:ext cx="63501" cy="141288"/>
          </a:xfrm>
          <a:prstGeom prst="line">
            <a:avLst/>
          </a:prstGeom>
          <a:ln w="12700">
            <a:solidFill>
              <a:srgbClr val="000000"/>
            </a:solidFill>
          </a:ln>
        </p:spPr>
        <p:txBody>
          <a:bodyPr lIns="45719" rIns="45719"/>
          <a:lstStyle/>
          <a:p>
            <a:pPr/>
          </a:p>
        </p:txBody>
      </p:sp>
      <p:sp>
        <p:nvSpPr>
          <p:cNvPr id="2793" name="Line 9"/>
          <p:cNvSpPr/>
          <p:nvPr/>
        </p:nvSpPr>
        <p:spPr>
          <a:xfrm>
            <a:off x="5922097" y="4509132"/>
            <a:ext cx="977901" cy="1"/>
          </a:xfrm>
          <a:prstGeom prst="line">
            <a:avLst/>
          </a:prstGeom>
          <a:ln w="12700">
            <a:solidFill>
              <a:srgbClr val="000000"/>
            </a:solidFill>
          </a:ln>
        </p:spPr>
        <p:txBody>
          <a:bodyPr lIns="45719" rIns="45719"/>
          <a:lstStyle/>
          <a:p>
            <a:pPr/>
          </a:p>
        </p:txBody>
      </p:sp>
      <p:sp>
        <p:nvSpPr>
          <p:cNvPr id="2794" name="Line 10"/>
          <p:cNvSpPr/>
          <p:nvPr/>
        </p:nvSpPr>
        <p:spPr>
          <a:xfrm>
            <a:off x="6912698" y="4515482"/>
            <a:ext cx="63501" cy="65087"/>
          </a:xfrm>
          <a:prstGeom prst="line">
            <a:avLst/>
          </a:prstGeom>
          <a:ln w="12700">
            <a:solidFill>
              <a:srgbClr val="000000"/>
            </a:solidFill>
          </a:ln>
        </p:spPr>
        <p:txBody>
          <a:bodyPr lIns="45719" rIns="45719"/>
          <a:lstStyle/>
          <a:p>
            <a:pPr/>
          </a:p>
        </p:txBody>
      </p:sp>
      <p:sp>
        <p:nvSpPr>
          <p:cNvPr id="2795" name="Rectangle 11"/>
          <p:cNvSpPr txBox="1"/>
          <p:nvPr/>
        </p:nvSpPr>
        <p:spPr>
          <a:xfrm>
            <a:off x="4414822" y="3609020"/>
            <a:ext cx="2878025" cy="751247"/>
          </a:xfrm>
          <a:prstGeom prst="rect">
            <a:avLst/>
          </a:prstGeom>
          <a:ln w="12700">
            <a:miter lim="400000"/>
          </a:ln>
          <a:extLst>
            <a:ext uri="{C572A759-6A51-4108-AA02-DFA0A04FC94B}">
              <ma14:wrappingTextBoxFlag xmlns:ma14="http://schemas.microsoft.com/office/mac/drawingml/2011/main" val="1"/>
            </a:ext>
          </a:extLst>
        </p:spPr>
        <p:txBody>
          <a:bodyPr lIns="45422" tIns="45422" rIns="45422" bIns="45422">
            <a:spAutoFit/>
          </a:bodyPr>
          <a:lstStyle/>
          <a:p>
            <a:pPr defTabSz="911225">
              <a:defRPr b="1" i="1" sz="2200">
                <a:latin typeface="FuturaA Bk BT"/>
                <a:ea typeface="FuturaA Bk BT"/>
                <a:cs typeface="FuturaA Bk BT"/>
                <a:sym typeface="FuturaA Bk BT"/>
              </a:defRPr>
            </a:pPr>
            <a:r>
              <a:t>Host = </a:t>
            </a:r>
            <a:br/>
            <a:r>
              <a:t>E-Mail Server</a:t>
            </a:r>
          </a:p>
        </p:txBody>
      </p:sp>
      <p:sp>
        <p:nvSpPr>
          <p:cNvPr id="2796" name="Rectangle 12"/>
          <p:cNvSpPr txBox="1"/>
          <p:nvPr/>
        </p:nvSpPr>
        <p:spPr>
          <a:xfrm>
            <a:off x="5489560" y="5401307"/>
            <a:ext cx="2489225" cy="421047"/>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lvl1pPr defTabSz="911225">
              <a:defRPr b="1" i="1" sz="2200">
                <a:latin typeface="FuturaA Bk BT"/>
                <a:ea typeface="FuturaA Bk BT"/>
                <a:cs typeface="FuturaA Bk BT"/>
                <a:sym typeface="FuturaA Bk BT"/>
              </a:defRPr>
            </a:lvl1pPr>
          </a:lstStyle>
          <a:p>
            <a:pPr/>
            <a:r>
              <a:t>Top Level Domain</a:t>
            </a:r>
          </a:p>
        </p:txBody>
      </p:sp>
      <p:sp>
        <p:nvSpPr>
          <p:cNvPr id="2797" name="Line 13"/>
          <p:cNvSpPr/>
          <p:nvPr/>
        </p:nvSpPr>
        <p:spPr>
          <a:xfrm>
            <a:off x="6753948" y="5125082"/>
            <a:ext cx="1" cy="293688"/>
          </a:xfrm>
          <a:prstGeom prst="line">
            <a:avLst/>
          </a:prstGeom>
          <a:ln w="12700">
            <a:solidFill>
              <a:srgbClr val="000000"/>
            </a:solidFill>
            <a:headEnd type="triangle"/>
          </a:ln>
        </p:spPr>
        <p:txBody>
          <a:bodyPr lIns="45719" rIns="45719"/>
          <a:lstStyle/>
          <a:p>
            <a:pPr/>
          </a:p>
        </p:txBody>
      </p:sp>
      <p:sp>
        <p:nvSpPr>
          <p:cNvPr id="2798" name="Line 14"/>
          <p:cNvSpPr/>
          <p:nvPr/>
        </p:nvSpPr>
        <p:spPr>
          <a:xfrm>
            <a:off x="1578698" y="5125082"/>
            <a:ext cx="63501" cy="65087"/>
          </a:xfrm>
          <a:prstGeom prst="line">
            <a:avLst/>
          </a:prstGeom>
          <a:ln w="12700">
            <a:solidFill>
              <a:srgbClr val="000000"/>
            </a:solidFill>
          </a:ln>
        </p:spPr>
        <p:txBody>
          <a:bodyPr lIns="45719" rIns="45719"/>
          <a:lstStyle/>
          <a:p>
            <a:pPr/>
          </a:p>
        </p:txBody>
      </p:sp>
      <p:sp>
        <p:nvSpPr>
          <p:cNvPr id="2799" name="Line 15"/>
          <p:cNvSpPr/>
          <p:nvPr/>
        </p:nvSpPr>
        <p:spPr>
          <a:xfrm>
            <a:off x="1654898" y="5194932"/>
            <a:ext cx="1206501" cy="1"/>
          </a:xfrm>
          <a:prstGeom prst="line">
            <a:avLst/>
          </a:prstGeom>
          <a:ln w="12700">
            <a:solidFill>
              <a:srgbClr val="000000"/>
            </a:solidFill>
          </a:ln>
        </p:spPr>
        <p:txBody>
          <a:bodyPr lIns="45719" rIns="45719"/>
          <a:lstStyle/>
          <a:p>
            <a:pPr/>
          </a:p>
        </p:txBody>
      </p:sp>
      <p:sp>
        <p:nvSpPr>
          <p:cNvPr id="2800" name="Line 16"/>
          <p:cNvSpPr/>
          <p:nvPr/>
        </p:nvSpPr>
        <p:spPr>
          <a:xfrm>
            <a:off x="2874098" y="5201282"/>
            <a:ext cx="63501" cy="141288"/>
          </a:xfrm>
          <a:prstGeom prst="line">
            <a:avLst/>
          </a:prstGeom>
          <a:ln w="12700">
            <a:solidFill>
              <a:srgbClr val="000000"/>
            </a:solidFill>
          </a:ln>
        </p:spPr>
        <p:txBody>
          <a:bodyPr lIns="45719" rIns="45719"/>
          <a:lstStyle/>
          <a:p>
            <a:pPr/>
          </a:p>
        </p:txBody>
      </p:sp>
      <p:sp>
        <p:nvSpPr>
          <p:cNvPr id="2801" name="Line 17"/>
          <p:cNvSpPr/>
          <p:nvPr/>
        </p:nvSpPr>
        <p:spPr>
          <a:xfrm flipV="1">
            <a:off x="2950298" y="5190170"/>
            <a:ext cx="63501" cy="163514"/>
          </a:xfrm>
          <a:prstGeom prst="line">
            <a:avLst/>
          </a:prstGeom>
          <a:ln w="12700">
            <a:solidFill>
              <a:srgbClr val="000000"/>
            </a:solidFill>
          </a:ln>
        </p:spPr>
        <p:txBody>
          <a:bodyPr lIns="45719" rIns="45719"/>
          <a:lstStyle/>
          <a:p>
            <a:pPr/>
          </a:p>
        </p:txBody>
      </p:sp>
      <p:sp>
        <p:nvSpPr>
          <p:cNvPr id="2802" name="Line 18"/>
          <p:cNvSpPr/>
          <p:nvPr/>
        </p:nvSpPr>
        <p:spPr>
          <a:xfrm>
            <a:off x="3026498" y="5194932"/>
            <a:ext cx="1130301" cy="1"/>
          </a:xfrm>
          <a:prstGeom prst="line">
            <a:avLst/>
          </a:prstGeom>
          <a:ln w="12700">
            <a:solidFill>
              <a:srgbClr val="000000"/>
            </a:solidFill>
          </a:ln>
        </p:spPr>
        <p:txBody>
          <a:bodyPr lIns="45719" rIns="45719"/>
          <a:lstStyle/>
          <a:p>
            <a:pPr/>
          </a:p>
        </p:txBody>
      </p:sp>
      <p:sp>
        <p:nvSpPr>
          <p:cNvPr id="2803" name="Line 19"/>
          <p:cNvSpPr/>
          <p:nvPr/>
        </p:nvSpPr>
        <p:spPr>
          <a:xfrm flipV="1">
            <a:off x="4169497" y="5113970"/>
            <a:ext cx="63501" cy="87314"/>
          </a:xfrm>
          <a:prstGeom prst="line">
            <a:avLst/>
          </a:prstGeom>
          <a:ln w="12700">
            <a:solidFill>
              <a:srgbClr val="000000"/>
            </a:solidFill>
          </a:ln>
        </p:spPr>
        <p:txBody>
          <a:bodyPr lIns="45719" rIns="45719"/>
          <a:lstStyle/>
          <a:p>
            <a:pPr/>
          </a:p>
        </p:txBody>
      </p:sp>
      <p:sp>
        <p:nvSpPr>
          <p:cNvPr id="2804" name="Rectangle 20"/>
          <p:cNvSpPr txBox="1"/>
          <p:nvPr/>
        </p:nvSpPr>
        <p:spPr>
          <a:xfrm>
            <a:off x="2136761" y="5337807"/>
            <a:ext cx="1299318" cy="421047"/>
          </a:xfrm>
          <a:prstGeom prst="rect">
            <a:avLst/>
          </a:prstGeom>
          <a:ln w="12700">
            <a:miter lim="400000"/>
          </a:ln>
          <a:extLst>
            <a:ext uri="{C572A759-6A51-4108-AA02-DFA0A04FC94B}">
              <ma14:wrappingTextBoxFlag xmlns:ma14="http://schemas.microsoft.com/office/mac/drawingml/2011/main" val="1"/>
            </a:ext>
          </a:extLst>
        </p:spPr>
        <p:txBody>
          <a:bodyPr wrap="none" lIns="45422" tIns="45422" rIns="45422" bIns="45422">
            <a:spAutoFit/>
          </a:bodyPr>
          <a:lstStyle>
            <a:lvl1pPr defTabSz="911225">
              <a:defRPr b="1" i="1" sz="2200">
                <a:latin typeface="FuturaA Bk BT"/>
                <a:ea typeface="FuturaA Bk BT"/>
                <a:cs typeface="FuturaA Bk BT"/>
                <a:sym typeface="FuturaA Bk BT"/>
              </a:defRPr>
            </a:lvl1pPr>
          </a:lstStyle>
          <a:p>
            <a:pPr/>
            <a:r>
              <a:t>Adressat</a:t>
            </a:r>
          </a:p>
        </p:txBody>
      </p:sp>
      <p:pic>
        <p:nvPicPr>
          <p:cNvPr id="2805" name="Picture 21" descr="Picture 21"/>
          <p:cNvPicPr>
            <a:picLocks noChangeAspect="1"/>
          </p:cNvPicPr>
          <p:nvPr/>
        </p:nvPicPr>
        <p:blipFill>
          <a:blip r:embed="rId4">
            <a:extLst/>
          </a:blip>
          <a:stretch>
            <a:fillRect/>
          </a:stretch>
        </p:blipFill>
        <p:spPr>
          <a:xfrm>
            <a:off x="2205759" y="3050220"/>
            <a:ext cx="1052514" cy="1358901"/>
          </a:xfrm>
          <a:prstGeom prst="rect">
            <a:avLst/>
          </a:prstGeom>
          <a:ln w="12700">
            <a:miter lim="400000"/>
          </a:ln>
        </p:spPr>
      </p:pic>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9"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810"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811" name="Rectangle 4"/>
          <p:cNvSpPr txBox="1"/>
          <p:nvPr>
            <p:ph type="title"/>
          </p:nvPr>
        </p:nvSpPr>
        <p:spPr>
          <a:xfrm>
            <a:off x="722530" y="278649"/>
            <a:ext cx="8573870" cy="521451"/>
          </a:xfrm>
          <a:prstGeom prst="rect">
            <a:avLst/>
          </a:prstGeom>
        </p:spPr>
        <p:txBody>
          <a:bodyPr/>
          <a:lstStyle/>
          <a:p>
            <a:pPr/>
            <a:r>
              <a:t>URI / URL / URN - Definitionen</a:t>
            </a:r>
          </a:p>
        </p:txBody>
      </p:sp>
      <p:sp>
        <p:nvSpPr>
          <p:cNvPr id="2812"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813" name="Rectangle 5"/>
          <p:cNvSpPr txBox="1"/>
          <p:nvPr/>
        </p:nvSpPr>
        <p:spPr>
          <a:xfrm>
            <a:off x="762000" y="977900"/>
            <a:ext cx="8453121" cy="47695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lnSpc>
                <a:spcPct val="150000"/>
              </a:lnSpc>
              <a:spcBef>
                <a:spcPts val="700"/>
              </a:spcBef>
              <a:buClr>
                <a:srgbClr val="0000CC"/>
              </a:buClr>
              <a:buSzPct val="100000"/>
              <a:buFont typeface="Arial"/>
              <a:buChar char="•"/>
              <a:defRPr sz="2000">
                <a:solidFill>
                  <a:srgbClr val="5C6971"/>
                </a:solidFill>
              </a:defRPr>
            </a:pPr>
            <a:r>
              <a:t>Der </a:t>
            </a:r>
            <a:r>
              <a:rPr b="1"/>
              <a:t>Universal Resource Identifier </a:t>
            </a:r>
            <a:r>
              <a:t>(URI) ist ein Konzept: „to encapsulate a name in any registered name space, label it with the name space and producing a member of the universal set“.</a:t>
            </a:r>
          </a:p>
          <a:p>
            <a:pPr marL="609600" indent="-609600">
              <a:lnSpc>
                <a:spcPct val="150000"/>
              </a:lnSpc>
              <a:spcBef>
                <a:spcPts val="700"/>
              </a:spcBef>
              <a:buClr>
                <a:srgbClr val="0000CC"/>
              </a:buClr>
              <a:buSzPct val="100000"/>
              <a:buFont typeface="Arial"/>
              <a:buChar char="•"/>
              <a:defRPr sz="2000">
                <a:solidFill>
                  <a:srgbClr val="5C6971"/>
                </a:solidFill>
              </a:defRPr>
            </a:pPr>
            <a:r>
              <a:t>Der </a:t>
            </a:r>
            <a:r>
              <a:rPr b="1"/>
              <a:t>Uniform Resource Locator </a:t>
            </a:r>
            <a:r>
              <a:t>(URL</a:t>
            </a:r>
            <a:r>
              <a:rPr b="1"/>
              <a:t>) </a:t>
            </a:r>
            <a:r>
              <a:t>ist ein URI „which refers to objects accessed with existing protocols“.</a:t>
            </a:r>
          </a:p>
          <a:p>
            <a:pPr marL="609600" indent="-609600">
              <a:lnSpc>
                <a:spcPct val="150000"/>
              </a:lnSpc>
              <a:spcBef>
                <a:spcPts val="700"/>
              </a:spcBef>
              <a:buClr>
                <a:srgbClr val="0000CC"/>
              </a:buClr>
              <a:buSzPct val="100000"/>
              <a:buFont typeface="Arial"/>
              <a:buChar char="•"/>
              <a:defRPr sz="2000">
                <a:solidFill>
                  <a:srgbClr val="5C6971"/>
                </a:solidFill>
              </a:defRPr>
            </a:pPr>
            <a:r>
              <a:t>Sein Aufbau entspricht folgendem Schema :</a:t>
            </a:r>
          </a:p>
          <a:p>
            <a:pPr marL="609600" indent="-609600">
              <a:lnSpc>
                <a:spcPct val="150000"/>
              </a:lnSpc>
              <a:spcBef>
                <a:spcPts val="700"/>
              </a:spcBef>
              <a:defRPr sz="2000">
                <a:solidFill>
                  <a:srgbClr val="5C6971"/>
                </a:solidFill>
              </a:defRPr>
            </a:pPr>
            <a:r>
              <a:t>		        </a:t>
            </a:r>
            <a:r>
              <a:rPr b="1">
                <a:solidFill>
                  <a:srgbClr val="C00000"/>
                </a:solidFill>
                <a:latin typeface="Courier New"/>
                <a:ea typeface="Courier New"/>
                <a:cs typeface="Courier New"/>
                <a:sym typeface="Courier New"/>
              </a:rPr>
              <a:t>&lt;scheme&gt;:&lt;scheme specific part&gt;</a:t>
            </a:r>
            <a:endParaRPr b="1">
              <a:solidFill>
                <a:srgbClr val="C00000"/>
              </a:solidFill>
              <a:latin typeface="Courier New"/>
              <a:ea typeface="Courier New"/>
              <a:cs typeface="Courier New"/>
              <a:sym typeface="Courier New"/>
            </a:endParaRPr>
          </a:p>
          <a:p>
            <a:pPr marL="609600" indent="-609600">
              <a:lnSpc>
                <a:spcPct val="150000"/>
              </a:lnSpc>
              <a:spcBef>
                <a:spcPts val="700"/>
              </a:spcBef>
              <a:buClr>
                <a:srgbClr val="0000CC"/>
              </a:buClr>
              <a:buSzPct val="100000"/>
              <a:buFont typeface="Arial"/>
              <a:buChar char="•"/>
              <a:defRPr sz="2000">
                <a:solidFill>
                  <a:srgbClr val="5C6971"/>
                </a:solidFill>
              </a:defRPr>
            </a:pPr>
            <a:r>
              <a:t>Der </a:t>
            </a:r>
            <a:r>
              <a:rPr b="1"/>
              <a:t>Uniform Resource Name </a:t>
            </a:r>
            <a:r>
              <a:t>(URN) ist ein Versuch „to define more persistent names than any URL“</a:t>
            </a:r>
          </a:p>
        </p:txBody>
      </p:sp>
    </p:spTree>
  </p:cSld>
  <p:clrMapOvr>
    <a:masterClrMapping/>
  </p:clrMapOvr>
  <p:transition xmlns:p14="http://schemas.microsoft.com/office/powerpoint/2010/main" spd="med" advClick="1"/>
</p:sld>
</file>

<file path=ppt/slides/slide5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17"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818"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819" name="Rectangle 4"/>
          <p:cNvSpPr txBox="1"/>
          <p:nvPr>
            <p:ph type="title"/>
          </p:nvPr>
        </p:nvSpPr>
        <p:spPr>
          <a:xfrm>
            <a:off x="722530" y="278649"/>
            <a:ext cx="8573870" cy="521451"/>
          </a:xfrm>
          <a:prstGeom prst="rect">
            <a:avLst/>
          </a:prstGeom>
        </p:spPr>
        <p:txBody>
          <a:bodyPr/>
          <a:lstStyle/>
          <a:p>
            <a:pPr/>
            <a:r>
              <a:t>Uniform Resource Locator - Format</a:t>
            </a:r>
          </a:p>
        </p:txBody>
      </p:sp>
      <p:sp>
        <p:nvSpPr>
          <p:cNvPr id="2820"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sp>
        <p:nvSpPr>
          <p:cNvPr id="2821" name="Rectangle 5"/>
          <p:cNvSpPr txBox="1"/>
          <p:nvPr/>
        </p:nvSpPr>
        <p:spPr>
          <a:xfrm>
            <a:off x="762000" y="977900"/>
            <a:ext cx="8453121" cy="106454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609600" indent="-609600">
              <a:lnSpc>
                <a:spcPct val="150000"/>
              </a:lnSpc>
              <a:spcBef>
                <a:spcPts val="700"/>
              </a:spcBef>
              <a:defRPr sz="2400">
                <a:solidFill>
                  <a:srgbClr val="5C6971"/>
                </a:solidFill>
              </a:defRPr>
            </a:lvl1pPr>
          </a:lstStyle>
          <a:p>
            <a:pPr/>
            <a:r>
              <a:t>Ein URL gibt Objekten im Internet einen Namen, z.B.:</a:t>
            </a:r>
          </a:p>
        </p:txBody>
      </p:sp>
      <p:sp>
        <p:nvSpPr>
          <p:cNvPr id="2822" name="Rectangle 4"/>
          <p:cNvSpPr txBox="1"/>
          <p:nvPr/>
        </p:nvSpPr>
        <p:spPr>
          <a:xfrm>
            <a:off x="988581" y="2393885"/>
            <a:ext cx="7642715" cy="338987"/>
          </a:xfrm>
          <a:prstGeom prst="rect">
            <a:avLst/>
          </a:prstGeom>
          <a:ln w="12700">
            <a:miter lim="400000"/>
          </a:ln>
          <a:extLst>
            <a:ext uri="{C572A759-6A51-4108-AA02-DFA0A04FC94B}">
              <ma14:wrappingTextBoxFlag xmlns:ma14="http://schemas.microsoft.com/office/mac/drawingml/2011/main" val="1"/>
            </a:ext>
          </a:extLst>
        </p:spPr>
        <p:txBody>
          <a:bodyPr wrap="none" lIns="42493" tIns="42493" rIns="42493" bIns="42493">
            <a:spAutoFit/>
          </a:bodyPr>
          <a:lstStyle/>
          <a:p>
            <a:pPr defTabSz="838200">
              <a:spcBef>
                <a:spcPts val="1000"/>
              </a:spcBef>
              <a:defRPr b="1">
                <a:solidFill>
                  <a:srgbClr val="FF0000"/>
                </a:solidFill>
                <a:latin typeface="Courier New"/>
                <a:ea typeface="Courier New"/>
                <a:cs typeface="Courier New"/>
                <a:sym typeface="Courier New"/>
              </a:defRPr>
            </a:pPr>
            <a:r>
              <a:t>http</a:t>
            </a:r>
            <a:r>
              <a:rPr>
                <a:solidFill>
                  <a:srgbClr val="0000FF"/>
                </a:solidFill>
              </a:rPr>
              <a:t>://</a:t>
            </a:r>
            <a:r>
              <a:rPr>
                <a:solidFill>
                  <a:schemeClr val="accent2"/>
                </a:solidFill>
              </a:rPr>
              <a:t>www.dhbw-stuttgart.de</a:t>
            </a:r>
            <a:r>
              <a:rPr>
                <a:solidFill>
                  <a:srgbClr val="808080"/>
                </a:solidFill>
              </a:rPr>
              <a:t>/</a:t>
            </a:r>
            <a:r>
              <a:rPr>
                <a:solidFill>
                  <a:srgbClr val="33CC33"/>
                </a:solidFill>
              </a:rPr>
              <a:t>themen/aktuelles</a:t>
            </a:r>
            <a:r>
              <a:rPr>
                <a:solidFill>
                  <a:srgbClr val="FE9B03"/>
                </a:solidFill>
              </a:rPr>
              <a:t>/news.html</a:t>
            </a:r>
          </a:p>
        </p:txBody>
      </p:sp>
      <p:sp>
        <p:nvSpPr>
          <p:cNvPr id="2823" name="Line 5"/>
          <p:cNvSpPr/>
          <p:nvPr/>
        </p:nvSpPr>
        <p:spPr>
          <a:xfrm>
            <a:off x="1001529" y="2990785"/>
            <a:ext cx="65089" cy="63501"/>
          </a:xfrm>
          <a:prstGeom prst="line">
            <a:avLst/>
          </a:prstGeom>
          <a:ln w="12700">
            <a:solidFill>
              <a:srgbClr val="000000"/>
            </a:solidFill>
          </a:ln>
        </p:spPr>
        <p:txBody>
          <a:bodyPr lIns="45719" rIns="45719"/>
          <a:lstStyle/>
          <a:p>
            <a:pPr/>
          </a:p>
        </p:txBody>
      </p:sp>
      <p:sp>
        <p:nvSpPr>
          <p:cNvPr id="2824" name="Line 6"/>
          <p:cNvSpPr/>
          <p:nvPr/>
        </p:nvSpPr>
        <p:spPr>
          <a:xfrm>
            <a:off x="1077729" y="3060635"/>
            <a:ext cx="217489" cy="1"/>
          </a:xfrm>
          <a:prstGeom prst="line">
            <a:avLst/>
          </a:prstGeom>
          <a:ln w="12700">
            <a:solidFill>
              <a:srgbClr val="000000"/>
            </a:solidFill>
          </a:ln>
        </p:spPr>
        <p:txBody>
          <a:bodyPr lIns="45719" rIns="45719"/>
          <a:lstStyle/>
          <a:p>
            <a:pPr/>
          </a:p>
        </p:txBody>
      </p:sp>
      <p:sp>
        <p:nvSpPr>
          <p:cNvPr id="2825" name="Line 7"/>
          <p:cNvSpPr/>
          <p:nvPr/>
        </p:nvSpPr>
        <p:spPr>
          <a:xfrm>
            <a:off x="1306329" y="3066985"/>
            <a:ext cx="65089" cy="139701"/>
          </a:xfrm>
          <a:prstGeom prst="line">
            <a:avLst/>
          </a:prstGeom>
          <a:ln w="12700">
            <a:solidFill>
              <a:srgbClr val="000000"/>
            </a:solidFill>
          </a:ln>
        </p:spPr>
        <p:txBody>
          <a:bodyPr lIns="45719" rIns="45719"/>
          <a:lstStyle/>
          <a:p>
            <a:pPr/>
          </a:p>
        </p:txBody>
      </p:sp>
      <p:sp>
        <p:nvSpPr>
          <p:cNvPr id="2826" name="Line 8"/>
          <p:cNvSpPr/>
          <p:nvPr/>
        </p:nvSpPr>
        <p:spPr>
          <a:xfrm flipV="1">
            <a:off x="1382529" y="3054285"/>
            <a:ext cx="65089" cy="165101"/>
          </a:xfrm>
          <a:prstGeom prst="line">
            <a:avLst/>
          </a:prstGeom>
          <a:ln w="12700">
            <a:solidFill>
              <a:srgbClr val="000000"/>
            </a:solidFill>
          </a:ln>
        </p:spPr>
        <p:txBody>
          <a:bodyPr lIns="45719" rIns="45719"/>
          <a:lstStyle/>
          <a:p>
            <a:pPr/>
          </a:p>
        </p:txBody>
      </p:sp>
      <p:sp>
        <p:nvSpPr>
          <p:cNvPr id="2827" name="Line 9"/>
          <p:cNvSpPr/>
          <p:nvPr/>
        </p:nvSpPr>
        <p:spPr>
          <a:xfrm>
            <a:off x="1458729" y="3060635"/>
            <a:ext cx="293689" cy="1"/>
          </a:xfrm>
          <a:prstGeom prst="line">
            <a:avLst/>
          </a:prstGeom>
          <a:ln w="12700">
            <a:solidFill>
              <a:srgbClr val="000000"/>
            </a:solidFill>
          </a:ln>
        </p:spPr>
        <p:txBody>
          <a:bodyPr lIns="45719" rIns="45719"/>
          <a:lstStyle/>
          <a:p>
            <a:pPr/>
          </a:p>
        </p:txBody>
      </p:sp>
      <p:sp>
        <p:nvSpPr>
          <p:cNvPr id="2828" name="Line 10"/>
          <p:cNvSpPr/>
          <p:nvPr/>
        </p:nvSpPr>
        <p:spPr>
          <a:xfrm flipV="1">
            <a:off x="1763529" y="2978085"/>
            <a:ext cx="65089" cy="88901"/>
          </a:xfrm>
          <a:prstGeom prst="line">
            <a:avLst/>
          </a:prstGeom>
          <a:ln w="12700">
            <a:solidFill>
              <a:srgbClr val="000000"/>
            </a:solidFill>
          </a:ln>
        </p:spPr>
        <p:txBody>
          <a:bodyPr lIns="45719" rIns="45719"/>
          <a:lstStyle/>
          <a:p>
            <a:pPr/>
          </a:p>
        </p:txBody>
      </p:sp>
      <p:sp>
        <p:nvSpPr>
          <p:cNvPr id="2829" name="Line 11"/>
          <p:cNvSpPr/>
          <p:nvPr/>
        </p:nvSpPr>
        <p:spPr>
          <a:xfrm>
            <a:off x="2269943" y="2990785"/>
            <a:ext cx="65087" cy="63501"/>
          </a:xfrm>
          <a:prstGeom prst="line">
            <a:avLst/>
          </a:prstGeom>
          <a:ln w="12700">
            <a:solidFill>
              <a:srgbClr val="000000"/>
            </a:solidFill>
          </a:ln>
        </p:spPr>
        <p:txBody>
          <a:bodyPr lIns="45719" rIns="45719"/>
          <a:lstStyle/>
          <a:p>
            <a:pPr/>
          </a:p>
        </p:txBody>
      </p:sp>
      <p:sp>
        <p:nvSpPr>
          <p:cNvPr id="2830" name="Line 12"/>
          <p:cNvSpPr/>
          <p:nvPr/>
        </p:nvSpPr>
        <p:spPr>
          <a:xfrm>
            <a:off x="2362018" y="3057460"/>
            <a:ext cx="2297112" cy="3176"/>
          </a:xfrm>
          <a:prstGeom prst="line">
            <a:avLst/>
          </a:prstGeom>
          <a:ln w="12700">
            <a:solidFill>
              <a:srgbClr val="000000"/>
            </a:solidFill>
          </a:ln>
        </p:spPr>
        <p:txBody>
          <a:bodyPr lIns="45719" rIns="45719"/>
          <a:lstStyle/>
          <a:p>
            <a:pPr/>
          </a:p>
        </p:txBody>
      </p:sp>
      <p:sp>
        <p:nvSpPr>
          <p:cNvPr id="2831" name="Line 13"/>
          <p:cNvSpPr/>
          <p:nvPr/>
        </p:nvSpPr>
        <p:spPr>
          <a:xfrm>
            <a:off x="4670242" y="3066985"/>
            <a:ext cx="65087" cy="139701"/>
          </a:xfrm>
          <a:prstGeom prst="line">
            <a:avLst/>
          </a:prstGeom>
          <a:ln w="12700">
            <a:solidFill>
              <a:srgbClr val="000000"/>
            </a:solidFill>
          </a:ln>
        </p:spPr>
        <p:txBody>
          <a:bodyPr lIns="45719" rIns="45719"/>
          <a:lstStyle/>
          <a:p>
            <a:pPr/>
          </a:p>
        </p:txBody>
      </p:sp>
      <p:sp>
        <p:nvSpPr>
          <p:cNvPr id="2832" name="Line 14"/>
          <p:cNvSpPr/>
          <p:nvPr/>
        </p:nvSpPr>
        <p:spPr>
          <a:xfrm flipV="1">
            <a:off x="4746442" y="3054285"/>
            <a:ext cx="65087" cy="165101"/>
          </a:xfrm>
          <a:prstGeom prst="line">
            <a:avLst/>
          </a:prstGeom>
          <a:ln w="12700">
            <a:solidFill>
              <a:srgbClr val="000000"/>
            </a:solidFill>
          </a:ln>
        </p:spPr>
        <p:txBody>
          <a:bodyPr lIns="45719" rIns="45719"/>
          <a:lstStyle/>
          <a:p>
            <a:pPr/>
          </a:p>
        </p:txBody>
      </p:sp>
      <p:sp>
        <p:nvSpPr>
          <p:cNvPr id="2833" name="Line 15"/>
          <p:cNvSpPr/>
          <p:nvPr/>
        </p:nvSpPr>
        <p:spPr>
          <a:xfrm>
            <a:off x="4822642" y="3060635"/>
            <a:ext cx="3341688" cy="1"/>
          </a:xfrm>
          <a:prstGeom prst="line">
            <a:avLst/>
          </a:prstGeom>
          <a:ln w="12700">
            <a:solidFill>
              <a:srgbClr val="000000"/>
            </a:solidFill>
          </a:ln>
        </p:spPr>
        <p:txBody>
          <a:bodyPr lIns="45719" rIns="45719"/>
          <a:lstStyle/>
          <a:p>
            <a:pPr/>
          </a:p>
        </p:txBody>
      </p:sp>
      <p:sp>
        <p:nvSpPr>
          <p:cNvPr id="2834" name="Line 16"/>
          <p:cNvSpPr/>
          <p:nvPr/>
        </p:nvSpPr>
        <p:spPr>
          <a:xfrm flipV="1">
            <a:off x="8175442" y="2978085"/>
            <a:ext cx="65087" cy="88901"/>
          </a:xfrm>
          <a:prstGeom prst="line">
            <a:avLst/>
          </a:prstGeom>
          <a:ln w="12700">
            <a:solidFill>
              <a:srgbClr val="000000"/>
            </a:solidFill>
          </a:ln>
        </p:spPr>
        <p:txBody>
          <a:bodyPr lIns="45719" rIns="45719"/>
          <a:lstStyle/>
          <a:p>
            <a:pPr/>
          </a:p>
        </p:txBody>
      </p:sp>
      <p:sp>
        <p:nvSpPr>
          <p:cNvPr id="2835" name="Rectangle 17"/>
          <p:cNvSpPr txBox="1"/>
          <p:nvPr/>
        </p:nvSpPr>
        <p:spPr>
          <a:xfrm>
            <a:off x="1009220" y="3190810"/>
            <a:ext cx="925760" cy="338987"/>
          </a:xfrm>
          <a:prstGeom prst="rect">
            <a:avLst/>
          </a:prstGeom>
          <a:ln w="12700">
            <a:miter lim="400000"/>
          </a:ln>
          <a:extLst>
            <a:ext uri="{C572A759-6A51-4108-AA02-DFA0A04FC94B}">
              <ma14:wrappingTextBoxFlag xmlns:ma14="http://schemas.microsoft.com/office/mac/drawingml/2011/main" val="1"/>
            </a:ext>
          </a:extLst>
        </p:spPr>
        <p:txBody>
          <a:bodyPr wrap="none" lIns="42493" tIns="42493" rIns="42493" bIns="42493">
            <a:spAutoFit/>
          </a:bodyPr>
          <a:lstStyle>
            <a:lvl1pPr defTabSz="838200">
              <a:defRPr b="1" sz="1700">
                <a:latin typeface="FuturaA Bk BT"/>
                <a:ea typeface="FuturaA Bk BT"/>
                <a:cs typeface="FuturaA Bk BT"/>
                <a:sym typeface="FuturaA Bk BT"/>
              </a:defRPr>
            </a:lvl1pPr>
          </a:lstStyle>
          <a:p>
            <a:pPr/>
            <a:r>
              <a:t>Scheme</a:t>
            </a:r>
          </a:p>
        </p:txBody>
      </p:sp>
      <p:sp>
        <p:nvSpPr>
          <p:cNvPr id="2836" name="Rectangle 18"/>
          <p:cNvSpPr txBox="1"/>
          <p:nvPr/>
        </p:nvSpPr>
        <p:spPr>
          <a:xfrm>
            <a:off x="4374719" y="3190810"/>
            <a:ext cx="565541" cy="338987"/>
          </a:xfrm>
          <a:prstGeom prst="rect">
            <a:avLst/>
          </a:prstGeom>
          <a:ln w="12700">
            <a:miter lim="400000"/>
          </a:ln>
          <a:extLst>
            <a:ext uri="{C572A759-6A51-4108-AA02-DFA0A04FC94B}">
              <ma14:wrappingTextBoxFlag xmlns:ma14="http://schemas.microsoft.com/office/mac/drawingml/2011/main" val="1"/>
            </a:ext>
          </a:extLst>
        </p:spPr>
        <p:txBody>
          <a:bodyPr wrap="none" lIns="42493" tIns="42493" rIns="42493" bIns="42493">
            <a:spAutoFit/>
          </a:bodyPr>
          <a:lstStyle>
            <a:lvl1pPr defTabSz="838200">
              <a:defRPr b="1" sz="1700">
                <a:latin typeface="FuturaA Bk BT"/>
                <a:ea typeface="FuturaA Bk BT"/>
                <a:cs typeface="FuturaA Bk BT"/>
                <a:sym typeface="FuturaA Bk BT"/>
              </a:defRPr>
            </a:lvl1pPr>
          </a:lstStyle>
          <a:p>
            <a:pPr/>
            <a:r>
              <a:t>Path</a:t>
            </a:r>
          </a:p>
        </p:txBody>
      </p:sp>
      <p:sp>
        <p:nvSpPr>
          <p:cNvPr id="2837" name="Line 19"/>
          <p:cNvSpPr/>
          <p:nvPr/>
        </p:nvSpPr>
        <p:spPr>
          <a:xfrm flipV="1">
            <a:off x="2072680" y="2139885"/>
            <a:ext cx="63501" cy="88901"/>
          </a:xfrm>
          <a:prstGeom prst="line">
            <a:avLst/>
          </a:prstGeom>
          <a:ln w="12700">
            <a:solidFill>
              <a:srgbClr val="000000"/>
            </a:solidFill>
          </a:ln>
        </p:spPr>
        <p:txBody>
          <a:bodyPr lIns="45719" rIns="45719"/>
          <a:lstStyle/>
          <a:p>
            <a:pPr/>
          </a:p>
        </p:txBody>
      </p:sp>
      <p:sp>
        <p:nvSpPr>
          <p:cNvPr id="2838" name="Line 20"/>
          <p:cNvSpPr/>
          <p:nvPr/>
        </p:nvSpPr>
        <p:spPr>
          <a:xfrm>
            <a:off x="2148880" y="2146235"/>
            <a:ext cx="1358901" cy="1"/>
          </a:xfrm>
          <a:prstGeom prst="line">
            <a:avLst/>
          </a:prstGeom>
          <a:ln w="12700">
            <a:solidFill>
              <a:srgbClr val="000000"/>
            </a:solidFill>
          </a:ln>
        </p:spPr>
        <p:txBody>
          <a:bodyPr lIns="45719" rIns="45719"/>
          <a:lstStyle/>
          <a:p>
            <a:pPr/>
          </a:p>
        </p:txBody>
      </p:sp>
      <p:sp>
        <p:nvSpPr>
          <p:cNvPr id="2839" name="Line 21"/>
          <p:cNvSpPr/>
          <p:nvPr/>
        </p:nvSpPr>
        <p:spPr>
          <a:xfrm flipV="1">
            <a:off x="3520480" y="1987485"/>
            <a:ext cx="63501" cy="165101"/>
          </a:xfrm>
          <a:prstGeom prst="line">
            <a:avLst/>
          </a:prstGeom>
          <a:ln w="12700">
            <a:solidFill>
              <a:srgbClr val="000000"/>
            </a:solidFill>
          </a:ln>
        </p:spPr>
        <p:txBody>
          <a:bodyPr lIns="45719" rIns="45719"/>
          <a:lstStyle/>
          <a:p>
            <a:pPr/>
          </a:p>
        </p:txBody>
      </p:sp>
      <p:sp>
        <p:nvSpPr>
          <p:cNvPr id="2840" name="Line 22"/>
          <p:cNvSpPr/>
          <p:nvPr/>
        </p:nvSpPr>
        <p:spPr>
          <a:xfrm>
            <a:off x="3596680" y="2000185"/>
            <a:ext cx="63501" cy="139701"/>
          </a:xfrm>
          <a:prstGeom prst="line">
            <a:avLst/>
          </a:prstGeom>
          <a:ln w="12700">
            <a:solidFill>
              <a:srgbClr val="000000"/>
            </a:solidFill>
          </a:ln>
        </p:spPr>
        <p:txBody>
          <a:bodyPr lIns="45719" rIns="45719"/>
          <a:lstStyle/>
          <a:p>
            <a:pPr/>
          </a:p>
        </p:txBody>
      </p:sp>
      <p:sp>
        <p:nvSpPr>
          <p:cNvPr id="2841" name="Line 23"/>
          <p:cNvSpPr/>
          <p:nvPr/>
        </p:nvSpPr>
        <p:spPr>
          <a:xfrm>
            <a:off x="3672880" y="2146235"/>
            <a:ext cx="1130301" cy="1"/>
          </a:xfrm>
          <a:prstGeom prst="line">
            <a:avLst/>
          </a:prstGeom>
          <a:ln w="12700">
            <a:solidFill>
              <a:srgbClr val="000000"/>
            </a:solidFill>
          </a:ln>
        </p:spPr>
        <p:txBody>
          <a:bodyPr lIns="45719" rIns="45719"/>
          <a:lstStyle/>
          <a:p>
            <a:pPr/>
          </a:p>
        </p:txBody>
      </p:sp>
      <p:sp>
        <p:nvSpPr>
          <p:cNvPr id="2842" name="Line 24"/>
          <p:cNvSpPr/>
          <p:nvPr/>
        </p:nvSpPr>
        <p:spPr>
          <a:xfrm>
            <a:off x="4815880" y="2152585"/>
            <a:ext cx="63501" cy="63501"/>
          </a:xfrm>
          <a:prstGeom prst="line">
            <a:avLst/>
          </a:prstGeom>
          <a:ln w="12700">
            <a:solidFill>
              <a:srgbClr val="000000"/>
            </a:solidFill>
          </a:ln>
        </p:spPr>
        <p:txBody>
          <a:bodyPr lIns="45719" rIns="45719"/>
          <a:lstStyle/>
          <a:p>
            <a:pPr/>
          </a:p>
        </p:txBody>
      </p:sp>
      <p:sp>
        <p:nvSpPr>
          <p:cNvPr id="2843" name="Line 31"/>
          <p:cNvSpPr/>
          <p:nvPr/>
        </p:nvSpPr>
        <p:spPr>
          <a:xfrm flipV="1">
            <a:off x="7261962" y="2139885"/>
            <a:ext cx="65087" cy="88901"/>
          </a:xfrm>
          <a:prstGeom prst="line">
            <a:avLst/>
          </a:prstGeom>
          <a:ln w="12700">
            <a:solidFill>
              <a:srgbClr val="000000"/>
            </a:solidFill>
          </a:ln>
        </p:spPr>
        <p:txBody>
          <a:bodyPr lIns="45719" rIns="45719"/>
          <a:lstStyle/>
          <a:p>
            <a:pPr/>
          </a:p>
        </p:txBody>
      </p:sp>
      <p:sp>
        <p:nvSpPr>
          <p:cNvPr id="2844" name="Line 32"/>
          <p:cNvSpPr/>
          <p:nvPr/>
        </p:nvSpPr>
        <p:spPr>
          <a:xfrm>
            <a:off x="7338162" y="2146235"/>
            <a:ext cx="674688" cy="1"/>
          </a:xfrm>
          <a:prstGeom prst="line">
            <a:avLst/>
          </a:prstGeom>
          <a:ln w="12700">
            <a:solidFill>
              <a:srgbClr val="000000"/>
            </a:solidFill>
          </a:ln>
        </p:spPr>
        <p:txBody>
          <a:bodyPr lIns="45719" rIns="45719"/>
          <a:lstStyle/>
          <a:p>
            <a:pPr/>
          </a:p>
        </p:txBody>
      </p:sp>
      <p:sp>
        <p:nvSpPr>
          <p:cNvPr id="2845" name="Line 33"/>
          <p:cNvSpPr/>
          <p:nvPr/>
        </p:nvSpPr>
        <p:spPr>
          <a:xfrm flipV="1">
            <a:off x="8023962" y="1987485"/>
            <a:ext cx="65087" cy="165101"/>
          </a:xfrm>
          <a:prstGeom prst="line">
            <a:avLst/>
          </a:prstGeom>
          <a:ln w="12700">
            <a:solidFill>
              <a:srgbClr val="000000"/>
            </a:solidFill>
          </a:ln>
        </p:spPr>
        <p:txBody>
          <a:bodyPr lIns="45719" rIns="45719"/>
          <a:lstStyle/>
          <a:p>
            <a:pPr/>
          </a:p>
        </p:txBody>
      </p:sp>
      <p:sp>
        <p:nvSpPr>
          <p:cNvPr id="2846" name="Line 34"/>
          <p:cNvSpPr/>
          <p:nvPr/>
        </p:nvSpPr>
        <p:spPr>
          <a:xfrm>
            <a:off x="8100162" y="2000185"/>
            <a:ext cx="65087" cy="139701"/>
          </a:xfrm>
          <a:prstGeom prst="line">
            <a:avLst/>
          </a:prstGeom>
          <a:ln w="12700">
            <a:solidFill>
              <a:srgbClr val="000000"/>
            </a:solidFill>
          </a:ln>
        </p:spPr>
        <p:txBody>
          <a:bodyPr lIns="45719" rIns="45719"/>
          <a:lstStyle/>
          <a:p>
            <a:pPr/>
          </a:p>
        </p:txBody>
      </p:sp>
      <p:sp>
        <p:nvSpPr>
          <p:cNvPr id="2847" name="Line 35"/>
          <p:cNvSpPr/>
          <p:nvPr/>
        </p:nvSpPr>
        <p:spPr>
          <a:xfrm>
            <a:off x="8176362" y="2146235"/>
            <a:ext cx="750888" cy="1"/>
          </a:xfrm>
          <a:prstGeom prst="line">
            <a:avLst/>
          </a:prstGeom>
          <a:ln w="12700">
            <a:solidFill>
              <a:srgbClr val="000000"/>
            </a:solidFill>
          </a:ln>
        </p:spPr>
        <p:txBody>
          <a:bodyPr lIns="45719" rIns="45719"/>
          <a:lstStyle/>
          <a:p>
            <a:pPr/>
          </a:p>
        </p:txBody>
      </p:sp>
      <p:sp>
        <p:nvSpPr>
          <p:cNvPr id="2848" name="Line 36"/>
          <p:cNvSpPr/>
          <p:nvPr/>
        </p:nvSpPr>
        <p:spPr>
          <a:xfrm>
            <a:off x="8938362" y="2152585"/>
            <a:ext cx="65087" cy="63501"/>
          </a:xfrm>
          <a:prstGeom prst="line">
            <a:avLst/>
          </a:prstGeom>
          <a:ln w="12700">
            <a:solidFill>
              <a:srgbClr val="000000"/>
            </a:solidFill>
          </a:ln>
        </p:spPr>
        <p:txBody>
          <a:bodyPr lIns="45719" rIns="45719"/>
          <a:lstStyle/>
          <a:p>
            <a:pPr/>
          </a:p>
        </p:txBody>
      </p:sp>
      <p:sp>
        <p:nvSpPr>
          <p:cNvPr id="2849" name="Rectangle 37"/>
          <p:cNvSpPr txBox="1"/>
          <p:nvPr/>
        </p:nvSpPr>
        <p:spPr>
          <a:xfrm>
            <a:off x="7864964" y="1642997"/>
            <a:ext cx="469609" cy="338987"/>
          </a:xfrm>
          <a:prstGeom prst="rect">
            <a:avLst/>
          </a:prstGeom>
          <a:ln w="12700">
            <a:miter lim="400000"/>
          </a:ln>
          <a:extLst>
            <a:ext uri="{C572A759-6A51-4108-AA02-DFA0A04FC94B}">
              <ma14:wrappingTextBoxFlag xmlns:ma14="http://schemas.microsoft.com/office/mac/drawingml/2011/main" val="1"/>
            </a:ext>
          </a:extLst>
        </p:spPr>
        <p:txBody>
          <a:bodyPr wrap="none" lIns="42493" tIns="42493" rIns="42493" bIns="42493">
            <a:spAutoFit/>
          </a:bodyPr>
          <a:lstStyle>
            <a:lvl1pPr defTabSz="838200">
              <a:defRPr b="1" sz="1700">
                <a:latin typeface="FuturaA Bk BT"/>
                <a:ea typeface="FuturaA Bk BT"/>
                <a:cs typeface="FuturaA Bk BT"/>
                <a:sym typeface="FuturaA Bk BT"/>
              </a:defRPr>
            </a:lvl1pPr>
          </a:lstStyle>
          <a:p>
            <a:pPr/>
            <a:r>
              <a:t>File</a:t>
            </a:r>
          </a:p>
        </p:txBody>
      </p:sp>
      <p:sp>
        <p:nvSpPr>
          <p:cNvPr id="2850" name="Rectangle 38"/>
          <p:cNvSpPr txBox="1"/>
          <p:nvPr/>
        </p:nvSpPr>
        <p:spPr>
          <a:xfrm>
            <a:off x="5622097" y="1642997"/>
            <a:ext cx="1045623" cy="338987"/>
          </a:xfrm>
          <a:prstGeom prst="rect">
            <a:avLst/>
          </a:prstGeom>
          <a:ln w="12700">
            <a:miter lim="400000"/>
          </a:ln>
          <a:extLst>
            <a:ext uri="{C572A759-6A51-4108-AA02-DFA0A04FC94B}">
              <ma14:wrappingTextBoxFlag xmlns:ma14="http://schemas.microsoft.com/office/mac/drawingml/2011/main" val="1"/>
            </a:ext>
          </a:extLst>
        </p:spPr>
        <p:txBody>
          <a:bodyPr wrap="none" lIns="42493" tIns="42493" rIns="42493" bIns="42493">
            <a:spAutoFit/>
          </a:bodyPr>
          <a:lstStyle>
            <a:lvl1pPr defTabSz="838200">
              <a:defRPr b="1" sz="1700">
                <a:latin typeface="FuturaA Bk BT"/>
                <a:ea typeface="FuturaA Bk BT"/>
                <a:cs typeface="FuturaA Bk BT"/>
                <a:sym typeface="FuturaA Bk BT"/>
              </a:defRPr>
            </a:lvl1pPr>
          </a:lstStyle>
          <a:p>
            <a:pPr/>
            <a:r>
              <a:t>Directory</a:t>
            </a:r>
          </a:p>
        </p:txBody>
      </p:sp>
      <p:sp>
        <p:nvSpPr>
          <p:cNvPr id="2851" name="Rectangle 39"/>
          <p:cNvSpPr txBox="1"/>
          <p:nvPr/>
        </p:nvSpPr>
        <p:spPr>
          <a:xfrm>
            <a:off x="3238832" y="1642997"/>
            <a:ext cx="769949" cy="338987"/>
          </a:xfrm>
          <a:prstGeom prst="rect">
            <a:avLst/>
          </a:prstGeom>
          <a:ln w="12700">
            <a:miter lim="400000"/>
          </a:ln>
          <a:extLst>
            <a:ext uri="{C572A759-6A51-4108-AA02-DFA0A04FC94B}">
              <ma14:wrappingTextBoxFlag xmlns:ma14="http://schemas.microsoft.com/office/mac/drawingml/2011/main" val="1"/>
            </a:ext>
          </a:extLst>
        </p:spPr>
        <p:txBody>
          <a:bodyPr wrap="none" lIns="42493" tIns="42493" rIns="42493" bIns="42493">
            <a:spAutoFit/>
          </a:bodyPr>
          <a:lstStyle>
            <a:lvl1pPr defTabSz="838200">
              <a:defRPr b="1" sz="1700">
                <a:latin typeface="FuturaA Bk BT"/>
                <a:ea typeface="FuturaA Bk BT"/>
                <a:cs typeface="FuturaA Bk BT"/>
                <a:sym typeface="FuturaA Bk BT"/>
              </a:defRPr>
            </a:lvl1pPr>
          </a:lstStyle>
          <a:p>
            <a:pPr/>
            <a:r>
              <a:t>Server</a:t>
            </a:r>
          </a:p>
        </p:txBody>
      </p:sp>
      <p:sp>
        <p:nvSpPr>
          <p:cNvPr id="2852" name="Rectangle 40"/>
          <p:cNvSpPr txBox="1"/>
          <p:nvPr/>
        </p:nvSpPr>
        <p:spPr>
          <a:xfrm>
            <a:off x="6824232" y="5603809"/>
            <a:ext cx="1969814" cy="270086"/>
          </a:xfrm>
          <a:prstGeom prst="rect">
            <a:avLst/>
          </a:prstGeom>
          <a:ln w="12700">
            <a:miter lim="400000"/>
          </a:ln>
          <a:extLst>
            <a:ext uri="{C572A759-6A51-4108-AA02-DFA0A04FC94B}">
              <ma14:wrappingTextBoxFlag xmlns:ma14="http://schemas.microsoft.com/office/mac/drawingml/2011/main" val="1"/>
            </a:ext>
          </a:extLst>
        </p:spPr>
        <p:txBody>
          <a:bodyPr wrap="none" lIns="42493" tIns="42493" rIns="42493" bIns="42493">
            <a:spAutoFit/>
          </a:bodyPr>
          <a:lstStyle>
            <a:lvl1pPr defTabSz="838200">
              <a:defRPr sz="1300"/>
            </a:lvl1pPr>
          </a:lstStyle>
          <a:p>
            <a:pPr/>
            <a:r>
              <a:t>RFC 1630 und RFC 1738</a:t>
            </a:r>
          </a:p>
        </p:txBody>
      </p:sp>
      <p:sp>
        <p:nvSpPr>
          <p:cNvPr id="2853" name="Line 41"/>
          <p:cNvSpPr/>
          <p:nvPr/>
        </p:nvSpPr>
        <p:spPr>
          <a:xfrm flipH="1">
            <a:off x="1439679" y="3605148"/>
            <a:ext cx="1" cy="1273176"/>
          </a:xfrm>
          <a:prstGeom prst="line">
            <a:avLst/>
          </a:prstGeom>
          <a:ln w="25400">
            <a:solidFill>
              <a:srgbClr val="000000"/>
            </a:solidFill>
          </a:ln>
        </p:spPr>
        <p:txBody>
          <a:bodyPr lIns="45719" rIns="45719"/>
          <a:lstStyle/>
          <a:p>
            <a:pPr/>
          </a:p>
        </p:txBody>
      </p:sp>
      <p:sp>
        <p:nvSpPr>
          <p:cNvPr id="2854" name="Line 42"/>
          <p:cNvSpPr/>
          <p:nvPr/>
        </p:nvSpPr>
        <p:spPr>
          <a:xfrm>
            <a:off x="1450793" y="4889434"/>
            <a:ext cx="511176" cy="1"/>
          </a:xfrm>
          <a:prstGeom prst="line">
            <a:avLst/>
          </a:prstGeom>
          <a:ln w="25400">
            <a:solidFill>
              <a:srgbClr val="000000"/>
            </a:solidFill>
            <a:tailEnd type="triangle"/>
          </a:ln>
        </p:spPr>
        <p:txBody>
          <a:bodyPr lIns="45719" rIns="45719"/>
          <a:lstStyle/>
          <a:p>
            <a:pPr/>
          </a:p>
        </p:txBody>
      </p:sp>
      <p:pic>
        <p:nvPicPr>
          <p:cNvPr id="2855" name="Object 43" descr="Object 43"/>
          <p:cNvPicPr>
            <a:picLocks noChangeAspect="1"/>
          </p:cNvPicPr>
          <p:nvPr/>
        </p:nvPicPr>
        <p:blipFill>
          <a:blip r:embed="rId4">
            <a:extLst/>
          </a:blip>
          <a:stretch>
            <a:fillRect/>
          </a:stretch>
        </p:blipFill>
        <p:spPr>
          <a:xfrm>
            <a:off x="2144529" y="3636898"/>
            <a:ext cx="4343401" cy="2419351"/>
          </a:xfrm>
          <a:prstGeom prst="rect">
            <a:avLst/>
          </a:prstGeom>
          <a:ln w="12700">
            <a:miter lim="400000"/>
          </a:ln>
        </p:spPr>
      </p:pic>
      <p:sp>
        <p:nvSpPr>
          <p:cNvPr id="2856" name="Line 31"/>
          <p:cNvSpPr/>
          <p:nvPr/>
        </p:nvSpPr>
        <p:spPr>
          <a:xfrm flipV="1">
            <a:off x="5043010" y="2141240"/>
            <a:ext cx="65087" cy="88901"/>
          </a:xfrm>
          <a:prstGeom prst="line">
            <a:avLst/>
          </a:prstGeom>
          <a:ln w="12700">
            <a:solidFill>
              <a:srgbClr val="000000"/>
            </a:solidFill>
          </a:ln>
        </p:spPr>
        <p:txBody>
          <a:bodyPr lIns="45719" rIns="45719"/>
          <a:lstStyle/>
          <a:p>
            <a:pPr/>
          </a:p>
        </p:txBody>
      </p:sp>
      <p:sp>
        <p:nvSpPr>
          <p:cNvPr id="2857" name="Line 32"/>
          <p:cNvSpPr/>
          <p:nvPr/>
        </p:nvSpPr>
        <p:spPr>
          <a:xfrm flipV="1">
            <a:off x="5133020" y="2147590"/>
            <a:ext cx="930909" cy="21271"/>
          </a:xfrm>
          <a:prstGeom prst="line">
            <a:avLst/>
          </a:prstGeom>
          <a:ln w="12700">
            <a:solidFill>
              <a:srgbClr val="000000"/>
            </a:solidFill>
          </a:ln>
        </p:spPr>
        <p:txBody>
          <a:bodyPr lIns="45719" rIns="45719"/>
          <a:lstStyle/>
          <a:p>
            <a:pPr/>
          </a:p>
        </p:txBody>
      </p:sp>
      <p:sp>
        <p:nvSpPr>
          <p:cNvPr id="2858" name="Line 33"/>
          <p:cNvSpPr/>
          <p:nvPr/>
        </p:nvSpPr>
        <p:spPr>
          <a:xfrm flipV="1">
            <a:off x="6075040" y="1988840"/>
            <a:ext cx="65087" cy="165101"/>
          </a:xfrm>
          <a:prstGeom prst="line">
            <a:avLst/>
          </a:prstGeom>
          <a:ln w="12700">
            <a:solidFill>
              <a:srgbClr val="000000"/>
            </a:solidFill>
          </a:ln>
        </p:spPr>
        <p:txBody>
          <a:bodyPr lIns="45719" rIns="45719"/>
          <a:lstStyle/>
          <a:p>
            <a:pPr/>
          </a:p>
        </p:txBody>
      </p:sp>
      <p:sp>
        <p:nvSpPr>
          <p:cNvPr id="2859" name="Line 34"/>
          <p:cNvSpPr/>
          <p:nvPr/>
        </p:nvSpPr>
        <p:spPr>
          <a:xfrm>
            <a:off x="6151240" y="2001540"/>
            <a:ext cx="65087" cy="139701"/>
          </a:xfrm>
          <a:prstGeom prst="line">
            <a:avLst/>
          </a:prstGeom>
          <a:ln w="12700">
            <a:solidFill>
              <a:srgbClr val="000000"/>
            </a:solidFill>
          </a:ln>
        </p:spPr>
        <p:txBody>
          <a:bodyPr lIns="45719" rIns="45719"/>
          <a:lstStyle/>
          <a:p>
            <a:pPr/>
          </a:p>
        </p:txBody>
      </p:sp>
      <p:sp>
        <p:nvSpPr>
          <p:cNvPr id="2860" name="Line 35"/>
          <p:cNvSpPr/>
          <p:nvPr/>
        </p:nvSpPr>
        <p:spPr>
          <a:xfrm>
            <a:off x="6227440" y="2147590"/>
            <a:ext cx="750888" cy="1"/>
          </a:xfrm>
          <a:prstGeom prst="line">
            <a:avLst/>
          </a:prstGeom>
          <a:ln w="12700">
            <a:solidFill>
              <a:srgbClr val="000000"/>
            </a:solidFill>
          </a:ln>
        </p:spPr>
        <p:txBody>
          <a:bodyPr lIns="45719" rIns="45719"/>
          <a:lstStyle/>
          <a:p>
            <a:pPr/>
          </a:p>
        </p:txBody>
      </p:sp>
      <p:sp>
        <p:nvSpPr>
          <p:cNvPr id="2861" name="Line 36"/>
          <p:cNvSpPr/>
          <p:nvPr/>
        </p:nvSpPr>
        <p:spPr>
          <a:xfrm>
            <a:off x="6989440" y="2153940"/>
            <a:ext cx="65087" cy="63501"/>
          </a:xfrm>
          <a:prstGeom prst="line">
            <a:avLst/>
          </a:prstGeom>
          <a:ln w="12700">
            <a:solidFill>
              <a:srgbClr val="000000"/>
            </a:solidFill>
          </a:ln>
        </p:spPr>
        <p:txBody>
          <a:bodyPr lIns="45719" rIns="45719"/>
          <a:lstStyle/>
          <a:p>
            <a:pPr/>
          </a:p>
        </p:txBody>
      </p:sp>
    </p:spTree>
  </p:cSld>
  <p:clrMapOvr>
    <a:masterClrMapping/>
  </p:clrMapOvr>
  <p:transition xmlns:p14="http://schemas.microsoft.com/office/powerpoint/2010/main" spd="med" advClick="1"/>
</p:sld>
</file>

<file path=ppt/slides/slide5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65"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866"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2867" name="Rectangle 4"/>
          <p:cNvSpPr txBox="1"/>
          <p:nvPr>
            <p:ph type="title"/>
          </p:nvPr>
        </p:nvSpPr>
        <p:spPr>
          <a:xfrm>
            <a:off x="722530" y="278649"/>
            <a:ext cx="8573870" cy="521451"/>
          </a:xfrm>
          <a:prstGeom prst="rect">
            <a:avLst/>
          </a:prstGeom>
        </p:spPr>
        <p:txBody>
          <a:bodyPr/>
          <a:lstStyle/>
          <a:p>
            <a:pPr/>
            <a:r>
              <a:t>Inhalt</a:t>
            </a:r>
          </a:p>
        </p:txBody>
      </p:sp>
      <p:sp>
        <p:nvSpPr>
          <p:cNvPr id="2868" name="Rectangle 5"/>
          <p:cNvSpPr txBox="1"/>
          <p:nvPr>
            <p:ph type="body" idx="1"/>
          </p:nvPr>
        </p:nvSpPr>
        <p:spPr>
          <a:prstGeom prst="rect">
            <a:avLst/>
          </a:prstGeom>
        </p:spPr>
        <p:txBody>
          <a:bodyPr/>
          <a:lstStyle/>
          <a:p>
            <a:pPr marL="609600" indent="-609600">
              <a:lnSpc>
                <a:spcPct val="150000"/>
              </a:lnSpc>
              <a:buSzTx/>
              <a:buNone/>
            </a:pPr>
            <a:r>
              <a:t>Internet - Das Netz der Netze</a:t>
            </a:r>
          </a:p>
          <a:p>
            <a:pPr marL="609600" indent="-609600">
              <a:lnSpc>
                <a:spcPct val="150000"/>
              </a:lnSpc>
              <a:buClr>
                <a:srgbClr val="0000CC"/>
              </a:buClr>
            </a:pPr>
            <a:r>
              <a:t>Historie</a:t>
            </a:r>
          </a:p>
          <a:p>
            <a:pPr marL="609600" indent="-609600">
              <a:lnSpc>
                <a:spcPct val="150000"/>
              </a:lnSpc>
              <a:buClr>
                <a:srgbClr val="0000CC"/>
              </a:buClr>
            </a:pPr>
            <a:r>
              <a:t>Protokolle</a:t>
            </a:r>
          </a:p>
          <a:p>
            <a:pPr marL="609600" indent="-609600">
              <a:lnSpc>
                <a:spcPct val="150000"/>
              </a:lnSpc>
              <a:buClr>
                <a:srgbClr val="0000CC"/>
              </a:buClr>
            </a:pPr>
            <a:r>
              <a:t>Adressierung im Internet: IP-Adressen, Domains, URLs</a:t>
            </a:r>
          </a:p>
          <a:p>
            <a:pPr marL="609600" indent="-609600">
              <a:lnSpc>
                <a:spcPct val="150000"/>
              </a:lnSpc>
              <a:buClr>
                <a:srgbClr val="0000CC"/>
              </a:buClr>
              <a:defRPr>
                <a:solidFill>
                  <a:srgbClr val="C00000"/>
                </a:solidFill>
              </a:defRPr>
            </a:pPr>
            <a:r>
              <a:t>IP-Netze: Netzstrukturen, Routing, Netzelemente</a:t>
            </a:r>
          </a:p>
          <a:p>
            <a:pPr marL="609600" indent="-609600">
              <a:lnSpc>
                <a:spcPct val="150000"/>
              </a:lnSpc>
              <a:buClr>
                <a:srgbClr val="0000CC"/>
              </a:buClr>
            </a:pPr>
            <a:r>
              <a:t>Standardisierung</a:t>
            </a:r>
          </a:p>
        </p:txBody>
      </p:sp>
    </p:spTree>
  </p:cSld>
  <p:clrMapOvr>
    <a:masterClrMapping/>
  </p:clrMapOvr>
  <p:transition xmlns:p14="http://schemas.microsoft.com/office/powerpoint/2010/main" spd="med" advClick="1"/>
</p:sld>
</file>

<file path=ppt/slides/slide5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70"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871"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2872" name="Rectangle 4"/>
          <p:cNvSpPr txBox="1"/>
          <p:nvPr>
            <p:ph type="title"/>
          </p:nvPr>
        </p:nvSpPr>
        <p:spPr>
          <a:xfrm>
            <a:off x="722530" y="278649"/>
            <a:ext cx="8573870" cy="521451"/>
          </a:xfrm>
          <a:prstGeom prst="rect">
            <a:avLst/>
          </a:prstGeom>
        </p:spPr>
        <p:txBody>
          <a:bodyPr/>
          <a:lstStyle/>
          <a:p>
            <a:pPr/>
            <a:r>
              <a:t>Das „Internet“ als Netz</a:t>
            </a:r>
          </a:p>
        </p:txBody>
      </p:sp>
      <p:sp>
        <p:nvSpPr>
          <p:cNvPr id="2873" name="Text Box 186"/>
          <p:cNvSpPr txBox="1"/>
          <p:nvPr/>
        </p:nvSpPr>
        <p:spPr>
          <a:xfrm>
            <a:off x="3918599" y="5994284"/>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3107" name="Gruppieren 7"/>
          <p:cNvGrpSpPr/>
          <p:nvPr/>
        </p:nvGrpSpPr>
        <p:grpSpPr>
          <a:xfrm>
            <a:off x="722530" y="908719"/>
            <a:ext cx="8555837" cy="5311776"/>
            <a:chOff x="0" y="0"/>
            <a:chExt cx="8555836" cy="5311775"/>
          </a:xfrm>
        </p:grpSpPr>
        <p:grpSp>
          <p:nvGrpSpPr>
            <p:cNvPr id="2883" name="Group 2"/>
            <p:cNvGrpSpPr/>
            <p:nvPr/>
          </p:nvGrpSpPr>
          <p:grpSpPr>
            <a:xfrm>
              <a:off x="0" y="-1"/>
              <a:ext cx="8277226" cy="5311776"/>
              <a:chOff x="0" y="0"/>
              <a:chExt cx="8277226" cy="5311774"/>
            </a:xfrm>
          </p:grpSpPr>
          <p:sp>
            <p:nvSpPr>
              <p:cNvPr id="2874" name="Oval 3"/>
              <p:cNvSpPr/>
              <p:nvPr/>
            </p:nvSpPr>
            <p:spPr>
              <a:xfrm>
                <a:off x="3587579" y="76217"/>
                <a:ext cx="4197235" cy="2567945"/>
              </a:xfrm>
              <a:prstGeom prst="ellipse">
                <a:avLst/>
              </a:prstGeom>
              <a:solidFill>
                <a:srgbClr val="FFFF00"/>
              </a:solidFill>
              <a:ln w="254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75" name="Oval 4"/>
              <p:cNvSpPr/>
              <p:nvPr/>
            </p:nvSpPr>
            <p:spPr>
              <a:xfrm>
                <a:off x="984825" y="-1"/>
                <a:ext cx="4056545" cy="2567946"/>
              </a:xfrm>
              <a:prstGeom prst="ellipse">
                <a:avLst/>
              </a:prstGeom>
              <a:solidFill>
                <a:srgbClr val="FFFF00"/>
              </a:solidFill>
              <a:ln w="254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76" name="Oval 5"/>
              <p:cNvSpPr/>
              <p:nvPr/>
            </p:nvSpPr>
            <p:spPr>
              <a:xfrm>
                <a:off x="70344" y="76217"/>
                <a:ext cx="2157239" cy="2567945"/>
              </a:xfrm>
              <a:prstGeom prst="ellipse">
                <a:avLst/>
              </a:prstGeom>
              <a:solidFill>
                <a:srgbClr val="FFFF00"/>
              </a:solidFill>
              <a:ln w="254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77" name="Oval 6"/>
              <p:cNvSpPr/>
              <p:nvPr/>
            </p:nvSpPr>
            <p:spPr>
              <a:xfrm>
                <a:off x="6331021" y="304870"/>
                <a:ext cx="1946205" cy="2415510"/>
              </a:xfrm>
              <a:prstGeom prst="ellipse">
                <a:avLst/>
              </a:prstGeom>
              <a:solidFill>
                <a:srgbClr val="FFFF00"/>
              </a:solidFill>
              <a:ln w="254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78" name="Oval 7"/>
              <p:cNvSpPr/>
              <p:nvPr/>
            </p:nvSpPr>
            <p:spPr>
              <a:xfrm>
                <a:off x="3165510" y="1600567"/>
                <a:ext cx="4197236" cy="2567945"/>
              </a:xfrm>
              <a:prstGeom prst="ellipse">
                <a:avLst/>
              </a:prstGeom>
              <a:solidFill>
                <a:srgbClr val="FFFF00"/>
              </a:solidFill>
              <a:ln w="254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79" name="Oval 8"/>
              <p:cNvSpPr/>
              <p:nvPr/>
            </p:nvSpPr>
            <p:spPr>
              <a:xfrm>
                <a:off x="2462064" y="2057873"/>
                <a:ext cx="2508961" cy="2567945"/>
              </a:xfrm>
              <a:prstGeom prst="ellipse">
                <a:avLst/>
              </a:prstGeom>
              <a:solidFill>
                <a:srgbClr val="FFFF00"/>
              </a:solidFill>
              <a:ln w="254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80" name="Oval 9"/>
              <p:cNvSpPr/>
              <p:nvPr/>
            </p:nvSpPr>
            <p:spPr>
              <a:xfrm>
                <a:off x="211034" y="2743830"/>
                <a:ext cx="3353098" cy="2567945"/>
              </a:xfrm>
              <a:prstGeom prst="ellipse">
                <a:avLst/>
              </a:prstGeom>
              <a:solidFill>
                <a:srgbClr val="FFFF00"/>
              </a:solidFill>
              <a:ln w="254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81" name="Oval 10"/>
              <p:cNvSpPr/>
              <p:nvPr/>
            </p:nvSpPr>
            <p:spPr>
              <a:xfrm>
                <a:off x="-1" y="1371915"/>
                <a:ext cx="2508961" cy="2949033"/>
              </a:xfrm>
              <a:prstGeom prst="ellipse">
                <a:avLst/>
              </a:prstGeom>
              <a:solidFill>
                <a:srgbClr val="FFFF00"/>
              </a:solidFill>
              <a:ln w="254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82" name="Oval 11"/>
              <p:cNvSpPr/>
              <p:nvPr/>
            </p:nvSpPr>
            <p:spPr>
              <a:xfrm>
                <a:off x="6331021" y="1524350"/>
                <a:ext cx="1946205" cy="2415511"/>
              </a:xfrm>
              <a:prstGeom prst="ellipse">
                <a:avLst/>
              </a:prstGeom>
              <a:solidFill>
                <a:srgbClr val="FFFF00"/>
              </a:solidFill>
              <a:ln w="254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grpSp>
        <p:sp>
          <p:nvSpPr>
            <p:cNvPr id="2884" name="Freeform 12"/>
            <p:cNvSpPr/>
            <p:nvPr/>
          </p:nvSpPr>
          <p:spPr>
            <a:xfrm>
              <a:off x="200024" y="293687"/>
              <a:ext cx="7877299" cy="43435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76" y="721"/>
                  </a:moveTo>
                  <a:lnTo>
                    <a:pt x="7513" y="0"/>
                  </a:lnTo>
                  <a:lnTo>
                    <a:pt x="13524" y="1079"/>
                  </a:lnTo>
                  <a:lnTo>
                    <a:pt x="19346" y="721"/>
                  </a:lnTo>
                  <a:lnTo>
                    <a:pt x="21226" y="6121"/>
                  </a:lnTo>
                  <a:lnTo>
                    <a:pt x="21600" y="11521"/>
                  </a:lnTo>
                  <a:lnTo>
                    <a:pt x="19908" y="16557"/>
                  </a:lnTo>
                  <a:lnTo>
                    <a:pt x="15400" y="16921"/>
                  </a:lnTo>
                  <a:lnTo>
                    <a:pt x="10892" y="19079"/>
                  </a:lnTo>
                  <a:lnTo>
                    <a:pt x="7513" y="21600"/>
                  </a:lnTo>
                  <a:lnTo>
                    <a:pt x="940" y="19800"/>
                  </a:lnTo>
                  <a:lnTo>
                    <a:pt x="0" y="15121"/>
                  </a:lnTo>
                  <a:lnTo>
                    <a:pt x="374" y="5757"/>
                  </a:lnTo>
                  <a:lnTo>
                    <a:pt x="1876" y="721"/>
                  </a:lnTo>
                </a:path>
              </a:pathLst>
            </a:custGeom>
            <a:solidFill>
              <a:srgbClr val="FFFF00"/>
            </a:solidFill>
            <a:ln w="12700" cap="flat">
              <a:noFill/>
              <a:miter lim="400000"/>
            </a:ln>
            <a:effectLst/>
          </p:spPr>
          <p:txBody>
            <a:bodyPr wrap="square" lIns="45719" tIns="45719" rIns="45719" bIns="45719" numCol="1" anchor="t">
              <a:noAutofit/>
            </a:bodyPr>
            <a:lstStyle/>
            <a:p>
              <a:pPr/>
            </a:p>
          </p:txBody>
        </p:sp>
        <p:grpSp>
          <p:nvGrpSpPr>
            <p:cNvPr id="2893" name="Group 13"/>
            <p:cNvGrpSpPr/>
            <p:nvPr/>
          </p:nvGrpSpPr>
          <p:grpSpPr>
            <a:xfrm>
              <a:off x="3230562" y="2662237"/>
              <a:ext cx="1746250" cy="1206501"/>
              <a:chOff x="0" y="0"/>
              <a:chExt cx="1746249" cy="1206500"/>
            </a:xfrm>
          </p:grpSpPr>
          <p:sp>
            <p:nvSpPr>
              <p:cNvPr id="2885" name="Oval 14"/>
              <p:cNvSpPr/>
              <p:nvPr/>
            </p:nvSpPr>
            <p:spPr>
              <a:xfrm>
                <a:off x="137707" y="89316"/>
                <a:ext cx="663635" cy="680853"/>
              </a:xfrm>
              <a:prstGeom prst="ellipse">
                <a:avLst/>
              </a:prstGeom>
              <a:solidFill>
                <a:srgbClr val="FF99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86" name="Oval 15"/>
              <p:cNvSpPr/>
              <p:nvPr/>
            </p:nvSpPr>
            <p:spPr>
              <a:xfrm>
                <a:off x="540575" y="-1"/>
                <a:ext cx="665099" cy="686712"/>
              </a:xfrm>
              <a:prstGeom prst="ellipse">
                <a:avLst/>
              </a:prstGeom>
              <a:solidFill>
                <a:srgbClr val="FF99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87" name="Oval 16"/>
              <p:cNvSpPr/>
              <p:nvPr/>
            </p:nvSpPr>
            <p:spPr>
              <a:xfrm>
                <a:off x="944908" y="-1"/>
                <a:ext cx="663635" cy="686712"/>
              </a:xfrm>
              <a:prstGeom prst="ellipse">
                <a:avLst/>
              </a:prstGeom>
              <a:solidFill>
                <a:srgbClr val="FF99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88" name="Oval 17"/>
              <p:cNvSpPr/>
              <p:nvPr/>
            </p:nvSpPr>
            <p:spPr>
              <a:xfrm>
                <a:off x="1081151" y="345550"/>
                <a:ext cx="665099" cy="688175"/>
              </a:xfrm>
              <a:prstGeom prst="ellipse">
                <a:avLst/>
              </a:prstGeom>
              <a:solidFill>
                <a:srgbClr val="FF99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89" name="Oval 18"/>
              <p:cNvSpPr/>
              <p:nvPr/>
            </p:nvSpPr>
            <p:spPr>
              <a:xfrm>
                <a:off x="0" y="345550"/>
                <a:ext cx="665099" cy="688175"/>
              </a:xfrm>
              <a:prstGeom prst="ellipse">
                <a:avLst/>
              </a:prstGeom>
              <a:solidFill>
                <a:srgbClr val="FF99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90" name="Oval 19"/>
              <p:cNvSpPr/>
              <p:nvPr/>
            </p:nvSpPr>
            <p:spPr>
              <a:xfrm>
                <a:off x="405798" y="519790"/>
                <a:ext cx="663635" cy="686711"/>
              </a:xfrm>
              <a:prstGeom prst="ellipse">
                <a:avLst/>
              </a:prstGeom>
              <a:solidFill>
                <a:srgbClr val="FF99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91" name="Oval 20"/>
              <p:cNvSpPr/>
              <p:nvPr/>
            </p:nvSpPr>
            <p:spPr>
              <a:xfrm>
                <a:off x="741277" y="519790"/>
                <a:ext cx="666565" cy="686711"/>
              </a:xfrm>
              <a:prstGeom prst="ellipse">
                <a:avLst/>
              </a:prstGeom>
              <a:solidFill>
                <a:srgbClr val="FF9900"/>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92" name="Freeform 21"/>
              <p:cNvSpPr/>
              <p:nvPr/>
            </p:nvSpPr>
            <p:spPr>
              <a:xfrm>
                <a:off x="196306" y="166918"/>
                <a:ext cx="1353638" cy="8726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5" y="5400"/>
                    </a:moveTo>
                    <a:lnTo>
                      <a:pt x="6475" y="1812"/>
                    </a:lnTo>
                    <a:lnTo>
                      <a:pt x="14049" y="0"/>
                    </a:lnTo>
                    <a:lnTo>
                      <a:pt x="21600" y="5400"/>
                    </a:lnTo>
                    <a:lnTo>
                      <a:pt x="19449" y="18012"/>
                    </a:lnTo>
                    <a:lnTo>
                      <a:pt x="9725" y="21600"/>
                    </a:lnTo>
                    <a:lnTo>
                      <a:pt x="3249" y="18012"/>
                    </a:lnTo>
                    <a:lnTo>
                      <a:pt x="0" y="7212"/>
                    </a:lnTo>
                    <a:lnTo>
                      <a:pt x="1075" y="5400"/>
                    </a:lnTo>
                  </a:path>
                </a:pathLst>
              </a:custGeom>
              <a:solidFill>
                <a:srgbClr val="FF9900"/>
              </a:solidFill>
              <a:ln w="12700" cap="flat">
                <a:noFill/>
                <a:miter lim="400000"/>
              </a:ln>
              <a:effectLst/>
            </p:spPr>
            <p:txBody>
              <a:bodyPr wrap="square" lIns="45719" tIns="45719" rIns="45719" bIns="45719" numCol="1" anchor="t">
                <a:noAutofit/>
              </a:bodyPr>
              <a:lstStyle/>
              <a:p>
                <a:pPr/>
              </a:p>
            </p:txBody>
          </p:sp>
        </p:grpSp>
        <p:grpSp>
          <p:nvGrpSpPr>
            <p:cNvPr id="2902" name="Group 22"/>
            <p:cNvGrpSpPr/>
            <p:nvPr/>
          </p:nvGrpSpPr>
          <p:grpSpPr>
            <a:xfrm>
              <a:off x="3300412" y="452437"/>
              <a:ext cx="2098676" cy="1587500"/>
              <a:chOff x="0" y="0"/>
              <a:chExt cx="2098675" cy="1587499"/>
            </a:xfrm>
          </p:grpSpPr>
          <p:sp>
            <p:nvSpPr>
              <p:cNvPr id="2894" name="Oval 23"/>
              <p:cNvSpPr/>
              <p:nvPr/>
            </p:nvSpPr>
            <p:spPr>
              <a:xfrm>
                <a:off x="164142" y="117158"/>
                <a:ext cx="800195" cy="899193"/>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95" name="Oval 24"/>
              <p:cNvSpPr/>
              <p:nvPr/>
            </p:nvSpPr>
            <p:spPr>
              <a:xfrm>
                <a:off x="647775" y="-1"/>
                <a:ext cx="80312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96" name="Oval 25"/>
              <p:cNvSpPr/>
              <p:nvPr/>
            </p:nvSpPr>
            <p:spPr>
              <a:xfrm>
                <a:off x="1134339" y="-1"/>
                <a:ext cx="80019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97" name="Oval 26"/>
              <p:cNvSpPr/>
              <p:nvPr/>
            </p:nvSpPr>
            <p:spPr>
              <a:xfrm>
                <a:off x="1298481" y="453989"/>
                <a:ext cx="80019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98" name="Oval 27"/>
              <p:cNvSpPr/>
              <p:nvPr/>
            </p:nvSpPr>
            <p:spPr>
              <a:xfrm>
                <a:off x="0" y="453989"/>
                <a:ext cx="80019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899" name="Oval 28"/>
              <p:cNvSpPr/>
              <p:nvPr/>
            </p:nvSpPr>
            <p:spPr>
              <a:xfrm>
                <a:off x="486564" y="683913"/>
                <a:ext cx="800195" cy="903587"/>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00" name="Oval 29"/>
              <p:cNvSpPr/>
              <p:nvPr/>
            </p:nvSpPr>
            <p:spPr>
              <a:xfrm>
                <a:off x="891057" y="683913"/>
                <a:ext cx="800195" cy="903587"/>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01" name="Freeform 30"/>
              <p:cNvSpPr/>
              <p:nvPr/>
            </p:nvSpPr>
            <p:spPr>
              <a:xfrm>
                <a:off x="237419" y="222601"/>
                <a:ext cx="1623837" cy="11422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2" y="5400"/>
                    </a:moveTo>
                    <a:lnTo>
                      <a:pt x="6472" y="1800"/>
                    </a:lnTo>
                    <a:lnTo>
                      <a:pt x="14036" y="0"/>
                    </a:lnTo>
                    <a:lnTo>
                      <a:pt x="21600" y="5400"/>
                    </a:lnTo>
                    <a:lnTo>
                      <a:pt x="19436" y="18000"/>
                    </a:lnTo>
                    <a:lnTo>
                      <a:pt x="9728" y="21600"/>
                    </a:lnTo>
                    <a:lnTo>
                      <a:pt x="3236" y="18000"/>
                    </a:lnTo>
                    <a:lnTo>
                      <a:pt x="0" y="7200"/>
                    </a:lnTo>
                    <a:lnTo>
                      <a:pt x="1072" y="5400"/>
                    </a:lnTo>
                  </a:path>
                </a:pathLst>
              </a:custGeom>
              <a:solidFill>
                <a:srgbClr val="FFFF99"/>
              </a:solidFill>
              <a:ln w="12700" cap="flat">
                <a:noFill/>
                <a:miter lim="400000"/>
              </a:ln>
              <a:effectLst/>
            </p:spPr>
            <p:txBody>
              <a:bodyPr wrap="square" lIns="45719" tIns="45719" rIns="45719" bIns="45719" numCol="1" anchor="t">
                <a:noAutofit/>
              </a:bodyPr>
              <a:lstStyle/>
              <a:p>
                <a:pPr/>
              </a:p>
            </p:txBody>
          </p:sp>
        </p:grpSp>
        <p:grpSp>
          <p:nvGrpSpPr>
            <p:cNvPr id="2911" name="Group 31"/>
            <p:cNvGrpSpPr/>
            <p:nvPr/>
          </p:nvGrpSpPr>
          <p:grpSpPr>
            <a:xfrm>
              <a:off x="557211" y="528637"/>
              <a:ext cx="2098677" cy="1587500"/>
              <a:chOff x="0" y="0"/>
              <a:chExt cx="2098675" cy="1587499"/>
            </a:xfrm>
          </p:grpSpPr>
          <p:sp>
            <p:nvSpPr>
              <p:cNvPr id="2903" name="Oval 32"/>
              <p:cNvSpPr/>
              <p:nvPr/>
            </p:nvSpPr>
            <p:spPr>
              <a:xfrm>
                <a:off x="164142" y="117158"/>
                <a:ext cx="800195" cy="899193"/>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04" name="Oval 33"/>
              <p:cNvSpPr/>
              <p:nvPr/>
            </p:nvSpPr>
            <p:spPr>
              <a:xfrm>
                <a:off x="647775" y="-1"/>
                <a:ext cx="80312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05" name="Oval 34"/>
              <p:cNvSpPr/>
              <p:nvPr/>
            </p:nvSpPr>
            <p:spPr>
              <a:xfrm>
                <a:off x="1134339" y="-1"/>
                <a:ext cx="80019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06" name="Oval 35"/>
              <p:cNvSpPr/>
              <p:nvPr/>
            </p:nvSpPr>
            <p:spPr>
              <a:xfrm>
                <a:off x="1298481" y="453989"/>
                <a:ext cx="80019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07" name="Oval 36"/>
              <p:cNvSpPr/>
              <p:nvPr/>
            </p:nvSpPr>
            <p:spPr>
              <a:xfrm>
                <a:off x="0" y="453989"/>
                <a:ext cx="80019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08" name="Oval 37"/>
              <p:cNvSpPr/>
              <p:nvPr/>
            </p:nvSpPr>
            <p:spPr>
              <a:xfrm>
                <a:off x="486564" y="683913"/>
                <a:ext cx="800195" cy="903587"/>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09" name="Oval 38"/>
              <p:cNvSpPr/>
              <p:nvPr/>
            </p:nvSpPr>
            <p:spPr>
              <a:xfrm>
                <a:off x="891057" y="683913"/>
                <a:ext cx="800195" cy="903587"/>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10" name="Freeform 39"/>
              <p:cNvSpPr/>
              <p:nvPr/>
            </p:nvSpPr>
            <p:spPr>
              <a:xfrm>
                <a:off x="237419" y="222601"/>
                <a:ext cx="1623837" cy="11422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2" y="5400"/>
                    </a:moveTo>
                    <a:lnTo>
                      <a:pt x="6472" y="1800"/>
                    </a:lnTo>
                    <a:lnTo>
                      <a:pt x="14036" y="0"/>
                    </a:lnTo>
                    <a:lnTo>
                      <a:pt x="21600" y="5400"/>
                    </a:lnTo>
                    <a:lnTo>
                      <a:pt x="19436" y="18000"/>
                    </a:lnTo>
                    <a:lnTo>
                      <a:pt x="9728" y="21600"/>
                    </a:lnTo>
                    <a:lnTo>
                      <a:pt x="3236" y="18000"/>
                    </a:lnTo>
                    <a:lnTo>
                      <a:pt x="0" y="7200"/>
                    </a:lnTo>
                    <a:lnTo>
                      <a:pt x="1072" y="5400"/>
                    </a:lnTo>
                  </a:path>
                </a:pathLst>
              </a:custGeom>
              <a:solidFill>
                <a:srgbClr val="FFFF99"/>
              </a:solidFill>
              <a:ln w="12700" cap="flat">
                <a:noFill/>
                <a:miter lim="400000"/>
              </a:ln>
              <a:effectLst/>
            </p:spPr>
            <p:txBody>
              <a:bodyPr wrap="square" lIns="45719" tIns="45719" rIns="45719" bIns="45719" numCol="1" anchor="t">
                <a:noAutofit/>
              </a:bodyPr>
              <a:lstStyle/>
              <a:p>
                <a:pPr/>
              </a:p>
            </p:txBody>
          </p:sp>
        </p:grpSp>
        <p:grpSp>
          <p:nvGrpSpPr>
            <p:cNvPr id="2920" name="Group 40"/>
            <p:cNvGrpSpPr/>
            <p:nvPr/>
          </p:nvGrpSpPr>
          <p:grpSpPr>
            <a:xfrm>
              <a:off x="1119186" y="3195637"/>
              <a:ext cx="2098677" cy="1587500"/>
              <a:chOff x="0" y="0"/>
              <a:chExt cx="2098675" cy="1587499"/>
            </a:xfrm>
          </p:grpSpPr>
          <p:sp>
            <p:nvSpPr>
              <p:cNvPr id="2912" name="Oval 41"/>
              <p:cNvSpPr/>
              <p:nvPr/>
            </p:nvSpPr>
            <p:spPr>
              <a:xfrm>
                <a:off x="164142" y="117158"/>
                <a:ext cx="800195" cy="899193"/>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13" name="Oval 42"/>
              <p:cNvSpPr/>
              <p:nvPr/>
            </p:nvSpPr>
            <p:spPr>
              <a:xfrm>
                <a:off x="647775" y="-1"/>
                <a:ext cx="80312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14" name="Oval 43"/>
              <p:cNvSpPr/>
              <p:nvPr/>
            </p:nvSpPr>
            <p:spPr>
              <a:xfrm>
                <a:off x="1134339" y="-1"/>
                <a:ext cx="80019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15" name="Oval 44"/>
              <p:cNvSpPr/>
              <p:nvPr/>
            </p:nvSpPr>
            <p:spPr>
              <a:xfrm>
                <a:off x="1298481" y="453989"/>
                <a:ext cx="80019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16" name="Oval 45"/>
              <p:cNvSpPr/>
              <p:nvPr/>
            </p:nvSpPr>
            <p:spPr>
              <a:xfrm>
                <a:off x="0" y="453989"/>
                <a:ext cx="80019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17" name="Oval 46"/>
              <p:cNvSpPr/>
              <p:nvPr/>
            </p:nvSpPr>
            <p:spPr>
              <a:xfrm>
                <a:off x="486564" y="683913"/>
                <a:ext cx="800195" cy="903587"/>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18" name="Oval 47"/>
              <p:cNvSpPr/>
              <p:nvPr/>
            </p:nvSpPr>
            <p:spPr>
              <a:xfrm>
                <a:off x="891057" y="683913"/>
                <a:ext cx="800195" cy="903587"/>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19" name="Freeform 48"/>
              <p:cNvSpPr/>
              <p:nvPr/>
            </p:nvSpPr>
            <p:spPr>
              <a:xfrm>
                <a:off x="237419" y="222601"/>
                <a:ext cx="1623837" cy="11422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2" y="5400"/>
                    </a:moveTo>
                    <a:lnTo>
                      <a:pt x="6472" y="1800"/>
                    </a:lnTo>
                    <a:lnTo>
                      <a:pt x="14036" y="0"/>
                    </a:lnTo>
                    <a:lnTo>
                      <a:pt x="21600" y="5400"/>
                    </a:lnTo>
                    <a:lnTo>
                      <a:pt x="19436" y="18000"/>
                    </a:lnTo>
                    <a:lnTo>
                      <a:pt x="9728" y="21600"/>
                    </a:lnTo>
                    <a:lnTo>
                      <a:pt x="3236" y="18000"/>
                    </a:lnTo>
                    <a:lnTo>
                      <a:pt x="0" y="7200"/>
                    </a:lnTo>
                    <a:lnTo>
                      <a:pt x="1072" y="5400"/>
                    </a:lnTo>
                  </a:path>
                </a:pathLst>
              </a:custGeom>
              <a:solidFill>
                <a:srgbClr val="FFFF99"/>
              </a:solidFill>
              <a:ln w="12700" cap="flat">
                <a:noFill/>
                <a:miter lim="400000"/>
              </a:ln>
              <a:effectLst/>
            </p:spPr>
            <p:txBody>
              <a:bodyPr wrap="square" lIns="45719" tIns="45719" rIns="45719" bIns="45719" numCol="1" anchor="t">
                <a:noAutofit/>
              </a:bodyPr>
              <a:lstStyle/>
              <a:p>
                <a:pPr/>
              </a:p>
            </p:txBody>
          </p:sp>
        </p:grpSp>
        <p:grpSp>
          <p:nvGrpSpPr>
            <p:cNvPr id="2929" name="Group 49"/>
            <p:cNvGrpSpPr/>
            <p:nvPr/>
          </p:nvGrpSpPr>
          <p:grpSpPr>
            <a:xfrm>
              <a:off x="5762625" y="1595437"/>
              <a:ext cx="1887537" cy="1587500"/>
              <a:chOff x="0" y="0"/>
              <a:chExt cx="1887536" cy="1587499"/>
            </a:xfrm>
          </p:grpSpPr>
          <p:sp>
            <p:nvSpPr>
              <p:cNvPr id="2921" name="Oval 50"/>
              <p:cNvSpPr/>
              <p:nvPr/>
            </p:nvSpPr>
            <p:spPr>
              <a:xfrm>
                <a:off x="148013" y="117158"/>
                <a:ext cx="718085" cy="899193"/>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22" name="Oval 51"/>
              <p:cNvSpPr/>
              <p:nvPr/>
            </p:nvSpPr>
            <p:spPr>
              <a:xfrm>
                <a:off x="583260" y="-1"/>
                <a:ext cx="721017"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23" name="Oval 52"/>
              <p:cNvSpPr/>
              <p:nvPr/>
            </p:nvSpPr>
            <p:spPr>
              <a:xfrm>
                <a:off x="1021438" y="-1"/>
                <a:ext cx="718085"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24" name="Oval 53"/>
              <p:cNvSpPr/>
              <p:nvPr/>
            </p:nvSpPr>
            <p:spPr>
              <a:xfrm>
                <a:off x="1167986" y="453989"/>
                <a:ext cx="719551"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25" name="Oval 54"/>
              <p:cNvSpPr/>
              <p:nvPr/>
            </p:nvSpPr>
            <p:spPr>
              <a:xfrm>
                <a:off x="-1" y="453989"/>
                <a:ext cx="719551" cy="905051"/>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26" name="Oval 55"/>
              <p:cNvSpPr/>
              <p:nvPr/>
            </p:nvSpPr>
            <p:spPr>
              <a:xfrm>
                <a:off x="438178" y="683913"/>
                <a:ext cx="718085" cy="903587"/>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27" name="Oval 56"/>
              <p:cNvSpPr/>
              <p:nvPr/>
            </p:nvSpPr>
            <p:spPr>
              <a:xfrm>
                <a:off x="801617" y="683913"/>
                <a:ext cx="719551" cy="903587"/>
              </a:xfrm>
              <a:prstGeom prst="ellipse">
                <a:avLst/>
              </a:prstGeom>
              <a:solidFill>
                <a:srgbClr val="FFFF99"/>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2928" name="Freeform 57"/>
              <p:cNvSpPr/>
              <p:nvPr/>
            </p:nvSpPr>
            <p:spPr>
              <a:xfrm>
                <a:off x="212494" y="222601"/>
                <a:ext cx="1462549" cy="11422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2" y="5400"/>
                    </a:moveTo>
                    <a:lnTo>
                      <a:pt x="6471" y="1800"/>
                    </a:lnTo>
                    <a:lnTo>
                      <a:pt x="14046" y="0"/>
                    </a:lnTo>
                    <a:lnTo>
                      <a:pt x="21600" y="5400"/>
                    </a:lnTo>
                    <a:lnTo>
                      <a:pt x="19436" y="18000"/>
                    </a:lnTo>
                    <a:lnTo>
                      <a:pt x="9718" y="21600"/>
                    </a:lnTo>
                    <a:lnTo>
                      <a:pt x="3246" y="18000"/>
                    </a:lnTo>
                    <a:lnTo>
                      <a:pt x="0" y="7200"/>
                    </a:lnTo>
                    <a:lnTo>
                      <a:pt x="1082" y="5400"/>
                    </a:lnTo>
                  </a:path>
                </a:pathLst>
              </a:custGeom>
              <a:solidFill>
                <a:srgbClr val="FFFF99"/>
              </a:solidFill>
              <a:ln w="12700" cap="flat">
                <a:noFill/>
                <a:miter lim="400000"/>
              </a:ln>
              <a:effectLst/>
            </p:spPr>
            <p:txBody>
              <a:bodyPr wrap="square" lIns="45719" tIns="45719" rIns="45719" bIns="45719" numCol="1" anchor="t">
                <a:noAutofit/>
              </a:bodyPr>
              <a:lstStyle/>
              <a:p>
                <a:pPr/>
              </a:p>
            </p:txBody>
          </p:sp>
        </p:grpSp>
        <p:sp>
          <p:nvSpPr>
            <p:cNvPr id="2930" name="Rectangle 58"/>
            <p:cNvSpPr txBox="1"/>
            <p:nvPr/>
          </p:nvSpPr>
          <p:spPr>
            <a:xfrm>
              <a:off x="5209805" y="130174"/>
              <a:ext cx="1334146" cy="209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sz="800">
                  <a:latin typeface="FuturaA Bk BT"/>
                  <a:ea typeface="FuturaA Bk BT"/>
                  <a:cs typeface="FuturaA Bk BT"/>
                  <a:sym typeface="FuturaA Bk BT"/>
                </a:defRPr>
              </a:lvl1pPr>
            </a:lstStyle>
            <a:p>
              <a:pPr/>
              <a:r>
                <a:t>N = Network Access Server</a:t>
              </a:r>
            </a:p>
          </p:txBody>
        </p:sp>
        <p:sp>
          <p:nvSpPr>
            <p:cNvPr id="2931" name="Rectangle 59"/>
            <p:cNvSpPr txBox="1"/>
            <p:nvPr/>
          </p:nvSpPr>
          <p:spPr>
            <a:xfrm>
              <a:off x="5209805" y="263524"/>
              <a:ext cx="588864" cy="209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sz="800">
                  <a:latin typeface="FuturaA Bk BT"/>
                  <a:ea typeface="FuturaA Bk BT"/>
                  <a:cs typeface="FuturaA Bk BT"/>
                  <a:sym typeface="FuturaA Bk BT"/>
                </a:defRPr>
              </a:lvl1pPr>
            </a:lstStyle>
            <a:p>
              <a:pPr/>
              <a:r>
                <a:t>R = Router</a:t>
              </a:r>
            </a:p>
          </p:txBody>
        </p:sp>
        <p:sp>
          <p:nvSpPr>
            <p:cNvPr id="2932" name="Rectangle 60"/>
            <p:cNvSpPr txBox="1"/>
            <p:nvPr/>
          </p:nvSpPr>
          <p:spPr>
            <a:xfrm>
              <a:off x="5209805" y="390524"/>
              <a:ext cx="577553" cy="209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sz="800">
                  <a:latin typeface="FuturaA Bk BT"/>
                  <a:ea typeface="FuturaA Bk BT"/>
                  <a:cs typeface="FuturaA Bk BT"/>
                  <a:sym typeface="FuturaA Bk BT"/>
                </a:defRPr>
              </a:lvl1pPr>
            </a:lstStyle>
            <a:p>
              <a:pPr/>
              <a:r>
                <a:t>S = Server</a:t>
              </a:r>
            </a:p>
          </p:txBody>
        </p:sp>
        <p:sp>
          <p:nvSpPr>
            <p:cNvPr id="2933" name="Rectangle 61"/>
            <p:cNvSpPr txBox="1"/>
            <p:nvPr/>
          </p:nvSpPr>
          <p:spPr>
            <a:xfrm>
              <a:off x="5209805" y="520699"/>
              <a:ext cx="1774726" cy="209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sz="800">
                  <a:latin typeface="FuturaA Bk BT"/>
                  <a:ea typeface="FuturaA Bk BT"/>
                  <a:cs typeface="FuturaA Bk BT"/>
                  <a:sym typeface="FuturaA Bk BT"/>
                </a:defRPr>
              </a:lvl1pPr>
            </a:lstStyle>
            <a:p>
              <a:pPr/>
              <a:r>
                <a:t>CIX = Commercial Internet Exchange</a:t>
              </a:r>
            </a:p>
          </p:txBody>
        </p:sp>
        <p:sp>
          <p:nvSpPr>
            <p:cNvPr id="2934" name="Rectangle 62"/>
            <p:cNvSpPr txBox="1"/>
            <p:nvPr/>
          </p:nvSpPr>
          <p:spPr>
            <a:xfrm>
              <a:off x="5209805" y="652461"/>
              <a:ext cx="1490614" cy="2090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sz="800">
                  <a:latin typeface="FuturaA Bk BT"/>
                  <a:ea typeface="FuturaA Bk BT"/>
                  <a:cs typeface="FuturaA Bk BT"/>
                  <a:sym typeface="FuturaA Bk BT"/>
                </a:defRPr>
              </a:lvl1pPr>
            </a:lstStyle>
            <a:p>
              <a:pPr/>
              <a:r>
                <a:t>ISP = Internet Service Provider</a:t>
              </a:r>
            </a:p>
          </p:txBody>
        </p:sp>
        <p:sp>
          <p:nvSpPr>
            <p:cNvPr id="2935" name="Rectangle 63"/>
            <p:cNvSpPr txBox="1"/>
            <p:nvPr/>
          </p:nvSpPr>
          <p:spPr>
            <a:xfrm>
              <a:off x="5054230" y="3303587"/>
              <a:ext cx="1678162" cy="6027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3400">
                  <a:latin typeface="FuturaA Bk BT"/>
                  <a:ea typeface="FuturaA Bk BT"/>
                  <a:cs typeface="FuturaA Bk BT"/>
                  <a:sym typeface="FuturaA Bk BT"/>
                </a:defRPr>
              </a:lvl1pPr>
            </a:lstStyle>
            <a:p>
              <a:pPr/>
              <a:r>
                <a:t>Internet</a:t>
              </a:r>
            </a:p>
          </p:txBody>
        </p:sp>
        <p:sp>
          <p:nvSpPr>
            <p:cNvPr id="2936" name="Line 64"/>
            <p:cNvSpPr/>
            <p:nvPr/>
          </p:nvSpPr>
          <p:spPr>
            <a:xfrm flipH="1">
              <a:off x="3217862" y="1103311"/>
              <a:ext cx="422276" cy="984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37" name="Line 65"/>
            <p:cNvSpPr/>
            <p:nvPr/>
          </p:nvSpPr>
          <p:spPr>
            <a:xfrm flipV="1">
              <a:off x="3857625" y="763586"/>
              <a:ext cx="233363" cy="2381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38" name="Line 66"/>
            <p:cNvSpPr/>
            <p:nvPr/>
          </p:nvSpPr>
          <p:spPr>
            <a:xfrm>
              <a:off x="4040187" y="1589087"/>
              <a:ext cx="485776" cy="523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39" name="Line 67"/>
            <p:cNvSpPr/>
            <p:nvPr/>
          </p:nvSpPr>
          <p:spPr>
            <a:xfrm flipV="1">
              <a:off x="3948112" y="1184274"/>
              <a:ext cx="422276" cy="27305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40" name="Line 68"/>
            <p:cNvSpPr/>
            <p:nvPr/>
          </p:nvSpPr>
          <p:spPr>
            <a:xfrm>
              <a:off x="3857625" y="1036636"/>
              <a:ext cx="512763" cy="857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41" name="Line 69"/>
            <p:cNvSpPr/>
            <p:nvPr/>
          </p:nvSpPr>
          <p:spPr>
            <a:xfrm>
              <a:off x="4321175" y="742949"/>
              <a:ext cx="609601" cy="47466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42" name="Line 70"/>
            <p:cNvSpPr/>
            <p:nvPr/>
          </p:nvSpPr>
          <p:spPr>
            <a:xfrm flipV="1">
              <a:off x="4754562" y="1349374"/>
              <a:ext cx="300039" cy="30480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43" name="Line 71"/>
            <p:cNvSpPr/>
            <p:nvPr/>
          </p:nvSpPr>
          <p:spPr>
            <a:xfrm>
              <a:off x="4506912" y="1293812"/>
              <a:ext cx="144464" cy="2143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44" name="Rectangle 72"/>
            <p:cNvSpPr txBox="1"/>
            <p:nvPr/>
          </p:nvSpPr>
          <p:spPr>
            <a:xfrm>
              <a:off x="4474793" y="731836"/>
              <a:ext cx="649846"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a:latin typeface="FuturaA Bk BT"/>
                  <a:ea typeface="FuturaA Bk BT"/>
                  <a:cs typeface="FuturaA Bk BT"/>
                  <a:sym typeface="FuturaA Bk BT"/>
                </a:defRPr>
              </a:lvl1pPr>
            </a:lstStyle>
            <a:p>
              <a:pPr/>
              <a:r>
                <a:t>ISP 2</a:t>
              </a:r>
            </a:p>
          </p:txBody>
        </p:sp>
        <p:sp>
          <p:nvSpPr>
            <p:cNvPr id="2945" name="Line 73"/>
            <p:cNvSpPr/>
            <p:nvPr/>
          </p:nvSpPr>
          <p:spPr>
            <a:xfrm flipH="1" flipV="1">
              <a:off x="3241675" y="931861"/>
              <a:ext cx="398463" cy="920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46" name="Line 74"/>
            <p:cNvSpPr/>
            <p:nvPr/>
          </p:nvSpPr>
          <p:spPr>
            <a:xfrm flipV="1">
              <a:off x="6262687" y="1995487"/>
              <a:ext cx="214314" cy="2190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47" name="Line 75"/>
            <p:cNvSpPr/>
            <p:nvPr/>
          </p:nvSpPr>
          <p:spPr>
            <a:xfrm>
              <a:off x="6434137" y="2743200"/>
              <a:ext cx="438151" cy="476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48" name="Line 76"/>
            <p:cNvSpPr/>
            <p:nvPr/>
          </p:nvSpPr>
          <p:spPr>
            <a:xfrm flipV="1">
              <a:off x="6350000" y="2378075"/>
              <a:ext cx="377826" cy="2476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49" name="Line 77"/>
            <p:cNvSpPr/>
            <p:nvPr/>
          </p:nvSpPr>
          <p:spPr>
            <a:xfrm>
              <a:off x="6262687" y="2271712"/>
              <a:ext cx="465139" cy="508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50" name="Line 78"/>
            <p:cNvSpPr/>
            <p:nvPr/>
          </p:nvSpPr>
          <p:spPr>
            <a:xfrm>
              <a:off x="6686550" y="1978024"/>
              <a:ext cx="549276" cy="40163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51" name="Line 79"/>
            <p:cNvSpPr/>
            <p:nvPr/>
          </p:nvSpPr>
          <p:spPr>
            <a:xfrm flipV="1">
              <a:off x="7081837" y="2524125"/>
              <a:ext cx="269876" cy="27463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52" name="Line 80"/>
            <p:cNvSpPr/>
            <p:nvPr/>
          </p:nvSpPr>
          <p:spPr>
            <a:xfrm>
              <a:off x="6938962" y="2360612"/>
              <a:ext cx="296864" cy="10953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53" name="Rectangle 81"/>
            <p:cNvSpPr txBox="1"/>
            <p:nvPr/>
          </p:nvSpPr>
          <p:spPr>
            <a:xfrm>
              <a:off x="6800480" y="1908175"/>
              <a:ext cx="627803" cy="6408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1026" tIns="41026" rIns="41026" bIns="41026" numCol="1" anchor="t">
              <a:spAutoFit/>
            </a:bodyPr>
            <a:lstStyle>
              <a:lvl1pPr defTabSz="844550">
                <a:defRPr b="1">
                  <a:latin typeface="FuturaA Bk BT"/>
                  <a:ea typeface="FuturaA Bk BT"/>
                  <a:cs typeface="FuturaA Bk BT"/>
                  <a:sym typeface="FuturaA Bk BT"/>
                </a:defRPr>
              </a:lvl1pPr>
            </a:lstStyle>
            <a:p>
              <a:pPr/>
              <a:r>
                <a:t>ISP 3</a:t>
              </a:r>
            </a:p>
          </p:txBody>
        </p:sp>
        <p:sp>
          <p:nvSpPr>
            <p:cNvPr id="2954" name="Line 82"/>
            <p:cNvSpPr/>
            <p:nvPr/>
          </p:nvSpPr>
          <p:spPr>
            <a:xfrm flipH="1" flipV="1">
              <a:off x="6572250" y="1631950"/>
              <a:ext cx="46038" cy="25876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55" name="Line 83"/>
            <p:cNvSpPr/>
            <p:nvPr/>
          </p:nvSpPr>
          <p:spPr>
            <a:xfrm flipH="1" flipV="1">
              <a:off x="6340475" y="1663700"/>
              <a:ext cx="209551" cy="2222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56" name="Line 84"/>
            <p:cNvSpPr/>
            <p:nvPr/>
          </p:nvSpPr>
          <p:spPr>
            <a:xfrm flipV="1">
              <a:off x="6651625" y="1631950"/>
              <a:ext cx="185738" cy="25876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57" name="Line 85"/>
            <p:cNvSpPr/>
            <p:nvPr/>
          </p:nvSpPr>
          <p:spPr>
            <a:xfrm>
              <a:off x="6983412" y="2894012"/>
              <a:ext cx="19051" cy="2333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58" name="Line 86"/>
            <p:cNvSpPr/>
            <p:nvPr/>
          </p:nvSpPr>
          <p:spPr>
            <a:xfrm flipH="1">
              <a:off x="6905625" y="2894012"/>
              <a:ext cx="44451" cy="3048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59" name="Line 87"/>
            <p:cNvSpPr/>
            <p:nvPr/>
          </p:nvSpPr>
          <p:spPr>
            <a:xfrm flipH="1" flipV="1">
              <a:off x="990600" y="3495675"/>
              <a:ext cx="422276" cy="27463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60" name="Line 88"/>
            <p:cNvSpPr/>
            <p:nvPr/>
          </p:nvSpPr>
          <p:spPr>
            <a:xfrm flipV="1">
              <a:off x="1630362" y="3560762"/>
              <a:ext cx="242889" cy="2428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61" name="Line 89"/>
            <p:cNvSpPr/>
            <p:nvPr/>
          </p:nvSpPr>
          <p:spPr>
            <a:xfrm>
              <a:off x="1822450" y="4395787"/>
              <a:ext cx="490538" cy="5873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62" name="Line 90"/>
            <p:cNvSpPr/>
            <p:nvPr/>
          </p:nvSpPr>
          <p:spPr>
            <a:xfrm flipV="1">
              <a:off x="1728787" y="3990975"/>
              <a:ext cx="427039" cy="27622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63" name="Line 91"/>
            <p:cNvSpPr/>
            <p:nvPr/>
          </p:nvSpPr>
          <p:spPr>
            <a:xfrm>
              <a:off x="1630362" y="3840162"/>
              <a:ext cx="525464" cy="8413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64" name="Line 92"/>
            <p:cNvSpPr/>
            <p:nvPr/>
          </p:nvSpPr>
          <p:spPr>
            <a:xfrm>
              <a:off x="2101850" y="3541712"/>
              <a:ext cx="619126" cy="48101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65" name="Line 93"/>
            <p:cNvSpPr/>
            <p:nvPr/>
          </p:nvSpPr>
          <p:spPr>
            <a:xfrm flipV="1">
              <a:off x="2546350" y="4154487"/>
              <a:ext cx="300038" cy="3111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66" name="Line 94"/>
            <p:cNvSpPr/>
            <p:nvPr/>
          </p:nvSpPr>
          <p:spPr>
            <a:xfrm>
              <a:off x="2293937" y="4102100"/>
              <a:ext cx="142876" cy="2174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67" name="Rectangle 95"/>
            <p:cNvSpPr txBox="1"/>
            <p:nvPr/>
          </p:nvSpPr>
          <p:spPr>
            <a:xfrm>
              <a:off x="2255468" y="3462337"/>
              <a:ext cx="649846"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a:latin typeface="FuturaA Bk BT"/>
                  <a:ea typeface="FuturaA Bk BT"/>
                  <a:cs typeface="FuturaA Bk BT"/>
                  <a:sym typeface="FuturaA Bk BT"/>
                </a:defRPr>
              </a:lvl1pPr>
            </a:lstStyle>
            <a:p>
              <a:pPr/>
              <a:r>
                <a:t>ISP 4</a:t>
              </a:r>
            </a:p>
          </p:txBody>
        </p:sp>
        <p:sp>
          <p:nvSpPr>
            <p:cNvPr id="2968" name="Line 96"/>
            <p:cNvSpPr/>
            <p:nvPr/>
          </p:nvSpPr>
          <p:spPr>
            <a:xfrm>
              <a:off x="2498725" y="4562475"/>
              <a:ext cx="285751" cy="22066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69" name="Line 97"/>
            <p:cNvSpPr/>
            <p:nvPr/>
          </p:nvSpPr>
          <p:spPr>
            <a:xfrm>
              <a:off x="2536825" y="4478337"/>
              <a:ext cx="544513"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70" name="Line 98"/>
            <p:cNvSpPr/>
            <p:nvPr/>
          </p:nvSpPr>
          <p:spPr>
            <a:xfrm flipH="1">
              <a:off x="966787" y="3902075"/>
              <a:ext cx="457201" cy="19526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71" name="Line 99"/>
            <p:cNvSpPr/>
            <p:nvPr/>
          </p:nvSpPr>
          <p:spPr>
            <a:xfrm flipV="1">
              <a:off x="4567237" y="1735137"/>
              <a:ext cx="57151" cy="3937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72" name="Line 100"/>
            <p:cNvSpPr/>
            <p:nvPr/>
          </p:nvSpPr>
          <p:spPr>
            <a:xfrm flipH="1" flipV="1">
              <a:off x="5111750" y="1196974"/>
              <a:ext cx="1008063" cy="1089027"/>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2973" name="Line 101"/>
            <p:cNvSpPr/>
            <p:nvPr/>
          </p:nvSpPr>
          <p:spPr>
            <a:xfrm flipH="1" flipV="1">
              <a:off x="428625" y="828675"/>
              <a:ext cx="422276" cy="27463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74" name="Line 102"/>
            <p:cNvSpPr/>
            <p:nvPr/>
          </p:nvSpPr>
          <p:spPr>
            <a:xfrm flipV="1">
              <a:off x="1066800" y="893762"/>
              <a:ext cx="242888" cy="24288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75" name="Line 103"/>
            <p:cNvSpPr/>
            <p:nvPr/>
          </p:nvSpPr>
          <p:spPr>
            <a:xfrm>
              <a:off x="1258887" y="1728787"/>
              <a:ext cx="490539" cy="5873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76" name="Line 104"/>
            <p:cNvSpPr/>
            <p:nvPr/>
          </p:nvSpPr>
          <p:spPr>
            <a:xfrm flipV="1">
              <a:off x="1165225" y="1323974"/>
              <a:ext cx="428626" cy="27622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77" name="Line 105"/>
            <p:cNvSpPr/>
            <p:nvPr/>
          </p:nvSpPr>
          <p:spPr>
            <a:xfrm>
              <a:off x="1066800" y="1173161"/>
              <a:ext cx="527051" cy="84139"/>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78" name="Line 106"/>
            <p:cNvSpPr/>
            <p:nvPr/>
          </p:nvSpPr>
          <p:spPr>
            <a:xfrm>
              <a:off x="1538287" y="874712"/>
              <a:ext cx="620713" cy="4810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79" name="Line 107"/>
            <p:cNvSpPr/>
            <p:nvPr/>
          </p:nvSpPr>
          <p:spPr>
            <a:xfrm flipV="1">
              <a:off x="1982787" y="1487487"/>
              <a:ext cx="300039" cy="3111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80" name="Line 108"/>
            <p:cNvSpPr/>
            <p:nvPr/>
          </p:nvSpPr>
          <p:spPr>
            <a:xfrm>
              <a:off x="1730375" y="1435100"/>
              <a:ext cx="144463" cy="217487"/>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81" name="Rectangle 109"/>
            <p:cNvSpPr txBox="1"/>
            <p:nvPr/>
          </p:nvSpPr>
          <p:spPr>
            <a:xfrm>
              <a:off x="1693493" y="795336"/>
              <a:ext cx="649846" cy="3614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a:latin typeface="FuturaA Bk BT"/>
                  <a:ea typeface="FuturaA Bk BT"/>
                  <a:cs typeface="FuturaA Bk BT"/>
                  <a:sym typeface="FuturaA Bk BT"/>
                </a:defRPr>
              </a:lvl1pPr>
            </a:lstStyle>
            <a:p>
              <a:pPr/>
              <a:r>
                <a:t>ISP 1</a:t>
              </a:r>
            </a:p>
          </p:txBody>
        </p:sp>
        <p:sp>
          <p:nvSpPr>
            <p:cNvPr id="2982" name="Line 110"/>
            <p:cNvSpPr/>
            <p:nvPr/>
          </p:nvSpPr>
          <p:spPr>
            <a:xfrm flipH="1">
              <a:off x="966787" y="1900237"/>
              <a:ext cx="857251" cy="749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83" name="Line 111"/>
            <p:cNvSpPr/>
            <p:nvPr/>
          </p:nvSpPr>
          <p:spPr>
            <a:xfrm flipH="1" flipV="1">
              <a:off x="403225" y="1104899"/>
              <a:ext cx="458788" cy="508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84" name="Line 112"/>
            <p:cNvSpPr/>
            <p:nvPr/>
          </p:nvSpPr>
          <p:spPr>
            <a:xfrm flipH="1">
              <a:off x="404812" y="1235074"/>
              <a:ext cx="457201" cy="11906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85" name="Line 113"/>
            <p:cNvSpPr/>
            <p:nvPr/>
          </p:nvSpPr>
          <p:spPr>
            <a:xfrm flipV="1">
              <a:off x="2954337" y="3178175"/>
              <a:ext cx="609601" cy="936626"/>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2986" name="Line 114"/>
            <p:cNvSpPr/>
            <p:nvPr/>
          </p:nvSpPr>
          <p:spPr>
            <a:xfrm flipV="1">
              <a:off x="3722687" y="3030537"/>
              <a:ext cx="269876" cy="241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87" name="Line 115"/>
            <p:cNvSpPr/>
            <p:nvPr/>
          </p:nvSpPr>
          <p:spPr>
            <a:xfrm>
              <a:off x="4214812" y="3043237"/>
              <a:ext cx="269876" cy="2159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88" name="Line 116"/>
            <p:cNvSpPr/>
            <p:nvPr/>
          </p:nvSpPr>
          <p:spPr>
            <a:xfrm>
              <a:off x="3938587" y="1600200"/>
              <a:ext cx="117476" cy="1425576"/>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2989" name="Line 117"/>
            <p:cNvSpPr/>
            <p:nvPr/>
          </p:nvSpPr>
          <p:spPr>
            <a:xfrm flipV="1">
              <a:off x="4637087" y="2954337"/>
              <a:ext cx="269876" cy="241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90" name="Line 118"/>
            <p:cNvSpPr/>
            <p:nvPr/>
          </p:nvSpPr>
          <p:spPr>
            <a:xfrm>
              <a:off x="4637087" y="3424237"/>
              <a:ext cx="128589" cy="2921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2991" name="Rectangle 119"/>
            <p:cNvSpPr txBox="1"/>
            <p:nvPr/>
          </p:nvSpPr>
          <p:spPr>
            <a:xfrm>
              <a:off x="3815980" y="3186112"/>
              <a:ext cx="682787" cy="6408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defRPr b="1" sz="1700">
                  <a:latin typeface="FuturaA Bk BT"/>
                  <a:ea typeface="FuturaA Bk BT"/>
                  <a:cs typeface="FuturaA Bk BT"/>
                  <a:sym typeface="FuturaA Bk BT"/>
                </a:defRPr>
              </a:pPr>
              <a:r>
                <a:t>Back-</a:t>
              </a:r>
            </a:p>
            <a:p>
              <a:pPr defTabSz="844550">
                <a:defRPr b="1" sz="1700">
                  <a:latin typeface="FuturaA Bk BT"/>
                  <a:ea typeface="FuturaA Bk BT"/>
                  <a:cs typeface="FuturaA Bk BT"/>
                  <a:sym typeface="FuturaA Bk BT"/>
                </a:defRPr>
              </a:pPr>
              <a:r>
                <a:t>bone</a:t>
              </a:r>
            </a:p>
          </p:txBody>
        </p:sp>
        <p:grpSp>
          <p:nvGrpSpPr>
            <p:cNvPr id="2994" name="Rectangle 120"/>
            <p:cNvGrpSpPr/>
            <p:nvPr/>
          </p:nvGrpSpPr>
          <p:grpSpPr>
            <a:xfrm>
              <a:off x="4918075" y="1096416"/>
              <a:ext cx="281171" cy="310655"/>
              <a:chOff x="0" y="0"/>
              <a:chExt cx="281169" cy="310654"/>
            </a:xfrm>
          </p:grpSpPr>
          <p:sp>
            <p:nvSpPr>
              <p:cNvPr id="2992" name="Rechteck"/>
              <p:cNvSpPr/>
              <p:nvPr/>
            </p:nvSpPr>
            <p:spPr>
              <a:xfrm>
                <a:off x="0" y="13245"/>
                <a:ext cx="254000"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2993"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2997" name="Rectangle 121"/>
            <p:cNvGrpSpPr/>
            <p:nvPr/>
          </p:nvGrpSpPr>
          <p:grpSpPr>
            <a:xfrm>
              <a:off x="3963987" y="2872829"/>
              <a:ext cx="281171" cy="310655"/>
              <a:chOff x="0" y="0"/>
              <a:chExt cx="281169" cy="310654"/>
            </a:xfrm>
          </p:grpSpPr>
          <p:sp>
            <p:nvSpPr>
              <p:cNvPr id="2995" name="Rechteck"/>
              <p:cNvSpPr/>
              <p:nvPr/>
            </p:nvSpPr>
            <p:spPr>
              <a:xfrm>
                <a:off x="0" y="13245"/>
                <a:ext cx="254000"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2996"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00" name="Rectangle 122"/>
            <p:cNvGrpSpPr/>
            <p:nvPr/>
          </p:nvGrpSpPr>
          <p:grpSpPr>
            <a:xfrm>
              <a:off x="6659562" y="2210048"/>
              <a:ext cx="281171" cy="310655"/>
              <a:chOff x="0" y="0"/>
              <a:chExt cx="281169" cy="310654"/>
            </a:xfrm>
          </p:grpSpPr>
          <p:sp>
            <p:nvSpPr>
              <p:cNvPr id="2998" name="Rechteck"/>
              <p:cNvSpPr/>
              <p:nvPr/>
            </p:nvSpPr>
            <p:spPr>
              <a:xfrm>
                <a:off x="0" y="12451"/>
                <a:ext cx="252414" cy="285751"/>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2999"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03" name="Rectangle 123"/>
            <p:cNvGrpSpPr/>
            <p:nvPr/>
          </p:nvGrpSpPr>
          <p:grpSpPr>
            <a:xfrm>
              <a:off x="4071937" y="583653"/>
              <a:ext cx="281171" cy="310655"/>
              <a:chOff x="0" y="0"/>
              <a:chExt cx="281169" cy="310654"/>
            </a:xfrm>
          </p:grpSpPr>
          <p:sp>
            <p:nvSpPr>
              <p:cNvPr id="3001" name="Rechteck"/>
              <p:cNvSpPr/>
              <p:nvPr/>
            </p:nvSpPr>
            <p:spPr>
              <a:xfrm>
                <a:off x="0" y="13245"/>
                <a:ext cx="252414"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02"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06" name="Rectangle 124"/>
            <p:cNvGrpSpPr/>
            <p:nvPr/>
          </p:nvGrpSpPr>
          <p:grpSpPr>
            <a:xfrm>
              <a:off x="1646237" y="4112666"/>
              <a:ext cx="281171" cy="310655"/>
              <a:chOff x="0" y="0"/>
              <a:chExt cx="281169" cy="310654"/>
            </a:xfrm>
          </p:grpSpPr>
          <p:sp>
            <p:nvSpPr>
              <p:cNvPr id="3004" name="Rechteck"/>
              <p:cNvSpPr/>
              <p:nvPr/>
            </p:nvSpPr>
            <p:spPr>
              <a:xfrm>
                <a:off x="0" y="13245"/>
                <a:ext cx="254000"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05"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09" name="Rectangle 125"/>
            <p:cNvGrpSpPr/>
            <p:nvPr/>
          </p:nvGrpSpPr>
          <p:grpSpPr>
            <a:xfrm>
              <a:off x="1854200" y="3349079"/>
              <a:ext cx="281171" cy="310655"/>
              <a:chOff x="0" y="0"/>
              <a:chExt cx="281169" cy="310654"/>
            </a:xfrm>
          </p:grpSpPr>
          <p:sp>
            <p:nvSpPr>
              <p:cNvPr id="3007" name="Rechteck"/>
              <p:cNvSpPr/>
              <p:nvPr/>
            </p:nvSpPr>
            <p:spPr>
              <a:xfrm>
                <a:off x="0" y="13245"/>
                <a:ext cx="254000"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08"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12" name="Rectangle 126"/>
            <p:cNvGrpSpPr/>
            <p:nvPr/>
          </p:nvGrpSpPr>
          <p:grpSpPr>
            <a:xfrm>
              <a:off x="1290637" y="696366"/>
              <a:ext cx="281171" cy="310655"/>
              <a:chOff x="0" y="0"/>
              <a:chExt cx="281169" cy="310654"/>
            </a:xfrm>
          </p:grpSpPr>
          <p:sp>
            <p:nvSpPr>
              <p:cNvPr id="3010" name="Rechteck"/>
              <p:cNvSpPr/>
              <p:nvPr/>
            </p:nvSpPr>
            <p:spPr>
              <a:xfrm>
                <a:off x="0" y="13245"/>
                <a:ext cx="254000"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11"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15" name="Rectangle 127"/>
            <p:cNvGrpSpPr/>
            <p:nvPr/>
          </p:nvGrpSpPr>
          <p:grpSpPr>
            <a:xfrm>
              <a:off x="1068387" y="1490910"/>
              <a:ext cx="281171" cy="310655"/>
              <a:chOff x="0" y="0"/>
              <a:chExt cx="281169" cy="310654"/>
            </a:xfrm>
          </p:grpSpPr>
          <p:sp>
            <p:nvSpPr>
              <p:cNvPr id="3013" name="Rechteck"/>
              <p:cNvSpPr/>
              <p:nvPr/>
            </p:nvSpPr>
            <p:spPr>
              <a:xfrm>
                <a:off x="0" y="12451"/>
                <a:ext cx="254000" cy="285751"/>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14"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18" name="Rectangle 128"/>
            <p:cNvGrpSpPr/>
            <p:nvPr/>
          </p:nvGrpSpPr>
          <p:grpSpPr>
            <a:xfrm>
              <a:off x="4445000" y="3145085"/>
              <a:ext cx="281171" cy="310655"/>
              <a:chOff x="0" y="0"/>
              <a:chExt cx="281169" cy="310654"/>
            </a:xfrm>
          </p:grpSpPr>
          <p:sp>
            <p:nvSpPr>
              <p:cNvPr id="3016" name="Rechteck"/>
              <p:cNvSpPr/>
              <p:nvPr/>
            </p:nvSpPr>
            <p:spPr>
              <a:xfrm>
                <a:off x="0" y="12451"/>
                <a:ext cx="254000" cy="285751"/>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17"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21" name="Rectangle 129"/>
            <p:cNvGrpSpPr/>
            <p:nvPr/>
          </p:nvGrpSpPr>
          <p:grpSpPr>
            <a:xfrm>
              <a:off x="4502150" y="1479003"/>
              <a:ext cx="281171" cy="310655"/>
              <a:chOff x="0" y="0"/>
              <a:chExt cx="281169" cy="310654"/>
            </a:xfrm>
          </p:grpSpPr>
          <p:sp>
            <p:nvSpPr>
              <p:cNvPr id="3019" name="Rechteck"/>
              <p:cNvSpPr/>
              <p:nvPr/>
            </p:nvSpPr>
            <p:spPr>
              <a:xfrm>
                <a:off x="0" y="13245"/>
                <a:ext cx="254000" cy="284164"/>
              </a:xfrm>
              <a:prstGeom prst="rect">
                <a:avLst/>
              </a:prstGeom>
              <a:solidFill>
                <a:srgbClr val="DADADA"/>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20" name="N"/>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N</a:t>
                </a:r>
              </a:p>
            </p:txBody>
          </p:sp>
        </p:grpSp>
        <p:grpSp>
          <p:nvGrpSpPr>
            <p:cNvPr id="3024" name="Rectangle 130"/>
            <p:cNvGrpSpPr/>
            <p:nvPr/>
          </p:nvGrpSpPr>
          <p:grpSpPr>
            <a:xfrm>
              <a:off x="838200" y="1004341"/>
              <a:ext cx="281171" cy="310655"/>
              <a:chOff x="0" y="0"/>
              <a:chExt cx="281169" cy="310654"/>
            </a:xfrm>
          </p:grpSpPr>
          <p:sp>
            <p:nvSpPr>
              <p:cNvPr id="3022" name="Rechteck"/>
              <p:cNvSpPr/>
              <p:nvPr/>
            </p:nvSpPr>
            <p:spPr>
              <a:xfrm>
                <a:off x="0" y="13245"/>
                <a:ext cx="254000" cy="284164"/>
              </a:xfrm>
              <a:prstGeom prst="rect">
                <a:avLst/>
              </a:prstGeom>
              <a:solidFill>
                <a:srgbClr val="DADADA"/>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23" name="N"/>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N</a:t>
                </a:r>
              </a:p>
            </p:txBody>
          </p:sp>
        </p:grpSp>
        <p:grpSp>
          <p:nvGrpSpPr>
            <p:cNvPr id="3027" name="Rectangle 131"/>
            <p:cNvGrpSpPr/>
            <p:nvPr/>
          </p:nvGrpSpPr>
          <p:grpSpPr>
            <a:xfrm>
              <a:off x="1408112" y="3678485"/>
              <a:ext cx="281171" cy="310655"/>
              <a:chOff x="0" y="0"/>
              <a:chExt cx="281169" cy="310654"/>
            </a:xfrm>
          </p:grpSpPr>
          <p:sp>
            <p:nvSpPr>
              <p:cNvPr id="3025" name="Rechteck"/>
              <p:cNvSpPr/>
              <p:nvPr/>
            </p:nvSpPr>
            <p:spPr>
              <a:xfrm>
                <a:off x="0" y="12451"/>
                <a:ext cx="254000" cy="285751"/>
              </a:xfrm>
              <a:prstGeom prst="rect">
                <a:avLst/>
              </a:prstGeom>
              <a:solidFill>
                <a:srgbClr val="DADADA"/>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26" name="N"/>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N</a:t>
                </a:r>
              </a:p>
            </p:txBody>
          </p:sp>
        </p:grpSp>
        <p:grpSp>
          <p:nvGrpSpPr>
            <p:cNvPr id="3030" name="Rectangle 132"/>
            <p:cNvGrpSpPr/>
            <p:nvPr/>
          </p:nvGrpSpPr>
          <p:grpSpPr>
            <a:xfrm>
              <a:off x="2319337" y="4270623"/>
              <a:ext cx="281171" cy="310655"/>
              <a:chOff x="0" y="0"/>
              <a:chExt cx="281169" cy="310654"/>
            </a:xfrm>
          </p:grpSpPr>
          <p:sp>
            <p:nvSpPr>
              <p:cNvPr id="3028" name="Rechteck"/>
              <p:cNvSpPr/>
              <p:nvPr/>
            </p:nvSpPr>
            <p:spPr>
              <a:xfrm>
                <a:off x="0" y="12451"/>
                <a:ext cx="252414" cy="285751"/>
              </a:xfrm>
              <a:prstGeom prst="rect">
                <a:avLst/>
              </a:prstGeom>
              <a:solidFill>
                <a:srgbClr val="DADADA"/>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29" name="N"/>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N</a:t>
                </a:r>
              </a:p>
            </p:txBody>
          </p:sp>
        </p:grpSp>
        <p:grpSp>
          <p:nvGrpSpPr>
            <p:cNvPr id="3033" name="Rectangle 133"/>
            <p:cNvGrpSpPr/>
            <p:nvPr/>
          </p:nvGrpSpPr>
          <p:grpSpPr>
            <a:xfrm>
              <a:off x="6472237" y="1814760"/>
              <a:ext cx="281171" cy="310655"/>
              <a:chOff x="0" y="0"/>
              <a:chExt cx="281169" cy="310654"/>
            </a:xfrm>
          </p:grpSpPr>
          <p:sp>
            <p:nvSpPr>
              <p:cNvPr id="3031" name="Rechteck"/>
              <p:cNvSpPr/>
              <p:nvPr/>
            </p:nvSpPr>
            <p:spPr>
              <a:xfrm>
                <a:off x="0" y="12451"/>
                <a:ext cx="252414" cy="285751"/>
              </a:xfrm>
              <a:prstGeom prst="rect">
                <a:avLst/>
              </a:prstGeom>
              <a:solidFill>
                <a:srgbClr val="DADADA"/>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32" name="N"/>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N</a:t>
                </a:r>
              </a:p>
            </p:txBody>
          </p:sp>
        </p:grpSp>
        <p:grpSp>
          <p:nvGrpSpPr>
            <p:cNvPr id="3036" name="Rectangle 134"/>
            <p:cNvGrpSpPr/>
            <p:nvPr/>
          </p:nvGrpSpPr>
          <p:grpSpPr>
            <a:xfrm>
              <a:off x="6819900" y="2645816"/>
              <a:ext cx="281171" cy="310655"/>
              <a:chOff x="0" y="0"/>
              <a:chExt cx="281169" cy="310654"/>
            </a:xfrm>
          </p:grpSpPr>
          <p:sp>
            <p:nvSpPr>
              <p:cNvPr id="3034" name="Rechteck"/>
              <p:cNvSpPr/>
              <p:nvPr/>
            </p:nvSpPr>
            <p:spPr>
              <a:xfrm>
                <a:off x="0" y="13245"/>
                <a:ext cx="254000" cy="284164"/>
              </a:xfrm>
              <a:prstGeom prst="rect">
                <a:avLst/>
              </a:prstGeom>
              <a:solidFill>
                <a:srgbClr val="DADADA"/>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35" name="N"/>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N</a:t>
                </a:r>
              </a:p>
            </p:txBody>
          </p:sp>
        </p:grpSp>
        <p:grpSp>
          <p:nvGrpSpPr>
            <p:cNvPr id="3039" name="Rectangle 135"/>
            <p:cNvGrpSpPr/>
            <p:nvPr/>
          </p:nvGrpSpPr>
          <p:grpSpPr>
            <a:xfrm>
              <a:off x="1528762" y="1167060"/>
              <a:ext cx="270660" cy="310655"/>
              <a:chOff x="0" y="0"/>
              <a:chExt cx="270659" cy="310654"/>
            </a:xfrm>
          </p:grpSpPr>
          <p:sp>
            <p:nvSpPr>
              <p:cNvPr id="3037" name="Rechteck"/>
              <p:cNvSpPr/>
              <p:nvPr/>
            </p:nvSpPr>
            <p:spPr>
              <a:xfrm>
                <a:off x="0" y="12451"/>
                <a:ext cx="254000" cy="285751"/>
              </a:xfrm>
              <a:prstGeom prst="rect">
                <a:avLst/>
              </a:prstGeom>
              <a:solidFill>
                <a:srgbClr val="919191"/>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38" name="S"/>
              <p:cNvSpPr txBox="1"/>
              <p:nvPr/>
            </p:nvSpPr>
            <p:spPr>
              <a:xfrm>
                <a:off x="48843" y="0"/>
                <a:ext cx="22181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rgbClr val="99CC00"/>
                    </a:solidFill>
                    <a:latin typeface="FuturaA Bk BT"/>
                    <a:ea typeface="FuturaA Bk BT"/>
                    <a:cs typeface="FuturaA Bk BT"/>
                    <a:sym typeface="FuturaA Bk BT"/>
                  </a:defRPr>
                </a:lvl1pPr>
              </a:lstStyle>
              <a:p>
                <a:pPr/>
                <a:r>
                  <a:t>S</a:t>
                </a:r>
              </a:p>
            </p:txBody>
          </p:sp>
        </p:grpSp>
        <p:grpSp>
          <p:nvGrpSpPr>
            <p:cNvPr id="3042" name="Rectangle 136"/>
            <p:cNvGrpSpPr/>
            <p:nvPr/>
          </p:nvGrpSpPr>
          <p:grpSpPr>
            <a:xfrm>
              <a:off x="7185025" y="2289423"/>
              <a:ext cx="270660" cy="310655"/>
              <a:chOff x="0" y="0"/>
              <a:chExt cx="270659" cy="310654"/>
            </a:xfrm>
          </p:grpSpPr>
          <p:sp>
            <p:nvSpPr>
              <p:cNvPr id="3040" name="Rechteck"/>
              <p:cNvSpPr/>
              <p:nvPr/>
            </p:nvSpPr>
            <p:spPr>
              <a:xfrm>
                <a:off x="0" y="12451"/>
                <a:ext cx="254000" cy="285751"/>
              </a:xfrm>
              <a:prstGeom prst="rect">
                <a:avLst/>
              </a:prstGeom>
              <a:solidFill>
                <a:srgbClr val="919191"/>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41" name="S"/>
              <p:cNvSpPr txBox="1"/>
              <p:nvPr/>
            </p:nvSpPr>
            <p:spPr>
              <a:xfrm>
                <a:off x="48843" y="0"/>
                <a:ext cx="22181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rgbClr val="99CC00"/>
                    </a:solidFill>
                    <a:latin typeface="FuturaA Bk BT"/>
                    <a:ea typeface="FuturaA Bk BT"/>
                    <a:cs typeface="FuturaA Bk BT"/>
                    <a:sym typeface="FuturaA Bk BT"/>
                  </a:defRPr>
                </a:lvl1pPr>
              </a:lstStyle>
              <a:p>
                <a:pPr/>
                <a:r>
                  <a:t>S</a:t>
                </a:r>
              </a:p>
            </p:txBody>
          </p:sp>
        </p:grpSp>
        <p:grpSp>
          <p:nvGrpSpPr>
            <p:cNvPr id="3045" name="Rectangle 137"/>
            <p:cNvGrpSpPr/>
            <p:nvPr/>
          </p:nvGrpSpPr>
          <p:grpSpPr>
            <a:xfrm>
              <a:off x="6226175" y="2537073"/>
              <a:ext cx="270660" cy="310655"/>
              <a:chOff x="0" y="0"/>
              <a:chExt cx="270659" cy="310654"/>
            </a:xfrm>
          </p:grpSpPr>
          <p:sp>
            <p:nvSpPr>
              <p:cNvPr id="3043" name="Rechteck"/>
              <p:cNvSpPr/>
              <p:nvPr/>
            </p:nvSpPr>
            <p:spPr>
              <a:xfrm>
                <a:off x="0" y="12451"/>
                <a:ext cx="254000" cy="285751"/>
              </a:xfrm>
              <a:prstGeom prst="rect">
                <a:avLst/>
              </a:prstGeom>
              <a:solidFill>
                <a:srgbClr val="919191"/>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44" name="S"/>
              <p:cNvSpPr txBox="1"/>
              <p:nvPr/>
            </p:nvSpPr>
            <p:spPr>
              <a:xfrm>
                <a:off x="48843" y="0"/>
                <a:ext cx="22181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rgbClr val="99CC00"/>
                    </a:solidFill>
                    <a:latin typeface="FuturaA Bk BT"/>
                    <a:ea typeface="FuturaA Bk BT"/>
                    <a:cs typeface="FuturaA Bk BT"/>
                    <a:sym typeface="FuturaA Bk BT"/>
                  </a:defRPr>
                </a:lvl1pPr>
              </a:lstStyle>
              <a:p>
                <a:pPr/>
                <a:r>
                  <a:t>S</a:t>
                </a:r>
              </a:p>
            </p:txBody>
          </p:sp>
        </p:grpSp>
        <p:grpSp>
          <p:nvGrpSpPr>
            <p:cNvPr id="3048" name="Rectangle 138"/>
            <p:cNvGrpSpPr/>
            <p:nvPr/>
          </p:nvGrpSpPr>
          <p:grpSpPr>
            <a:xfrm>
              <a:off x="4322762" y="1033710"/>
              <a:ext cx="270660" cy="310655"/>
              <a:chOff x="0" y="0"/>
              <a:chExt cx="270659" cy="310654"/>
            </a:xfrm>
          </p:grpSpPr>
          <p:sp>
            <p:nvSpPr>
              <p:cNvPr id="3046" name="Rechteck"/>
              <p:cNvSpPr/>
              <p:nvPr/>
            </p:nvSpPr>
            <p:spPr>
              <a:xfrm>
                <a:off x="0" y="12451"/>
                <a:ext cx="254000" cy="285751"/>
              </a:xfrm>
              <a:prstGeom prst="rect">
                <a:avLst/>
              </a:prstGeom>
              <a:solidFill>
                <a:srgbClr val="919191"/>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47" name="S"/>
              <p:cNvSpPr txBox="1"/>
              <p:nvPr/>
            </p:nvSpPr>
            <p:spPr>
              <a:xfrm>
                <a:off x="48843" y="0"/>
                <a:ext cx="22181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rgbClr val="99CC00"/>
                    </a:solidFill>
                    <a:latin typeface="FuturaA Bk BT"/>
                    <a:ea typeface="FuturaA Bk BT"/>
                    <a:cs typeface="FuturaA Bk BT"/>
                    <a:sym typeface="FuturaA Bk BT"/>
                  </a:defRPr>
                </a:lvl1pPr>
              </a:lstStyle>
              <a:p>
                <a:pPr/>
                <a:r>
                  <a:t>S</a:t>
                </a:r>
              </a:p>
            </p:txBody>
          </p:sp>
        </p:grpSp>
        <p:grpSp>
          <p:nvGrpSpPr>
            <p:cNvPr id="3051" name="Rectangle 139"/>
            <p:cNvGrpSpPr/>
            <p:nvPr/>
          </p:nvGrpSpPr>
          <p:grpSpPr>
            <a:xfrm>
              <a:off x="2111375" y="3806279"/>
              <a:ext cx="270660" cy="310655"/>
              <a:chOff x="0" y="0"/>
              <a:chExt cx="270659" cy="310654"/>
            </a:xfrm>
          </p:grpSpPr>
          <p:sp>
            <p:nvSpPr>
              <p:cNvPr id="3049" name="Rechteck"/>
              <p:cNvSpPr/>
              <p:nvPr/>
            </p:nvSpPr>
            <p:spPr>
              <a:xfrm>
                <a:off x="0" y="13245"/>
                <a:ext cx="254000" cy="284164"/>
              </a:xfrm>
              <a:prstGeom prst="rect">
                <a:avLst/>
              </a:prstGeom>
              <a:solidFill>
                <a:srgbClr val="919191"/>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50" name="S"/>
              <p:cNvSpPr txBox="1"/>
              <p:nvPr/>
            </p:nvSpPr>
            <p:spPr>
              <a:xfrm>
                <a:off x="48843" y="0"/>
                <a:ext cx="22181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solidFill>
                      <a:srgbClr val="99CC00"/>
                    </a:solidFill>
                    <a:latin typeface="FuturaA Bk BT"/>
                    <a:ea typeface="FuturaA Bk BT"/>
                    <a:cs typeface="FuturaA Bk BT"/>
                    <a:sym typeface="FuturaA Bk BT"/>
                  </a:defRPr>
                </a:lvl1pPr>
              </a:lstStyle>
              <a:p>
                <a:pPr/>
                <a:r>
                  <a:t>S</a:t>
                </a:r>
              </a:p>
            </p:txBody>
          </p:sp>
        </p:grpSp>
        <p:sp>
          <p:nvSpPr>
            <p:cNvPr id="3052" name="Line 140"/>
            <p:cNvSpPr/>
            <p:nvPr/>
          </p:nvSpPr>
          <p:spPr>
            <a:xfrm flipH="1" flipV="1">
              <a:off x="3289300" y="439736"/>
              <a:ext cx="363538" cy="4699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53" name="Line 141"/>
            <p:cNvSpPr/>
            <p:nvPr/>
          </p:nvSpPr>
          <p:spPr>
            <a:xfrm>
              <a:off x="4706937" y="1824037"/>
              <a:ext cx="269876" cy="4445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54" name="Line 142"/>
            <p:cNvSpPr/>
            <p:nvPr/>
          </p:nvSpPr>
          <p:spPr>
            <a:xfrm flipV="1">
              <a:off x="6677025" y="1328736"/>
              <a:ext cx="138113" cy="495302"/>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55" name="Line 143"/>
            <p:cNvSpPr/>
            <p:nvPr/>
          </p:nvSpPr>
          <p:spPr>
            <a:xfrm>
              <a:off x="7027862" y="2967037"/>
              <a:ext cx="269876" cy="368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56" name="Line 144"/>
            <p:cNvSpPr/>
            <p:nvPr/>
          </p:nvSpPr>
          <p:spPr>
            <a:xfrm>
              <a:off x="6184900" y="1290637"/>
              <a:ext cx="376238" cy="5127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57" name="Line 145"/>
            <p:cNvSpPr/>
            <p:nvPr/>
          </p:nvSpPr>
          <p:spPr>
            <a:xfrm flipH="1">
              <a:off x="1038225" y="4013200"/>
              <a:ext cx="466726" cy="54133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58" name="Line 146"/>
            <p:cNvSpPr/>
            <p:nvPr/>
          </p:nvSpPr>
          <p:spPr>
            <a:xfrm flipH="1" flipV="1">
              <a:off x="827087" y="3792537"/>
              <a:ext cx="596901" cy="301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59" name="Line 147"/>
            <p:cNvSpPr/>
            <p:nvPr/>
          </p:nvSpPr>
          <p:spPr>
            <a:xfrm flipH="1">
              <a:off x="615950" y="1366837"/>
              <a:ext cx="363538" cy="7493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grpSp>
          <p:nvGrpSpPr>
            <p:cNvPr id="3062" name="Rectangle 148"/>
            <p:cNvGrpSpPr/>
            <p:nvPr/>
          </p:nvGrpSpPr>
          <p:grpSpPr>
            <a:xfrm>
              <a:off x="3617912" y="831303"/>
              <a:ext cx="281171" cy="310655"/>
              <a:chOff x="0" y="0"/>
              <a:chExt cx="281169" cy="310654"/>
            </a:xfrm>
          </p:grpSpPr>
          <p:sp>
            <p:nvSpPr>
              <p:cNvPr id="3060" name="Rechteck"/>
              <p:cNvSpPr/>
              <p:nvPr/>
            </p:nvSpPr>
            <p:spPr>
              <a:xfrm>
                <a:off x="0" y="13245"/>
                <a:ext cx="254000" cy="284164"/>
              </a:xfrm>
              <a:prstGeom prst="rect">
                <a:avLst/>
              </a:prstGeom>
              <a:solidFill>
                <a:srgbClr val="DADADA"/>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61" name="N"/>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N</a:t>
                </a:r>
              </a:p>
            </p:txBody>
          </p:sp>
        </p:grpSp>
        <p:sp>
          <p:nvSpPr>
            <p:cNvPr id="3063" name="Line 149"/>
            <p:cNvSpPr/>
            <p:nvPr/>
          </p:nvSpPr>
          <p:spPr>
            <a:xfrm flipH="1">
              <a:off x="3001962" y="1524000"/>
              <a:ext cx="866776" cy="739776"/>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3064" name="Line 150"/>
            <p:cNvSpPr/>
            <p:nvPr/>
          </p:nvSpPr>
          <p:spPr>
            <a:xfrm flipV="1">
              <a:off x="2316162" y="2573337"/>
              <a:ext cx="339726" cy="3937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65" name="Line 151"/>
            <p:cNvSpPr/>
            <p:nvPr/>
          </p:nvSpPr>
          <p:spPr>
            <a:xfrm flipH="1">
              <a:off x="1881187" y="2351087"/>
              <a:ext cx="434976"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66" name="Line 152"/>
            <p:cNvSpPr/>
            <p:nvPr/>
          </p:nvSpPr>
          <p:spPr>
            <a:xfrm>
              <a:off x="2320925" y="1447800"/>
              <a:ext cx="258763" cy="815976"/>
            </a:xfrm>
            <a:prstGeom prst="line">
              <a:avLst/>
            </a:prstGeom>
            <a:noFill/>
            <a:ln w="25400" cap="flat">
              <a:solidFill>
                <a:srgbClr val="000000"/>
              </a:solidFill>
              <a:prstDash val="solid"/>
              <a:round/>
            </a:ln>
            <a:effectLst/>
          </p:spPr>
          <p:txBody>
            <a:bodyPr wrap="square" lIns="45719" tIns="45719" rIns="45719" bIns="45719" numCol="1" anchor="t">
              <a:noAutofit/>
            </a:bodyPr>
            <a:lstStyle/>
            <a:p>
              <a:pPr/>
            </a:p>
          </p:txBody>
        </p:sp>
        <p:sp>
          <p:nvSpPr>
            <p:cNvPr id="3067" name="Line 153"/>
            <p:cNvSpPr/>
            <p:nvPr/>
          </p:nvSpPr>
          <p:spPr>
            <a:xfrm flipH="1">
              <a:off x="3006725" y="2427287"/>
              <a:ext cx="293688"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068" name="Rectangle 154"/>
            <p:cNvSpPr txBox="1"/>
            <p:nvPr/>
          </p:nvSpPr>
          <p:spPr>
            <a:xfrm>
              <a:off x="1693493" y="2570162"/>
              <a:ext cx="560512" cy="41225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lvl1pPr defTabSz="844550">
                <a:defRPr b="1" sz="2200">
                  <a:latin typeface="FuturaA Bk BT"/>
                  <a:ea typeface="FuturaA Bk BT"/>
                  <a:cs typeface="FuturaA Bk BT"/>
                  <a:sym typeface="FuturaA Bk BT"/>
                </a:defRPr>
              </a:lvl1pPr>
            </a:lstStyle>
            <a:p>
              <a:pPr/>
              <a:r>
                <a:t>CIX</a:t>
              </a:r>
            </a:p>
          </p:txBody>
        </p:sp>
        <p:grpSp>
          <p:nvGrpSpPr>
            <p:cNvPr id="3071" name="Rectangle 155"/>
            <p:cNvGrpSpPr/>
            <p:nvPr/>
          </p:nvGrpSpPr>
          <p:grpSpPr>
            <a:xfrm>
              <a:off x="3487737" y="3096666"/>
              <a:ext cx="281171" cy="310655"/>
              <a:chOff x="0" y="0"/>
              <a:chExt cx="281169" cy="310654"/>
            </a:xfrm>
          </p:grpSpPr>
          <p:sp>
            <p:nvSpPr>
              <p:cNvPr id="3069" name="Rechteck"/>
              <p:cNvSpPr/>
              <p:nvPr/>
            </p:nvSpPr>
            <p:spPr>
              <a:xfrm>
                <a:off x="0" y="13245"/>
                <a:ext cx="254000"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70"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74" name="Rectangle 156"/>
            <p:cNvGrpSpPr/>
            <p:nvPr/>
          </p:nvGrpSpPr>
          <p:grpSpPr>
            <a:xfrm>
              <a:off x="6062662" y="2076698"/>
              <a:ext cx="281171" cy="310655"/>
              <a:chOff x="0" y="0"/>
              <a:chExt cx="281169" cy="310654"/>
            </a:xfrm>
          </p:grpSpPr>
          <p:sp>
            <p:nvSpPr>
              <p:cNvPr id="3072" name="Rechteck"/>
              <p:cNvSpPr/>
              <p:nvPr/>
            </p:nvSpPr>
            <p:spPr>
              <a:xfrm>
                <a:off x="0" y="12451"/>
                <a:ext cx="254000" cy="285751"/>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73"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77" name="Rectangle 157"/>
            <p:cNvGrpSpPr/>
            <p:nvPr/>
          </p:nvGrpSpPr>
          <p:grpSpPr>
            <a:xfrm>
              <a:off x="3783012" y="1367878"/>
              <a:ext cx="281171" cy="310655"/>
              <a:chOff x="0" y="0"/>
              <a:chExt cx="281169" cy="310654"/>
            </a:xfrm>
          </p:grpSpPr>
          <p:sp>
            <p:nvSpPr>
              <p:cNvPr id="3075" name="Rechteck"/>
              <p:cNvSpPr/>
              <p:nvPr/>
            </p:nvSpPr>
            <p:spPr>
              <a:xfrm>
                <a:off x="0" y="13245"/>
                <a:ext cx="252414"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76"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80" name="Rectangle 158"/>
            <p:cNvGrpSpPr/>
            <p:nvPr/>
          </p:nvGrpSpPr>
          <p:grpSpPr>
            <a:xfrm>
              <a:off x="2693987" y="3877716"/>
              <a:ext cx="281171" cy="310655"/>
              <a:chOff x="0" y="0"/>
              <a:chExt cx="281169" cy="310654"/>
            </a:xfrm>
          </p:grpSpPr>
          <p:sp>
            <p:nvSpPr>
              <p:cNvPr id="3078" name="Rechteck"/>
              <p:cNvSpPr/>
              <p:nvPr/>
            </p:nvSpPr>
            <p:spPr>
              <a:xfrm>
                <a:off x="0" y="13245"/>
                <a:ext cx="254000"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79"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83" name="Rectangle 159"/>
            <p:cNvGrpSpPr/>
            <p:nvPr/>
          </p:nvGrpSpPr>
          <p:grpSpPr>
            <a:xfrm>
              <a:off x="2135187" y="1217066"/>
              <a:ext cx="281171" cy="310655"/>
              <a:chOff x="0" y="0"/>
              <a:chExt cx="281169" cy="310654"/>
            </a:xfrm>
          </p:grpSpPr>
          <p:sp>
            <p:nvSpPr>
              <p:cNvPr id="3081" name="Rechteck"/>
              <p:cNvSpPr/>
              <p:nvPr/>
            </p:nvSpPr>
            <p:spPr>
              <a:xfrm>
                <a:off x="0" y="13245"/>
                <a:ext cx="254000" cy="284164"/>
              </a:xfrm>
              <a:prstGeom prst="rect">
                <a:avLst/>
              </a:prstGeom>
              <a:solidFill>
                <a:schemeClr val="accent3">
                  <a:lumOff val="44000"/>
                </a:schemeClr>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82" name="R"/>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R</a:t>
                </a:r>
              </a:p>
            </p:txBody>
          </p:sp>
        </p:grpSp>
        <p:grpSp>
          <p:nvGrpSpPr>
            <p:cNvPr id="3086" name="Oval 160"/>
            <p:cNvGrpSpPr/>
            <p:nvPr/>
          </p:nvGrpSpPr>
          <p:grpSpPr>
            <a:xfrm>
              <a:off x="5621337" y="1443037"/>
              <a:ext cx="323615" cy="292101"/>
              <a:chOff x="0" y="0"/>
              <a:chExt cx="323614" cy="292100"/>
            </a:xfrm>
          </p:grpSpPr>
          <p:sp>
            <p:nvSpPr>
              <p:cNvPr id="3084" name="Oval"/>
              <p:cNvSpPr/>
              <p:nvPr/>
            </p:nvSpPr>
            <p:spPr>
              <a:xfrm>
                <a:off x="0" y="0"/>
                <a:ext cx="269876" cy="292100"/>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defTabSz="844550"/>
              </a:p>
            </p:txBody>
          </p:sp>
          <p:sp>
            <p:nvSpPr>
              <p:cNvPr id="3085" name="1."/>
              <p:cNvSpPr txBox="1"/>
              <p:nvPr/>
            </p:nvSpPr>
            <p:spPr>
              <a:xfrm>
                <a:off x="130856" y="19049"/>
                <a:ext cx="192759"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defTabSz="844550">
                  <a:defRPr b="1" sz="1700">
                    <a:solidFill>
                      <a:schemeClr val="accent3">
                        <a:lumOff val="44000"/>
                      </a:schemeClr>
                    </a:solidFill>
                    <a:latin typeface="FuturaA Bk BT"/>
                    <a:ea typeface="FuturaA Bk BT"/>
                    <a:cs typeface="FuturaA Bk BT"/>
                    <a:sym typeface="FuturaA Bk BT"/>
                  </a:defRPr>
                </a:lvl1pPr>
              </a:lstStyle>
              <a:p>
                <a:pPr/>
                <a:r>
                  <a:t>1.</a:t>
                </a:r>
              </a:p>
            </p:txBody>
          </p:sp>
        </p:grpSp>
        <p:grpSp>
          <p:nvGrpSpPr>
            <p:cNvPr id="3089" name="Oval 161"/>
            <p:cNvGrpSpPr/>
            <p:nvPr/>
          </p:nvGrpSpPr>
          <p:grpSpPr>
            <a:xfrm>
              <a:off x="4425950" y="2738437"/>
              <a:ext cx="323615" cy="292101"/>
              <a:chOff x="0" y="0"/>
              <a:chExt cx="323614" cy="292100"/>
            </a:xfrm>
          </p:grpSpPr>
          <p:sp>
            <p:nvSpPr>
              <p:cNvPr id="3087" name="Oval"/>
              <p:cNvSpPr/>
              <p:nvPr/>
            </p:nvSpPr>
            <p:spPr>
              <a:xfrm>
                <a:off x="0" y="0"/>
                <a:ext cx="269876" cy="292100"/>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defTabSz="844550"/>
              </a:p>
            </p:txBody>
          </p:sp>
          <p:sp>
            <p:nvSpPr>
              <p:cNvPr id="3088" name="3."/>
              <p:cNvSpPr txBox="1"/>
              <p:nvPr/>
            </p:nvSpPr>
            <p:spPr>
              <a:xfrm>
                <a:off x="130856" y="19049"/>
                <a:ext cx="192759"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defTabSz="844550">
                  <a:defRPr b="1" sz="1700">
                    <a:solidFill>
                      <a:schemeClr val="accent3">
                        <a:lumOff val="44000"/>
                      </a:schemeClr>
                    </a:solidFill>
                    <a:latin typeface="FuturaA Bk BT"/>
                    <a:ea typeface="FuturaA Bk BT"/>
                    <a:cs typeface="FuturaA Bk BT"/>
                    <a:sym typeface="FuturaA Bk BT"/>
                  </a:defRPr>
                </a:lvl1pPr>
              </a:lstStyle>
              <a:p>
                <a:pPr/>
                <a:r>
                  <a:t>3.</a:t>
                </a:r>
              </a:p>
            </p:txBody>
          </p:sp>
        </p:grpSp>
        <p:grpSp>
          <p:nvGrpSpPr>
            <p:cNvPr id="3092" name="Oval 162"/>
            <p:cNvGrpSpPr/>
            <p:nvPr/>
          </p:nvGrpSpPr>
          <p:grpSpPr>
            <a:xfrm>
              <a:off x="2738437" y="2586037"/>
              <a:ext cx="323383" cy="292101"/>
              <a:chOff x="0" y="0"/>
              <a:chExt cx="323382" cy="292100"/>
            </a:xfrm>
          </p:grpSpPr>
          <p:sp>
            <p:nvSpPr>
              <p:cNvPr id="3090" name="Oval"/>
              <p:cNvSpPr/>
              <p:nvPr/>
            </p:nvSpPr>
            <p:spPr>
              <a:xfrm>
                <a:off x="0" y="0"/>
                <a:ext cx="268289" cy="292100"/>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defTabSz="844550"/>
              </a:p>
            </p:txBody>
          </p:sp>
          <p:sp>
            <p:nvSpPr>
              <p:cNvPr id="3091" name="2."/>
              <p:cNvSpPr txBox="1"/>
              <p:nvPr/>
            </p:nvSpPr>
            <p:spPr>
              <a:xfrm>
                <a:off x="130625" y="19049"/>
                <a:ext cx="192758"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defTabSz="844550">
                  <a:defRPr b="1" sz="1700">
                    <a:solidFill>
                      <a:schemeClr val="accent3">
                        <a:lumOff val="44000"/>
                      </a:schemeClr>
                    </a:solidFill>
                    <a:latin typeface="FuturaA Bk BT"/>
                    <a:ea typeface="FuturaA Bk BT"/>
                    <a:cs typeface="FuturaA Bk BT"/>
                    <a:sym typeface="FuturaA Bk BT"/>
                  </a:defRPr>
                </a:lvl1pPr>
              </a:lstStyle>
              <a:p>
                <a:pPr/>
                <a:r>
                  <a:t>2.</a:t>
                </a:r>
              </a:p>
            </p:txBody>
          </p:sp>
        </p:grpSp>
        <p:sp>
          <p:nvSpPr>
            <p:cNvPr id="3093" name="Rectangle 164"/>
            <p:cNvSpPr txBox="1"/>
            <p:nvPr/>
          </p:nvSpPr>
          <p:spPr>
            <a:xfrm>
              <a:off x="5398088" y="4275475"/>
              <a:ext cx="3157749" cy="9939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t">
              <a:spAutoFit/>
            </a:bodyPr>
            <a:lstStyle/>
            <a:p>
              <a:pPr defTabSz="844550">
                <a:lnSpc>
                  <a:spcPct val="95000"/>
                </a:lnSpc>
                <a:defRPr>
                  <a:latin typeface="FuturaA Bk BT"/>
                  <a:ea typeface="FuturaA Bk BT"/>
                  <a:cs typeface="FuturaA Bk BT"/>
                  <a:sym typeface="FuturaA Bk BT"/>
                </a:defRPr>
              </a:pPr>
              <a:r>
                <a:t>1. Router-Paar</a:t>
              </a:r>
            </a:p>
            <a:p>
              <a:pPr defTabSz="844550">
                <a:lnSpc>
                  <a:spcPct val="95000"/>
                </a:lnSpc>
                <a:defRPr>
                  <a:latin typeface="FuturaA Bk BT"/>
                  <a:ea typeface="FuturaA Bk BT"/>
                  <a:cs typeface="FuturaA Bk BT"/>
                  <a:sym typeface="FuturaA Bk BT"/>
                </a:defRPr>
              </a:pPr>
              <a:r>
                <a:t>2. unabhängiger Router „CIX“</a:t>
              </a:r>
            </a:p>
            <a:p>
              <a:pPr defTabSz="844550">
                <a:lnSpc>
                  <a:spcPct val="95000"/>
                </a:lnSpc>
                <a:defRPr>
                  <a:latin typeface="FuturaA Bk BT"/>
                  <a:ea typeface="FuturaA Bk BT"/>
                  <a:cs typeface="FuturaA Bk BT"/>
                  <a:sym typeface="FuturaA Bk BT"/>
                </a:defRPr>
              </a:pPr>
              <a:r>
                <a:t>3. unabhängiges IP-Backbone</a:t>
              </a:r>
            </a:p>
          </p:txBody>
        </p:sp>
        <p:grpSp>
          <p:nvGrpSpPr>
            <p:cNvPr id="3096" name="Rectangle 165"/>
            <p:cNvGrpSpPr/>
            <p:nvPr/>
          </p:nvGrpSpPr>
          <p:grpSpPr>
            <a:xfrm>
              <a:off x="1752600" y="1637753"/>
              <a:ext cx="281171" cy="310655"/>
              <a:chOff x="0" y="0"/>
              <a:chExt cx="281169" cy="310654"/>
            </a:xfrm>
          </p:grpSpPr>
          <p:sp>
            <p:nvSpPr>
              <p:cNvPr id="3094" name="Rechteck"/>
              <p:cNvSpPr/>
              <p:nvPr/>
            </p:nvSpPr>
            <p:spPr>
              <a:xfrm>
                <a:off x="0" y="13245"/>
                <a:ext cx="254000" cy="284164"/>
              </a:xfrm>
              <a:prstGeom prst="rect">
                <a:avLst/>
              </a:prstGeom>
              <a:solidFill>
                <a:srgbClr val="DADADA"/>
              </a:solidFill>
              <a:ln w="12700" cap="flat">
                <a:solidFill>
                  <a:srgbClr val="000000"/>
                </a:solidFill>
                <a:prstDash val="solid"/>
                <a:miter lim="800000"/>
              </a:ln>
              <a:effectLst>
                <a:outerShdw sx="100000" sy="100000" kx="0" ky="0" algn="b" rotWithShape="0" blurRad="0" dist="53882" dir="2700000">
                  <a:srgbClr val="000000"/>
                </a:outerShdw>
              </a:effectLst>
            </p:spPr>
            <p:txBody>
              <a:bodyPr wrap="square" lIns="45719" tIns="45719" rIns="45719" bIns="45719" numCol="1" anchor="ctr">
                <a:noAutofit/>
              </a:bodyPr>
              <a:lstStyle/>
              <a:p>
                <a:pPr defTabSz="844550"/>
              </a:p>
            </p:txBody>
          </p:sp>
          <p:sp>
            <p:nvSpPr>
              <p:cNvPr id="3095" name="N"/>
              <p:cNvSpPr txBox="1"/>
              <p:nvPr/>
            </p:nvSpPr>
            <p:spPr>
              <a:xfrm>
                <a:off x="48843" y="0"/>
                <a:ext cx="232327" cy="310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1026" tIns="41026" rIns="41026" bIns="41026" numCol="1" anchor="ctr">
                <a:spAutoFit/>
              </a:bodyPr>
              <a:lstStyle>
                <a:lvl1pPr defTabSz="844550">
                  <a:defRPr b="1" sz="1500">
                    <a:latin typeface="FuturaA Bk BT"/>
                    <a:ea typeface="FuturaA Bk BT"/>
                    <a:cs typeface="FuturaA Bk BT"/>
                    <a:sym typeface="FuturaA Bk BT"/>
                  </a:defRPr>
                </a:lvl1pPr>
              </a:lstStyle>
              <a:p>
                <a:pPr/>
                <a:r>
                  <a:t>N</a:t>
                </a:r>
              </a:p>
            </p:txBody>
          </p:sp>
        </p:grpSp>
        <p:pic>
          <p:nvPicPr>
            <p:cNvPr id="3097" name="Picture 166" descr="Picture 166"/>
            <p:cNvPicPr>
              <a:picLocks noChangeAspect="1"/>
            </p:cNvPicPr>
            <p:nvPr/>
          </p:nvPicPr>
          <p:blipFill>
            <a:blip r:embed="rId4">
              <a:extLst/>
            </a:blip>
            <a:stretch>
              <a:fillRect/>
            </a:stretch>
          </p:blipFill>
          <p:spPr>
            <a:xfrm>
              <a:off x="622300" y="2573337"/>
              <a:ext cx="561976" cy="414339"/>
            </a:xfrm>
            <a:prstGeom prst="rect">
              <a:avLst/>
            </a:prstGeom>
            <a:ln w="12700" cap="flat">
              <a:noFill/>
              <a:miter lim="400000"/>
            </a:ln>
            <a:effectLst/>
          </p:spPr>
        </p:pic>
        <p:pic>
          <p:nvPicPr>
            <p:cNvPr id="3098" name="Picture 167" descr="Picture 167"/>
            <p:cNvPicPr>
              <a:picLocks noChangeAspect="1"/>
            </p:cNvPicPr>
            <p:nvPr/>
          </p:nvPicPr>
          <p:blipFill>
            <a:blip r:embed="rId4">
              <a:extLst/>
            </a:blip>
            <a:stretch>
              <a:fillRect/>
            </a:stretch>
          </p:blipFill>
          <p:spPr>
            <a:xfrm>
              <a:off x="2871787" y="182561"/>
              <a:ext cx="565151" cy="412751"/>
            </a:xfrm>
            <a:prstGeom prst="rect">
              <a:avLst/>
            </a:prstGeom>
            <a:ln w="12700" cap="flat">
              <a:noFill/>
              <a:miter lim="400000"/>
            </a:ln>
            <a:effectLst/>
          </p:spPr>
        </p:pic>
        <p:pic>
          <p:nvPicPr>
            <p:cNvPr id="3099" name="Picture 168" descr="Picture 168"/>
            <p:cNvPicPr>
              <a:picLocks noChangeAspect="1"/>
            </p:cNvPicPr>
            <p:nvPr/>
          </p:nvPicPr>
          <p:blipFill>
            <a:blip r:embed="rId4">
              <a:extLst/>
            </a:blip>
            <a:stretch>
              <a:fillRect/>
            </a:stretch>
          </p:blipFill>
          <p:spPr>
            <a:xfrm>
              <a:off x="269875" y="2011362"/>
              <a:ext cx="563563" cy="412751"/>
            </a:xfrm>
            <a:prstGeom prst="rect">
              <a:avLst/>
            </a:prstGeom>
            <a:ln w="12700" cap="flat">
              <a:noFill/>
              <a:miter lim="400000"/>
            </a:ln>
            <a:effectLst/>
          </p:spPr>
        </p:pic>
        <p:pic>
          <p:nvPicPr>
            <p:cNvPr id="3100" name="Picture 169" descr="Picture 169"/>
            <p:cNvPicPr>
              <a:picLocks noChangeAspect="1"/>
            </p:cNvPicPr>
            <p:nvPr/>
          </p:nvPicPr>
          <p:blipFill>
            <a:blip r:embed="rId4">
              <a:extLst/>
            </a:blip>
            <a:stretch>
              <a:fillRect/>
            </a:stretch>
          </p:blipFill>
          <p:spPr>
            <a:xfrm>
              <a:off x="4841875" y="2151062"/>
              <a:ext cx="563563" cy="414339"/>
            </a:xfrm>
            <a:prstGeom prst="rect">
              <a:avLst/>
            </a:prstGeom>
            <a:ln w="12700" cap="flat">
              <a:noFill/>
              <a:miter lim="400000"/>
            </a:ln>
            <a:effectLst/>
          </p:spPr>
        </p:pic>
        <p:pic>
          <p:nvPicPr>
            <p:cNvPr id="3101" name="Picture 170" descr="Picture 170"/>
            <p:cNvPicPr>
              <a:picLocks noChangeAspect="1"/>
            </p:cNvPicPr>
            <p:nvPr/>
          </p:nvPicPr>
          <p:blipFill>
            <a:blip r:embed="rId4">
              <a:extLst/>
            </a:blip>
            <a:stretch>
              <a:fillRect/>
            </a:stretch>
          </p:blipFill>
          <p:spPr>
            <a:xfrm>
              <a:off x="7092950" y="3206750"/>
              <a:ext cx="563563" cy="412751"/>
            </a:xfrm>
            <a:prstGeom prst="rect">
              <a:avLst/>
            </a:prstGeom>
            <a:ln w="12700" cap="flat">
              <a:noFill/>
              <a:miter lim="400000"/>
            </a:ln>
            <a:effectLst/>
          </p:spPr>
        </p:pic>
        <p:pic>
          <p:nvPicPr>
            <p:cNvPr id="3102" name="Picture 171" descr="Picture 171"/>
            <p:cNvPicPr>
              <a:picLocks noChangeAspect="1"/>
            </p:cNvPicPr>
            <p:nvPr/>
          </p:nvPicPr>
          <p:blipFill>
            <a:blip r:embed="rId4">
              <a:extLst/>
            </a:blip>
            <a:stretch>
              <a:fillRect/>
            </a:stretch>
          </p:blipFill>
          <p:spPr>
            <a:xfrm>
              <a:off x="622300" y="4402137"/>
              <a:ext cx="563563" cy="414339"/>
            </a:xfrm>
            <a:prstGeom prst="rect">
              <a:avLst/>
            </a:prstGeom>
            <a:ln w="12700" cap="flat">
              <a:noFill/>
              <a:miter lim="400000"/>
            </a:ln>
            <a:effectLst/>
          </p:spPr>
        </p:pic>
        <p:pic>
          <p:nvPicPr>
            <p:cNvPr id="3103" name="Picture 172" descr="Picture 172"/>
            <p:cNvPicPr>
              <a:picLocks noChangeAspect="1"/>
            </p:cNvPicPr>
            <p:nvPr/>
          </p:nvPicPr>
          <p:blipFill>
            <a:blip r:embed="rId4">
              <a:extLst/>
            </a:blip>
            <a:stretch>
              <a:fillRect/>
            </a:stretch>
          </p:blipFill>
          <p:spPr>
            <a:xfrm>
              <a:off x="411162" y="3559175"/>
              <a:ext cx="563564" cy="412751"/>
            </a:xfrm>
            <a:prstGeom prst="rect">
              <a:avLst/>
            </a:prstGeom>
            <a:ln w="12700" cap="flat">
              <a:noFill/>
              <a:miter lim="400000"/>
            </a:ln>
            <a:effectLst/>
          </p:spPr>
        </p:pic>
        <p:pic>
          <p:nvPicPr>
            <p:cNvPr id="3104" name="Picture 173" descr="Picture 173"/>
            <p:cNvPicPr>
              <a:picLocks noChangeAspect="1"/>
            </p:cNvPicPr>
            <p:nvPr/>
          </p:nvPicPr>
          <p:blipFill>
            <a:blip r:embed="rId4">
              <a:extLst/>
            </a:blip>
            <a:stretch>
              <a:fillRect/>
            </a:stretch>
          </p:blipFill>
          <p:spPr>
            <a:xfrm>
              <a:off x="5897562" y="955674"/>
              <a:ext cx="563564" cy="414339"/>
            </a:xfrm>
            <a:prstGeom prst="rect">
              <a:avLst/>
            </a:prstGeom>
            <a:ln w="12700" cap="flat">
              <a:noFill/>
              <a:miter lim="400000"/>
            </a:ln>
            <a:effectLst/>
          </p:spPr>
        </p:pic>
        <p:pic>
          <p:nvPicPr>
            <p:cNvPr id="3105" name="Picture 174" descr="Picture 174"/>
            <p:cNvPicPr>
              <a:picLocks noChangeAspect="1"/>
            </p:cNvPicPr>
            <p:nvPr/>
          </p:nvPicPr>
          <p:blipFill>
            <a:blip r:embed="rId4">
              <a:extLst/>
            </a:blip>
            <a:stretch>
              <a:fillRect/>
            </a:stretch>
          </p:blipFill>
          <p:spPr>
            <a:xfrm>
              <a:off x="6670675" y="955674"/>
              <a:ext cx="563563" cy="414339"/>
            </a:xfrm>
            <a:prstGeom prst="rect">
              <a:avLst/>
            </a:prstGeom>
            <a:ln w="12700" cap="flat">
              <a:noFill/>
              <a:miter lim="400000"/>
            </a:ln>
            <a:effectLst/>
          </p:spPr>
        </p:pic>
        <p:pic>
          <p:nvPicPr>
            <p:cNvPr id="3106" name="Picture 175" descr="Picture 175"/>
            <p:cNvPicPr>
              <a:picLocks noChangeAspect="1"/>
            </p:cNvPicPr>
            <p:nvPr/>
          </p:nvPicPr>
          <p:blipFill>
            <a:blip r:embed="rId5">
              <a:extLst/>
            </a:blip>
            <a:stretch>
              <a:fillRect/>
            </a:stretch>
          </p:blipFill>
          <p:spPr>
            <a:xfrm>
              <a:off x="2168525" y="2157412"/>
              <a:ext cx="914401" cy="366714"/>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5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1"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112"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113" name="Rectangle 4"/>
          <p:cNvSpPr txBox="1"/>
          <p:nvPr>
            <p:ph type="title"/>
          </p:nvPr>
        </p:nvSpPr>
        <p:spPr>
          <a:xfrm>
            <a:off x="722530" y="278649"/>
            <a:ext cx="8573870" cy="521451"/>
          </a:xfrm>
          <a:prstGeom prst="rect">
            <a:avLst/>
          </a:prstGeom>
        </p:spPr>
        <p:txBody>
          <a:bodyPr/>
          <a:lstStyle/>
          <a:p>
            <a:pPr/>
            <a:r>
              <a:t>Inhalt</a:t>
            </a:r>
          </a:p>
        </p:txBody>
      </p:sp>
      <p:sp>
        <p:nvSpPr>
          <p:cNvPr id="3114" name="Rectangle 5"/>
          <p:cNvSpPr txBox="1"/>
          <p:nvPr>
            <p:ph type="body" idx="1"/>
          </p:nvPr>
        </p:nvSpPr>
        <p:spPr>
          <a:prstGeom prst="rect">
            <a:avLst/>
          </a:prstGeom>
        </p:spPr>
        <p:txBody>
          <a:bodyPr/>
          <a:lstStyle/>
          <a:p>
            <a:pPr marL="609600" indent="-609600">
              <a:lnSpc>
                <a:spcPct val="150000"/>
              </a:lnSpc>
              <a:buSzTx/>
              <a:buNone/>
            </a:pPr>
            <a:r>
              <a:t>Internet - Das Netz der Netze</a:t>
            </a:r>
          </a:p>
          <a:p>
            <a:pPr marL="609600" indent="-609600">
              <a:lnSpc>
                <a:spcPct val="150000"/>
              </a:lnSpc>
              <a:buClr>
                <a:srgbClr val="0000CC"/>
              </a:buClr>
            </a:pPr>
            <a:r>
              <a:t>Historie</a:t>
            </a:r>
          </a:p>
          <a:p>
            <a:pPr marL="609600" indent="-609600">
              <a:lnSpc>
                <a:spcPct val="150000"/>
              </a:lnSpc>
              <a:buClr>
                <a:srgbClr val="0000CC"/>
              </a:buClr>
            </a:pPr>
            <a:r>
              <a:t>Protokolle</a:t>
            </a:r>
          </a:p>
          <a:p>
            <a:pPr marL="609600" indent="-609600">
              <a:lnSpc>
                <a:spcPct val="150000"/>
              </a:lnSpc>
              <a:buClr>
                <a:srgbClr val="0000CC"/>
              </a:buClr>
            </a:pPr>
            <a:r>
              <a:t>Adressierung im Internet</a:t>
            </a:r>
          </a:p>
          <a:p>
            <a:pPr marL="609600" indent="-609600">
              <a:lnSpc>
                <a:spcPct val="150000"/>
              </a:lnSpc>
              <a:buClr>
                <a:srgbClr val="0000CC"/>
              </a:buClr>
            </a:pPr>
            <a:r>
              <a:t>IP-Netze</a:t>
            </a:r>
          </a:p>
          <a:p>
            <a:pPr marL="609600" indent="-609600">
              <a:lnSpc>
                <a:spcPct val="150000"/>
              </a:lnSpc>
              <a:buClr>
                <a:srgbClr val="0000CC"/>
              </a:buClr>
              <a:defRPr>
                <a:solidFill>
                  <a:srgbClr val="E2001A"/>
                </a:solidFill>
              </a:defRPr>
            </a:pPr>
            <a:r>
              <a:t>Standardisierung</a:t>
            </a:r>
          </a:p>
        </p:txBody>
      </p:sp>
    </p:spTree>
  </p:cSld>
  <p:clrMapOvr>
    <a:masterClrMapping/>
  </p:clrMapOvr>
  <p:transition xmlns:p14="http://schemas.microsoft.com/office/powerpoint/2010/main" spd="med" advClick="1"/>
</p:sld>
</file>

<file path=ppt/slides/slide5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6"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117"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3118" name="Rectangle 4"/>
          <p:cNvSpPr txBox="1"/>
          <p:nvPr>
            <p:ph type="title"/>
          </p:nvPr>
        </p:nvSpPr>
        <p:spPr>
          <a:xfrm>
            <a:off x="722530" y="278649"/>
            <a:ext cx="8573870" cy="521451"/>
          </a:xfrm>
          <a:prstGeom prst="rect">
            <a:avLst/>
          </a:prstGeom>
        </p:spPr>
        <p:txBody>
          <a:bodyPr/>
          <a:lstStyle/>
          <a:p>
            <a:pPr/>
            <a:r>
              <a:t>Standardisierung im Internet</a:t>
            </a:r>
          </a:p>
        </p:txBody>
      </p:sp>
      <p:grpSp>
        <p:nvGrpSpPr>
          <p:cNvPr id="3234" name="Gruppieren 125"/>
          <p:cNvGrpSpPr/>
          <p:nvPr/>
        </p:nvGrpSpPr>
        <p:grpSpPr>
          <a:xfrm>
            <a:off x="722530" y="1043735"/>
            <a:ext cx="8711647" cy="5012587"/>
            <a:chOff x="0" y="0"/>
            <a:chExt cx="8711646" cy="5012585"/>
          </a:xfrm>
        </p:grpSpPr>
        <p:sp>
          <p:nvSpPr>
            <p:cNvPr id="3119" name="Rectangle 3"/>
            <p:cNvSpPr/>
            <p:nvPr/>
          </p:nvSpPr>
          <p:spPr>
            <a:xfrm>
              <a:off x="1090611" y="4633912"/>
              <a:ext cx="171451" cy="41276"/>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3120" name="Rectangle 4"/>
            <p:cNvSpPr/>
            <p:nvPr/>
          </p:nvSpPr>
          <p:spPr>
            <a:xfrm>
              <a:off x="2046286" y="4633912"/>
              <a:ext cx="166689" cy="41276"/>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3121" name="Rectangle 5"/>
            <p:cNvSpPr/>
            <p:nvPr/>
          </p:nvSpPr>
          <p:spPr>
            <a:xfrm>
              <a:off x="2998786" y="4633912"/>
              <a:ext cx="180976" cy="41276"/>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3122" name="Rectangle 6"/>
            <p:cNvSpPr/>
            <p:nvPr/>
          </p:nvSpPr>
          <p:spPr>
            <a:xfrm>
              <a:off x="3949699" y="4635499"/>
              <a:ext cx="188913" cy="39689"/>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3123" name="Rectangle 7"/>
            <p:cNvSpPr/>
            <p:nvPr/>
          </p:nvSpPr>
          <p:spPr>
            <a:xfrm>
              <a:off x="4929186" y="4633912"/>
              <a:ext cx="176214" cy="41276"/>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3124" name="Rectangle 8"/>
            <p:cNvSpPr/>
            <p:nvPr/>
          </p:nvSpPr>
          <p:spPr>
            <a:xfrm>
              <a:off x="5891211" y="4625974"/>
              <a:ext cx="157164" cy="49214"/>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3125" name="Rectangle 9"/>
            <p:cNvSpPr/>
            <p:nvPr/>
          </p:nvSpPr>
          <p:spPr>
            <a:xfrm>
              <a:off x="6846886" y="4627562"/>
              <a:ext cx="141289" cy="39688"/>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3126" name="Freeform 10"/>
            <p:cNvSpPr/>
            <p:nvPr/>
          </p:nvSpPr>
          <p:spPr>
            <a:xfrm>
              <a:off x="841374" y="320674"/>
              <a:ext cx="7232664" cy="4313361"/>
            </a:xfrm>
            <a:prstGeom prst="rect">
              <a:avLst/>
            </a:prstGeom>
            <a:solidFill>
              <a:srgbClr val="E3E3E3"/>
            </a:solidFill>
            <a:ln w="12700" cap="rnd">
              <a:solidFill>
                <a:srgbClr val="000000"/>
              </a:solidFill>
              <a:prstDash val="solid"/>
              <a:round/>
            </a:ln>
            <a:effectLst/>
          </p:spPr>
          <p:txBody>
            <a:bodyPr wrap="square" lIns="45719" tIns="45719" rIns="45719" bIns="45719" numCol="1" anchor="t">
              <a:noAutofit/>
            </a:bodyPr>
            <a:lstStyle/>
            <a:p>
              <a:pPr/>
            </a:p>
          </p:txBody>
        </p:sp>
        <p:sp>
          <p:nvSpPr>
            <p:cNvPr id="3127" name="Freeform 11"/>
            <p:cNvSpPr/>
            <p:nvPr/>
          </p:nvSpPr>
          <p:spPr>
            <a:xfrm>
              <a:off x="6989761" y="1895474"/>
              <a:ext cx="177919" cy="2743324"/>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28" name="Freeform 13"/>
            <p:cNvSpPr/>
            <p:nvPr/>
          </p:nvSpPr>
          <p:spPr>
            <a:xfrm>
              <a:off x="884236" y="4241799"/>
              <a:ext cx="190634" cy="390651"/>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29" name="Freeform 14"/>
            <p:cNvSpPr/>
            <p:nvPr/>
          </p:nvSpPr>
          <p:spPr>
            <a:xfrm>
              <a:off x="1074736" y="3813175"/>
              <a:ext cx="192209" cy="819275"/>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0" name="Freeform 15"/>
            <p:cNvSpPr/>
            <p:nvPr/>
          </p:nvSpPr>
          <p:spPr>
            <a:xfrm>
              <a:off x="1266824" y="1719262"/>
              <a:ext cx="193795" cy="2913186"/>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1" name="Freeform 16"/>
            <p:cNvSpPr/>
            <p:nvPr/>
          </p:nvSpPr>
          <p:spPr>
            <a:xfrm>
              <a:off x="1460499" y="2573337"/>
              <a:ext cx="193795" cy="2059112"/>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2" name="Freeform 17"/>
            <p:cNvSpPr/>
            <p:nvPr/>
          </p:nvSpPr>
          <p:spPr>
            <a:xfrm>
              <a:off x="1654174" y="2141538"/>
              <a:ext cx="190622" cy="2490910"/>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3" name="Freeform 18"/>
            <p:cNvSpPr/>
            <p:nvPr/>
          </p:nvSpPr>
          <p:spPr>
            <a:xfrm>
              <a:off x="1844674" y="3624262"/>
              <a:ext cx="192209" cy="1008186"/>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4" name="Freeform 19"/>
            <p:cNvSpPr/>
            <p:nvPr/>
          </p:nvSpPr>
          <p:spPr>
            <a:xfrm>
              <a:off x="2036761" y="4144962"/>
              <a:ext cx="192209" cy="487488"/>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5" name="Freeform 20"/>
            <p:cNvSpPr/>
            <p:nvPr/>
          </p:nvSpPr>
          <p:spPr>
            <a:xfrm>
              <a:off x="2228849" y="4446587"/>
              <a:ext cx="187449" cy="185863"/>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6" name="Freeform 21"/>
            <p:cNvSpPr/>
            <p:nvPr/>
          </p:nvSpPr>
          <p:spPr>
            <a:xfrm>
              <a:off x="2416174" y="4359274"/>
              <a:ext cx="192209" cy="273179"/>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7" name="Freeform 22"/>
            <p:cNvSpPr/>
            <p:nvPr/>
          </p:nvSpPr>
          <p:spPr>
            <a:xfrm>
              <a:off x="2608261" y="4535487"/>
              <a:ext cx="190623" cy="96979"/>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8" name="Freeform 23"/>
            <p:cNvSpPr/>
            <p:nvPr/>
          </p:nvSpPr>
          <p:spPr>
            <a:xfrm>
              <a:off x="2798761" y="4546599"/>
              <a:ext cx="195382" cy="85859"/>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39" name="Freeform 24"/>
            <p:cNvSpPr/>
            <p:nvPr/>
          </p:nvSpPr>
          <p:spPr>
            <a:xfrm>
              <a:off x="2994024" y="4402137"/>
              <a:ext cx="192209" cy="230319"/>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0" name="Freeform 25"/>
            <p:cNvSpPr/>
            <p:nvPr/>
          </p:nvSpPr>
          <p:spPr>
            <a:xfrm>
              <a:off x="3186111" y="4232274"/>
              <a:ext cx="192209" cy="400179"/>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1" name="Freeform 26"/>
            <p:cNvSpPr/>
            <p:nvPr/>
          </p:nvSpPr>
          <p:spPr>
            <a:xfrm>
              <a:off x="3378199" y="4116387"/>
              <a:ext cx="192220" cy="516065"/>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2" name="Freeform 27"/>
            <p:cNvSpPr/>
            <p:nvPr/>
          </p:nvSpPr>
          <p:spPr>
            <a:xfrm>
              <a:off x="3570286" y="3940174"/>
              <a:ext cx="190623" cy="692276"/>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3" name="Freeform 28"/>
            <p:cNvSpPr/>
            <p:nvPr/>
          </p:nvSpPr>
          <p:spPr>
            <a:xfrm>
              <a:off x="3760786" y="4087812"/>
              <a:ext cx="195382" cy="544637"/>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4" name="Freeform 29"/>
            <p:cNvSpPr/>
            <p:nvPr/>
          </p:nvSpPr>
          <p:spPr>
            <a:xfrm>
              <a:off x="3956049" y="4059237"/>
              <a:ext cx="190622" cy="573214"/>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5" name="Freeform 30"/>
            <p:cNvSpPr/>
            <p:nvPr/>
          </p:nvSpPr>
          <p:spPr>
            <a:xfrm>
              <a:off x="4146549" y="4289424"/>
              <a:ext cx="192209" cy="343030"/>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6" name="Freeform 31"/>
            <p:cNvSpPr/>
            <p:nvPr/>
          </p:nvSpPr>
          <p:spPr>
            <a:xfrm>
              <a:off x="4338636" y="4041774"/>
              <a:ext cx="193796" cy="590677"/>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7" name="Freeform 32"/>
            <p:cNvSpPr/>
            <p:nvPr/>
          </p:nvSpPr>
          <p:spPr>
            <a:xfrm>
              <a:off x="4532311" y="3940174"/>
              <a:ext cx="190623" cy="692276"/>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8" name="Freeform 33"/>
            <p:cNvSpPr/>
            <p:nvPr/>
          </p:nvSpPr>
          <p:spPr>
            <a:xfrm>
              <a:off x="4722811" y="3927474"/>
              <a:ext cx="193796" cy="704974"/>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49" name="Freeform 34"/>
            <p:cNvSpPr/>
            <p:nvPr/>
          </p:nvSpPr>
          <p:spPr>
            <a:xfrm>
              <a:off x="4916486" y="2397124"/>
              <a:ext cx="192209" cy="2235325"/>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0" name="Freeform 35"/>
            <p:cNvSpPr/>
            <p:nvPr/>
          </p:nvSpPr>
          <p:spPr>
            <a:xfrm>
              <a:off x="5108574" y="3246437"/>
              <a:ext cx="193795" cy="1386011"/>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1" name="Freeform 36"/>
            <p:cNvSpPr/>
            <p:nvPr/>
          </p:nvSpPr>
          <p:spPr>
            <a:xfrm>
              <a:off x="5302249" y="3654424"/>
              <a:ext cx="185863" cy="978025"/>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2" name="Freeform 37"/>
            <p:cNvSpPr/>
            <p:nvPr/>
          </p:nvSpPr>
          <p:spPr>
            <a:xfrm>
              <a:off x="5487986" y="2124074"/>
              <a:ext cx="190623" cy="2508374"/>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3" name="Freeform 38"/>
            <p:cNvSpPr/>
            <p:nvPr/>
          </p:nvSpPr>
          <p:spPr>
            <a:xfrm>
              <a:off x="5678486" y="1946274"/>
              <a:ext cx="193796" cy="2686174"/>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4" name="Freeform 39"/>
            <p:cNvSpPr/>
            <p:nvPr/>
          </p:nvSpPr>
          <p:spPr>
            <a:xfrm>
              <a:off x="5872161" y="2700337"/>
              <a:ext cx="192209" cy="1932112"/>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5" name="Freeform 40"/>
            <p:cNvSpPr/>
            <p:nvPr/>
          </p:nvSpPr>
          <p:spPr>
            <a:xfrm>
              <a:off x="6064249" y="2124074"/>
              <a:ext cx="192220" cy="2508374"/>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6" name="Freeform 41"/>
            <p:cNvSpPr/>
            <p:nvPr/>
          </p:nvSpPr>
          <p:spPr>
            <a:xfrm>
              <a:off x="6256336" y="1849437"/>
              <a:ext cx="195382" cy="2783012"/>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7" name="Freeform 42"/>
            <p:cNvSpPr/>
            <p:nvPr/>
          </p:nvSpPr>
          <p:spPr>
            <a:xfrm>
              <a:off x="6451599" y="1431924"/>
              <a:ext cx="190622" cy="3200525"/>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8" name="Freeform 43"/>
            <p:cNvSpPr/>
            <p:nvPr/>
          </p:nvSpPr>
          <p:spPr>
            <a:xfrm>
              <a:off x="6642099" y="858837"/>
              <a:ext cx="181091" cy="3773612"/>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159" name="Line 44"/>
            <p:cNvSpPr/>
            <p:nvPr/>
          </p:nvSpPr>
          <p:spPr>
            <a:xfrm>
              <a:off x="779461" y="3910012"/>
              <a:ext cx="8255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0" name="Line 45"/>
            <p:cNvSpPr/>
            <p:nvPr/>
          </p:nvSpPr>
          <p:spPr>
            <a:xfrm>
              <a:off x="779461" y="3187699"/>
              <a:ext cx="8255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1" name="Line 46"/>
            <p:cNvSpPr/>
            <p:nvPr/>
          </p:nvSpPr>
          <p:spPr>
            <a:xfrm>
              <a:off x="779461" y="2473324"/>
              <a:ext cx="8255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2" name="Line 47"/>
            <p:cNvSpPr/>
            <p:nvPr/>
          </p:nvSpPr>
          <p:spPr>
            <a:xfrm>
              <a:off x="779461" y="1751012"/>
              <a:ext cx="8255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3" name="Line 48"/>
            <p:cNvSpPr/>
            <p:nvPr/>
          </p:nvSpPr>
          <p:spPr>
            <a:xfrm>
              <a:off x="779461" y="1027112"/>
              <a:ext cx="8255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4" name="Line 49"/>
            <p:cNvSpPr/>
            <p:nvPr/>
          </p:nvSpPr>
          <p:spPr>
            <a:xfrm flipV="1">
              <a:off x="88423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5" name="Line 50"/>
            <p:cNvSpPr/>
            <p:nvPr/>
          </p:nvSpPr>
          <p:spPr>
            <a:xfrm flipV="1">
              <a:off x="107473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6" name="Line 51"/>
            <p:cNvSpPr/>
            <p:nvPr/>
          </p:nvSpPr>
          <p:spPr>
            <a:xfrm flipV="1">
              <a:off x="1266824"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7" name="Line 52"/>
            <p:cNvSpPr/>
            <p:nvPr/>
          </p:nvSpPr>
          <p:spPr>
            <a:xfrm flipV="1">
              <a:off x="146049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8" name="Line 53"/>
            <p:cNvSpPr/>
            <p:nvPr/>
          </p:nvSpPr>
          <p:spPr>
            <a:xfrm flipV="1">
              <a:off x="1654174"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69" name="Line 54"/>
            <p:cNvSpPr/>
            <p:nvPr/>
          </p:nvSpPr>
          <p:spPr>
            <a:xfrm flipV="1">
              <a:off x="1844674"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0" name="Line 55"/>
            <p:cNvSpPr/>
            <p:nvPr/>
          </p:nvSpPr>
          <p:spPr>
            <a:xfrm flipV="1">
              <a:off x="2036761"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1" name="Line 56"/>
            <p:cNvSpPr/>
            <p:nvPr/>
          </p:nvSpPr>
          <p:spPr>
            <a:xfrm flipV="1">
              <a:off x="222884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2" name="Line 57"/>
            <p:cNvSpPr/>
            <p:nvPr/>
          </p:nvSpPr>
          <p:spPr>
            <a:xfrm flipV="1">
              <a:off x="2416174"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3" name="Line 58"/>
            <p:cNvSpPr/>
            <p:nvPr/>
          </p:nvSpPr>
          <p:spPr>
            <a:xfrm flipV="1">
              <a:off x="2608261"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4" name="Line 59"/>
            <p:cNvSpPr/>
            <p:nvPr/>
          </p:nvSpPr>
          <p:spPr>
            <a:xfrm flipV="1">
              <a:off x="2798761" y="4556124"/>
              <a:ext cx="1" cy="152401"/>
            </a:xfrm>
            <a:prstGeom prst="line">
              <a:avLst/>
            </a:prstGeom>
            <a:noFill/>
            <a:ln w="12700" cap="flat">
              <a:solidFill>
                <a:schemeClr val="accent3">
                  <a:lumOff val="44000"/>
                </a:schemeClr>
              </a:solidFill>
              <a:prstDash val="solid"/>
              <a:round/>
            </a:ln>
            <a:effectLst/>
          </p:spPr>
          <p:txBody>
            <a:bodyPr wrap="square" lIns="45719" tIns="45719" rIns="45719" bIns="45719" numCol="1" anchor="t">
              <a:noAutofit/>
            </a:bodyPr>
            <a:lstStyle/>
            <a:p>
              <a:pPr/>
            </a:p>
          </p:txBody>
        </p:sp>
        <p:sp>
          <p:nvSpPr>
            <p:cNvPr id="3175" name="Line 60"/>
            <p:cNvSpPr/>
            <p:nvPr/>
          </p:nvSpPr>
          <p:spPr>
            <a:xfrm flipV="1">
              <a:off x="2994024"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6" name="Line 61"/>
            <p:cNvSpPr/>
            <p:nvPr/>
          </p:nvSpPr>
          <p:spPr>
            <a:xfrm flipV="1">
              <a:off x="3186111"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7" name="Line 62"/>
            <p:cNvSpPr/>
            <p:nvPr/>
          </p:nvSpPr>
          <p:spPr>
            <a:xfrm flipV="1">
              <a:off x="337819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8" name="Line 63"/>
            <p:cNvSpPr/>
            <p:nvPr/>
          </p:nvSpPr>
          <p:spPr>
            <a:xfrm flipV="1">
              <a:off x="357028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79" name="Line 64"/>
            <p:cNvSpPr/>
            <p:nvPr/>
          </p:nvSpPr>
          <p:spPr>
            <a:xfrm flipV="1">
              <a:off x="376078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0" name="Line 65"/>
            <p:cNvSpPr/>
            <p:nvPr/>
          </p:nvSpPr>
          <p:spPr>
            <a:xfrm flipV="1">
              <a:off x="395604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1" name="Line 66"/>
            <p:cNvSpPr/>
            <p:nvPr/>
          </p:nvSpPr>
          <p:spPr>
            <a:xfrm flipV="1">
              <a:off x="414654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2" name="Line 67"/>
            <p:cNvSpPr/>
            <p:nvPr/>
          </p:nvSpPr>
          <p:spPr>
            <a:xfrm flipV="1">
              <a:off x="433863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3" name="Line 68"/>
            <p:cNvSpPr/>
            <p:nvPr/>
          </p:nvSpPr>
          <p:spPr>
            <a:xfrm flipV="1">
              <a:off x="4532311"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4" name="Line 69"/>
            <p:cNvSpPr/>
            <p:nvPr/>
          </p:nvSpPr>
          <p:spPr>
            <a:xfrm flipV="1">
              <a:off x="4722811"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5" name="Line 70"/>
            <p:cNvSpPr/>
            <p:nvPr/>
          </p:nvSpPr>
          <p:spPr>
            <a:xfrm flipV="1">
              <a:off x="491648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6" name="Line 71"/>
            <p:cNvSpPr/>
            <p:nvPr/>
          </p:nvSpPr>
          <p:spPr>
            <a:xfrm flipV="1">
              <a:off x="5108574"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7" name="Line 72"/>
            <p:cNvSpPr/>
            <p:nvPr/>
          </p:nvSpPr>
          <p:spPr>
            <a:xfrm flipV="1">
              <a:off x="530224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8" name="Line 73"/>
            <p:cNvSpPr/>
            <p:nvPr/>
          </p:nvSpPr>
          <p:spPr>
            <a:xfrm flipV="1">
              <a:off x="548798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89" name="Line 74"/>
            <p:cNvSpPr/>
            <p:nvPr/>
          </p:nvSpPr>
          <p:spPr>
            <a:xfrm flipV="1">
              <a:off x="567848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90" name="Line 75"/>
            <p:cNvSpPr/>
            <p:nvPr/>
          </p:nvSpPr>
          <p:spPr>
            <a:xfrm flipV="1">
              <a:off x="5872161"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91" name="Line 76"/>
            <p:cNvSpPr/>
            <p:nvPr/>
          </p:nvSpPr>
          <p:spPr>
            <a:xfrm flipV="1">
              <a:off x="606424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92" name="Line 77"/>
            <p:cNvSpPr/>
            <p:nvPr/>
          </p:nvSpPr>
          <p:spPr>
            <a:xfrm flipV="1">
              <a:off x="625633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93" name="Line 78"/>
            <p:cNvSpPr/>
            <p:nvPr/>
          </p:nvSpPr>
          <p:spPr>
            <a:xfrm flipV="1">
              <a:off x="645159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94" name="Line 79"/>
            <p:cNvSpPr/>
            <p:nvPr/>
          </p:nvSpPr>
          <p:spPr>
            <a:xfrm flipV="1">
              <a:off x="664209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95" name="Line 80"/>
            <p:cNvSpPr/>
            <p:nvPr/>
          </p:nvSpPr>
          <p:spPr>
            <a:xfrm flipV="1">
              <a:off x="683259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196" name="Rectangle 81"/>
            <p:cNvSpPr txBox="1"/>
            <p:nvPr/>
          </p:nvSpPr>
          <p:spPr>
            <a:xfrm>
              <a:off x="596651" y="4465637"/>
              <a:ext cx="203634"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0</a:t>
              </a:r>
            </a:p>
          </p:txBody>
        </p:sp>
        <p:sp>
          <p:nvSpPr>
            <p:cNvPr id="3197" name="Rectangle 82"/>
            <p:cNvSpPr txBox="1"/>
            <p:nvPr/>
          </p:nvSpPr>
          <p:spPr>
            <a:xfrm>
              <a:off x="490288" y="3741737"/>
              <a:ext cx="309581"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50</a:t>
              </a:r>
            </a:p>
          </p:txBody>
        </p:sp>
        <p:sp>
          <p:nvSpPr>
            <p:cNvPr id="3198" name="Rectangle 83"/>
            <p:cNvSpPr txBox="1"/>
            <p:nvPr/>
          </p:nvSpPr>
          <p:spPr>
            <a:xfrm>
              <a:off x="385513" y="3021012"/>
              <a:ext cx="415528"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100</a:t>
              </a:r>
            </a:p>
          </p:txBody>
        </p:sp>
        <p:sp>
          <p:nvSpPr>
            <p:cNvPr id="3199" name="Rectangle 84"/>
            <p:cNvSpPr txBox="1"/>
            <p:nvPr/>
          </p:nvSpPr>
          <p:spPr>
            <a:xfrm>
              <a:off x="385513" y="2305049"/>
              <a:ext cx="415528"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150</a:t>
              </a:r>
            </a:p>
          </p:txBody>
        </p:sp>
        <p:sp>
          <p:nvSpPr>
            <p:cNvPr id="3200" name="Rectangle 85"/>
            <p:cNvSpPr txBox="1"/>
            <p:nvPr/>
          </p:nvSpPr>
          <p:spPr>
            <a:xfrm>
              <a:off x="385513" y="1582737"/>
              <a:ext cx="415528"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200</a:t>
              </a:r>
            </a:p>
          </p:txBody>
        </p:sp>
        <p:sp>
          <p:nvSpPr>
            <p:cNvPr id="3201" name="Rectangle 86"/>
            <p:cNvSpPr txBox="1"/>
            <p:nvPr/>
          </p:nvSpPr>
          <p:spPr>
            <a:xfrm>
              <a:off x="385513" y="860424"/>
              <a:ext cx="415528"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250</a:t>
              </a:r>
            </a:p>
          </p:txBody>
        </p:sp>
        <p:sp>
          <p:nvSpPr>
            <p:cNvPr id="3202" name="Rectangle 87"/>
            <p:cNvSpPr txBox="1"/>
            <p:nvPr/>
          </p:nvSpPr>
          <p:spPr>
            <a:xfrm>
              <a:off x="920501" y="4698999"/>
              <a:ext cx="521475"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1970</a:t>
              </a:r>
            </a:p>
          </p:txBody>
        </p:sp>
        <p:sp>
          <p:nvSpPr>
            <p:cNvPr id="3203" name="Rectangle 88"/>
            <p:cNvSpPr txBox="1"/>
            <p:nvPr/>
          </p:nvSpPr>
          <p:spPr>
            <a:xfrm>
              <a:off x="1880938" y="4698999"/>
              <a:ext cx="521475"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1975</a:t>
              </a:r>
            </a:p>
          </p:txBody>
        </p:sp>
        <p:sp>
          <p:nvSpPr>
            <p:cNvPr id="3204" name="Rectangle 89"/>
            <p:cNvSpPr txBox="1"/>
            <p:nvPr/>
          </p:nvSpPr>
          <p:spPr>
            <a:xfrm>
              <a:off x="2844551" y="4698999"/>
              <a:ext cx="521475"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1980</a:t>
              </a:r>
            </a:p>
          </p:txBody>
        </p:sp>
        <p:sp>
          <p:nvSpPr>
            <p:cNvPr id="3205" name="Rectangle 90"/>
            <p:cNvSpPr txBox="1"/>
            <p:nvPr/>
          </p:nvSpPr>
          <p:spPr>
            <a:xfrm>
              <a:off x="3804988" y="4698999"/>
              <a:ext cx="521475"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1985</a:t>
              </a:r>
            </a:p>
          </p:txBody>
        </p:sp>
        <p:sp>
          <p:nvSpPr>
            <p:cNvPr id="3206" name="Rectangle 91"/>
            <p:cNvSpPr txBox="1"/>
            <p:nvPr/>
          </p:nvSpPr>
          <p:spPr>
            <a:xfrm>
              <a:off x="4762251" y="4698999"/>
              <a:ext cx="521475"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1990</a:t>
              </a:r>
            </a:p>
          </p:txBody>
        </p:sp>
        <p:sp>
          <p:nvSpPr>
            <p:cNvPr id="3207" name="Rectangle 92"/>
            <p:cNvSpPr txBox="1"/>
            <p:nvPr/>
          </p:nvSpPr>
          <p:spPr>
            <a:xfrm>
              <a:off x="5725863" y="4698999"/>
              <a:ext cx="521475"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1995</a:t>
              </a:r>
            </a:p>
          </p:txBody>
        </p:sp>
        <p:sp>
          <p:nvSpPr>
            <p:cNvPr id="3208" name="Rectangle 93"/>
            <p:cNvSpPr txBox="1"/>
            <p:nvPr/>
          </p:nvSpPr>
          <p:spPr>
            <a:xfrm>
              <a:off x="6684713" y="4698999"/>
              <a:ext cx="521475"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2000</a:t>
              </a:r>
            </a:p>
          </p:txBody>
        </p:sp>
        <p:sp>
          <p:nvSpPr>
            <p:cNvPr id="3209" name="Rectangle 94"/>
            <p:cNvSpPr txBox="1"/>
            <p:nvPr/>
          </p:nvSpPr>
          <p:spPr>
            <a:xfrm>
              <a:off x="8157913" y="4657724"/>
              <a:ext cx="553734" cy="33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b="1" sz="1700">
                  <a:latin typeface="FuturaA Bk BT"/>
                  <a:ea typeface="FuturaA Bk BT"/>
                  <a:cs typeface="FuturaA Bk BT"/>
                  <a:sym typeface="FuturaA Bk BT"/>
                </a:defRPr>
              </a:lvl1pPr>
            </a:lstStyle>
            <a:p>
              <a:pPr/>
              <a:r>
                <a:t>Jahr</a:t>
              </a:r>
            </a:p>
          </p:txBody>
        </p:sp>
        <p:sp>
          <p:nvSpPr>
            <p:cNvPr id="3210" name="Rectangle 95"/>
            <p:cNvSpPr txBox="1"/>
            <p:nvPr/>
          </p:nvSpPr>
          <p:spPr>
            <a:xfrm rot="16200000">
              <a:off x="-539574" y="2006175"/>
              <a:ext cx="1418134" cy="3389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2493" tIns="42493" rIns="42493" bIns="42493" numCol="1" anchor="t">
              <a:spAutoFit/>
            </a:bodyPr>
            <a:lstStyle>
              <a:lvl1pPr defTabSz="838200">
                <a:defRPr b="1" sz="1700">
                  <a:latin typeface="FuturaA Bk BT"/>
                  <a:ea typeface="FuturaA Bk BT"/>
                  <a:cs typeface="FuturaA Bk BT"/>
                  <a:sym typeface="FuturaA Bk BT"/>
                </a:defRPr>
              </a:lvl1pPr>
            </a:lstStyle>
            <a:p>
              <a:pPr/>
              <a:r>
                <a:t>Anzahl  RFC</a:t>
              </a:r>
            </a:p>
          </p:txBody>
        </p:sp>
        <p:sp>
          <p:nvSpPr>
            <p:cNvPr id="3211" name="Rectangle 96"/>
            <p:cNvSpPr txBox="1"/>
            <p:nvPr/>
          </p:nvSpPr>
          <p:spPr>
            <a:xfrm>
              <a:off x="391863" y="158749"/>
              <a:ext cx="415528"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300</a:t>
              </a:r>
            </a:p>
          </p:txBody>
        </p:sp>
        <p:sp>
          <p:nvSpPr>
            <p:cNvPr id="3212" name="Line 97"/>
            <p:cNvSpPr/>
            <p:nvPr/>
          </p:nvSpPr>
          <p:spPr>
            <a:xfrm>
              <a:off x="792161" y="325437"/>
              <a:ext cx="8255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13" name="Freeform 98"/>
            <p:cNvSpPr/>
            <p:nvPr/>
          </p:nvSpPr>
          <p:spPr>
            <a:xfrm>
              <a:off x="6823074" y="542924"/>
              <a:ext cx="176344" cy="4089524"/>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214" name="Line 99"/>
            <p:cNvSpPr/>
            <p:nvPr/>
          </p:nvSpPr>
          <p:spPr>
            <a:xfrm flipV="1">
              <a:off x="6832599" y="4543424"/>
              <a:ext cx="1" cy="15081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15" name="Line 100"/>
            <p:cNvSpPr/>
            <p:nvPr/>
          </p:nvSpPr>
          <p:spPr>
            <a:xfrm flipV="1">
              <a:off x="699769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16" name="Freeform 101"/>
            <p:cNvSpPr/>
            <p:nvPr/>
          </p:nvSpPr>
          <p:spPr>
            <a:xfrm>
              <a:off x="7164386" y="1296988"/>
              <a:ext cx="190623" cy="3335460"/>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217" name="Freeform 102"/>
            <p:cNvSpPr/>
            <p:nvPr/>
          </p:nvSpPr>
          <p:spPr>
            <a:xfrm>
              <a:off x="7348536" y="1339850"/>
              <a:ext cx="190623" cy="3292598"/>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218" name="Line 103"/>
            <p:cNvSpPr/>
            <p:nvPr/>
          </p:nvSpPr>
          <p:spPr>
            <a:xfrm>
              <a:off x="769936" y="4632324"/>
              <a:ext cx="95251"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19" name="Freeform 104"/>
            <p:cNvSpPr/>
            <p:nvPr/>
          </p:nvSpPr>
          <p:spPr>
            <a:xfrm>
              <a:off x="7526336" y="487362"/>
              <a:ext cx="190623" cy="4147881"/>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220" name="Freeform 105"/>
            <p:cNvSpPr/>
            <p:nvPr/>
          </p:nvSpPr>
          <p:spPr>
            <a:xfrm>
              <a:off x="7715249" y="0"/>
              <a:ext cx="190622" cy="4639786"/>
            </a:xfrm>
            <a:prstGeom prst="rect">
              <a:avLst/>
            </a:prstGeom>
            <a:solidFill>
              <a:srgbClr val="FF0000"/>
            </a:solidFill>
            <a:ln w="12700" cap="rnd">
              <a:solidFill>
                <a:schemeClr val="accent3">
                  <a:lumOff val="44000"/>
                </a:schemeClr>
              </a:solidFill>
              <a:prstDash val="solid"/>
              <a:round/>
            </a:ln>
            <a:effectLst/>
          </p:spPr>
          <p:txBody>
            <a:bodyPr wrap="square" lIns="45719" tIns="45719" rIns="45719" bIns="45719" numCol="1" anchor="t">
              <a:noAutofit/>
            </a:bodyPr>
            <a:lstStyle/>
            <a:p>
              <a:pPr/>
            </a:p>
          </p:txBody>
        </p:sp>
        <p:sp>
          <p:nvSpPr>
            <p:cNvPr id="3221" name="Rectangle 106"/>
            <p:cNvSpPr txBox="1"/>
            <p:nvPr/>
          </p:nvSpPr>
          <p:spPr>
            <a:xfrm>
              <a:off x="7551488" y="4672012"/>
              <a:ext cx="521475" cy="31358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2493" tIns="42493" rIns="42493" bIns="42493" numCol="1" anchor="t">
              <a:spAutoFit/>
            </a:bodyPr>
            <a:lstStyle>
              <a:lvl1pPr defTabSz="838200">
                <a:defRPr sz="1500">
                  <a:latin typeface="FuturaA Bk BT"/>
                  <a:ea typeface="FuturaA Bk BT"/>
                  <a:cs typeface="FuturaA Bk BT"/>
                  <a:sym typeface="FuturaA Bk BT"/>
                </a:defRPr>
              </a:lvl1pPr>
            </a:lstStyle>
            <a:p>
              <a:pPr/>
              <a:r>
                <a:t>2005</a:t>
              </a:r>
            </a:p>
          </p:txBody>
        </p:sp>
        <p:sp>
          <p:nvSpPr>
            <p:cNvPr id="3222" name="Line 107"/>
            <p:cNvSpPr/>
            <p:nvPr/>
          </p:nvSpPr>
          <p:spPr>
            <a:xfrm flipV="1">
              <a:off x="7178674" y="4551362"/>
              <a:ext cx="1" cy="15081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23" name="Line 108"/>
            <p:cNvSpPr/>
            <p:nvPr/>
          </p:nvSpPr>
          <p:spPr>
            <a:xfrm flipV="1">
              <a:off x="7348536" y="4565649"/>
              <a:ext cx="1" cy="15081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24" name="Line 109"/>
            <p:cNvSpPr/>
            <p:nvPr/>
          </p:nvSpPr>
          <p:spPr>
            <a:xfrm flipV="1">
              <a:off x="752633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25" name="Rectangle 110"/>
            <p:cNvSpPr/>
            <p:nvPr/>
          </p:nvSpPr>
          <p:spPr>
            <a:xfrm>
              <a:off x="7735886" y="4632324"/>
              <a:ext cx="139701" cy="38101"/>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p>
          </p:txBody>
        </p:sp>
        <p:sp>
          <p:nvSpPr>
            <p:cNvPr id="3226" name="Line 111"/>
            <p:cNvSpPr/>
            <p:nvPr/>
          </p:nvSpPr>
          <p:spPr>
            <a:xfrm>
              <a:off x="838199" y="4632324"/>
              <a:ext cx="7285037" cy="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27" name="Line 112"/>
            <p:cNvSpPr/>
            <p:nvPr/>
          </p:nvSpPr>
          <p:spPr>
            <a:xfrm flipV="1">
              <a:off x="7715249"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28" name="Line 113"/>
            <p:cNvSpPr/>
            <p:nvPr/>
          </p:nvSpPr>
          <p:spPr>
            <a:xfrm flipV="1">
              <a:off x="7894636" y="4556124"/>
              <a:ext cx="1" cy="15240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3229" name="Line 114"/>
            <p:cNvSpPr/>
            <p:nvPr/>
          </p:nvSpPr>
          <p:spPr>
            <a:xfrm>
              <a:off x="782636" y="3908424"/>
              <a:ext cx="7264401"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3230" name="Line 115"/>
            <p:cNvSpPr/>
            <p:nvPr/>
          </p:nvSpPr>
          <p:spPr>
            <a:xfrm>
              <a:off x="796924" y="3190874"/>
              <a:ext cx="7258051"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3231" name="Line 116"/>
            <p:cNvSpPr/>
            <p:nvPr/>
          </p:nvSpPr>
          <p:spPr>
            <a:xfrm>
              <a:off x="796924" y="2476499"/>
              <a:ext cx="7270751"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3232" name="Line 117"/>
            <p:cNvSpPr/>
            <p:nvPr/>
          </p:nvSpPr>
          <p:spPr>
            <a:xfrm>
              <a:off x="781049" y="1755774"/>
              <a:ext cx="7297737"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sp>
          <p:nvSpPr>
            <p:cNvPr id="3233" name="Line 118"/>
            <p:cNvSpPr/>
            <p:nvPr/>
          </p:nvSpPr>
          <p:spPr>
            <a:xfrm>
              <a:off x="781049" y="1023937"/>
              <a:ext cx="7240587" cy="1"/>
            </a:xfrm>
            <a:prstGeom prst="line">
              <a:avLst/>
            </a:prstGeom>
            <a:noFill/>
            <a:ln w="12700" cap="flat">
              <a:solidFill>
                <a:srgbClr val="000000"/>
              </a:solidFill>
              <a:prstDash val="dash"/>
              <a:round/>
            </a:ln>
            <a:effectLst/>
          </p:spPr>
          <p:txBody>
            <a:bodyPr wrap="square" lIns="45719" tIns="45719" rIns="45719" bIns="45719" numCol="1" anchor="t">
              <a:noAutofit/>
            </a:bodyPr>
            <a:lstStyle/>
            <a:p>
              <a:pPr/>
            </a:p>
          </p:txBody>
        </p:sp>
      </p:grpSp>
      <p:sp>
        <p:nvSpPr>
          <p:cNvPr id="3235" name="Rectangle 5"/>
          <p:cNvSpPr txBox="1"/>
          <p:nvPr/>
        </p:nvSpPr>
        <p:spPr>
          <a:xfrm>
            <a:off x="1622629" y="1493785"/>
            <a:ext cx="7592492" cy="3853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609600" indent="-609600">
              <a:lnSpc>
                <a:spcPct val="150000"/>
              </a:lnSpc>
              <a:spcBef>
                <a:spcPts val="700"/>
              </a:spcBef>
              <a:defRPr sz="2000">
                <a:solidFill>
                  <a:srgbClr val="5C6971"/>
                </a:solidFill>
              </a:defRPr>
            </a:lvl1pPr>
          </a:lstStyle>
          <a:p>
            <a:pPr/>
            <a:r>
              <a:t>Entwicklung der RFCs</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9" name="Foliennummernplatzhalter 3"/>
          <p:cNvSpPr txBox="1"/>
          <p:nvPr>
            <p:ph type="sldNum" sz="quarter" idx="2"/>
          </p:nvPr>
        </p:nvSpPr>
        <p:spPr>
          <a:xfrm>
            <a:off x="5166519" y="6388100"/>
            <a:ext cx="188899"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10"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411" name="Rectangle 4"/>
          <p:cNvSpPr txBox="1"/>
          <p:nvPr>
            <p:ph type="title"/>
          </p:nvPr>
        </p:nvSpPr>
        <p:spPr>
          <a:xfrm>
            <a:off x="722530" y="278649"/>
            <a:ext cx="8573870" cy="521451"/>
          </a:xfrm>
          <a:prstGeom prst="rect">
            <a:avLst/>
          </a:prstGeom>
        </p:spPr>
        <p:txBody>
          <a:bodyPr/>
          <a:lstStyle/>
          <a:p>
            <a:pPr/>
            <a:r>
              <a:t>Die Geschichte der Rechner-Technik</a:t>
            </a:r>
          </a:p>
        </p:txBody>
      </p:sp>
      <p:sp>
        <p:nvSpPr>
          <p:cNvPr id="412"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pic>
        <p:nvPicPr>
          <p:cNvPr id="413" name="Picture 2" descr="Picture 2"/>
          <p:cNvPicPr>
            <a:picLocks noChangeAspect="1"/>
          </p:cNvPicPr>
          <p:nvPr/>
        </p:nvPicPr>
        <p:blipFill>
          <a:blip r:embed="rId4">
            <a:extLst/>
          </a:blip>
          <a:stretch>
            <a:fillRect/>
          </a:stretch>
        </p:blipFill>
        <p:spPr>
          <a:xfrm>
            <a:off x="1037564" y="1898830"/>
            <a:ext cx="7312026" cy="3629026"/>
          </a:xfrm>
          <a:prstGeom prst="rect">
            <a:avLst/>
          </a:prstGeom>
          <a:ln w="12700">
            <a:miter lim="400000"/>
          </a:ln>
        </p:spPr>
      </p:pic>
      <p:sp>
        <p:nvSpPr>
          <p:cNvPr id="414" name="Rectangle 4"/>
          <p:cNvSpPr txBox="1"/>
          <p:nvPr/>
        </p:nvSpPr>
        <p:spPr>
          <a:xfrm>
            <a:off x="867809" y="1123253"/>
            <a:ext cx="4267723" cy="11742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p>
            <a:pPr defTabSz="844550">
              <a:defRPr sz="2200">
                <a:latin typeface="FuturaA Bk BT"/>
                <a:ea typeface="FuturaA Bk BT"/>
                <a:cs typeface="FuturaA Bk BT"/>
                <a:sym typeface="FuturaA Bk BT"/>
              </a:defRPr>
            </a:pPr>
            <a:r>
              <a:t>Große Maschinen, nicht vernetzt,</a:t>
            </a:r>
          </a:p>
          <a:p>
            <a:pPr defTabSz="844550">
              <a:defRPr sz="2200">
                <a:latin typeface="FuturaA Bk BT"/>
                <a:ea typeface="FuturaA Bk BT"/>
                <a:cs typeface="FuturaA Bk BT"/>
                <a:sym typeface="FuturaA Bk BT"/>
              </a:defRPr>
            </a:pPr>
            <a:r>
              <a:t>Eingabe: Lochkarten,</a:t>
            </a:r>
          </a:p>
          <a:p>
            <a:pPr defTabSz="844550">
              <a:defRPr sz="2200">
                <a:latin typeface="FuturaA Bk BT"/>
                <a:ea typeface="FuturaA Bk BT"/>
                <a:cs typeface="FuturaA Bk BT"/>
                <a:sym typeface="FuturaA Bk BT"/>
              </a:defRPr>
            </a:pPr>
            <a:r>
              <a:t>Ausgabe: Drucker</a:t>
            </a:r>
          </a:p>
        </p:txBody>
      </p:sp>
      <p:sp>
        <p:nvSpPr>
          <p:cNvPr id="415" name="Rectangle 6"/>
          <p:cNvSpPr txBox="1"/>
          <p:nvPr/>
        </p:nvSpPr>
        <p:spPr>
          <a:xfrm>
            <a:off x="6708223" y="3401314"/>
            <a:ext cx="2657781" cy="15552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p>
            <a:pPr defTabSz="844550">
              <a:defRPr sz="2200">
                <a:latin typeface="FuturaA Bk BT"/>
                <a:ea typeface="FuturaA Bk BT"/>
                <a:cs typeface="FuturaA Bk BT"/>
                <a:sym typeface="FuturaA Bk BT"/>
              </a:defRPr>
            </a:pPr>
            <a:r>
              <a:t>Weitere </a:t>
            </a:r>
          </a:p>
          <a:p>
            <a:pPr defTabSz="844550">
              <a:defRPr sz="2200">
                <a:latin typeface="FuturaA Bk BT"/>
                <a:ea typeface="FuturaA Bk BT"/>
                <a:cs typeface="FuturaA Bk BT"/>
                <a:sym typeface="FuturaA Bk BT"/>
              </a:defRPr>
            </a:pPr>
            <a:r>
              <a:t>Miniaturisierung,</a:t>
            </a:r>
          </a:p>
          <a:p>
            <a:pPr defTabSz="844550">
              <a:defRPr sz="2200">
                <a:latin typeface="FuturaA Bk BT"/>
                <a:ea typeface="FuturaA Bk BT"/>
                <a:cs typeface="FuturaA Bk BT"/>
                <a:sym typeface="FuturaA Bk BT"/>
              </a:defRPr>
            </a:pPr>
            <a:r>
              <a:t>Vernetzung wird </a:t>
            </a:r>
          </a:p>
          <a:p>
            <a:pPr defTabSz="844550">
              <a:defRPr sz="2200">
                <a:latin typeface="FuturaA Bk BT"/>
                <a:ea typeface="FuturaA Bk BT"/>
                <a:cs typeface="FuturaA Bk BT"/>
                <a:sym typeface="FuturaA Bk BT"/>
              </a:defRPr>
            </a:pPr>
            <a:r>
              <a:t>Standard</a:t>
            </a:r>
          </a:p>
        </p:txBody>
      </p:sp>
      <p:grpSp>
        <p:nvGrpSpPr>
          <p:cNvPr id="424" name="Group 7"/>
          <p:cNvGrpSpPr/>
          <p:nvPr/>
        </p:nvGrpSpPr>
        <p:grpSpPr>
          <a:xfrm>
            <a:off x="5446529" y="1135953"/>
            <a:ext cx="2033588" cy="1008062"/>
            <a:chOff x="0" y="0"/>
            <a:chExt cx="2033586" cy="1008061"/>
          </a:xfrm>
        </p:grpSpPr>
        <p:sp>
          <p:nvSpPr>
            <p:cNvPr id="416" name="Oval 8"/>
            <p:cNvSpPr/>
            <p:nvPr/>
          </p:nvSpPr>
          <p:spPr>
            <a:xfrm>
              <a:off x="158232" y="74725"/>
              <a:ext cx="775049" cy="568501"/>
            </a:xfrm>
            <a:prstGeom prst="ellipse">
              <a:avLst/>
            </a:prstGeom>
            <a:solidFill>
              <a:schemeClr val="accent1"/>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417" name="Oval 9"/>
            <p:cNvSpPr/>
            <p:nvPr/>
          </p:nvSpPr>
          <p:spPr>
            <a:xfrm>
              <a:off x="628536" y="-1"/>
              <a:ext cx="776515" cy="574361"/>
            </a:xfrm>
            <a:prstGeom prst="ellipse">
              <a:avLst/>
            </a:prstGeom>
            <a:solidFill>
              <a:schemeClr val="accent1"/>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418" name="Oval 10"/>
            <p:cNvSpPr/>
            <p:nvPr/>
          </p:nvSpPr>
          <p:spPr>
            <a:xfrm>
              <a:off x="1100305" y="-1"/>
              <a:ext cx="775049" cy="574361"/>
            </a:xfrm>
            <a:prstGeom prst="ellipse">
              <a:avLst/>
            </a:prstGeom>
            <a:solidFill>
              <a:schemeClr val="accent1"/>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419" name="Oval 11"/>
            <p:cNvSpPr/>
            <p:nvPr/>
          </p:nvSpPr>
          <p:spPr>
            <a:xfrm>
              <a:off x="1258538" y="290110"/>
              <a:ext cx="775049" cy="572897"/>
            </a:xfrm>
            <a:prstGeom prst="ellipse">
              <a:avLst/>
            </a:prstGeom>
            <a:solidFill>
              <a:schemeClr val="accent1"/>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420" name="Oval 12"/>
            <p:cNvSpPr/>
            <p:nvPr/>
          </p:nvSpPr>
          <p:spPr>
            <a:xfrm>
              <a:off x="0" y="290110"/>
              <a:ext cx="775048" cy="572897"/>
            </a:xfrm>
            <a:prstGeom prst="ellipse">
              <a:avLst/>
            </a:prstGeom>
            <a:solidFill>
              <a:schemeClr val="accent1"/>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421" name="Oval 13"/>
            <p:cNvSpPr/>
            <p:nvPr/>
          </p:nvSpPr>
          <p:spPr>
            <a:xfrm>
              <a:off x="471768" y="436631"/>
              <a:ext cx="775049" cy="571431"/>
            </a:xfrm>
            <a:prstGeom prst="ellipse">
              <a:avLst/>
            </a:prstGeom>
            <a:solidFill>
              <a:schemeClr val="accent1"/>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422" name="Oval 14"/>
            <p:cNvSpPr/>
            <p:nvPr/>
          </p:nvSpPr>
          <p:spPr>
            <a:xfrm>
              <a:off x="864420" y="436631"/>
              <a:ext cx="775049" cy="571431"/>
            </a:xfrm>
            <a:prstGeom prst="ellipse">
              <a:avLst/>
            </a:prstGeom>
            <a:solidFill>
              <a:schemeClr val="accent1"/>
            </a:solidFill>
            <a:ln w="12700" cap="flat">
              <a:solidFill>
                <a:srgbClr val="000000"/>
              </a:solidFill>
              <a:prstDash val="solid"/>
              <a:round/>
            </a:ln>
            <a:effectLst>
              <a:outerShdw sx="100000" sy="100000" kx="0" ky="0" algn="b" rotWithShape="0" blurRad="0" dist="53882" dir="2700000">
                <a:srgbClr val="000000"/>
              </a:outerShdw>
            </a:effectLst>
          </p:spPr>
          <p:txBody>
            <a:bodyPr wrap="square" lIns="45719" tIns="45719" rIns="45719" bIns="45719" numCol="1" anchor="ctr">
              <a:noAutofit/>
            </a:bodyPr>
            <a:lstStyle/>
            <a:p>
              <a:pPr/>
            </a:p>
          </p:txBody>
        </p:sp>
        <p:sp>
          <p:nvSpPr>
            <p:cNvPr id="423" name="Freeform 15"/>
            <p:cNvSpPr/>
            <p:nvPr/>
          </p:nvSpPr>
          <p:spPr>
            <a:xfrm>
              <a:off x="230023" y="139194"/>
              <a:ext cx="1573541" cy="7296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6" y="5422"/>
                  </a:moveTo>
                  <a:lnTo>
                    <a:pt x="6476" y="1822"/>
                  </a:lnTo>
                  <a:lnTo>
                    <a:pt x="14038" y="0"/>
                  </a:lnTo>
                  <a:lnTo>
                    <a:pt x="21600" y="5422"/>
                  </a:lnTo>
                  <a:lnTo>
                    <a:pt x="19448" y="18000"/>
                  </a:lnTo>
                  <a:lnTo>
                    <a:pt x="9714" y="21600"/>
                  </a:lnTo>
                  <a:lnTo>
                    <a:pt x="3238" y="18000"/>
                  </a:lnTo>
                  <a:lnTo>
                    <a:pt x="0" y="7200"/>
                  </a:lnTo>
                  <a:lnTo>
                    <a:pt x="1086" y="5422"/>
                  </a:lnTo>
                </a:path>
              </a:pathLst>
            </a:custGeom>
            <a:solidFill>
              <a:schemeClr val="accent1"/>
            </a:solidFill>
            <a:ln w="12700" cap="flat">
              <a:noFill/>
              <a:miter lim="400000"/>
            </a:ln>
            <a:effectLst/>
          </p:spPr>
          <p:txBody>
            <a:bodyPr wrap="square" lIns="45719" tIns="45719" rIns="45719" bIns="45719" numCol="1" anchor="t">
              <a:noAutofit/>
            </a:bodyPr>
            <a:lstStyle/>
            <a:p>
              <a:pPr/>
            </a:p>
          </p:txBody>
        </p:sp>
      </p:grpSp>
      <p:sp>
        <p:nvSpPr>
          <p:cNvPr id="425" name="Rectangle 16"/>
          <p:cNvSpPr txBox="1"/>
          <p:nvPr/>
        </p:nvSpPr>
        <p:spPr>
          <a:xfrm>
            <a:off x="5863672" y="1429639"/>
            <a:ext cx="1429818" cy="4122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lvl1pPr defTabSz="844550">
              <a:defRPr b="1" sz="2200">
                <a:latin typeface="FuturaA Bk BT"/>
                <a:ea typeface="FuturaA Bk BT"/>
                <a:cs typeface="FuturaA Bk BT"/>
                <a:sym typeface="FuturaA Bk BT"/>
              </a:defRPr>
            </a:lvl1pPr>
          </a:lstStyle>
          <a:p>
            <a:pPr/>
            <a:r>
              <a:t>Datennetz</a:t>
            </a:r>
          </a:p>
        </p:txBody>
      </p:sp>
      <p:pic>
        <p:nvPicPr>
          <p:cNvPr id="426" name="Picture 17" descr="Picture 17"/>
          <p:cNvPicPr>
            <a:picLocks noChangeAspect="1"/>
          </p:cNvPicPr>
          <p:nvPr/>
        </p:nvPicPr>
        <p:blipFill>
          <a:blip r:embed="rId5">
            <a:extLst/>
          </a:blip>
          <a:stretch>
            <a:fillRect/>
          </a:stretch>
        </p:blipFill>
        <p:spPr>
          <a:xfrm>
            <a:off x="6056129" y="2591690"/>
            <a:ext cx="1025526" cy="827089"/>
          </a:xfrm>
          <a:prstGeom prst="rect">
            <a:avLst/>
          </a:prstGeom>
          <a:ln w="12700">
            <a:miter lim="400000"/>
          </a:ln>
        </p:spPr>
      </p:pic>
      <p:pic>
        <p:nvPicPr>
          <p:cNvPr id="427" name="Picture 18" descr="Picture 18"/>
          <p:cNvPicPr>
            <a:picLocks noChangeAspect="1"/>
          </p:cNvPicPr>
          <p:nvPr/>
        </p:nvPicPr>
        <p:blipFill>
          <a:blip r:embed="rId5">
            <a:extLst/>
          </a:blip>
          <a:stretch>
            <a:fillRect/>
          </a:stretch>
        </p:blipFill>
        <p:spPr>
          <a:xfrm>
            <a:off x="3524067" y="3153665"/>
            <a:ext cx="1025526" cy="828676"/>
          </a:xfrm>
          <a:prstGeom prst="rect">
            <a:avLst/>
          </a:prstGeom>
          <a:ln w="12700">
            <a:miter lim="400000"/>
          </a:ln>
        </p:spPr>
      </p:pic>
      <p:sp>
        <p:nvSpPr>
          <p:cNvPr id="428" name="Line 19"/>
          <p:cNvSpPr/>
          <p:nvPr/>
        </p:nvSpPr>
        <p:spPr>
          <a:xfrm flipV="1">
            <a:off x="2716029" y="4618928"/>
            <a:ext cx="1" cy="296863"/>
          </a:xfrm>
          <a:prstGeom prst="line">
            <a:avLst/>
          </a:prstGeom>
          <a:ln w="25400">
            <a:solidFill>
              <a:srgbClr val="000000"/>
            </a:solidFill>
          </a:ln>
        </p:spPr>
        <p:txBody>
          <a:bodyPr lIns="45719" rIns="45719"/>
          <a:lstStyle/>
          <a:p>
            <a:pPr/>
          </a:p>
        </p:txBody>
      </p:sp>
      <p:sp>
        <p:nvSpPr>
          <p:cNvPr id="429" name="Line 20"/>
          <p:cNvSpPr/>
          <p:nvPr/>
        </p:nvSpPr>
        <p:spPr>
          <a:xfrm flipV="1">
            <a:off x="1439679" y="4688778"/>
            <a:ext cx="1" cy="515938"/>
          </a:xfrm>
          <a:prstGeom prst="line">
            <a:avLst/>
          </a:prstGeom>
          <a:ln w="25400">
            <a:solidFill>
              <a:srgbClr val="000000"/>
            </a:solidFill>
          </a:ln>
        </p:spPr>
        <p:txBody>
          <a:bodyPr lIns="45719" rIns="45719"/>
          <a:lstStyle/>
          <a:p>
            <a:pPr/>
          </a:p>
        </p:txBody>
      </p:sp>
      <p:sp>
        <p:nvSpPr>
          <p:cNvPr id="430" name="Arc 21"/>
          <p:cNvSpPr/>
          <p:nvPr/>
        </p:nvSpPr>
        <p:spPr>
          <a:xfrm>
            <a:off x="5729104" y="1975740"/>
            <a:ext cx="547688" cy="22288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99" y="0"/>
                </a:moveTo>
                <a:cubicBezTo>
                  <a:pt x="21599" y="4"/>
                  <a:pt x="21600" y="9"/>
                  <a:pt x="21600" y="14"/>
                </a:cubicBezTo>
                <a:cubicBezTo>
                  <a:pt x="21600" y="11935"/>
                  <a:pt x="11929" y="21599"/>
                  <a:pt x="0" y="21600"/>
                </a:cubicBezTo>
              </a:path>
            </a:pathLst>
          </a:custGeom>
          <a:ln w="25400" cap="rnd">
            <a:solidFill>
              <a:srgbClr val="000000"/>
            </a:solidFill>
          </a:ln>
        </p:spPr>
        <p:txBody>
          <a:bodyPr lIns="45719" rIns="45719" anchor="ctr"/>
          <a:lstStyle/>
          <a:p>
            <a:pPr/>
          </a:p>
        </p:txBody>
      </p:sp>
      <p:sp>
        <p:nvSpPr>
          <p:cNvPr id="431" name="Arc 22"/>
          <p:cNvSpPr/>
          <p:nvPr/>
        </p:nvSpPr>
        <p:spPr>
          <a:xfrm>
            <a:off x="6765729" y="1963040"/>
            <a:ext cx="623902" cy="858839"/>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70" y="21600"/>
                  <a:pt x="0" y="11946"/>
                  <a:pt x="0" y="37"/>
                </a:cubicBezTo>
                <a:cubicBezTo>
                  <a:pt x="-1" y="24"/>
                  <a:pt x="0" y="12"/>
                  <a:pt x="0" y="0"/>
                </a:cubicBezTo>
              </a:path>
            </a:pathLst>
          </a:custGeom>
          <a:ln w="50800" cap="rnd">
            <a:solidFill>
              <a:srgbClr val="000000"/>
            </a:solidFill>
          </a:ln>
        </p:spPr>
        <p:txBody>
          <a:bodyPr lIns="45719" rIns="45719" anchor="ctr"/>
          <a:lstStyle/>
          <a:p>
            <a:pPr/>
          </a:p>
        </p:txBody>
      </p:sp>
    </p:spTree>
  </p:cSld>
  <p:clrMapOvr>
    <a:masterClrMapping/>
  </p:clrMapOvr>
  <p:transition xmlns:p14="http://schemas.microsoft.com/office/powerpoint/2010/main" spd="med" advClick="1"/>
</p:sld>
</file>

<file path=ppt/slides/slide6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39" name="Foliennummernplatzhalter 3"/>
          <p:cNvSpPr txBox="1"/>
          <p:nvPr>
            <p:ph type="sldNum" sz="quarter" idx="2"/>
          </p:nvPr>
        </p:nvSpPr>
        <p:spPr>
          <a:xfrm>
            <a:off x="5124141" y="6388100"/>
            <a:ext cx="273656"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240"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241" name="Rectangle 4"/>
          <p:cNvSpPr txBox="1"/>
          <p:nvPr>
            <p:ph type="title"/>
          </p:nvPr>
        </p:nvSpPr>
        <p:spPr>
          <a:xfrm>
            <a:off x="722530" y="278649"/>
            <a:ext cx="8573870" cy="521451"/>
          </a:xfrm>
          <a:prstGeom prst="rect">
            <a:avLst/>
          </a:prstGeom>
        </p:spPr>
        <p:txBody>
          <a:bodyPr/>
          <a:lstStyle/>
          <a:p>
            <a:pPr/>
            <a:r>
              <a:t>Kommunikationssysteme</a:t>
            </a:r>
          </a:p>
        </p:txBody>
      </p:sp>
      <p:sp>
        <p:nvSpPr>
          <p:cNvPr id="3242" name="Rectangle 5"/>
          <p:cNvSpPr txBox="1"/>
          <p:nvPr/>
        </p:nvSpPr>
        <p:spPr>
          <a:xfrm>
            <a:off x="762000" y="977900"/>
            <a:ext cx="8453121" cy="399954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lnSpc>
                <a:spcPct val="150000"/>
              </a:lnSpc>
              <a:spcBef>
                <a:spcPts val="700"/>
              </a:spcBef>
              <a:defRPr sz="4000">
                <a:solidFill>
                  <a:srgbClr val="5C6971"/>
                </a:solidFill>
              </a:defRPr>
            </a:pPr>
          </a:p>
          <a:p>
            <a:pPr marL="609600" indent="-609600" algn="ctr">
              <a:lnSpc>
                <a:spcPct val="150000"/>
              </a:lnSpc>
              <a:spcBef>
                <a:spcPts val="700"/>
              </a:spcBef>
              <a:defRPr sz="4000">
                <a:solidFill>
                  <a:srgbClr val="5C6971"/>
                </a:solidFill>
              </a:defRPr>
            </a:pPr>
            <a:r>
              <a:t>ENDE Teil 4 </a:t>
            </a:r>
          </a:p>
          <a:p>
            <a:pPr marL="609600" indent="-609600" algn="ctr">
              <a:lnSpc>
                <a:spcPct val="150000"/>
              </a:lnSpc>
              <a:spcBef>
                <a:spcPts val="700"/>
              </a:spcBef>
              <a:defRPr sz="4000">
                <a:solidFill>
                  <a:srgbClr val="5C6971"/>
                </a:solidFill>
              </a:defRPr>
            </a:pPr>
            <a:r>
              <a:t>Internet</a:t>
            </a:r>
          </a:p>
          <a:p>
            <a:pPr marL="609600" indent="-609600">
              <a:lnSpc>
                <a:spcPct val="150000"/>
              </a:lnSpc>
              <a:spcBef>
                <a:spcPts val="700"/>
              </a:spcBef>
              <a:defRPr sz="2000">
                <a:solidFill>
                  <a:srgbClr val="5C6971"/>
                </a:solidFill>
              </a:defRPr>
            </a:pPr>
          </a:p>
          <a:p>
            <a:pPr marL="609600" indent="-609600">
              <a:lnSpc>
                <a:spcPct val="150000"/>
              </a:lnSpc>
              <a:spcBef>
                <a:spcPts val="700"/>
              </a:spcBef>
              <a:defRPr sz="1600">
                <a:solidFill>
                  <a:srgbClr val="5C6971"/>
                </a:solidFill>
              </a:defRPr>
            </a:pPr>
            <a:r>
              <a:t>Literaturempfehlung: </a:t>
            </a:r>
            <a:r>
              <a:t>Harald Orlamünder, Paket-basierte Kommunikations-Protokolle: Hüthig Telekommunikation; Auflage: 1 (2005) ISBN-13: 978-3826650468</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5" name="Foliennummernplatzhalter 3"/>
          <p:cNvSpPr txBox="1"/>
          <p:nvPr>
            <p:ph type="sldNum" sz="quarter" idx="2"/>
          </p:nvPr>
        </p:nvSpPr>
        <p:spPr>
          <a:xfrm>
            <a:off x="5166519" y="6388100"/>
            <a:ext cx="188899"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36"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437" name="Rectangle 4"/>
          <p:cNvSpPr txBox="1"/>
          <p:nvPr>
            <p:ph type="title"/>
          </p:nvPr>
        </p:nvSpPr>
        <p:spPr>
          <a:xfrm>
            <a:off x="722530" y="278649"/>
            <a:ext cx="8573870" cy="521451"/>
          </a:xfrm>
          <a:prstGeom prst="rect">
            <a:avLst/>
          </a:prstGeom>
        </p:spPr>
        <p:txBody>
          <a:bodyPr/>
          <a:lstStyle/>
          <a:p>
            <a:pPr/>
            <a:r>
              <a:t>Die Geschichte der Rechner-Bedienung</a:t>
            </a:r>
          </a:p>
        </p:txBody>
      </p:sp>
      <p:sp>
        <p:nvSpPr>
          <p:cNvPr id="438"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pic>
        <p:nvPicPr>
          <p:cNvPr id="439" name="Picture 2" descr="Picture 2"/>
          <p:cNvPicPr>
            <a:picLocks noChangeAspect="1"/>
          </p:cNvPicPr>
          <p:nvPr/>
        </p:nvPicPr>
        <p:blipFill>
          <a:blip r:embed="rId4">
            <a:extLst/>
          </a:blip>
          <a:stretch>
            <a:fillRect/>
          </a:stretch>
        </p:blipFill>
        <p:spPr>
          <a:xfrm>
            <a:off x="1268412" y="1312862"/>
            <a:ext cx="7581901" cy="4232276"/>
          </a:xfrm>
          <a:prstGeom prst="rect">
            <a:avLst/>
          </a:prstGeom>
          <a:ln w="12700">
            <a:miter lim="400000"/>
          </a:ln>
        </p:spPr>
      </p:pic>
      <p:pic>
        <p:nvPicPr>
          <p:cNvPr id="440" name="Picture 4" descr="Picture 4"/>
          <p:cNvPicPr>
            <a:picLocks noChangeAspect="1"/>
          </p:cNvPicPr>
          <p:nvPr/>
        </p:nvPicPr>
        <p:blipFill>
          <a:blip r:embed="rId5">
            <a:extLst/>
          </a:blip>
          <a:stretch>
            <a:fillRect/>
          </a:stretch>
        </p:blipFill>
        <p:spPr>
          <a:xfrm>
            <a:off x="6677024" y="1544637"/>
            <a:ext cx="1944689" cy="1495426"/>
          </a:xfrm>
          <a:prstGeom prst="rect">
            <a:avLst/>
          </a:prstGeom>
          <a:ln w="12700">
            <a:solidFill>
              <a:srgbClr val="000000"/>
            </a:solidFill>
            <a:miter/>
          </a:ln>
        </p:spPr>
      </p:pic>
      <p:sp>
        <p:nvSpPr>
          <p:cNvPr id="441" name="Rectangle 5"/>
          <p:cNvSpPr txBox="1"/>
          <p:nvPr/>
        </p:nvSpPr>
        <p:spPr>
          <a:xfrm>
            <a:off x="911131" y="1452562"/>
            <a:ext cx="2051237" cy="1733055"/>
          </a:xfrm>
          <a:prstGeom prst="rect">
            <a:avLst/>
          </a:prstGeom>
          <a:ln w="12700">
            <a:miter lim="400000"/>
          </a:ln>
          <a:extLst>
            <a:ext uri="{C572A759-6A51-4108-AA02-DFA0A04FC94B}">
              <ma14:wrappingTextBoxFlag xmlns:ma14="http://schemas.microsoft.com/office/mac/drawingml/2011/main" val="1"/>
            </a:ext>
          </a:extLst>
        </p:spPr>
        <p:txBody>
          <a:bodyPr wrap="none" lIns="41026" tIns="41026" rIns="41026" bIns="41026">
            <a:spAutoFit/>
          </a:bodyPr>
          <a:lstStyle/>
          <a:p>
            <a:pPr algn="ctr" defTabSz="844550">
              <a:spcBef>
                <a:spcPts val="0"/>
              </a:spcBef>
              <a:defRPr sz="2200">
                <a:latin typeface="FuturaA Bk BT"/>
                <a:ea typeface="FuturaA Bk BT"/>
                <a:cs typeface="FuturaA Bk BT"/>
                <a:sym typeface="FuturaA Bk BT"/>
              </a:defRPr>
            </a:pPr>
            <a:r>
              <a:t>“Batch”-Betrieb,</a:t>
            </a:r>
            <a:endParaRPr sz="4400">
              <a:latin typeface="Times New Roman"/>
              <a:ea typeface="Times New Roman"/>
              <a:cs typeface="Times New Roman"/>
              <a:sym typeface="Times New Roman"/>
            </a:endParaRPr>
          </a:p>
          <a:p>
            <a:pPr algn="ctr" defTabSz="844550">
              <a:spcBef>
                <a:spcPts val="0"/>
              </a:spcBef>
              <a:defRPr sz="2200">
                <a:latin typeface="FuturaA Bk BT"/>
                <a:ea typeface="FuturaA Bk BT"/>
                <a:cs typeface="FuturaA Bk BT"/>
                <a:sym typeface="FuturaA Bk BT"/>
              </a:defRPr>
            </a:pPr>
            <a:r>
              <a:t>Ausgabe auf</a:t>
            </a:r>
            <a:endParaRPr sz="4400">
              <a:latin typeface="Times New Roman"/>
              <a:ea typeface="Times New Roman"/>
              <a:cs typeface="Times New Roman"/>
              <a:sym typeface="Times New Roman"/>
            </a:endParaRPr>
          </a:p>
          <a:p>
            <a:pPr algn="ctr" defTabSz="844550">
              <a:spcBef>
                <a:spcPts val="0"/>
              </a:spcBef>
              <a:defRPr sz="2200">
                <a:latin typeface="FuturaA Bk BT"/>
                <a:ea typeface="FuturaA Bk BT"/>
                <a:cs typeface="FuturaA Bk BT"/>
                <a:sym typeface="FuturaA Bk BT"/>
              </a:defRPr>
            </a:pPr>
            <a:r>
              <a:t>Drucker, mit </a:t>
            </a:r>
            <a:endParaRPr sz="4400">
              <a:latin typeface="Times New Roman"/>
              <a:ea typeface="Times New Roman"/>
              <a:cs typeface="Times New Roman"/>
              <a:sym typeface="Times New Roman"/>
            </a:endParaRPr>
          </a:p>
          <a:p>
            <a:pPr algn="ctr" defTabSz="844550">
              <a:spcBef>
                <a:spcPts val="0"/>
              </a:spcBef>
              <a:defRPr sz="2200">
                <a:latin typeface="FuturaA Bk BT"/>
                <a:ea typeface="FuturaA Bk BT"/>
                <a:cs typeface="FuturaA Bk BT"/>
                <a:sym typeface="FuturaA Bk BT"/>
              </a:defRPr>
            </a:pPr>
            <a:r>
              <a:t>zeitlicher</a:t>
            </a:r>
            <a:endParaRPr sz="4400">
              <a:latin typeface="Times New Roman"/>
              <a:ea typeface="Times New Roman"/>
              <a:cs typeface="Times New Roman"/>
              <a:sym typeface="Times New Roman"/>
            </a:endParaRPr>
          </a:p>
          <a:p>
            <a:pPr algn="ctr" defTabSz="844550">
              <a:spcBef>
                <a:spcPts val="0"/>
              </a:spcBef>
              <a:defRPr sz="2200">
                <a:latin typeface="FuturaA Bk BT"/>
                <a:ea typeface="FuturaA Bk BT"/>
                <a:cs typeface="FuturaA Bk BT"/>
                <a:sym typeface="FuturaA Bk BT"/>
              </a:defRPr>
            </a:pPr>
            <a:r>
              <a:t>Verzögerung</a:t>
            </a:r>
          </a:p>
        </p:txBody>
      </p:sp>
      <p:sp>
        <p:nvSpPr>
          <p:cNvPr id="442" name="Rectangle 7"/>
          <p:cNvSpPr txBox="1"/>
          <p:nvPr/>
        </p:nvSpPr>
        <p:spPr>
          <a:xfrm>
            <a:off x="6210626" y="3660776"/>
            <a:ext cx="3155377" cy="23934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p>
            <a:pPr algn="ctr" defTabSz="844550">
              <a:spcBef>
                <a:spcPts val="0"/>
              </a:spcBef>
              <a:defRPr sz="2200">
                <a:latin typeface="FuturaA Bk BT"/>
                <a:ea typeface="FuturaA Bk BT"/>
                <a:cs typeface="FuturaA Bk BT"/>
                <a:sym typeface="FuturaA Bk BT"/>
              </a:defRPr>
            </a:pPr>
            <a:r>
              <a:t>Interaktiver Betrieb,</a:t>
            </a:r>
            <a:endParaRPr sz="4400">
              <a:latin typeface="Times New Roman"/>
              <a:ea typeface="Times New Roman"/>
              <a:cs typeface="Times New Roman"/>
              <a:sym typeface="Times New Roman"/>
            </a:endParaRPr>
          </a:p>
          <a:p>
            <a:pPr algn="ctr" defTabSz="844550">
              <a:spcBef>
                <a:spcPts val="0"/>
              </a:spcBef>
              <a:defRPr sz="2200">
                <a:latin typeface="FuturaA Bk BT"/>
                <a:ea typeface="FuturaA Bk BT"/>
                <a:cs typeface="FuturaA Bk BT"/>
                <a:sym typeface="FuturaA Bk BT"/>
              </a:defRPr>
            </a:pPr>
            <a:r>
              <a:t>benutzerfreundlich durch </a:t>
            </a:r>
          </a:p>
          <a:p>
            <a:pPr algn="ctr" defTabSz="844550">
              <a:spcBef>
                <a:spcPts val="0"/>
              </a:spcBef>
              <a:defRPr sz="2200">
                <a:latin typeface="FuturaA Bk BT"/>
                <a:ea typeface="FuturaA Bk BT"/>
                <a:cs typeface="FuturaA Bk BT"/>
                <a:sym typeface="FuturaA Bk BT"/>
              </a:defRPr>
            </a:pPr>
            <a:r>
              <a:t>Fenster-Technik (graphische Benutzeroberflächen)</a:t>
            </a:r>
          </a:p>
        </p:txBody>
      </p:sp>
      <p:pic>
        <p:nvPicPr>
          <p:cNvPr id="443" name="Picture 8" descr="Picture 8"/>
          <p:cNvPicPr>
            <a:picLocks noChangeAspect="1"/>
          </p:cNvPicPr>
          <p:nvPr/>
        </p:nvPicPr>
        <p:blipFill>
          <a:blip r:embed="rId6">
            <a:extLst/>
          </a:blip>
          <a:stretch>
            <a:fillRect/>
          </a:stretch>
        </p:blipFill>
        <p:spPr>
          <a:xfrm>
            <a:off x="2508249" y="2870200"/>
            <a:ext cx="1025526" cy="828676"/>
          </a:xfrm>
          <a:prstGeom prst="rect">
            <a:avLst/>
          </a:prstGeom>
          <a:ln w="12700">
            <a:miter lim="400000"/>
          </a:ln>
        </p:spPr>
      </p:pic>
      <p:pic>
        <p:nvPicPr>
          <p:cNvPr id="444" name="Picture 9" descr="Picture 9"/>
          <p:cNvPicPr>
            <a:picLocks noChangeAspect="1"/>
          </p:cNvPicPr>
          <p:nvPr/>
        </p:nvPicPr>
        <p:blipFill>
          <a:blip r:embed="rId6">
            <a:extLst/>
          </a:blip>
          <a:stretch>
            <a:fillRect/>
          </a:stretch>
        </p:blipFill>
        <p:spPr>
          <a:xfrm>
            <a:off x="5251448" y="1393825"/>
            <a:ext cx="1025526" cy="827088"/>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8" name="Foliennummernplatzhalter 3"/>
          <p:cNvSpPr txBox="1"/>
          <p:nvPr>
            <p:ph type="sldNum" sz="quarter" idx="2"/>
          </p:nvPr>
        </p:nvSpPr>
        <p:spPr>
          <a:xfrm>
            <a:off x="5166519" y="6388100"/>
            <a:ext cx="188899"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49"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450" name="Rectangle 4"/>
          <p:cNvSpPr txBox="1"/>
          <p:nvPr>
            <p:ph type="title"/>
          </p:nvPr>
        </p:nvSpPr>
        <p:spPr>
          <a:xfrm>
            <a:off x="722530" y="278649"/>
            <a:ext cx="8573870" cy="521451"/>
          </a:xfrm>
          <a:prstGeom prst="rect">
            <a:avLst/>
          </a:prstGeom>
        </p:spPr>
        <p:txBody>
          <a:bodyPr/>
          <a:lstStyle/>
          <a:p>
            <a:pPr/>
            <a:r>
              <a:t>Die Rolle der Beteiligten </a:t>
            </a:r>
          </a:p>
        </p:txBody>
      </p:sp>
      <p:sp>
        <p:nvSpPr>
          <p:cNvPr id="451"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pic>
        <p:nvPicPr>
          <p:cNvPr id="452" name="Picture 2" descr="Picture 2"/>
          <p:cNvPicPr>
            <a:picLocks noChangeAspect="1"/>
          </p:cNvPicPr>
          <p:nvPr/>
        </p:nvPicPr>
        <p:blipFill>
          <a:blip r:embed="rId4">
            <a:extLst/>
          </a:blip>
          <a:stretch>
            <a:fillRect/>
          </a:stretch>
        </p:blipFill>
        <p:spPr>
          <a:xfrm>
            <a:off x="836715" y="3652437"/>
            <a:ext cx="2449514" cy="1665289"/>
          </a:xfrm>
          <a:prstGeom prst="rect">
            <a:avLst/>
          </a:prstGeom>
          <a:ln w="12700">
            <a:miter lim="400000"/>
          </a:ln>
        </p:spPr>
      </p:pic>
      <p:pic>
        <p:nvPicPr>
          <p:cNvPr id="453" name="Picture 3" descr="Picture 3"/>
          <p:cNvPicPr>
            <a:picLocks noChangeAspect="1"/>
          </p:cNvPicPr>
          <p:nvPr/>
        </p:nvPicPr>
        <p:blipFill>
          <a:blip r:embed="rId5">
            <a:extLst/>
          </a:blip>
          <a:stretch>
            <a:fillRect/>
          </a:stretch>
        </p:blipFill>
        <p:spPr>
          <a:xfrm>
            <a:off x="3287814" y="3654025"/>
            <a:ext cx="1298576" cy="1670051"/>
          </a:xfrm>
          <a:prstGeom prst="rect">
            <a:avLst/>
          </a:prstGeom>
          <a:ln w="12700">
            <a:miter lim="400000"/>
          </a:ln>
        </p:spPr>
      </p:pic>
      <p:sp>
        <p:nvSpPr>
          <p:cNvPr id="454" name="Rectangle 4"/>
          <p:cNvSpPr txBox="1"/>
          <p:nvPr/>
        </p:nvSpPr>
        <p:spPr>
          <a:xfrm>
            <a:off x="5130508" y="3710413"/>
            <a:ext cx="4100478" cy="17330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lvl1pPr defTabSz="844550">
              <a:defRPr sz="2200">
                <a:latin typeface="FuturaA Bk BT"/>
                <a:ea typeface="FuturaA Bk BT"/>
                <a:cs typeface="FuturaA Bk BT"/>
                <a:sym typeface="FuturaA Bk BT"/>
              </a:defRPr>
            </a:lvl1pPr>
          </a:lstStyle>
          <a:p>
            <a:pPr/>
            <a:r>
              <a:t>.... sie bringen ihr Know-how bezüglich Datennetzen und dem Internet ein und beeinflussen die weitere Entwicklung der Telekommunikation.</a:t>
            </a:r>
          </a:p>
        </p:txBody>
      </p:sp>
      <p:pic>
        <p:nvPicPr>
          <p:cNvPr id="455" name="Picture 5" descr="Picture 5"/>
          <p:cNvPicPr>
            <a:picLocks noChangeAspect="1"/>
          </p:cNvPicPr>
          <p:nvPr/>
        </p:nvPicPr>
        <p:blipFill>
          <a:blip r:embed="rId6">
            <a:extLst/>
          </a:blip>
          <a:stretch>
            <a:fillRect/>
          </a:stretch>
        </p:blipFill>
        <p:spPr>
          <a:xfrm>
            <a:off x="5538065" y="1403774"/>
            <a:ext cx="2830514" cy="1851026"/>
          </a:xfrm>
          <a:prstGeom prst="rect">
            <a:avLst/>
          </a:prstGeom>
          <a:ln w="12700">
            <a:miter lim="400000"/>
          </a:ln>
        </p:spPr>
      </p:pic>
      <p:sp>
        <p:nvSpPr>
          <p:cNvPr id="456" name="Rectangle 6"/>
          <p:cNvSpPr txBox="1"/>
          <p:nvPr/>
        </p:nvSpPr>
        <p:spPr>
          <a:xfrm>
            <a:off x="765022" y="1133745"/>
            <a:ext cx="4215320" cy="1783855"/>
          </a:xfrm>
          <a:prstGeom prst="rect">
            <a:avLst/>
          </a:prstGeom>
          <a:ln w="12700">
            <a:miter lim="400000"/>
          </a:ln>
          <a:extLst>
            <a:ext uri="{C572A759-6A51-4108-AA02-DFA0A04FC94B}">
              <ma14:wrappingTextBoxFlag xmlns:ma14="http://schemas.microsoft.com/office/mac/drawingml/2011/main" val="1"/>
            </a:ext>
          </a:extLst>
        </p:spPr>
        <p:txBody>
          <a:bodyPr lIns="41026" tIns="41026" rIns="41026" bIns="41026">
            <a:spAutoFit/>
          </a:bodyPr>
          <a:lstStyle/>
          <a:p>
            <a:pPr defTabSz="844550">
              <a:defRPr sz="2200">
                <a:latin typeface="FuturaA Bk BT"/>
                <a:ea typeface="FuturaA Bk BT"/>
                <a:cs typeface="FuturaA Bk BT"/>
                <a:sym typeface="FuturaA Bk BT"/>
              </a:defRPr>
            </a:pPr>
            <a:r>
              <a:t>Die ehemaligen Studenten der Forschungsprojekte</a:t>
            </a:r>
          </a:p>
          <a:p>
            <a:pPr defTabSz="844550">
              <a:defRPr sz="2200">
                <a:latin typeface="FuturaA Bk BT"/>
                <a:ea typeface="FuturaA Bk BT"/>
                <a:cs typeface="FuturaA Bk BT"/>
                <a:sym typeface="FuturaA Bk BT"/>
              </a:defRPr>
            </a:pPr>
            <a:r>
              <a:t>gehen in die Industrie und zu Netzbetreibern und werden Entscheidungsträger .....</a:t>
            </a:r>
          </a:p>
        </p:txBody>
      </p:sp>
      <p:pic>
        <p:nvPicPr>
          <p:cNvPr id="457" name="Picture 7" descr="Picture 7"/>
          <p:cNvPicPr>
            <a:picLocks noChangeAspect="1"/>
          </p:cNvPicPr>
          <p:nvPr/>
        </p:nvPicPr>
        <p:blipFill>
          <a:blip r:embed="rId7">
            <a:extLst/>
          </a:blip>
          <a:stretch>
            <a:fillRect/>
          </a:stretch>
        </p:blipFill>
        <p:spPr>
          <a:xfrm>
            <a:off x="4296640" y="2845224"/>
            <a:ext cx="1027114" cy="828676"/>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1" name="Foliennummernplatzhalter 3"/>
          <p:cNvSpPr txBox="1"/>
          <p:nvPr>
            <p:ph type="sldNum" sz="quarter" idx="2"/>
          </p:nvPr>
        </p:nvSpPr>
        <p:spPr>
          <a:xfrm>
            <a:off x="5166519" y="6388100"/>
            <a:ext cx="188899" cy="26425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62"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463" name="Rectangle 4"/>
          <p:cNvSpPr txBox="1"/>
          <p:nvPr>
            <p:ph type="title"/>
          </p:nvPr>
        </p:nvSpPr>
        <p:spPr>
          <a:xfrm>
            <a:off x="722530" y="278649"/>
            <a:ext cx="8573870" cy="521451"/>
          </a:xfrm>
          <a:prstGeom prst="rect">
            <a:avLst/>
          </a:prstGeom>
        </p:spPr>
        <p:txBody>
          <a:bodyPr/>
          <a:lstStyle/>
          <a:p>
            <a:pPr/>
            <a:r>
              <a:t>Die Entwicklung der Paket-Protokolle </a:t>
            </a:r>
          </a:p>
        </p:txBody>
      </p:sp>
      <p:sp>
        <p:nvSpPr>
          <p:cNvPr id="464" name="Text Box 186"/>
          <p:cNvSpPr txBox="1"/>
          <p:nvPr/>
        </p:nvSpPr>
        <p:spPr>
          <a:xfrm>
            <a:off x="838074" y="6039289"/>
            <a:ext cx="1621754" cy="22698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
            </a:lvl1pPr>
          </a:lstStyle>
          <a:p>
            <a:pPr/>
            <a:r>
              <a:t>Quelle: Harald Orlamünder</a:t>
            </a:r>
          </a:p>
        </p:txBody>
      </p:sp>
      <p:grpSp>
        <p:nvGrpSpPr>
          <p:cNvPr id="557" name="Gruppieren 186"/>
          <p:cNvGrpSpPr/>
          <p:nvPr/>
        </p:nvGrpSpPr>
        <p:grpSpPr>
          <a:xfrm>
            <a:off x="722530" y="953725"/>
            <a:ext cx="8289926" cy="5045058"/>
            <a:chOff x="0" y="0"/>
            <a:chExt cx="8289925" cy="5045058"/>
          </a:xfrm>
        </p:grpSpPr>
        <p:grpSp>
          <p:nvGrpSpPr>
            <p:cNvPr id="467" name="Group 2"/>
            <p:cNvGrpSpPr/>
            <p:nvPr/>
          </p:nvGrpSpPr>
          <p:grpSpPr>
            <a:xfrm>
              <a:off x="5484802" y="14287"/>
              <a:ext cx="1557348" cy="4749800"/>
              <a:chOff x="0" y="0"/>
              <a:chExt cx="1557347" cy="4749799"/>
            </a:xfrm>
          </p:grpSpPr>
          <p:sp>
            <p:nvSpPr>
              <p:cNvPr id="465" name="Rectangle 3"/>
              <p:cNvSpPr/>
              <p:nvPr/>
            </p:nvSpPr>
            <p:spPr>
              <a:xfrm>
                <a:off x="21624" y="33697"/>
                <a:ext cx="1535724" cy="4716103"/>
              </a:xfrm>
              <a:prstGeom prst="rect">
                <a:avLst/>
              </a:prstGeom>
              <a:gradFill flip="none" rotWithShape="1">
                <a:gsLst>
                  <a:gs pos="0">
                    <a:srgbClr val="FFFF00"/>
                  </a:gs>
                  <a:gs pos="100000">
                    <a:schemeClr val="accent3">
                      <a:lumOff val="44000"/>
                    </a:schemeClr>
                  </a:gs>
                </a:gsLst>
                <a:lin ang="0" scaled="0"/>
              </a:gradFill>
              <a:ln w="12700" cap="flat">
                <a:noFill/>
                <a:miter lim="400000"/>
              </a:ln>
              <a:effectLst/>
            </p:spPr>
            <p:txBody>
              <a:bodyPr wrap="square" lIns="45719" tIns="45719" rIns="45719" bIns="45719" numCol="1" anchor="ctr">
                <a:noAutofit/>
              </a:bodyPr>
              <a:lstStyle/>
              <a:p>
                <a:pPr/>
              </a:p>
            </p:txBody>
          </p:sp>
          <p:sp>
            <p:nvSpPr>
              <p:cNvPr id="466" name="Rectangle 4"/>
              <p:cNvSpPr txBox="1"/>
              <p:nvPr/>
            </p:nvSpPr>
            <p:spPr>
              <a:xfrm>
                <a:off x="0" y="0"/>
                <a:ext cx="1319196" cy="6127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i="1" sz="1600">
                    <a:latin typeface="FuturaA Bk BT"/>
                    <a:ea typeface="FuturaA Bk BT"/>
                    <a:cs typeface="FuturaA Bk BT"/>
                    <a:sym typeface="FuturaA Bk BT"/>
                  </a:defRPr>
                </a:pPr>
                <a:r>
                  <a:t>1993</a:t>
                </a:r>
              </a:p>
              <a:p>
                <a:pPr defTabSz="844550">
                  <a:defRPr i="1" sz="1600">
                    <a:latin typeface="FuturaA Bk BT"/>
                    <a:ea typeface="FuturaA Bk BT"/>
                    <a:cs typeface="FuturaA Bk BT"/>
                    <a:sym typeface="FuturaA Bk BT"/>
                  </a:defRPr>
                </a:pPr>
                <a:r>
                  <a:t>Web-Browser</a:t>
                </a:r>
              </a:p>
            </p:txBody>
          </p:sp>
        </p:grpSp>
        <p:grpSp>
          <p:nvGrpSpPr>
            <p:cNvPr id="470" name="Group 5"/>
            <p:cNvGrpSpPr/>
            <p:nvPr/>
          </p:nvGrpSpPr>
          <p:grpSpPr>
            <a:xfrm>
              <a:off x="2170102" y="14287"/>
              <a:ext cx="1309698" cy="4746626"/>
              <a:chOff x="0" y="0"/>
              <a:chExt cx="1309698" cy="4746625"/>
            </a:xfrm>
          </p:grpSpPr>
          <p:sp>
            <p:nvSpPr>
              <p:cNvPr id="468" name="Rectangle 6"/>
              <p:cNvSpPr/>
              <p:nvPr/>
            </p:nvSpPr>
            <p:spPr>
              <a:xfrm>
                <a:off x="33348" y="33695"/>
                <a:ext cx="1276351" cy="4712931"/>
              </a:xfrm>
              <a:prstGeom prst="rect">
                <a:avLst/>
              </a:prstGeom>
              <a:gradFill flip="none" rotWithShape="1">
                <a:gsLst>
                  <a:gs pos="0">
                    <a:srgbClr val="FFFF00"/>
                  </a:gs>
                  <a:gs pos="100000">
                    <a:schemeClr val="accent3">
                      <a:lumOff val="44000"/>
                    </a:schemeClr>
                  </a:gs>
                </a:gsLst>
                <a:lin ang="0" scaled="0"/>
              </a:gradFill>
              <a:ln w="12700" cap="flat">
                <a:noFill/>
                <a:miter lim="400000"/>
              </a:ln>
              <a:effectLst/>
            </p:spPr>
            <p:txBody>
              <a:bodyPr wrap="square" lIns="45719" tIns="45719" rIns="45719" bIns="45719" numCol="1" anchor="ctr">
                <a:noAutofit/>
              </a:bodyPr>
              <a:lstStyle/>
              <a:p>
                <a:pPr/>
              </a:p>
            </p:txBody>
          </p:sp>
          <p:sp>
            <p:nvSpPr>
              <p:cNvPr id="469" name="Rectangle 7"/>
              <p:cNvSpPr txBox="1"/>
              <p:nvPr/>
            </p:nvSpPr>
            <p:spPr>
              <a:xfrm>
                <a:off x="0" y="0"/>
                <a:ext cx="667825" cy="6127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i="1" sz="1600">
                    <a:latin typeface="FuturaA Bk BT"/>
                    <a:ea typeface="FuturaA Bk BT"/>
                    <a:cs typeface="FuturaA Bk BT"/>
                    <a:sym typeface="FuturaA Bk BT"/>
                  </a:defRPr>
                </a:pPr>
                <a:r>
                  <a:t>1972</a:t>
                </a:r>
              </a:p>
              <a:p>
                <a:pPr defTabSz="844550">
                  <a:defRPr i="1" sz="1600">
                    <a:latin typeface="FuturaA Bk BT"/>
                    <a:ea typeface="FuturaA Bk BT"/>
                    <a:cs typeface="FuturaA Bk BT"/>
                    <a:sym typeface="FuturaA Bk BT"/>
                  </a:defRPr>
                </a:pPr>
                <a:r>
                  <a:t>E-Mail</a:t>
                </a:r>
              </a:p>
            </p:txBody>
          </p:sp>
        </p:grpSp>
        <p:grpSp>
          <p:nvGrpSpPr>
            <p:cNvPr id="473" name="Group 8"/>
            <p:cNvGrpSpPr/>
            <p:nvPr/>
          </p:nvGrpSpPr>
          <p:grpSpPr>
            <a:xfrm>
              <a:off x="3468697" y="-1"/>
              <a:ext cx="1911341" cy="4760914"/>
              <a:chOff x="0" y="0"/>
              <a:chExt cx="1911340" cy="4760912"/>
            </a:xfrm>
          </p:grpSpPr>
          <p:sp>
            <p:nvSpPr>
              <p:cNvPr id="471" name="Rectangle 9"/>
              <p:cNvSpPr/>
              <p:nvPr/>
            </p:nvSpPr>
            <p:spPr>
              <a:xfrm>
                <a:off x="0" y="46891"/>
                <a:ext cx="1911341" cy="4714022"/>
              </a:xfrm>
              <a:prstGeom prst="rect">
                <a:avLst/>
              </a:prstGeom>
              <a:gradFill flip="none" rotWithShape="1">
                <a:gsLst>
                  <a:gs pos="0">
                    <a:srgbClr val="FFFF00"/>
                  </a:gs>
                  <a:gs pos="100000">
                    <a:schemeClr val="accent3">
                      <a:lumOff val="44000"/>
                    </a:schemeClr>
                  </a:gs>
                </a:gsLst>
                <a:lin ang="0" scaled="0"/>
              </a:gradFill>
              <a:ln w="12700" cap="flat">
                <a:noFill/>
                <a:miter lim="400000"/>
              </a:ln>
              <a:effectLst/>
            </p:spPr>
            <p:txBody>
              <a:bodyPr wrap="square" lIns="45719" tIns="45719" rIns="45719" bIns="45719" numCol="1" anchor="ctr">
                <a:noAutofit/>
              </a:bodyPr>
              <a:lstStyle/>
              <a:p>
                <a:pPr/>
              </a:p>
            </p:txBody>
          </p:sp>
          <p:sp>
            <p:nvSpPr>
              <p:cNvPr id="472" name="Rectangle 10"/>
              <p:cNvSpPr txBox="1"/>
              <p:nvPr/>
            </p:nvSpPr>
            <p:spPr>
              <a:xfrm>
                <a:off x="4742" y="0"/>
                <a:ext cx="984234" cy="9048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i="1" sz="1600">
                    <a:latin typeface="FuturaA Bk BT"/>
                    <a:ea typeface="FuturaA Bk BT"/>
                    <a:cs typeface="FuturaA Bk BT"/>
                    <a:sym typeface="FuturaA Bk BT"/>
                  </a:defRPr>
                </a:pPr>
                <a:r>
                  <a:t>1980</a:t>
                </a:r>
              </a:p>
              <a:p>
                <a:pPr defTabSz="844550">
                  <a:defRPr i="1" sz="1600">
                    <a:latin typeface="FuturaA Bk BT"/>
                    <a:ea typeface="FuturaA Bk BT"/>
                    <a:cs typeface="FuturaA Bk BT"/>
                    <a:sym typeface="FuturaA Bk BT"/>
                  </a:defRPr>
                </a:pPr>
                <a:r>
                  <a:t>Personal</a:t>
                </a:r>
              </a:p>
              <a:p>
                <a:pPr defTabSz="844550">
                  <a:defRPr i="1" sz="1600">
                    <a:latin typeface="FuturaA Bk BT"/>
                    <a:ea typeface="FuturaA Bk BT"/>
                    <a:cs typeface="FuturaA Bk BT"/>
                    <a:sym typeface="FuturaA Bk BT"/>
                  </a:defRPr>
                </a:pPr>
                <a:r>
                  <a:t>Computer</a:t>
                </a:r>
              </a:p>
            </p:txBody>
          </p:sp>
        </p:grpSp>
        <p:sp>
          <p:nvSpPr>
            <p:cNvPr id="474" name="Line 12"/>
            <p:cNvSpPr/>
            <p:nvPr/>
          </p:nvSpPr>
          <p:spPr>
            <a:xfrm>
              <a:off x="6835775" y="4521200"/>
              <a:ext cx="817564" cy="1"/>
            </a:xfrm>
            <a:prstGeom prst="line">
              <a:avLst/>
            </a:prstGeom>
            <a:noFill/>
            <a:ln w="25400" cap="flat">
              <a:solidFill>
                <a:srgbClr val="919191"/>
              </a:solidFill>
              <a:prstDash val="solid"/>
              <a:round/>
              <a:tailEnd type="triangle" w="med" len="med"/>
            </a:ln>
            <a:effectLst/>
          </p:spPr>
          <p:txBody>
            <a:bodyPr wrap="square" lIns="45719" tIns="45719" rIns="45719" bIns="45719" numCol="1" anchor="t">
              <a:noAutofit/>
            </a:bodyPr>
            <a:lstStyle/>
            <a:p>
              <a:pPr/>
            </a:p>
          </p:txBody>
        </p:sp>
        <p:sp>
          <p:nvSpPr>
            <p:cNvPr id="475" name="Line 13"/>
            <p:cNvSpPr/>
            <p:nvPr/>
          </p:nvSpPr>
          <p:spPr>
            <a:xfrm>
              <a:off x="6835775" y="3754437"/>
              <a:ext cx="817564" cy="1"/>
            </a:xfrm>
            <a:prstGeom prst="line">
              <a:avLst/>
            </a:prstGeom>
            <a:noFill/>
            <a:ln w="25400" cap="flat">
              <a:solidFill>
                <a:srgbClr val="919191"/>
              </a:solidFill>
              <a:prstDash val="solid"/>
              <a:round/>
              <a:tailEnd type="triangle" w="med" len="med"/>
            </a:ln>
            <a:effectLst/>
          </p:spPr>
          <p:txBody>
            <a:bodyPr wrap="square" lIns="45719" tIns="45719" rIns="45719" bIns="45719" numCol="1" anchor="t">
              <a:noAutofit/>
            </a:bodyPr>
            <a:lstStyle/>
            <a:p>
              <a:pPr/>
            </a:p>
          </p:txBody>
        </p:sp>
        <p:sp>
          <p:nvSpPr>
            <p:cNvPr id="476" name="Line 14"/>
            <p:cNvSpPr/>
            <p:nvPr/>
          </p:nvSpPr>
          <p:spPr>
            <a:xfrm>
              <a:off x="179387" y="4760912"/>
              <a:ext cx="8110539" cy="1"/>
            </a:xfrm>
            <a:prstGeom prst="line">
              <a:avLst/>
            </a:prstGeom>
            <a:noFill/>
            <a:ln w="127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477" name="Line 15"/>
            <p:cNvSpPr/>
            <p:nvPr/>
          </p:nvSpPr>
          <p:spPr>
            <a:xfrm>
              <a:off x="400049" y="4695825"/>
              <a:ext cx="1" cy="106363"/>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478" name="Line 16"/>
            <p:cNvSpPr/>
            <p:nvPr/>
          </p:nvSpPr>
          <p:spPr>
            <a:xfrm>
              <a:off x="3467100" y="4703762"/>
              <a:ext cx="1" cy="1063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479" name="Line 17"/>
            <p:cNvSpPr/>
            <p:nvPr/>
          </p:nvSpPr>
          <p:spPr>
            <a:xfrm>
              <a:off x="6565900" y="4692650"/>
              <a:ext cx="1" cy="122238"/>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480" name="Rectangle 18"/>
            <p:cNvSpPr txBox="1"/>
            <p:nvPr/>
          </p:nvSpPr>
          <p:spPr>
            <a:xfrm>
              <a:off x="107939" y="4711700"/>
              <a:ext cx="572353"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lvl1pPr defTabSz="844550">
                <a:defRPr sz="1700">
                  <a:latin typeface="FuturaA Bk BT"/>
                  <a:ea typeface="FuturaA Bk BT"/>
                  <a:cs typeface="FuturaA Bk BT"/>
                  <a:sym typeface="FuturaA Bk BT"/>
                </a:defRPr>
              </a:lvl1pPr>
            </a:lstStyle>
            <a:p>
              <a:pPr/>
              <a:r>
                <a:t>1960</a:t>
              </a:r>
            </a:p>
          </p:txBody>
        </p:sp>
        <p:sp>
          <p:nvSpPr>
            <p:cNvPr id="481" name="Rectangle 19"/>
            <p:cNvSpPr txBox="1"/>
            <p:nvPr/>
          </p:nvSpPr>
          <p:spPr>
            <a:xfrm>
              <a:off x="1643052" y="4700587"/>
              <a:ext cx="572352"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lvl1pPr defTabSz="844550">
                <a:defRPr sz="1700">
                  <a:latin typeface="FuturaA Bk BT"/>
                  <a:ea typeface="FuturaA Bk BT"/>
                  <a:cs typeface="FuturaA Bk BT"/>
                  <a:sym typeface="FuturaA Bk BT"/>
                </a:defRPr>
              </a:lvl1pPr>
            </a:lstStyle>
            <a:p>
              <a:pPr/>
              <a:r>
                <a:t>1970</a:t>
              </a:r>
            </a:p>
          </p:txBody>
        </p:sp>
        <p:sp>
          <p:nvSpPr>
            <p:cNvPr id="482" name="Rectangle 20"/>
            <p:cNvSpPr txBox="1"/>
            <p:nvPr/>
          </p:nvSpPr>
          <p:spPr>
            <a:xfrm>
              <a:off x="3174990" y="4700587"/>
              <a:ext cx="572352"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lvl1pPr defTabSz="844550">
                <a:defRPr sz="1700">
                  <a:latin typeface="FuturaA Bk BT"/>
                  <a:ea typeface="FuturaA Bk BT"/>
                  <a:cs typeface="FuturaA Bk BT"/>
                  <a:sym typeface="FuturaA Bk BT"/>
                </a:defRPr>
              </a:lvl1pPr>
            </a:lstStyle>
            <a:p>
              <a:pPr/>
              <a:r>
                <a:t>1980</a:t>
              </a:r>
            </a:p>
          </p:txBody>
        </p:sp>
        <p:sp>
          <p:nvSpPr>
            <p:cNvPr id="483" name="Rectangle 21"/>
            <p:cNvSpPr txBox="1"/>
            <p:nvPr/>
          </p:nvSpPr>
          <p:spPr>
            <a:xfrm>
              <a:off x="4705340" y="4700587"/>
              <a:ext cx="572352"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lvl1pPr defTabSz="844550">
                <a:defRPr sz="1700">
                  <a:latin typeface="FuturaA Bk BT"/>
                  <a:ea typeface="FuturaA Bk BT"/>
                  <a:cs typeface="FuturaA Bk BT"/>
                  <a:sym typeface="FuturaA Bk BT"/>
                </a:defRPr>
              </a:lvl1pPr>
            </a:lstStyle>
            <a:p>
              <a:pPr/>
              <a:r>
                <a:t>1990</a:t>
              </a:r>
            </a:p>
          </p:txBody>
        </p:sp>
        <p:sp>
          <p:nvSpPr>
            <p:cNvPr id="484" name="Rectangle 22"/>
            <p:cNvSpPr txBox="1"/>
            <p:nvPr/>
          </p:nvSpPr>
          <p:spPr>
            <a:xfrm>
              <a:off x="6245215" y="4700587"/>
              <a:ext cx="572352"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lvl1pPr defTabSz="844550">
                <a:defRPr sz="1700">
                  <a:latin typeface="FuturaA Bk BT"/>
                  <a:ea typeface="FuturaA Bk BT"/>
                  <a:cs typeface="FuturaA Bk BT"/>
                  <a:sym typeface="FuturaA Bk BT"/>
                </a:defRPr>
              </a:lvl1pPr>
            </a:lstStyle>
            <a:p>
              <a:pPr/>
              <a:r>
                <a:t>2000</a:t>
              </a:r>
            </a:p>
          </p:txBody>
        </p:sp>
        <p:sp>
          <p:nvSpPr>
            <p:cNvPr id="485" name="Line 23"/>
            <p:cNvSpPr/>
            <p:nvPr/>
          </p:nvSpPr>
          <p:spPr>
            <a:xfrm flipV="1">
              <a:off x="1933575" y="26986"/>
              <a:ext cx="1" cy="473710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486" name="Line 24"/>
            <p:cNvSpPr/>
            <p:nvPr/>
          </p:nvSpPr>
          <p:spPr>
            <a:xfrm flipV="1">
              <a:off x="3467100" y="15875"/>
              <a:ext cx="1" cy="474821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487" name="Line 25"/>
            <p:cNvSpPr/>
            <p:nvPr/>
          </p:nvSpPr>
          <p:spPr>
            <a:xfrm flipV="1">
              <a:off x="5002213" y="15875"/>
              <a:ext cx="1" cy="4748213"/>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488" name="Line 26"/>
            <p:cNvSpPr/>
            <p:nvPr/>
          </p:nvSpPr>
          <p:spPr>
            <a:xfrm flipV="1">
              <a:off x="6564313" y="65086"/>
              <a:ext cx="1" cy="4649789"/>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489" name="Line 27"/>
            <p:cNvSpPr/>
            <p:nvPr/>
          </p:nvSpPr>
          <p:spPr>
            <a:xfrm flipV="1">
              <a:off x="398462" y="26986"/>
              <a:ext cx="1" cy="4711701"/>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490" name="Arc 28"/>
            <p:cNvSpPr/>
            <p:nvPr/>
          </p:nvSpPr>
          <p:spPr>
            <a:xfrm>
              <a:off x="366712" y="2201405"/>
              <a:ext cx="1214438" cy="378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548" y="13949"/>
                    <a:pt x="7900" y="21596"/>
                    <a:pt x="0" y="21600"/>
                  </a:cubicBezTo>
                </a:path>
              </a:pathLst>
            </a:custGeom>
            <a:noFill/>
            <a:ln w="25400" cap="rnd">
              <a:solidFill>
                <a:srgbClr val="919191"/>
              </a:solidFill>
              <a:prstDash val="solid"/>
              <a:round/>
              <a:headEnd type="triangle" w="med" len="med"/>
            </a:ln>
            <a:effectLst/>
          </p:spPr>
          <p:txBody>
            <a:bodyPr wrap="square" lIns="45719" tIns="45719" rIns="45719" bIns="45719" numCol="1" anchor="ctr">
              <a:noAutofit/>
            </a:bodyPr>
            <a:lstStyle/>
            <a:p>
              <a:pPr/>
            </a:p>
          </p:txBody>
        </p:sp>
        <p:sp>
          <p:nvSpPr>
            <p:cNvPr id="491" name="Line 29"/>
            <p:cNvSpPr/>
            <p:nvPr/>
          </p:nvSpPr>
          <p:spPr>
            <a:xfrm>
              <a:off x="5894387" y="696911"/>
              <a:ext cx="1766889" cy="1"/>
            </a:xfrm>
            <a:prstGeom prst="line">
              <a:avLst/>
            </a:prstGeom>
            <a:noFill/>
            <a:ln w="25400" cap="flat">
              <a:solidFill>
                <a:srgbClr val="919191"/>
              </a:solidFill>
              <a:prstDash val="solid"/>
              <a:round/>
              <a:tailEnd type="triangle" w="med" len="med"/>
            </a:ln>
            <a:effectLst/>
          </p:spPr>
          <p:txBody>
            <a:bodyPr wrap="square" lIns="45719" tIns="45719" rIns="45719" bIns="45719" numCol="1" anchor="t">
              <a:noAutofit/>
            </a:bodyPr>
            <a:lstStyle/>
            <a:p>
              <a:pPr/>
            </a:p>
          </p:txBody>
        </p:sp>
        <p:sp>
          <p:nvSpPr>
            <p:cNvPr id="492" name="Arc 30"/>
            <p:cNvSpPr/>
            <p:nvPr/>
          </p:nvSpPr>
          <p:spPr>
            <a:xfrm>
              <a:off x="3654425" y="3665709"/>
              <a:ext cx="910048" cy="4315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13285" y="19622"/>
                    <a:pt x="5619" y="11954"/>
                    <a:pt x="0" y="0"/>
                  </a:cubicBezTo>
                </a:path>
              </a:pathLst>
            </a:custGeom>
            <a:noFill/>
            <a:ln w="25400" cap="rnd">
              <a:solidFill>
                <a:srgbClr val="919191"/>
              </a:solidFill>
              <a:prstDash val="solid"/>
              <a:round/>
              <a:headEnd type="triangle" w="med" len="med"/>
            </a:ln>
            <a:effectLst/>
          </p:spPr>
          <p:txBody>
            <a:bodyPr wrap="square" lIns="45719" tIns="45719" rIns="45719" bIns="45719" numCol="1" anchor="ctr">
              <a:noAutofit/>
            </a:bodyPr>
            <a:lstStyle/>
            <a:p>
              <a:pPr/>
            </a:p>
          </p:txBody>
        </p:sp>
        <p:sp>
          <p:nvSpPr>
            <p:cNvPr id="493" name="Line 31"/>
            <p:cNvSpPr/>
            <p:nvPr/>
          </p:nvSpPr>
          <p:spPr>
            <a:xfrm>
              <a:off x="4852988" y="4090987"/>
              <a:ext cx="2819401" cy="9526"/>
            </a:xfrm>
            <a:prstGeom prst="line">
              <a:avLst/>
            </a:prstGeom>
            <a:noFill/>
            <a:ln w="25400" cap="flat">
              <a:solidFill>
                <a:srgbClr val="919191"/>
              </a:solidFill>
              <a:prstDash val="solid"/>
              <a:round/>
              <a:tailEnd type="triangle" w="med" len="med"/>
            </a:ln>
            <a:effectLst/>
          </p:spPr>
          <p:txBody>
            <a:bodyPr wrap="square" lIns="45719" tIns="45719" rIns="45719" bIns="45719" numCol="1" anchor="t">
              <a:noAutofit/>
            </a:bodyPr>
            <a:lstStyle/>
            <a:p>
              <a:pPr/>
            </a:p>
          </p:txBody>
        </p:sp>
        <p:sp>
          <p:nvSpPr>
            <p:cNvPr id="494" name="Rectangle 32"/>
            <p:cNvSpPr txBox="1"/>
            <p:nvPr/>
          </p:nvSpPr>
          <p:spPr>
            <a:xfrm>
              <a:off x="3954452" y="2709862"/>
              <a:ext cx="1376179" cy="5746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Frame Relay</a:t>
              </a:r>
              <a:br/>
              <a:r>
                <a:rPr b="0" sz="1600"/>
                <a:t> </a:t>
              </a:r>
              <a:r>
                <a:rPr b="0" sz="1400"/>
                <a:t>(1988)</a:t>
              </a:r>
            </a:p>
          </p:txBody>
        </p:sp>
        <p:sp>
          <p:nvSpPr>
            <p:cNvPr id="495" name="Line 33"/>
            <p:cNvSpPr/>
            <p:nvPr/>
          </p:nvSpPr>
          <p:spPr>
            <a:xfrm>
              <a:off x="3829050" y="1066799"/>
              <a:ext cx="3824289" cy="6351"/>
            </a:xfrm>
            <a:prstGeom prst="line">
              <a:avLst/>
            </a:prstGeom>
            <a:noFill/>
            <a:ln w="25400" cap="flat">
              <a:solidFill>
                <a:srgbClr val="919191"/>
              </a:solidFill>
              <a:prstDash val="solid"/>
              <a:round/>
              <a:tailEnd type="triangle" w="med" len="med"/>
            </a:ln>
            <a:effectLst/>
          </p:spPr>
          <p:txBody>
            <a:bodyPr wrap="square" lIns="45719" tIns="45719" rIns="45719" bIns="45719" numCol="1" anchor="t">
              <a:noAutofit/>
            </a:bodyPr>
            <a:lstStyle/>
            <a:p>
              <a:pPr/>
            </a:p>
          </p:txBody>
        </p:sp>
        <p:sp>
          <p:nvSpPr>
            <p:cNvPr id="496" name="Arc 34"/>
            <p:cNvSpPr/>
            <p:nvPr/>
          </p:nvSpPr>
          <p:spPr>
            <a:xfrm>
              <a:off x="3055937" y="3160064"/>
              <a:ext cx="1481389" cy="1609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13293" y="21281"/>
                    <a:pt x="5442" y="13429"/>
                    <a:pt x="0" y="0"/>
                  </a:cubicBezTo>
                </a:path>
              </a:pathLst>
            </a:custGeom>
            <a:noFill/>
            <a:ln w="25400" cap="rnd">
              <a:solidFill>
                <a:srgbClr val="919191"/>
              </a:solidFill>
              <a:prstDash val="solid"/>
              <a:round/>
              <a:headEnd type="triangle" w="med" len="med"/>
            </a:ln>
            <a:effectLst/>
          </p:spPr>
          <p:txBody>
            <a:bodyPr wrap="square" lIns="45719" tIns="45719" rIns="45719" bIns="45719" numCol="1" anchor="ctr">
              <a:noAutofit/>
            </a:bodyPr>
            <a:lstStyle/>
            <a:p>
              <a:pPr/>
            </a:p>
          </p:txBody>
        </p:sp>
        <p:sp>
          <p:nvSpPr>
            <p:cNvPr id="497" name="Arc 35"/>
            <p:cNvSpPr/>
            <p:nvPr/>
          </p:nvSpPr>
          <p:spPr>
            <a:xfrm rot="10800000">
              <a:off x="1698625" y="1096961"/>
              <a:ext cx="1813623" cy="1066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638" y="11059"/>
                    <a:pt x="8135" y="18562"/>
                    <a:pt x="0" y="21600"/>
                  </a:cubicBezTo>
                </a:path>
              </a:pathLst>
            </a:custGeom>
            <a:noFill/>
            <a:ln w="25400" cap="rnd">
              <a:solidFill>
                <a:srgbClr val="919191"/>
              </a:solidFill>
              <a:prstDash val="solid"/>
              <a:round/>
              <a:tailEnd type="triangle" w="med" len="med"/>
            </a:ln>
            <a:effectLst/>
          </p:spPr>
          <p:txBody>
            <a:bodyPr wrap="square" lIns="45719" tIns="45719" rIns="45719" bIns="45719" numCol="1" anchor="ctr">
              <a:noAutofit/>
            </a:bodyPr>
            <a:lstStyle/>
            <a:p>
              <a:pPr/>
            </a:p>
          </p:txBody>
        </p:sp>
        <p:sp>
          <p:nvSpPr>
            <p:cNvPr id="498" name="Arc 36"/>
            <p:cNvSpPr/>
            <p:nvPr/>
          </p:nvSpPr>
          <p:spPr>
            <a:xfrm rot="10800000">
              <a:off x="4587954" y="674686"/>
              <a:ext cx="984172" cy="1722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271" y="14058"/>
                    <a:pt x="7729" y="21594"/>
                    <a:pt x="0" y="21600"/>
                  </a:cubicBezTo>
                </a:path>
              </a:pathLst>
            </a:custGeom>
            <a:noFill/>
            <a:ln w="25400" cap="rnd">
              <a:solidFill>
                <a:srgbClr val="919191"/>
              </a:solidFill>
              <a:prstDash val="solid"/>
              <a:round/>
              <a:tailEnd type="triangle" w="med" len="med"/>
            </a:ln>
            <a:effectLst/>
          </p:spPr>
          <p:txBody>
            <a:bodyPr wrap="square" lIns="45719" tIns="45719" rIns="45719" bIns="45719" numCol="1" anchor="ctr">
              <a:noAutofit/>
            </a:bodyPr>
            <a:lstStyle/>
            <a:p>
              <a:pPr/>
            </a:p>
          </p:txBody>
        </p:sp>
        <p:sp>
          <p:nvSpPr>
            <p:cNvPr id="499" name="Line 37"/>
            <p:cNvSpPr/>
            <p:nvPr/>
          </p:nvSpPr>
          <p:spPr>
            <a:xfrm flipH="1">
              <a:off x="3371850" y="4132262"/>
              <a:ext cx="1195389" cy="160339"/>
            </a:xfrm>
            <a:prstGeom prst="line">
              <a:avLst/>
            </a:prstGeom>
            <a:noFill/>
            <a:ln w="25400" cap="flat">
              <a:solidFill>
                <a:srgbClr val="919191"/>
              </a:solidFill>
              <a:prstDash val="solid"/>
              <a:round/>
              <a:headEnd type="triangle" w="med" len="med"/>
            </a:ln>
            <a:effectLst/>
          </p:spPr>
          <p:txBody>
            <a:bodyPr wrap="square" lIns="45719" tIns="45719" rIns="45719" bIns="45719" numCol="1" anchor="t">
              <a:noAutofit/>
            </a:bodyPr>
            <a:lstStyle/>
            <a:p>
              <a:pPr/>
            </a:p>
          </p:txBody>
        </p:sp>
        <p:sp>
          <p:nvSpPr>
            <p:cNvPr id="500" name="Line 38"/>
            <p:cNvSpPr/>
            <p:nvPr/>
          </p:nvSpPr>
          <p:spPr>
            <a:xfrm>
              <a:off x="2759075" y="1870074"/>
              <a:ext cx="3314701" cy="1588"/>
            </a:xfrm>
            <a:prstGeom prst="line">
              <a:avLst/>
            </a:prstGeom>
            <a:noFill/>
            <a:ln w="25400" cap="flat">
              <a:solidFill>
                <a:srgbClr val="919191"/>
              </a:solidFill>
              <a:prstDash val="solid"/>
              <a:round/>
            </a:ln>
            <a:effectLst/>
          </p:spPr>
          <p:txBody>
            <a:bodyPr wrap="square" lIns="45719" tIns="45719" rIns="45719" bIns="45719" numCol="1" anchor="t">
              <a:noAutofit/>
            </a:bodyPr>
            <a:lstStyle/>
            <a:p>
              <a:pPr/>
            </a:p>
          </p:txBody>
        </p:sp>
        <p:sp>
          <p:nvSpPr>
            <p:cNvPr id="501" name="Arc 39"/>
            <p:cNvSpPr/>
            <p:nvPr/>
          </p:nvSpPr>
          <p:spPr>
            <a:xfrm>
              <a:off x="5934030" y="4308544"/>
              <a:ext cx="738327" cy="212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13194" y="21293"/>
                    <a:pt x="5286" y="13384"/>
                    <a:pt x="0" y="0"/>
                  </a:cubicBezTo>
                </a:path>
              </a:pathLst>
            </a:custGeom>
            <a:noFill/>
            <a:ln w="25400" cap="rnd">
              <a:solidFill>
                <a:srgbClr val="919191"/>
              </a:solidFill>
              <a:prstDash val="solid"/>
              <a:round/>
              <a:headEnd type="triangle" w="med" len="med"/>
            </a:ln>
            <a:effectLst/>
          </p:spPr>
          <p:txBody>
            <a:bodyPr wrap="square" lIns="45719" tIns="45719" rIns="45719" bIns="45719" numCol="1" anchor="ctr">
              <a:noAutofit/>
            </a:bodyPr>
            <a:lstStyle/>
            <a:p>
              <a:pPr/>
            </a:p>
          </p:txBody>
        </p:sp>
        <p:sp>
          <p:nvSpPr>
            <p:cNvPr id="502" name="Rectangle 40"/>
            <p:cNvSpPr/>
            <p:nvPr/>
          </p:nvSpPr>
          <p:spPr>
            <a:xfrm>
              <a:off x="0" y="2668587"/>
              <a:ext cx="1052298" cy="904859"/>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sz="1600">
                  <a:latin typeface="FuturaA Bk BT"/>
                  <a:ea typeface="FuturaA Bk BT"/>
                  <a:cs typeface="FuturaA Bk BT"/>
                  <a:sym typeface="FuturaA Bk BT"/>
                </a:defRPr>
              </a:pPr>
              <a:r>
                <a:t>Studien zu</a:t>
              </a:r>
            </a:p>
            <a:p>
              <a:pPr defTabSz="844550">
                <a:defRPr i="1" sz="1600">
                  <a:latin typeface="FuturaA Bk BT"/>
                  <a:ea typeface="FuturaA Bk BT"/>
                  <a:cs typeface="FuturaA Bk BT"/>
                  <a:sym typeface="FuturaA Bk BT"/>
                </a:defRPr>
              </a:pPr>
              <a:r>
                <a:t>Packet</a:t>
              </a:r>
            </a:p>
            <a:p>
              <a:pPr defTabSz="844550">
                <a:defRPr i="1" sz="1600">
                  <a:latin typeface="FuturaA Bk BT"/>
                  <a:ea typeface="FuturaA Bk BT"/>
                  <a:cs typeface="FuturaA Bk BT"/>
                  <a:sym typeface="FuturaA Bk BT"/>
                </a:defRPr>
              </a:pPr>
              <a:r>
                <a:t>Switching</a:t>
              </a:r>
            </a:p>
          </p:txBody>
        </p:sp>
        <p:sp>
          <p:nvSpPr>
            <p:cNvPr id="503" name="Rectangle 41"/>
            <p:cNvSpPr txBox="1"/>
            <p:nvPr/>
          </p:nvSpPr>
          <p:spPr>
            <a:xfrm>
              <a:off x="699606" y="1639887"/>
              <a:ext cx="1095867" cy="5746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algn="r" defTabSz="844550">
                <a:defRPr sz="1700">
                  <a:latin typeface="FuturaA Bk BT"/>
                  <a:ea typeface="FuturaA Bk BT"/>
                  <a:cs typeface="FuturaA Bk BT"/>
                  <a:sym typeface="FuturaA Bk BT"/>
                </a:defRPr>
              </a:pPr>
              <a:r>
                <a:t>ARPANET</a:t>
              </a:r>
              <a:br/>
              <a:r>
                <a:rPr sz="1600"/>
                <a:t> </a:t>
              </a:r>
              <a:r>
                <a:rPr sz="1400"/>
                <a:t>(1969)</a:t>
              </a:r>
              <a:r>
                <a:rPr sz="1600"/>
                <a:t>     </a:t>
              </a:r>
            </a:p>
          </p:txBody>
        </p:sp>
        <p:sp>
          <p:nvSpPr>
            <p:cNvPr id="504" name="Rectangle 42"/>
            <p:cNvSpPr txBox="1"/>
            <p:nvPr/>
          </p:nvSpPr>
          <p:spPr>
            <a:xfrm>
              <a:off x="3773477" y="1054099"/>
              <a:ext cx="1106601"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IPv4</a:t>
              </a:r>
              <a:r>
                <a:rPr b="0" sz="1600"/>
                <a:t> </a:t>
              </a:r>
              <a:r>
                <a:rPr b="0" sz="1400"/>
                <a:t>(1981)</a:t>
              </a:r>
            </a:p>
          </p:txBody>
        </p:sp>
        <p:sp>
          <p:nvSpPr>
            <p:cNvPr id="505" name="Rectangle 43"/>
            <p:cNvSpPr txBox="1"/>
            <p:nvPr/>
          </p:nvSpPr>
          <p:spPr>
            <a:xfrm>
              <a:off x="5773727" y="744536"/>
              <a:ext cx="1106601"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IPv6</a:t>
              </a:r>
              <a:r>
                <a:rPr b="0" sz="1600"/>
                <a:t> </a:t>
              </a:r>
              <a:r>
                <a:rPr b="0" sz="1400"/>
                <a:t>(1995)</a:t>
              </a:r>
            </a:p>
          </p:txBody>
        </p:sp>
        <p:sp>
          <p:nvSpPr>
            <p:cNvPr id="506" name="Rectangle 44"/>
            <p:cNvSpPr txBox="1"/>
            <p:nvPr/>
          </p:nvSpPr>
          <p:spPr>
            <a:xfrm>
              <a:off x="2687627" y="3459162"/>
              <a:ext cx="606012" cy="5492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X.25</a:t>
              </a:r>
              <a:br/>
              <a:r>
                <a:rPr b="0" sz="1400"/>
                <a:t>(1976)</a:t>
              </a:r>
            </a:p>
          </p:txBody>
        </p:sp>
        <p:sp>
          <p:nvSpPr>
            <p:cNvPr id="507" name="Rectangle 45"/>
            <p:cNvSpPr txBox="1"/>
            <p:nvPr/>
          </p:nvSpPr>
          <p:spPr>
            <a:xfrm>
              <a:off x="4400540" y="4157662"/>
              <a:ext cx="606012" cy="5492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ATM</a:t>
              </a:r>
              <a:br/>
              <a:r>
                <a:rPr b="0" sz="1400"/>
                <a:t>(1988)</a:t>
              </a:r>
            </a:p>
          </p:txBody>
        </p:sp>
        <p:sp>
          <p:nvSpPr>
            <p:cNvPr id="508" name="Rectangle 46"/>
            <p:cNvSpPr txBox="1"/>
            <p:nvPr/>
          </p:nvSpPr>
          <p:spPr>
            <a:xfrm>
              <a:off x="2182802" y="4002087"/>
              <a:ext cx="973022" cy="7549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lnSpc>
                  <a:spcPct val="90000"/>
                </a:lnSpc>
                <a:defRPr sz="1600">
                  <a:latin typeface="FuturaA Bk BT"/>
                  <a:ea typeface="FuturaA Bk BT"/>
                  <a:cs typeface="FuturaA Bk BT"/>
                  <a:sym typeface="FuturaA Bk BT"/>
                </a:defRPr>
              </a:pPr>
              <a:r>
                <a:t>Ideen</a:t>
              </a:r>
              <a:br/>
              <a:r>
                <a:t>zu einem </a:t>
              </a:r>
              <a:br/>
              <a:r>
                <a:rPr i="1"/>
                <a:t>B-ISDN</a:t>
              </a:r>
            </a:p>
          </p:txBody>
        </p:sp>
        <p:sp>
          <p:nvSpPr>
            <p:cNvPr id="509" name="Rectangle 47"/>
            <p:cNvSpPr txBox="1"/>
            <p:nvPr/>
          </p:nvSpPr>
          <p:spPr>
            <a:xfrm>
              <a:off x="2074852" y="2043111"/>
              <a:ext cx="1538190"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Ethernet</a:t>
              </a:r>
              <a:r>
                <a:rPr b="0" sz="1600"/>
                <a:t> </a:t>
              </a:r>
              <a:r>
                <a:rPr b="0" sz="1400"/>
                <a:t>(1974)</a:t>
              </a:r>
            </a:p>
          </p:txBody>
        </p:sp>
        <p:sp>
          <p:nvSpPr>
            <p:cNvPr id="510" name="Rectangle 48"/>
            <p:cNvSpPr txBox="1"/>
            <p:nvPr/>
          </p:nvSpPr>
          <p:spPr>
            <a:xfrm>
              <a:off x="6589702" y="4038600"/>
              <a:ext cx="1106285"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GFP</a:t>
              </a:r>
              <a:r>
                <a:rPr b="0" sz="1600"/>
                <a:t> </a:t>
              </a:r>
              <a:r>
                <a:rPr b="0" sz="1400"/>
                <a:t>(2001)</a:t>
              </a:r>
            </a:p>
          </p:txBody>
        </p:sp>
        <p:sp>
          <p:nvSpPr>
            <p:cNvPr id="511" name="Arc 49"/>
            <p:cNvSpPr/>
            <p:nvPr/>
          </p:nvSpPr>
          <p:spPr>
            <a:xfrm>
              <a:off x="3821905" y="849951"/>
              <a:ext cx="750016" cy="188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334" y="10895"/>
                    <a:pt x="7917" y="18310"/>
                    <a:pt x="0" y="21600"/>
                  </a:cubicBezTo>
                </a:path>
              </a:pathLst>
            </a:custGeom>
            <a:noFill/>
            <a:ln w="25400" cap="rnd">
              <a:solidFill>
                <a:srgbClr val="919191"/>
              </a:solidFill>
              <a:prstDash val="solid"/>
              <a:round/>
            </a:ln>
            <a:effectLst/>
          </p:spPr>
          <p:txBody>
            <a:bodyPr wrap="square" lIns="45719" tIns="45719" rIns="45719" bIns="45719" numCol="1" anchor="ctr">
              <a:noAutofit/>
            </a:bodyPr>
            <a:lstStyle/>
            <a:p>
              <a:pPr/>
            </a:p>
          </p:txBody>
        </p:sp>
        <p:sp>
          <p:nvSpPr>
            <p:cNvPr id="512" name="Arc 50"/>
            <p:cNvSpPr/>
            <p:nvPr/>
          </p:nvSpPr>
          <p:spPr>
            <a:xfrm>
              <a:off x="5179625" y="3924180"/>
              <a:ext cx="586108" cy="136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4913" y="12411"/>
                    <a:pt x="7552" y="19775"/>
                    <a:pt x="0" y="21600"/>
                  </a:cubicBezTo>
                </a:path>
              </a:pathLst>
            </a:custGeom>
            <a:noFill/>
            <a:ln w="25400" cap="rnd">
              <a:solidFill>
                <a:srgbClr val="919191"/>
              </a:solidFill>
              <a:prstDash val="solid"/>
              <a:round/>
            </a:ln>
            <a:effectLst/>
          </p:spPr>
          <p:txBody>
            <a:bodyPr wrap="square" lIns="45719" tIns="45719" rIns="45719" bIns="45719" numCol="1" anchor="ctr">
              <a:noAutofit/>
            </a:bodyPr>
            <a:lstStyle/>
            <a:p>
              <a:pPr/>
            </a:p>
          </p:txBody>
        </p:sp>
        <p:sp>
          <p:nvSpPr>
            <p:cNvPr id="513" name="Arc 51"/>
            <p:cNvSpPr/>
            <p:nvPr/>
          </p:nvSpPr>
          <p:spPr>
            <a:xfrm rot="10800000">
              <a:off x="5746750" y="3733829"/>
              <a:ext cx="864054" cy="1995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995" y="13496"/>
                    <a:pt x="8201" y="21294"/>
                    <a:pt x="0" y="21600"/>
                  </a:cubicBezTo>
                </a:path>
              </a:pathLst>
            </a:custGeom>
            <a:noFill/>
            <a:ln w="25400" cap="rnd">
              <a:solidFill>
                <a:srgbClr val="919191"/>
              </a:solidFill>
              <a:prstDash val="solid"/>
              <a:round/>
              <a:tailEnd type="triangle" w="med" len="med"/>
            </a:ln>
            <a:effectLst/>
          </p:spPr>
          <p:txBody>
            <a:bodyPr wrap="square" lIns="45719" tIns="45719" rIns="45719" bIns="45719" numCol="1" anchor="ctr">
              <a:noAutofit/>
            </a:bodyPr>
            <a:lstStyle/>
            <a:p>
              <a:pPr/>
            </a:p>
          </p:txBody>
        </p:sp>
        <p:sp>
          <p:nvSpPr>
            <p:cNvPr id="514" name="Rectangle 52"/>
            <p:cNvSpPr txBox="1"/>
            <p:nvPr/>
          </p:nvSpPr>
          <p:spPr>
            <a:xfrm>
              <a:off x="6491277" y="3319462"/>
              <a:ext cx="1262201"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MPLS</a:t>
              </a:r>
              <a:r>
                <a:rPr b="0" sz="1600"/>
                <a:t> </a:t>
              </a:r>
              <a:r>
                <a:rPr b="0" sz="1400"/>
                <a:t>(2001)</a:t>
              </a:r>
            </a:p>
          </p:txBody>
        </p:sp>
        <p:sp>
          <p:nvSpPr>
            <p:cNvPr id="515" name="Arc 53"/>
            <p:cNvSpPr/>
            <p:nvPr/>
          </p:nvSpPr>
          <p:spPr>
            <a:xfrm rot="10800000">
              <a:off x="4835525" y="2679699"/>
              <a:ext cx="2808289" cy="61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672" y="13902"/>
                    <a:pt x="7977" y="21596"/>
                    <a:pt x="0" y="21600"/>
                  </a:cubicBezTo>
                </a:path>
              </a:pathLst>
            </a:custGeom>
            <a:noFill/>
            <a:ln w="25400" cap="rnd">
              <a:solidFill>
                <a:srgbClr val="919191"/>
              </a:solidFill>
              <a:prstDash val="solid"/>
              <a:round/>
              <a:tailEnd type="triangle" w="med" len="med"/>
            </a:ln>
            <a:effectLst/>
          </p:spPr>
          <p:txBody>
            <a:bodyPr wrap="square" lIns="45719" tIns="45719" rIns="45719" bIns="45719" numCol="1" anchor="ctr">
              <a:noAutofit/>
            </a:bodyPr>
            <a:lstStyle/>
            <a:p>
              <a:pPr/>
            </a:p>
          </p:txBody>
        </p:sp>
        <p:sp>
          <p:nvSpPr>
            <p:cNvPr id="516" name="Line 55"/>
            <p:cNvSpPr/>
            <p:nvPr/>
          </p:nvSpPr>
          <p:spPr>
            <a:xfrm flipV="1">
              <a:off x="4764088" y="4022725"/>
              <a:ext cx="673101" cy="95251"/>
            </a:xfrm>
            <a:prstGeom prst="line">
              <a:avLst/>
            </a:prstGeom>
            <a:noFill/>
            <a:ln w="25400" cap="flat">
              <a:solidFill>
                <a:srgbClr val="919191"/>
              </a:solidFill>
              <a:prstDash val="solid"/>
              <a:round/>
            </a:ln>
            <a:effectLst/>
          </p:spPr>
          <p:txBody>
            <a:bodyPr wrap="square" lIns="45719" tIns="45719" rIns="45719" bIns="45719" numCol="1" anchor="t">
              <a:noAutofit/>
            </a:bodyPr>
            <a:lstStyle/>
            <a:p>
              <a:pPr/>
            </a:p>
          </p:txBody>
        </p:sp>
        <p:sp>
          <p:nvSpPr>
            <p:cNvPr id="517" name="Line 56"/>
            <p:cNvSpPr/>
            <p:nvPr/>
          </p:nvSpPr>
          <p:spPr>
            <a:xfrm>
              <a:off x="6170613" y="1866899"/>
              <a:ext cx="360363" cy="1"/>
            </a:xfrm>
            <a:prstGeom prst="line">
              <a:avLst/>
            </a:prstGeom>
            <a:noFill/>
            <a:ln w="50800" cap="flat">
              <a:solidFill>
                <a:srgbClr val="919191"/>
              </a:solidFill>
              <a:prstDash val="solid"/>
              <a:round/>
            </a:ln>
            <a:effectLst/>
          </p:spPr>
          <p:txBody>
            <a:bodyPr wrap="square" lIns="45719" tIns="45719" rIns="45719" bIns="45719" numCol="1" anchor="t">
              <a:noAutofit/>
            </a:bodyPr>
            <a:lstStyle/>
            <a:p>
              <a:pPr/>
            </a:p>
          </p:txBody>
        </p:sp>
        <p:sp>
          <p:nvSpPr>
            <p:cNvPr id="518" name="Line 57"/>
            <p:cNvSpPr/>
            <p:nvPr/>
          </p:nvSpPr>
          <p:spPr>
            <a:xfrm>
              <a:off x="6691313" y="1866899"/>
              <a:ext cx="258763" cy="1"/>
            </a:xfrm>
            <a:prstGeom prst="line">
              <a:avLst/>
            </a:prstGeom>
            <a:noFill/>
            <a:ln w="50800" cap="flat">
              <a:solidFill>
                <a:srgbClr val="919191"/>
              </a:solidFill>
              <a:prstDash val="solid"/>
              <a:round/>
            </a:ln>
            <a:effectLst/>
          </p:spPr>
          <p:txBody>
            <a:bodyPr wrap="square" lIns="45719" tIns="45719" rIns="45719" bIns="45719" numCol="1" anchor="t">
              <a:noAutofit/>
            </a:bodyPr>
            <a:lstStyle/>
            <a:p>
              <a:pPr/>
            </a:p>
          </p:txBody>
        </p:sp>
        <p:sp>
          <p:nvSpPr>
            <p:cNvPr id="519" name="Line 58"/>
            <p:cNvSpPr/>
            <p:nvPr/>
          </p:nvSpPr>
          <p:spPr>
            <a:xfrm>
              <a:off x="6980238" y="1858961"/>
              <a:ext cx="681038" cy="1589"/>
            </a:xfrm>
            <a:prstGeom prst="line">
              <a:avLst/>
            </a:prstGeom>
            <a:noFill/>
            <a:ln w="25400" cap="flat">
              <a:solidFill>
                <a:srgbClr val="919191"/>
              </a:solidFill>
              <a:prstDash val="solid"/>
              <a:round/>
              <a:tailEnd type="triangle" w="med" len="med"/>
            </a:ln>
            <a:effectLst/>
          </p:spPr>
          <p:txBody>
            <a:bodyPr wrap="square" lIns="45719" tIns="45719" rIns="45719" bIns="45719" numCol="1" anchor="t">
              <a:noAutofit/>
            </a:bodyPr>
            <a:lstStyle/>
            <a:p>
              <a:pPr/>
            </a:p>
          </p:txBody>
        </p:sp>
        <p:sp>
          <p:nvSpPr>
            <p:cNvPr id="520" name="Line 59"/>
            <p:cNvSpPr/>
            <p:nvPr/>
          </p:nvSpPr>
          <p:spPr>
            <a:xfrm>
              <a:off x="7164388" y="1858961"/>
              <a:ext cx="422276" cy="1589"/>
            </a:xfrm>
            <a:prstGeom prst="line">
              <a:avLst/>
            </a:prstGeom>
            <a:noFill/>
            <a:ln w="76200" cap="flat">
              <a:solidFill>
                <a:srgbClr val="919191"/>
              </a:solidFill>
              <a:prstDash val="solid"/>
              <a:round/>
            </a:ln>
            <a:effectLst/>
          </p:spPr>
          <p:txBody>
            <a:bodyPr wrap="square" lIns="45719" tIns="45719" rIns="45719" bIns="45719" numCol="1" anchor="t">
              <a:noAutofit/>
            </a:bodyPr>
            <a:lstStyle/>
            <a:p>
              <a:pPr/>
            </a:p>
          </p:txBody>
        </p:sp>
        <p:sp>
          <p:nvSpPr>
            <p:cNvPr id="521" name="Rectangle 60"/>
            <p:cNvSpPr txBox="1"/>
            <p:nvPr/>
          </p:nvSpPr>
          <p:spPr>
            <a:xfrm>
              <a:off x="4272523" y="1414461"/>
              <a:ext cx="2187026" cy="2952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lvl1pPr algn="r" defTabSz="844550">
                <a:defRPr i="1" sz="1400">
                  <a:latin typeface="FuturaA Bk BT"/>
                  <a:ea typeface="FuturaA Bk BT"/>
                  <a:cs typeface="FuturaA Bk BT"/>
                  <a:sym typeface="FuturaA Bk BT"/>
                </a:defRPr>
              </a:lvl1pPr>
            </a:lstStyle>
            <a:p>
              <a:pPr/>
              <a:r>
                <a:t>100 Mb/s -1 Gb/s -10 Gb/s</a:t>
              </a:r>
            </a:p>
          </p:txBody>
        </p:sp>
        <p:sp>
          <p:nvSpPr>
            <p:cNvPr id="522" name="Line 61"/>
            <p:cNvSpPr/>
            <p:nvPr/>
          </p:nvSpPr>
          <p:spPr>
            <a:xfrm flipV="1">
              <a:off x="8093075" y="52386"/>
              <a:ext cx="1" cy="4711702"/>
            </a:xfrm>
            <a:prstGeom prst="line">
              <a:avLst/>
            </a:prstGeom>
            <a:noFill/>
            <a:ln w="12700" cap="flat">
              <a:solidFill>
                <a:srgbClr val="000000"/>
              </a:solidFill>
              <a:prstDash val="sysDot"/>
              <a:round/>
            </a:ln>
            <a:effectLst/>
          </p:spPr>
          <p:txBody>
            <a:bodyPr wrap="square" lIns="45719" tIns="45719" rIns="45719" bIns="45719" numCol="1" anchor="t">
              <a:noAutofit/>
            </a:bodyPr>
            <a:lstStyle/>
            <a:p>
              <a:pPr/>
            </a:p>
          </p:txBody>
        </p:sp>
        <p:sp>
          <p:nvSpPr>
            <p:cNvPr id="523" name="Line 62"/>
            <p:cNvSpPr/>
            <p:nvPr/>
          </p:nvSpPr>
          <p:spPr>
            <a:xfrm>
              <a:off x="1931988" y="4699000"/>
              <a:ext cx="1" cy="104776"/>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524" name="Line 63"/>
            <p:cNvSpPr/>
            <p:nvPr/>
          </p:nvSpPr>
          <p:spPr>
            <a:xfrm>
              <a:off x="8093075" y="4684712"/>
              <a:ext cx="1" cy="120651"/>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525" name="Arc 64"/>
            <p:cNvSpPr/>
            <p:nvPr/>
          </p:nvSpPr>
          <p:spPr>
            <a:xfrm rot="10800000">
              <a:off x="6454821" y="1497012"/>
              <a:ext cx="582568" cy="1872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383" y="14055"/>
                    <a:pt x="7970" y="21594"/>
                    <a:pt x="373" y="21600"/>
                  </a:cubicBezTo>
                  <a:cubicBezTo>
                    <a:pt x="248" y="21600"/>
                    <a:pt x="123" y="21594"/>
                    <a:pt x="0" y="21589"/>
                  </a:cubicBezTo>
                </a:path>
              </a:pathLst>
            </a:custGeom>
            <a:noFill/>
            <a:ln w="25400" cap="rnd">
              <a:solidFill>
                <a:srgbClr val="919191"/>
              </a:solidFill>
              <a:prstDash val="solid"/>
              <a:round/>
              <a:tailEnd type="triangle" w="med" len="med"/>
            </a:ln>
            <a:effectLst/>
          </p:spPr>
          <p:txBody>
            <a:bodyPr wrap="square" lIns="45719" tIns="45719" rIns="45719" bIns="45719" numCol="1" anchor="ctr">
              <a:noAutofit/>
            </a:bodyPr>
            <a:lstStyle/>
            <a:p>
              <a:pPr/>
            </a:p>
          </p:txBody>
        </p:sp>
        <p:sp>
          <p:nvSpPr>
            <p:cNvPr id="526" name="Arc 65"/>
            <p:cNvSpPr/>
            <p:nvPr/>
          </p:nvSpPr>
          <p:spPr>
            <a:xfrm>
              <a:off x="6222347" y="1689383"/>
              <a:ext cx="235604" cy="153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650" y="10397"/>
                    <a:pt x="8192" y="17854"/>
                    <a:pt x="0" y="21600"/>
                  </a:cubicBezTo>
                </a:path>
              </a:pathLst>
            </a:custGeom>
            <a:noFill/>
            <a:ln w="25400" cap="rnd">
              <a:solidFill>
                <a:srgbClr val="919191"/>
              </a:solidFill>
              <a:prstDash val="solid"/>
              <a:round/>
            </a:ln>
            <a:effectLst/>
          </p:spPr>
          <p:txBody>
            <a:bodyPr wrap="square" lIns="45719" tIns="45719" rIns="45719" bIns="45719" numCol="1" anchor="ctr">
              <a:noAutofit/>
            </a:bodyPr>
            <a:lstStyle/>
            <a:p>
              <a:pPr/>
            </a:p>
          </p:txBody>
        </p:sp>
        <p:sp>
          <p:nvSpPr>
            <p:cNvPr id="527" name="Line 66"/>
            <p:cNvSpPr/>
            <p:nvPr/>
          </p:nvSpPr>
          <p:spPr>
            <a:xfrm>
              <a:off x="7065963" y="1489074"/>
              <a:ext cx="595313" cy="3176"/>
            </a:xfrm>
            <a:prstGeom prst="line">
              <a:avLst/>
            </a:prstGeom>
            <a:noFill/>
            <a:ln w="25400" cap="flat">
              <a:solidFill>
                <a:srgbClr val="919191"/>
              </a:solidFill>
              <a:prstDash val="solid"/>
              <a:round/>
              <a:tailEnd type="triangle" w="med" len="med"/>
            </a:ln>
            <a:effectLst/>
          </p:spPr>
          <p:txBody>
            <a:bodyPr wrap="square" lIns="45719" tIns="45719" rIns="45719" bIns="45719" numCol="1" anchor="t">
              <a:noAutofit/>
            </a:bodyPr>
            <a:lstStyle/>
            <a:p>
              <a:pPr/>
            </a:p>
          </p:txBody>
        </p:sp>
        <p:sp>
          <p:nvSpPr>
            <p:cNvPr id="528" name="Rectangle 67"/>
            <p:cNvSpPr txBox="1"/>
            <p:nvPr/>
          </p:nvSpPr>
          <p:spPr>
            <a:xfrm>
              <a:off x="6534140" y="1076324"/>
              <a:ext cx="1118303"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RPR</a:t>
              </a:r>
              <a:r>
                <a:rPr b="0" sz="1600"/>
                <a:t> </a:t>
              </a:r>
              <a:r>
                <a:rPr b="0" sz="1400"/>
                <a:t>(2004)</a:t>
              </a:r>
            </a:p>
          </p:txBody>
        </p:sp>
        <p:sp>
          <p:nvSpPr>
            <p:cNvPr id="529" name="Arc 68"/>
            <p:cNvSpPr/>
            <p:nvPr/>
          </p:nvSpPr>
          <p:spPr>
            <a:xfrm>
              <a:off x="5076746" y="4073525"/>
              <a:ext cx="882666" cy="221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8391" y="1808"/>
                    <a:pt x="16107" y="9526"/>
                    <a:pt x="21600" y="21600"/>
                  </a:cubicBezTo>
                </a:path>
              </a:pathLst>
            </a:custGeom>
            <a:noFill/>
            <a:ln w="25400" cap="rnd">
              <a:solidFill>
                <a:srgbClr val="919191"/>
              </a:solidFill>
              <a:prstDash val="solid"/>
              <a:round/>
            </a:ln>
            <a:effectLst/>
          </p:spPr>
          <p:txBody>
            <a:bodyPr wrap="square" lIns="45719" tIns="45719" rIns="45719" bIns="45719" numCol="1" anchor="ctr">
              <a:noAutofit/>
            </a:bodyPr>
            <a:lstStyle/>
            <a:p>
              <a:pPr/>
            </a:p>
          </p:txBody>
        </p:sp>
        <p:sp>
          <p:nvSpPr>
            <p:cNvPr id="530" name="Line 69"/>
            <p:cNvSpPr/>
            <p:nvPr/>
          </p:nvSpPr>
          <p:spPr>
            <a:xfrm>
              <a:off x="6853238" y="2954337"/>
              <a:ext cx="808038" cy="1"/>
            </a:xfrm>
            <a:prstGeom prst="line">
              <a:avLst/>
            </a:prstGeom>
            <a:noFill/>
            <a:ln w="25400" cap="flat">
              <a:solidFill>
                <a:srgbClr val="919191"/>
              </a:solidFill>
              <a:prstDash val="solid"/>
              <a:round/>
              <a:tailEnd type="triangle" w="med" len="med"/>
            </a:ln>
            <a:effectLst/>
          </p:spPr>
          <p:txBody>
            <a:bodyPr wrap="square" lIns="45719" tIns="45719" rIns="45719" bIns="45719" numCol="1" anchor="t">
              <a:noAutofit/>
            </a:bodyPr>
            <a:lstStyle/>
            <a:p>
              <a:pPr/>
            </a:p>
          </p:txBody>
        </p:sp>
        <p:sp>
          <p:nvSpPr>
            <p:cNvPr id="531" name="Arc 70"/>
            <p:cNvSpPr/>
            <p:nvPr/>
          </p:nvSpPr>
          <p:spPr>
            <a:xfrm>
              <a:off x="5400675" y="2925761"/>
              <a:ext cx="1322317" cy="120516"/>
            </a:xfrm>
            <a:custGeom>
              <a:avLst/>
              <a:gdLst/>
              <a:ahLst/>
              <a:cxnLst>
                <a:cxn ang="0">
                  <a:pos x="wd2" y="hd2"/>
                </a:cxn>
                <a:cxn ang="5400000">
                  <a:pos x="wd2" y="hd2"/>
                </a:cxn>
                <a:cxn ang="10800000">
                  <a:pos x="wd2" y="hd2"/>
                </a:cxn>
                <a:cxn ang="16200000">
                  <a:pos x="wd2" y="hd2"/>
                </a:cxn>
              </a:cxnLst>
              <a:rect l="0" t="0" r="r" b="b"/>
              <a:pathLst>
                <a:path w="21600" h="21595" fill="norm" stroke="1" extrusionOk="0">
                  <a:moveTo>
                    <a:pt x="0" y="21595"/>
                  </a:moveTo>
                  <a:cubicBezTo>
                    <a:pt x="4298" y="7550"/>
                    <a:pt x="9446" y="-5"/>
                    <a:pt x="14727" y="0"/>
                  </a:cubicBezTo>
                  <a:cubicBezTo>
                    <a:pt x="17051" y="0"/>
                    <a:pt x="19363" y="1462"/>
                    <a:pt x="21600" y="4347"/>
                  </a:cubicBezTo>
                </a:path>
              </a:pathLst>
            </a:custGeom>
            <a:noFill/>
            <a:ln w="25400" cap="rnd">
              <a:solidFill>
                <a:srgbClr val="919191"/>
              </a:solidFill>
              <a:prstDash val="solid"/>
              <a:round/>
              <a:tailEnd type="triangle" w="med" len="med"/>
            </a:ln>
            <a:effectLst/>
          </p:spPr>
          <p:txBody>
            <a:bodyPr wrap="square" lIns="45719" tIns="45719" rIns="45719" bIns="45719" numCol="1" anchor="ctr">
              <a:noAutofit/>
            </a:bodyPr>
            <a:lstStyle/>
            <a:p>
              <a:pPr/>
            </a:p>
          </p:txBody>
        </p:sp>
        <p:sp>
          <p:nvSpPr>
            <p:cNvPr id="532" name="Rectangle 71"/>
            <p:cNvSpPr txBox="1"/>
            <p:nvPr/>
          </p:nvSpPr>
          <p:spPr>
            <a:xfrm>
              <a:off x="6488102" y="3079749"/>
              <a:ext cx="1238271"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LAPS</a:t>
              </a:r>
              <a:r>
                <a:rPr b="0" sz="1600"/>
                <a:t> </a:t>
              </a:r>
              <a:r>
                <a:rPr b="0" sz="1400"/>
                <a:t>(2001)</a:t>
              </a:r>
            </a:p>
          </p:txBody>
        </p:sp>
        <p:sp>
          <p:nvSpPr>
            <p:cNvPr id="533" name="Line 72"/>
            <p:cNvSpPr/>
            <p:nvPr/>
          </p:nvSpPr>
          <p:spPr>
            <a:xfrm>
              <a:off x="5824538" y="2452687"/>
              <a:ext cx="1828801" cy="1"/>
            </a:xfrm>
            <a:prstGeom prst="line">
              <a:avLst/>
            </a:prstGeom>
            <a:noFill/>
            <a:ln w="25400" cap="flat">
              <a:solidFill>
                <a:srgbClr val="919191"/>
              </a:solidFill>
              <a:prstDash val="solid"/>
              <a:round/>
              <a:tailEnd type="triangle" w="med" len="med"/>
            </a:ln>
            <a:effectLst/>
          </p:spPr>
          <p:txBody>
            <a:bodyPr wrap="square" lIns="45719" tIns="45719" rIns="45719" bIns="45719" numCol="1" anchor="t">
              <a:noAutofit/>
            </a:bodyPr>
            <a:lstStyle/>
            <a:p>
              <a:pPr/>
            </a:p>
          </p:txBody>
        </p:sp>
        <p:sp>
          <p:nvSpPr>
            <p:cNvPr id="534" name="Arc 73"/>
            <p:cNvSpPr/>
            <p:nvPr/>
          </p:nvSpPr>
          <p:spPr>
            <a:xfrm>
              <a:off x="3066927" y="2452687"/>
              <a:ext cx="2452930" cy="7140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3530" y="8562"/>
                    <a:pt x="12083" y="6"/>
                    <a:pt x="21600" y="0"/>
                  </a:cubicBezTo>
                </a:path>
              </a:pathLst>
            </a:custGeom>
            <a:noFill/>
            <a:ln w="25400" cap="rnd">
              <a:solidFill>
                <a:srgbClr val="919191"/>
              </a:solidFill>
              <a:prstDash val="solid"/>
              <a:round/>
              <a:tailEnd type="triangle" w="med" len="med"/>
            </a:ln>
            <a:effectLst/>
          </p:spPr>
          <p:txBody>
            <a:bodyPr wrap="square" lIns="45719" tIns="45719" rIns="45719" bIns="45719" numCol="1" anchor="ctr">
              <a:noAutofit/>
            </a:bodyPr>
            <a:lstStyle/>
            <a:p>
              <a:pPr/>
            </a:p>
          </p:txBody>
        </p:sp>
        <p:sp>
          <p:nvSpPr>
            <p:cNvPr id="535" name="Rectangle 74"/>
            <p:cNvSpPr txBox="1"/>
            <p:nvPr/>
          </p:nvSpPr>
          <p:spPr>
            <a:xfrm>
              <a:off x="5235565" y="2073274"/>
              <a:ext cx="1094478"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p>
              <a:pPr defTabSz="844550">
                <a:defRPr b="1" sz="1700">
                  <a:latin typeface="FuturaA Bk BT"/>
                  <a:ea typeface="FuturaA Bk BT"/>
                  <a:cs typeface="FuturaA Bk BT"/>
                  <a:sym typeface="FuturaA Bk BT"/>
                </a:defRPr>
              </a:pPr>
              <a:r>
                <a:t>PPP</a:t>
              </a:r>
              <a:r>
                <a:rPr b="0" sz="1600"/>
                <a:t> </a:t>
              </a:r>
              <a:r>
                <a:rPr b="0" sz="1400"/>
                <a:t>(1994)</a:t>
              </a:r>
            </a:p>
          </p:txBody>
        </p:sp>
        <p:sp>
          <p:nvSpPr>
            <p:cNvPr id="536" name="Rectangle 75"/>
            <p:cNvSpPr txBox="1"/>
            <p:nvPr/>
          </p:nvSpPr>
          <p:spPr>
            <a:xfrm>
              <a:off x="2750532" y="1635124"/>
              <a:ext cx="724517" cy="2952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lvl1pPr algn="r" defTabSz="844550">
                <a:defRPr i="1" sz="1400">
                  <a:latin typeface="FuturaA Bk BT"/>
                  <a:ea typeface="FuturaA Bk BT"/>
                  <a:cs typeface="FuturaA Bk BT"/>
                  <a:sym typeface="FuturaA Bk BT"/>
                </a:defRPr>
              </a:lvl1pPr>
            </a:lstStyle>
            <a:p>
              <a:pPr/>
              <a:r>
                <a:t>10 Mb/s</a:t>
              </a:r>
            </a:p>
          </p:txBody>
        </p:sp>
        <p:sp>
          <p:nvSpPr>
            <p:cNvPr id="537" name="Oval 76"/>
            <p:cNvSpPr/>
            <p:nvPr/>
          </p:nvSpPr>
          <p:spPr>
            <a:xfrm>
              <a:off x="1555750" y="2028824"/>
              <a:ext cx="307976" cy="304801"/>
            </a:xfrm>
            <a:prstGeom prst="ellipse">
              <a:avLst/>
            </a:prstGeom>
            <a:solidFill>
              <a:srgbClr val="FF0000"/>
            </a:solidFill>
            <a:ln w="12700" cap="flat">
              <a:noFill/>
              <a:miter lim="400000"/>
            </a:ln>
            <a:effectLst/>
          </p:spPr>
          <p:txBody>
            <a:bodyPr wrap="square" lIns="45719" tIns="45719" rIns="45719" bIns="45719" numCol="1" anchor="ctr">
              <a:noAutofit/>
            </a:bodyPr>
            <a:lstStyle/>
            <a:p>
              <a:pPr/>
            </a:p>
          </p:txBody>
        </p:sp>
        <p:sp>
          <p:nvSpPr>
            <p:cNvPr id="538" name="Oval 77"/>
            <p:cNvSpPr/>
            <p:nvPr/>
          </p:nvSpPr>
          <p:spPr>
            <a:xfrm>
              <a:off x="3538538" y="911224"/>
              <a:ext cx="306389" cy="303213"/>
            </a:xfrm>
            <a:prstGeom prst="ellipse">
              <a:avLst/>
            </a:prstGeom>
            <a:solidFill>
              <a:srgbClr val="FF0000"/>
            </a:solidFill>
            <a:ln w="12700" cap="flat">
              <a:noFill/>
              <a:miter lim="400000"/>
            </a:ln>
            <a:effectLst/>
          </p:spPr>
          <p:txBody>
            <a:bodyPr wrap="square" lIns="45719" tIns="45719" rIns="45719" bIns="45719" numCol="1" anchor="ctr">
              <a:noAutofit/>
            </a:bodyPr>
            <a:lstStyle/>
            <a:p>
              <a:pPr/>
            </a:p>
          </p:txBody>
        </p:sp>
        <p:sp>
          <p:nvSpPr>
            <p:cNvPr id="539" name="Oval 78"/>
            <p:cNvSpPr/>
            <p:nvPr/>
          </p:nvSpPr>
          <p:spPr>
            <a:xfrm>
              <a:off x="5581650" y="539749"/>
              <a:ext cx="309565" cy="306389"/>
            </a:xfrm>
            <a:prstGeom prst="ellipse">
              <a:avLst/>
            </a:prstGeom>
            <a:solidFill>
              <a:srgbClr val="FF0000"/>
            </a:solidFill>
            <a:ln w="12700" cap="flat">
              <a:noFill/>
              <a:miter lim="400000"/>
            </a:ln>
            <a:effectLst/>
          </p:spPr>
          <p:txBody>
            <a:bodyPr wrap="square" lIns="45719" tIns="45719" rIns="45719" bIns="45719" numCol="1" anchor="ctr">
              <a:noAutofit/>
            </a:bodyPr>
            <a:lstStyle/>
            <a:p>
              <a:pPr/>
            </a:p>
          </p:txBody>
        </p:sp>
        <p:sp>
          <p:nvSpPr>
            <p:cNvPr id="540" name="Oval 79"/>
            <p:cNvSpPr/>
            <p:nvPr/>
          </p:nvSpPr>
          <p:spPr>
            <a:xfrm>
              <a:off x="6675438" y="4352925"/>
              <a:ext cx="307977" cy="309563"/>
            </a:xfrm>
            <a:prstGeom prst="ellipse">
              <a:avLst/>
            </a:prstGeom>
            <a:solidFill>
              <a:srgbClr val="0033CC"/>
            </a:solidFill>
            <a:ln w="12700" cap="flat">
              <a:noFill/>
              <a:miter lim="400000"/>
            </a:ln>
            <a:effectLst/>
          </p:spPr>
          <p:txBody>
            <a:bodyPr wrap="square" lIns="45719" tIns="45719" rIns="45719" bIns="45719" numCol="1" anchor="ctr">
              <a:noAutofit/>
            </a:bodyPr>
            <a:lstStyle/>
            <a:p>
              <a:pPr/>
            </a:p>
          </p:txBody>
        </p:sp>
        <p:sp>
          <p:nvSpPr>
            <p:cNvPr id="541" name="Oval 80"/>
            <p:cNvSpPr/>
            <p:nvPr/>
          </p:nvSpPr>
          <p:spPr>
            <a:xfrm>
              <a:off x="2449512" y="1717674"/>
              <a:ext cx="309564" cy="284163"/>
            </a:xfrm>
            <a:prstGeom prst="ellipse">
              <a:avLst/>
            </a:prstGeom>
            <a:solidFill>
              <a:srgbClr val="33CC33"/>
            </a:solidFill>
            <a:ln w="12700" cap="flat">
              <a:noFill/>
              <a:miter lim="400000"/>
            </a:ln>
            <a:effectLst/>
          </p:spPr>
          <p:txBody>
            <a:bodyPr wrap="square" lIns="45719" tIns="45719" rIns="45719" bIns="45719" numCol="1" anchor="ctr">
              <a:noAutofit/>
            </a:bodyPr>
            <a:lstStyle/>
            <a:p>
              <a:pPr/>
            </a:p>
          </p:txBody>
        </p:sp>
        <p:sp>
          <p:nvSpPr>
            <p:cNvPr id="542" name="Oval 81"/>
            <p:cNvSpPr/>
            <p:nvPr/>
          </p:nvSpPr>
          <p:spPr>
            <a:xfrm>
              <a:off x="3025775" y="4213225"/>
              <a:ext cx="692151" cy="233363"/>
            </a:xfrm>
            <a:prstGeom prst="ellipse">
              <a:avLst/>
            </a:prstGeom>
            <a:solidFill>
              <a:srgbClr val="333333"/>
            </a:solidFill>
            <a:ln w="12700" cap="flat">
              <a:noFill/>
              <a:miter lim="400000"/>
            </a:ln>
            <a:effectLst/>
          </p:spPr>
          <p:txBody>
            <a:bodyPr wrap="square" lIns="45719" tIns="45719" rIns="45719" bIns="45719" numCol="1" anchor="ctr">
              <a:noAutofit/>
            </a:bodyPr>
            <a:lstStyle/>
            <a:p>
              <a:pPr/>
            </a:p>
          </p:txBody>
        </p:sp>
        <p:sp>
          <p:nvSpPr>
            <p:cNvPr id="543" name="Oval 82"/>
            <p:cNvSpPr/>
            <p:nvPr/>
          </p:nvSpPr>
          <p:spPr>
            <a:xfrm>
              <a:off x="6604000" y="3602037"/>
              <a:ext cx="307977" cy="309565"/>
            </a:xfrm>
            <a:prstGeom prst="ellipse">
              <a:avLst/>
            </a:prstGeom>
            <a:solidFill>
              <a:srgbClr val="0033CC"/>
            </a:solidFill>
            <a:ln w="12700" cap="flat">
              <a:noFill/>
              <a:miter lim="400000"/>
            </a:ln>
            <a:effectLst/>
          </p:spPr>
          <p:txBody>
            <a:bodyPr wrap="square" lIns="45719" tIns="45719" rIns="45719" bIns="45719" numCol="1" anchor="ctr">
              <a:noAutofit/>
            </a:bodyPr>
            <a:lstStyle/>
            <a:p>
              <a:pPr/>
            </a:p>
          </p:txBody>
        </p:sp>
        <p:sp>
          <p:nvSpPr>
            <p:cNvPr id="544" name="Oval 83"/>
            <p:cNvSpPr/>
            <p:nvPr/>
          </p:nvSpPr>
          <p:spPr>
            <a:xfrm>
              <a:off x="5876925" y="1717674"/>
              <a:ext cx="309565" cy="284163"/>
            </a:xfrm>
            <a:prstGeom prst="ellipse">
              <a:avLst/>
            </a:prstGeom>
            <a:solidFill>
              <a:srgbClr val="33CC33"/>
            </a:solidFill>
            <a:ln w="12700" cap="flat">
              <a:noFill/>
              <a:miter lim="400000"/>
            </a:ln>
            <a:effectLst/>
          </p:spPr>
          <p:txBody>
            <a:bodyPr wrap="square" lIns="45719" tIns="45719" rIns="45719" bIns="45719" numCol="1" anchor="ctr">
              <a:noAutofit/>
            </a:bodyPr>
            <a:lstStyle/>
            <a:p>
              <a:pPr/>
            </a:p>
          </p:txBody>
        </p:sp>
        <p:sp>
          <p:nvSpPr>
            <p:cNvPr id="545" name="Oval 84"/>
            <p:cNvSpPr/>
            <p:nvPr/>
          </p:nvSpPr>
          <p:spPr>
            <a:xfrm>
              <a:off x="6477000" y="1717674"/>
              <a:ext cx="309565" cy="284163"/>
            </a:xfrm>
            <a:prstGeom prst="ellipse">
              <a:avLst/>
            </a:prstGeom>
            <a:solidFill>
              <a:srgbClr val="33CC33"/>
            </a:solidFill>
            <a:ln w="12700" cap="flat">
              <a:noFill/>
              <a:miter lim="400000"/>
            </a:ln>
            <a:effectLst/>
          </p:spPr>
          <p:txBody>
            <a:bodyPr wrap="square" lIns="45719" tIns="45719" rIns="45719" bIns="45719" numCol="1" anchor="ctr">
              <a:noAutofit/>
            </a:bodyPr>
            <a:lstStyle/>
            <a:p>
              <a:pPr/>
            </a:p>
          </p:txBody>
        </p:sp>
        <p:sp>
          <p:nvSpPr>
            <p:cNvPr id="546" name="Oval 85"/>
            <p:cNvSpPr/>
            <p:nvPr/>
          </p:nvSpPr>
          <p:spPr>
            <a:xfrm>
              <a:off x="6853238" y="1712911"/>
              <a:ext cx="307977" cy="284165"/>
            </a:xfrm>
            <a:prstGeom prst="ellipse">
              <a:avLst/>
            </a:prstGeom>
            <a:solidFill>
              <a:srgbClr val="33CC33"/>
            </a:solidFill>
            <a:ln w="12700" cap="flat">
              <a:noFill/>
              <a:miter lim="400000"/>
            </a:ln>
            <a:effectLst/>
          </p:spPr>
          <p:txBody>
            <a:bodyPr wrap="square" lIns="45719" tIns="45719" rIns="45719" bIns="45719" numCol="1" anchor="ctr">
              <a:noAutofit/>
            </a:bodyPr>
            <a:lstStyle/>
            <a:p>
              <a:pPr/>
            </a:p>
          </p:txBody>
        </p:sp>
        <p:sp>
          <p:nvSpPr>
            <p:cNvPr id="547" name="Oval 86"/>
            <p:cNvSpPr/>
            <p:nvPr/>
          </p:nvSpPr>
          <p:spPr>
            <a:xfrm>
              <a:off x="7026275" y="1355724"/>
              <a:ext cx="306389" cy="284163"/>
            </a:xfrm>
            <a:prstGeom prst="ellipse">
              <a:avLst/>
            </a:prstGeom>
            <a:solidFill>
              <a:srgbClr val="33CC33"/>
            </a:solidFill>
            <a:ln w="12700" cap="flat">
              <a:noFill/>
              <a:miter lim="400000"/>
            </a:ln>
            <a:effectLst/>
          </p:spPr>
          <p:txBody>
            <a:bodyPr wrap="square" lIns="45719" tIns="45719" rIns="45719" bIns="45719" numCol="1" anchor="ctr">
              <a:noAutofit/>
            </a:bodyPr>
            <a:lstStyle/>
            <a:p>
              <a:pPr/>
            </a:p>
          </p:txBody>
        </p:sp>
        <p:sp>
          <p:nvSpPr>
            <p:cNvPr id="548" name="Oval 87"/>
            <p:cNvSpPr/>
            <p:nvPr/>
          </p:nvSpPr>
          <p:spPr>
            <a:xfrm>
              <a:off x="4559300" y="3930650"/>
              <a:ext cx="309565" cy="296863"/>
            </a:xfrm>
            <a:prstGeom prst="ellipse">
              <a:avLst/>
            </a:prstGeom>
            <a:solidFill>
              <a:srgbClr val="0033CC"/>
            </a:solidFill>
            <a:ln w="12700" cap="flat">
              <a:noFill/>
              <a:miter lim="400000"/>
            </a:ln>
            <a:effectLst/>
          </p:spPr>
          <p:txBody>
            <a:bodyPr wrap="square" lIns="45719" tIns="45719" rIns="45719" bIns="45719" numCol="1" anchor="ctr">
              <a:noAutofit/>
            </a:bodyPr>
            <a:lstStyle/>
            <a:p>
              <a:pPr/>
            </a:p>
          </p:txBody>
        </p:sp>
        <p:sp>
          <p:nvSpPr>
            <p:cNvPr id="549" name="Oval 88"/>
            <p:cNvSpPr/>
            <p:nvPr/>
          </p:nvSpPr>
          <p:spPr>
            <a:xfrm>
              <a:off x="4559300" y="3187699"/>
              <a:ext cx="309565" cy="296864"/>
            </a:xfrm>
            <a:prstGeom prst="ellipse">
              <a:avLst/>
            </a:prstGeom>
            <a:solidFill>
              <a:srgbClr val="0033CC"/>
            </a:solidFill>
            <a:ln w="12700" cap="flat">
              <a:noFill/>
              <a:miter lim="400000"/>
            </a:ln>
            <a:effectLst/>
          </p:spPr>
          <p:txBody>
            <a:bodyPr wrap="square" lIns="45719" tIns="45719" rIns="45719" bIns="45719" numCol="1" anchor="ctr">
              <a:noAutofit/>
            </a:bodyPr>
            <a:lstStyle/>
            <a:p>
              <a:pPr/>
            </a:p>
          </p:txBody>
        </p:sp>
        <p:sp>
          <p:nvSpPr>
            <p:cNvPr id="550" name="Oval 89"/>
            <p:cNvSpPr/>
            <p:nvPr/>
          </p:nvSpPr>
          <p:spPr>
            <a:xfrm>
              <a:off x="2835275" y="3051174"/>
              <a:ext cx="306389" cy="280990"/>
            </a:xfrm>
            <a:prstGeom prst="ellipse">
              <a:avLst/>
            </a:prstGeom>
            <a:solidFill>
              <a:srgbClr val="0033CC"/>
            </a:solidFill>
            <a:ln w="12700" cap="flat">
              <a:noFill/>
              <a:miter lim="400000"/>
            </a:ln>
            <a:effectLst/>
          </p:spPr>
          <p:txBody>
            <a:bodyPr wrap="square" lIns="45719" tIns="45719" rIns="45719" bIns="45719" numCol="1" anchor="ctr">
              <a:noAutofit/>
            </a:bodyPr>
            <a:lstStyle/>
            <a:p>
              <a:pPr/>
            </a:p>
          </p:txBody>
        </p:sp>
        <p:sp>
          <p:nvSpPr>
            <p:cNvPr id="551" name="Oval 90"/>
            <p:cNvSpPr/>
            <p:nvPr/>
          </p:nvSpPr>
          <p:spPr>
            <a:xfrm>
              <a:off x="6734175" y="2801937"/>
              <a:ext cx="307977" cy="309565"/>
            </a:xfrm>
            <a:prstGeom prst="ellipse">
              <a:avLst/>
            </a:prstGeom>
            <a:solidFill>
              <a:srgbClr val="0033CC"/>
            </a:solidFill>
            <a:ln w="12700" cap="flat">
              <a:noFill/>
              <a:miter lim="400000"/>
            </a:ln>
            <a:effectLst/>
          </p:spPr>
          <p:txBody>
            <a:bodyPr wrap="square" lIns="45719" tIns="45719" rIns="45719" bIns="45719" numCol="1" anchor="ctr">
              <a:noAutofit/>
            </a:bodyPr>
            <a:lstStyle/>
            <a:p>
              <a:pPr/>
            </a:p>
          </p:txBody>
        </p:sp>
        <p:sp>
          <p:nvSpPr>
            <p:cNvPr id="552" name="Oval 91"/>
            <p:cNvSpPr/>
            <p:nvPr/>
          </p:nvSpPr>
          <p:spPr>
            <a:xfrm>
              <a:off x="5522913" y="2309812"/>
              <a:ext cx="309563" cy="298451"/>
            </a:xfrm>
            <a:prstGeom prst="ellipse">
              <a:avLst/>
            </a:prstGeom>
            <a:solidFill>
              <a:srgbClr val="0033CC"/>
            </a:solidFill>
            <a:ln w="12700" cap="flat">
              <a:noFill/>
              <a:miter lim="400000"/>
            </a:ln>
            <a:effectLst/>
          </p:spPr>
          <p:txBody>
            <a:bodyPr wrap="square" lIns="45719" tIns="45719" rIns="45719" bIns="45719" numCol="1" anchor="ctr">
              <a:noAutofit/>
            </a:bodyPr>
            <a:lstStyle/>
            <a:p>
              <a:pPr/>
            </a:p>
          </p:txBody>
        </p:sp>
        <p:sp>
          <p:nvSpPr>
            <p:cNvPr id="553" name="Line 92"/>
            <p:cNvSpPr/>
            <p:nvPr/>
          </p:nvSpPr>
          <p:spPr>
            <a:xfrm>
              <a:off x="5000625" y="4703762"/>
              <a:ext cx="1" cy="106364"/>
            </a:xfrm>
            <a:prstGeom prst="line">
              <a:avLst/>
            </a:prstGeom>
            <a:noFill/>
            <a:ln w="12700" cap="flat">
              <a:solidFill>
                <a:srgbClr val="000000"/>
              </a:solidFill>
              <a:prstDash val="solid"/>
              <a:round/>
            </a:ln>
            <a:effectLst/>
          </p:spPr>
          <p:txBody>
            <a:bodyPr wrap="square" lIns="45719" tIns="45719" rIns="45719" bIns="45719" numCol="1" anchor="t">
              <a:noAutofit/>
            </a:bodyPr>
            <a:lstStyle/>
            <a:p>
              <a:pPr/>
            </a:p>
          </p:txBody>
        </p:sp>
        <p:sp>
          <p:nvSpPr>
            <p:cNvPr id="554" name="Oval 94"/>
            <p:cNvSpPr/>
            <p:nvPr/>
          </p:nvSpPr>
          <p:spPr>
            <a:xfrm>
              <a:off x="249237" y="2508249"/>
              <a:ext cx="692151" cy="176214"/>
            </a:xfrm>
            <a:prstGeom prst="ellipse">
              <a:avLst/>
            </a:prstGeom>
            <a:solidFill>
              <a:srgbClr val="333333"/>
            </a:solidFill>
            <a:ln w="12700" cap="flat">
              <a:noFill/>
              <a:miter lim="400000"/>
            </a:ln>
            <a:effectLst/>
          </p:spPr>
          <p:txBody>
            <a:bodyPr wrap="square" lIns="45719" tIns="45719" rIns="45719" bIns="45719" numCol="1" anchor="ctr">
              <a:noAutofit/>
            </a:bodyPr>
            <a:lstStyle/>
            <a:p>
              <a:pPr/>
            </a:p>
          </p:txBody>
        </p:sp>
        <p:sp>
          <p:nvSpPr>
            <p:cNvPr id="555" name="Rectangle 96"/>
            <p:cNvSpPr txBox="1"/>
            <p:nvPr/>
          </p:nvSpPr>
          <p:spPr>
            <a:xfrm>
              <a:off x="7659677" y="4706937"/>
              <a:ext cx="572352" cy="3333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9679" tIns="39679" rIns="39679" bIns="39679" numCol="1" anchor="t">
              <a:spAutoFit/>
            </a:bodyPr>
            <a:lstStyle>
              <a:lvl1pPr defTabSz="844550">
                <a:defRPr sz="1700">
                  <a:latin typeface="FuturaA Bk BT"/>
                  <a:ea typeface="FuturaA Bk BT"/>
                  <a:cs typeface="FuturaA Bk BT"/>
                  <a:sym typeface="FuturaA Bk BT"/>
                </a:defRPr>
              </a:lvl1pPr>
            </a:lstStyle>
            <a:p>
              <a:pPr/>
              <a:r>
                <a:t>2010</a:t>
              </a:r>
            </a:p>
          </p:txBody>
        </p:sp>
        <p:sp>
          <p:nvSpPr>
            <p:cNvPr id="556" name="Text Box 99"/>
            <p:cNvSpPr txBox="1"/>
            <p:nvPr/>
          </p:nvSpPr>
          <p:spPr>
            <a:xfrm>
              <a:off x="179758" y="452461"/>
              <a:ext cx="1837954" cy="1056629"/>
            </a:xfrm>
            <a:prstGeom prst="rect">
              <a:avLst/>
            </a:prstGeom>
            <a:solidFill>
              <a:srgbClr val="FF9999"/>
            </a:solidFill>
            <a:ln w="12700" cap="flat">
              <a:noFill/>
              <a:miter lim="400000"/>
            </a:ln>
            <a:effectLst/>
            <a:extLst>
              <a:ext uri="{C572A759-6A51-4108-AA02-DFA0A04FC94B}">
                <ma14:wrappingTextBoxFlag xmlns:ma14="http://schemas.microsoft.com/office/mac/drawingml/2011/main" val="1"/>
              </a:ext>
            </a:extLst>
          </p:spPr>
          <p:txBody>
            <a:bodyPr wrap="square" lIns="45714" tIns="45714" rIns="45714" bIns="45714" numCol="1" anchor="t">
              <a:spAutoFit/>
            </a:bodyPr>
            <a:lstStyle/>
            <a:p>
              <a:pPr>
                <a:defRPr sz="1400">
                  <a:latin typeface="FuturaA Bk BT"/>
                  <a:ea typeface="FuturaA Bk BT"/>
                  <a:cs typeface="FuturaA Bk BT"/>
                  <a:sym typeface="FuturaA Bk BT"/>
                </a:defRPr>
              </a:pPr>
              <a:r>
                <a:t>Nicht berücksichtigt:</a:t>
              </a:r>
            </a:p>
            <a:p>
              <a:pPr>
                <a:defRPr sz="1400">
                  <a:latin typeface="FuturaA Bk BT"/>
                  <a:ea typeface="FuturaA Bk BT"/>
                  <a:cs typeface="FuturaA Bk BT"/>
                  <a:sym typeface="FuturaA Bk BT"/>
                </a:defRPr>
              </a:pPr>
              <a:r>
                <a:t>OSI-Protokolle und</a:t>
              </a:r>
            </a:p>
            <a:p>
              <a:pPr>
                <a:defRPr sz="1400">
                  <a:latin typeface="FuturaA Bk BT"/>
                  <a:ea typeface="FuturaA Bk BT"/>
                  <a:cs typeface="FuturaA Bk BT"/>
                  <a:sym typeface="FuturaA Bk BT"/>
                </a:defRPr>
              </a:pPr>
              <a:r>
                <a:t>firmenspezifische Protokolle.</a:t>
              </a:r>
            </a:p>
          </p:txBody>
        </p:sp>
      </p:gr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Leere Präsentation">
  <a:themeElements>
    <a:clrScheme name="Leere Präsentation">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Leere Präsentation">
      <a:majorFont>
        <a:latin typeface="Arial"/>
        <a:ea typeface="Arial"/>
        <a:cs typeface="Arial"/>
      </a:majorFont>
      <a:minorFont>
        <a:latin typeface="Helvetica"/>
        <a:ea typeface="Helvetica"/>
        <a:cs typeface="Helvetica"/>
      </a:minorFont>
    </a:fontScheme>
    <a:fmtScheme name="Leere Präsent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Leere Präsentation">
  <a:themeElements>
    <a:clrScheme name="Leere Präsentation">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Leere Präsentation">
      <a:majorFont>
        <a:latin typeface="Arial"/>
        <a:ea typeface="Arial"/>
        <a:cs typeface="Arial"/>
      </a:majorFont>
      <a:minorFont>
        <a:latin typeface="Helvetica"/>
        <a:ea typeface="Helvetica"/>
        <a:cs typeface="Helvetica"/>
      </a:minorFont>
    </a:fontScheme>
    <a:fmtScheme name="Leere Präsent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