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Layouts/slideLayout1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8"/>
    <p:sldId id="267" r:id="rId19"/>
    <p:sldId id="268" r:id="rId20"/>
    <p:sldId id="269" r:id="rId21"/>
    <p:sldId id="270" r:id="rId22"/>
    <p:sldId id="271" r:id="rId23"/>
    <p:sldId id="272" r:id="rId24"/>
    <p:sldId id="273" r:id="rId25"/>
    <p:sldId id="274" r:id="rId26"/>
    <p:sldId id="275" r:id="rId27"/>
  </p:sldIdLst>
  <p:sldSz cx="9906000" cy="6858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40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Arial"/>
      </a:defRPr>
    </a:lvl1pPr>
    <a:lvl2pPr marL="0" marR="0" indent="457200" algn="l" defTabSz="914400" rtl="0" fontAlgn="auto" latinLnBrk="0" hangingPunct="0">
      <a:lnSpc>
        <a:spcPct val="100000"/>
      </a:lnSpc>
      <a:spcBef>
        <a:spcPts val="40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Arial"/>
      </a:defRPr>
    </a:lvl2pPr>
    <a:lvl3pPr marL="0" marR="0" indent="914400" algn="l" defTabSz="914400" rtl="0" fontAlgn="auto" latinLnBrk="0" hangingPunct="0">
      <a:lnSpc>
        <a:spcPct val="100000"/>
      </a:lnSpc>
      <a:spcBef>
        <a:spcPts val="40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Arial"/>
      </a:defRPr>
    </a:lvl3pPr>
    <a:lvl4pPr marL="0" marR="0" indent="1371600" algn="l" defTabSz="914400" rtl="0" fontAlgn="auto" latinLnBrk="0" hangingPunct="0">
      <a:lnSpc>
        <a:spcPct val="100000"/>
      </a:lnSpc>
      <a:spcBef>
        <a:spcPts val="40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Arial"/>
      </a:defRPr>
    </a:lvl4pPr>
    <a:lvl5pPr marL="0" marR="0" indent="1828800" algn="l" defTabSz="914400" rtl="0" fontAlgn="auto" latinLnBrk="0" hangingPunct="0">
      <a:lnSpc>
        <a:spcPct val="100000"/>
      </a:lnSpc>
      <a:spcBef>
        <a:spcPts val="40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Arial"/>
      </a:defRPr>
    </a:lvl5pPr>
    <a:lvl6pPr marL="0" marR="0" indent="2286000" algn="l" defTabSz="914400" rtl="0" fontAlgn="auto" latinLnBrk="0" hangingPunct="0">
      <a:lnSpc>
        <a:spcPct val="100000"/>
      </a:lnSpc>
      <a:spcBef>
        <a:spcPts val="40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Arial"/>
      </a:defRPr>
    </a:lvl6pPr>
    <a:lvl7pPr marL="0" marR="0" indent="2743200" algn="l" defTabSz="914400" rtl="0" fontAlgn="auto" latinLnBrk="0" hangingPunct="0">
      <a:lnSpc>
        <a:spcPct val="100000"/>
      </a:lnSpc>
      <a:spcBef>
        <a:spcPts val="40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Arial"/>
      </a:defRPr>
    </a:lvl7pPr>
    <a:lvl8pPr marL="0" marR="0" indent="3200400" algn="l" defTabSz="914400" rtl="0" fontAlgn="auto" latinLnBrk="0" hangingPunct="0">
      <a:lnSpc>
        <a:spcPct val="100000"/>
      </a:lnSpc>
      <a:spcBef>
        <a:spcPts val="40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Arial"/>
      </a:defRPr>
    </a:lvl8pPr>
    <a:lvl9pPr marL="0" marR="0" indent="3657600" algn="l" defTabSz="914400" rtl="0" fontAlgn="auto" latinLnBrk="0" hangingPunct="0">
      <a:lnSpc>
        <a:spcPct val="100000"/>
      </a:lnSpc>
      <a:spcBef>
        <a:spcPts val="40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Arial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E7F3F4"/>
          </a:solidFill>
        </a:fill>
      </a:tcStyle>
    </a:wholeTbl>
    <a:band2H>
      <a:tcTxStyle b="def" i="def"/>
      <a:tcStyle>
        <a:tcBdr/>
        <a:fill>
          <a:solidFill>
            <a:srgbClr val="F3F9FA"/>
          </a:solidFill>
        </a:fill>
      </a:tcStyle>
    </a:band2H>
    <a:firstCol>
      <a:tcTxStyle b="on" i="off">
        <a:fontRef idx="major">
          <a:schemeClr val="accent3">
            <a:lumOff val="44000"/>
          </a:schemeClr>
        </a:fontRef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chemeClr val="accent3">
            <a:lumOff val="44000"/>
          </a:schemeClr>
        </a:fontRef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ajor">
          <a:schemeClr val="accent3">
            <a:lumOff val="44000"/>
          </a:schemeClr>
        </a:fontRef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3">
              <a:lumOff val="44000"/>
            </a:schemeClr>
          </a:solidFill>
        </a:fill>
      </a:tcStyle>
    </a:wholeTbl>
    <a:band2H>
      <a:tcTxStyle b="def" i="def"/>
      <a:tcStyle>
        <a:tcBdr/>
        <a:fill>
          <a:solidFill>
            <a:schemeClr val="accent3">
              <a:lumOff val="44000"/>
            </a:schemeClr>
          </a:solidFill>
        </a:fill>
      </a:tcStyle>
    </a:band2H>
    <a:firstCol>
      <a:tcTxStyle b="on" i="off">
        <a:fontRef idx="major">
          <a:schemeClr val="accent3">
            <a:lumOff val="44000"/>
          </a:schemeClr>
        </a:fontRef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3">
              <a:lumOff val="44000"/>
            </a:schemeClr>
          </a:solidFill>
        </a:fill>
      </a:tcStyle>
    </a:firstCol>
    <a:lastRow>
      <a:tcTxStyle b="on" i="off">
        <a:fontRef idx="major">
          <a:schemeClr val="accent3">
            <a:lumOff val="44000"/>
          </a:schemeClr>
        </a:fontRef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3">
              <a:lumOff val="44000"/>
            </a:schemeClr>
          </a:solidFill>
        </a:fill>
      </a:tcStyle>
    </a:lastRow>
    <a:firstRow>
      <a:tcTxStyle b="on" i="off">
        <a:fontRef idx="major">
          <a:schemeClr val="accent3">
            <a:lumOff val="44000"/>
          </a:schemeClr>
        </a:fontRef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3">
              <a:lumOff val="44000"/>
            </a:schemeClr>
          </a:solidFill>
        </a:fill>
      </a:tcStyle>
    </a:firstRow>
  </a:tblStyle>
  <a:tblStyle styleId="{EEE7283C-3CF3-47DC-8721-378D4A62B228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CCCCD9"/>
          </a:solidFill>
        </a:fill>
      </a:tcStyle>
    </a:wholeTbl>
    <a:band2H>
      <a:tcTxStyle b="def" i="def"/>
      <a:tcStyle>
        <a:tcBdr/>
        <a:fill>
          <a:solidFill>
            <a:srgbClr val="E7E7ED"/>
          </a:solidFill>
        </a:fill>
      </a:tcStyle>
    </a:band2H>
    <a:firstCol>
      <a:tcTxStyle b="on" i="off">
        <a:fontRef idx="major">
          <a:schemeClr val="accent3">
            <a:lumOff val="44000"/>
          </a:schemeClr>
        </a:fontRef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ajor">
          <a:schemeClr val="accent3">
            <a:lumOff val="44000"/>
          </a:schemeClr>
        </a:fontRef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ajor">
          <a:schemeClr val="accent3">
            <a:lumOff val="44000"/>
          </a:schemeClr>
        </a:fontRef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 b="def" i="def"/>
      <a:tcStyle>
        <a:tcBdr/>
        <a:fill>
          <a:solidFill>
            <a:schemeClr val="accent3">
              <a:lumOff val="44000"/>
            </a:schemeClr>
          </a:solidFill>
        </a:fill>
      </a:tcStyle>
    </a:band2H>
    <a:firstCol>
      <a:tcTxStyle b="on" i="off">
        <a:fontRef idx="major">
          <a:schemeClr val="accent3">
            <a:lumOff val="44000"/>
          </a:schemeClr>
        </a:fontRef>
        <a:schemeClr val="accent3">
          <a:lumOff val="44000"/>
        </a:schemeClr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3">
              <a:lumOff val="44000"/>
            </a:schemeClr>
          </a:solidFill>
        </a:fill>
      </a:tcStyle>
    </a:lastRow>
    <a:firstRow>
      <a:tcTxStyle b="on" i="off">
        <a:fontRef idx="major">
          <a:schemeClr val="accent3">
            <a:lumOff val="44000"/>
          </a:schemeClr>
        </a:fontRef>
        <a:schemeClr val="accent3">
          <a:lumOff val="44000"/>
        </a:schemeClr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 b="def" i="def"/>
      <a:tcStyle>
        <a:tcBdr/>
        <a:fill>
          <a:solidFill>
            <a:srgbClr val="E6E6E6"/>
          </a:solidFill>
        </a:fill>
      </a:tcStyle>
    </a:band2H>
    <a:firstCol>
      <a:tcTxStyle b="on" i="off">
        <a:fontRef idx="major">
          <a:schemeClr val="accent3">
            <a:lumOff val="44000"/>
          </a:schemeClr>
        </a:fontRef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Ref idx="major">
          <a:schemeClr val="accent3">
            <a:lumOff val="44000"/>
          </a:schemeClr>
        </a:fontRef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Ref idx="major">
          <a:schemeClr val="accent3">
            <a:lumOff val="44000"/>
          </a:schemeClr>
        </a:fontRef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 b="def" i="def"/>
      <a:tcStyle>
        <a:tcBdr/>
        <a:fill>
          <a:solidFill>
            <a:schemeClr val="accent3">
              <a:lumOff val="44000"/>
            </a:schemeClr>
          </a:solidFill>
        </a:fill>
      </a:tcStyle>
    </a:band2H>
    <a:firstCol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Comments="1"/>
</file>

<file path=ppt/_rels/presentation.xml.rels><?xml version="1.0" encoding="UTF-8"?>
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Relationship Id="rId13" Type="http://schemas.openxmlformats.org/officeDocument/2006/relationships/slide" Target="slides/slide6.xml"/><Relationship Id="rId14" Type="http://schemas.openxmlformats.org/officeDocument/2006/relationships/slide" Target="slides/slide7.xml"/><Relationship Id="rId15" Type="http://schemas.openxmlformats.org/officeDocument/2006/relationships/slide" Target="slides/slide8.xml"/><Relationship Id="rId16" Type="http://schemas.openxmlformats.org/officeDocument/2006/relationships/slide" Target="slides/slide9.xml"/><Relationship Id="rId17" Type="http://schemas.openxmlformats.org/officeDocument/2006/relationships/slide" Target="slides/slide10.xml"/><Relationship Id="rId18" Type="http://schemas.openxmlformats.org/officeDocument/2006/relationships/slide" Target="slides/slide11.xml"/><Relationship Id="rId19" Type="http://schemas.openxmlformats.org/officeDocument/2006/relationships/slide" Target="slides/slide12.xml"/><Relationship Id="rId20" Type="http://schemas.openxmlformats.org/officeDocument/2006/relationships/slide" Target="slides/slide13.xml"/><Relationship Id="rId21" Type="http://schemas.openxmlformats.org/officeDocument/2006/relationships/slide" Target="slides/slide14.xml"/><Relationship Id="rId22" Type="http://schemas.openxmlformats.org/officeDocument/2006/relationships/slide" Target="slides/slide15.xml"/><Relationship Id="rId23" Type="http://schemas.openxmlformats.org/officeDocument/2006/relationships/slide" Target="slides/slide16.xml"/><Relationship Id="rId24" Type="http://schemas.openxmlformats.org/officeDocument/2006/relationships/slide" Target="slides/slide17.xml"/><Relationship Id="rId25" Type="http://schemas.openxmlformats.org/officeDocument/2006/relationships/slide" Target="slides/slide18.xml"/><Relationship Id="rId26" Type="http://schemas.openxmlformats.org/officeDocument/2006/relationships/slide" Target="slides/slide19.xml"/><Relationship Id="rId27" Type="http://schemas.openxmlformats.org/officeDocument/2006/relationships/slide" Target="slides/slide20.xml"/></Relationships>
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22" name="Shape 22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latinLnBrk="0">
      <a:defRPr sz="1200">
        <a:latin typeface="+mj-lt"/>
        <a:ea typeface="+mj-ea"/>
        <a:cs typeface="+mj-cs"/>
        <a:sym typeface="Arial"/>
      </a:defRPr>
    </a:lvl1pPr>
    <a:lvl2pPr indent="228600" latinLnBrk="0">
      <a:defRPr sz="1200">
        <a:latin typeface="+mj-lt"/>
        <a:ea typeface="+mj-ea"/>
        <a:cs typeface="+mj-cs"/>
        <a:sym typeface="Arial"/>
      </a:defRPr>
    </a:lvl2pPr>
    <a:lvl3pPr indent="457200" latinLnBrk="0">
      <a:defRPr sz="1200">
        <a:latin typeface="+mj-lt"/>
        <a:ea typeface="+mj-ea"/>
        <a:cs typeface="+mj-cs"/>
        <a:sym typeface="Arial"/>
      </a:defRPr>
    </a:lvl3pPr>
    <a:lvl4pPr indent="685800" latinLnBrk="0">
      <a:defRPr sz="1200">
        <a:latin typeface="+mj-lt"/>
        <a:ea typeface="+mj-ea"/>
        <a:cs typeface="+mj-cs"/>
        <a:sym typeface="Arial"/>
      </a:defRPr>
    </a:lvl4pPr>
    <a:lvl5pPr indent="914400" latinLnBrk="0">
      <a:defRPr sz="1200">
        <a:latin typeface="+mj-lt"/>
        <a:ea typeface="+mj-ea"/>
        <a:cs typeface="+mj-cs"/>
        <a:sym typeface="Arial"/>
      </a:defRPr>
    </a:lvl5pPr>
    <a:lvl6pPr indent="1143000" latinLnBrk="0">
      <a:defRPr sz="1200">
        <a:latin typeface="+mj-lt"/>
        <a:ea typeface="+mj-ea"/>
        <a:cs typeface="+mj-cs"/>
        <a:sym typeface="Arial"/>
      </a:defRPr>
    </a:lvl6pPr>
    <a:lvl7pPr indent="1371600" latinLnBrk="0">
      <a:defRPr sz="1200">
        <a:latin typeface="+mj-lt"/>
        <a:ea typeface="+mj-ea"/>
        <a:cs typeface="+mj-cs"/>
        <a:sym typeface="Arial"/>
      </a:defRPr>
    </a:lvl7pPr>
    <a:lvl8pPr indent="1600200" latinLnBrk="0">
      <a:defRPr sz="1200">
        <a:latin typeface="+mj-lt"/>
        <a:ea typeface="+mj-ea"/>
        <a:cs typeface="+mj-cs"/>
        <a:sym typeface="Arial"/>
      </a:defRPr>
    </a:lvl8pPr>
    <a:lvl9pPr indent="1828800" latinLnBrk="0">
      <a:defRPr sz="1200">
        <a:latin typeface="+mj-lt"/>
        <a:ea typeface="+mj-ea"/>
        <a:cs typeface="+mj-cs"/>
        <a:sym typeface="Arial"/>
      </a:defRPr>
    </a:lvl9pPr>
  </p:notesStyle>
</p:notesMaster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el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Titeltext</a:t>
            </a:r>
          </a:p>
        </p:txBody>
      </p:sp>
      <p:sp>
        <p:nvSpPr>
          <p:cNvPr id="14" name="Textebene 1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Textebene 1</a:t>
            </a:r>
          </a:p>
          <a:p>
            <a:pPr lvl="1"/>
            <a:r>
              <a:t>Textebene 2</a:t>
            </a:r>
          </a:p>
          <a:p>
            <a:pPr lvl="2"/>
            <a:r>
              <a:t>Textebene 3</a:t>
            </a:r>
          </a:p>
          <a:p>
            <a:pPr lvl="3"/>
            <a:r>
              <a:t>Textebene 4</a:t>
            </a:r>
          </a:p>
          <a:p>
            <a:pPr lvl="4"/>
            <a:r>
              <a:t>Textebene 5</a:t>
            </a:r>
          </a:p>
        </p:txBody>
      </p:sp>
      <p:sp>
        <p:nvSpPr>
          <p:cNvPr id="15" name="Foliennumm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bg>
      <p:bgPr>
        <a:solidFill>
          <a:schemeClr val="accent3">
            <a:lumOff val="44000"/>
          </a:schemeClr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 txBox="1"/>
          <p:nvPr/>
        </p:nvSpPr>
        <p:spPr>
          <a:xfrm>
            <a:off x="812540" y="6439689"/>
            <a:ext cx="2819401" cy="17281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 indent="39687">
              <a:defRPr sz="1200"/>
            </a:lvl1pPr>
          </a:lstStyle>
          <a:p>
            <a:pPr/>
            <a:r>
              <a:t>Kommunikationssysteme, Teil 6, S. Rupp</a:t>
            </a:r>
          </a:p>
        </p:txBody>
      </p:sp>
      <p:sp>
        <p:nvSpPr>
          <p:cNvPr id="3" name="Rectangle 2"/>
          <p:cNvSpPr txBox="1"/>
          <p:nvPr/>
        </p:nvSpPr>
        <p:spPr>
          <a:xfrm>
            <a:off x="6515099" y="6434964"/>
            <a:ext cx="1743970" cy="17281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 indent="39687">
              <a:defRPr sz="1200"/>
            </a:lvl1pPr>
          </a:lstStyle>
          <a:p>
            <a:pPr/>
            <a:r>
              <a:t>Master, T3M40404, 2022</a:t>
            </a:r>
          </a:p>
        </p:txBody>
      </p:sp>
      <p:sp>
        <p:nvSpPr>
          <p:cNvPr id="4" name="Titeltext"/>
          <p:cNvSpPr txBox="1"/>
          <p:nvPr>
            <p:ph type="title"/>
          </p:nvPr>
        </p:nvSpPr>
        <p:spPr>
          <a:xfrm>
            <a:off x="762000" y="330200"/>
            <a:ext cx="8534400" cy="4699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/>
          <a:p>
            <a:pPr/>
            <a:r>
              <a:t>Titeltext</a:t>
            </a:r>
          </a:p>
        </p:txBody>
      </p:sp>
      <p:sp>
        <p:nvSpPr>
          <p:cNvPr id="5" name="Textebene 1…"/>
          <p:cNvSpPr txBox="1"/>
          <p:nvPr>
            <p:ph type="body" idx="1"/>
          </p:nvPr>
        </p:nvSpPr>
        <p:spPr>
          <a:xfrm>
            <a:off x="762000" y="977900"/>
            <a:ext cx="8534400" cy="54102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/>
          <a:p>
            <a:pPr/>
            <a:r>
              <a:t>Textebene 1</a:t>
            </a:r>
          </a:p>
          <a:p>
            <a:pPr lvl="1"/>
            <a:r>
              <a:t>Textebene 2</a:t>
            </a:r>
          </a:p>
          <a:p>
            <a:pPr lvl="2"/>
            <a:r>
              <a:t>Textebene 3</a:t>
            </a:r>
          </a:p>
          <a:p>
            <a:pPr lvl="3"/>
            <a:r>
              <a:t>Textebene 4</a:t>
            </a:r>
          </a:p>
          <a:p>
            <a:pPr lvl="4"/>
            <a:r>
              <a:t>Textebene 5</a:t>
            </a:r>
          </a:p>
        </p:txBody>
      </p:sp>
      <p:sp>
        <p:nvSpPr>
          <p:cNvPr id="6" name="Foliennummer"/>
          <p:cNvSpPr txBox="1"/>
          <p:nvPr>
            <p:ph type="sldNum" sz="quarter" idx="2"/>
          </p:nvPr>
        </p:nvSpPr>
        <p:spPr>
          <a:xfrm>
            <a:off x="4815378" y="6388100"/>
            <a:ext cx="273657" cy="264255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>
            <a:spAutoFit/>
          </a:bodyPr>
          <a:lstStyle>
            <a:lvl1pPr algn="ctr">
              <a:spcBef>
                <a:spcPts val="0"/>
              </a:spcBef>
              <a:defRPr sz="1200"/>
            </a:lvl1pPr>
          </a:lstStyle>
          <a:p>
            <a:pPr/>
            <a:fld id="{86CB4B4D-7CA3-9044-876B-883B54F8677D}" type="slidenum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2"/>
  </p:sldLayoutIdLst>
  <p:transition xmlns:p14="http://schemas.microsoft.com/office/powerpoint/2010/main" spd="med" advClick="1"/>
  <p:txStyles>
    <p:titleStyle>
      <a:lvl1pPr marL="0" marR="0" indent="39687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rgbClr val="E2001A"/>
          </a:solidFill>
          <a:uFillTx/>
          <a:latin typeface="+mj-lt"/>
          <a:ea typeface="+mj-ea"/>
          <a:cs typeface="+mj-cs"/>
          <a:sym typeface="Arial"/>
        </a:defRPr>
      </a:lvl1pPr>
      <a:lvl2pPr marL="0" marR="0" indent="39687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rgbClr val="E2001A"/>
          </a:solidFill>
          <a:uFillTx/>
          <a:latin typeface="+mj-lt"/>
          <a:ea typeface="+mj-ea"/>
          <a:cs typeface="+mj-cs"/>
          <a:sym typeface="Arial"/>
        </a:defRPr>
      </a:lvl2pPr>
      <a:lvl3pPr marL="0" marR="0" indent="39687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rgbClr val="E2001A"/>
          </a:solidFill>
          <a:uFillTx/>
          <a:latin typeface="+mj-lt"/>
          <a:ea typeface="+mj-ea"/>
          <a:cs typeface="+mj-cs"/>
          <a:sym typeface="Arial"/>
        </a:defRPr>
      </a:lvl3pPr>
      <a:lvl4pPr marL="0" marR="0" indent="39687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rgbClr val="E2001A"/>
          </a:solidFill>
          <a:uFillTx/>
          <a:latin typeface="+mj-lt"/>
          <a:ea typeface="+mj-ea"/>
          <a:cs typeface="+mj-cs"/>
          <a:sym typeface="Arial"/>
        </a:defRPr>
      </a:lvl4pPr>
      <a:lvl5pPr marL="0" marR="0" indent="39687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rgbClr val="E2001A"/>
          </a:solidFill>
          <a:uFillTx/>
          <a:latin typeface="+mj-lt"/>
          <a:ea typeface="+mj-ea"/>
          <a:cs typeface="+mj-cs"/>
          <a:sym typeface="Arial"/>
        </a:defRPr>
      </a:lvl5pPr>
      <a:lvl6pPr marL="0" marR="0" indent="496887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rgbClr val="E2001A"/>
          </a:solidFill>
          <a:uFillTx/>
          <a:latin typeface="+mj-lt"/>
          <a:ea typeface="+mj-ea"/>
          <a:cs typeface="+mj-cs"/>
          <a:sym typeface="Arial"/>
        </a:defRPr>
      </a:lvl6pPr>
      <a:lvl7pPr marL="0" marR="0" indent="954087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rgbClr val="E2001A"/>
          </a:solidFill>
          <a:uFillTx/>
          <a:latin typeface="+mj-lt"/>
          <a:ea typeface="+mj-ea"/>
          <a:cs typeface="+mj-cs"/>
          <a:sym typeface="Arial"/>
        </a:defRPr>
      </a:lvl7pPr>
      <a:lvl8pPr marL="0" marR="0" indent="1411287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rgbClr val="E2001A"/>
          </a:solidFill>
          <a:uFillTx/>
          <a:latin typeface="+mj-lt"/>
          <a:ea typeface="+mj-ea"/>
          <a:cs typeface="+mj-cs"/>
          <a:sym typeface="Arial"/>
        </a:defRPr>
      </a:lvl8pPr>
      <a:lvl9pPr marL="0" marR="0" indent="1868488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rgbClr val="E2001A"/>
          </a:solidFill>
          <a:uFillTx/>
          <a:latin typeface="+mj-lt"/>
          <a:ea typeface="+mj-ea"/>
          <a:cs typeface="+mj-cs"/>
          <a:sym typeface="Arial"/>
        </a:defRPr>
      </a:lvl9pPr>
    </p:titleStyle>
    <p:bodyStyle>
      <a:lvl1pPr marL="306388" marR="0" indent="-304800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>
          <a:srgbClr val="5C6971"/>
        </a:buClr>
        <a:buSzPct val="100000"/>
        <a:buFont typeface="Arial"/>
        <a:buChar char="•"/>
        <a:tabLst/>
        <a:defRPr b="0" baseline="0" cap="none" i="0" spc="0" strike="noStrike" sz="2400" u="none">
          <a:solidFill>
            <a:srgbClr val="5C6971"/>
          </a:solidFill>
          <a:uFillTx/>
          <a:latin typeface="+mj-lt"/>
          <a:ea typeface="+mj-ea"/>
          <a:cs typeface="+mj-cs"/>
          <a:sym typeface="Arial"/>
        </a:defRPr>
      </a:lvl1pPr>
      <a:lvl2pPr marL="730250" marR="0" indent="-284162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>
          <a:srgbClr val="5C6971"/>
        </a:buClr>
        <a:buSzPct val="100000"/>
        <a:buFont typeface="Arial"/>
        <a:buChar char="–"/>
        <a:tabLst/>
        <a:defRPr b="0" baseline="0" cap="none" i="0" spc="0" strike="noStrike" sz="2400" u="none">
          <a:solidFill>
            <a:srgbClr val="5C6971"/>
          </a:solidFill>
          <a:uFillTx/>
          <a:latin typeface="+mj-lt"/>
          <a:ea typeface="+mj-ea"/>
          <a:cs typeface="+mj-cs"/>
          <a:sym typeface="Arial"/>
        </a:defRPr>
      </a:lvl2pPr>
      <a:lvl3pPr marL="1208617" marR="0" indent="-306917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>
          <a:srgbClr val="5C6971"/>
        </a:buClr>
        <a:buSzPct val="100000"/>
        <a:buFont typeface="Arial"/>
        <a:buChar char="•"/>
        <a:tabLst/>
        <a:defRPr b="0" baseline="0" cap="none" i="0" spc="0" strike="noStrike" sz="2400" u="none">
          <a:solidFill>
            <a:srgbClr val="5C6971"/>
          </a:solidFill>
          <a:uFillTx/>
          <a:latin typeface="+mj-lt"/>
          <a:ea typeface="+mj-ea"/>
          <a:cs typeface="+mj-cs"/>
          <a:sym typeface="Arial"/>
        </a:defRPr>
      </a:lvl3pPr>
      <a:lvl4pPr marL="1627187" marR="0" indent="-304799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>
          <a:srgbClr val="5C6971"/>
        </a:buClr>
        <a:buSzPct val="100000"/>
        <a:buFont typeface="Arial"/>
        <a:buChar char="–"/>
        <a:tabLst/>
        <a:defRPr b="0" baseline="0" cap="none" i="0" spc="0" strike="noStrike" sz="2400" u="none">
          <a:solidFill>
            <a:srgbClr val="5C6971"/>
          </a:solidFill>
          <a:uFillTx/>
          <a:latin typeface="+mj-lt"/>
          <a:ea typeface="+mj-ea"/>
          <a:cs typeface="+mj-cs"/>
          <a:sym typeface="Arial"/>
        </a:defRPr>
      </a:lvl4pPr>
      <a:lvl5pPr marL="2133373" marR="0" indent="-391885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>
          <a:srgbClr val="5C6971"/>
        </a:buClr>
        <a:buSzPct val="100000"/>
        <a:buFont typeface="Arial"/>
        <a:buChar char="»"/>
        <a:tabLst/>
        <a:defRPr b="0" baseline="0" cap="none" i="0" spc="0" strike="noStrike" sz="2400" u="none">
          <a:solidFill>
            <a:srgbClr val="5C6971"/>
          </a:solidFill>
          <a:uFillTx/>
          <a:latin typeface="+mj-lt"/>
          <a:ea typeface="+mj-ea"/>
          <a:cs typeface="+mj-cs"/>
          <a:sym typeface="Arial"/>
        </a:defRPr>
      </a:lvl5pPr>
      <a:lvl6pPr marL="2590573" marR="0" indent="-391885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>
          <a:srgbClr val="5C6971"/>
        </a:buClr>
        <a:buSzPct val="100000"/>
        <a:buFont typeface="Arial"/>
        <a:buChar char="»"/>
        <a:tabLst/>
        <a:defRPr b="0" baseline="0" cap="none" i="0" spc="0" strike="noStrike" sz="2400" u="none">
          <a:solidFill>
            <a:srgbClr val="5C6971"/>
          </a:solidFill>
          <a:uFillTx/>
          <a:latin typeface="+mj-lt"/>
          <a:ea typeface="+mj-ea"/>
          <a:cs typeface="+mj-cs"/>
          <a:sym typeface="Arial"/>
        </a:defRPr>
      </a:lvl6pPr>
      <a:lvl7pPr marL="3047773" marR="0" indent="-391885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>
          <a:srgbClr val="5C6971"/>
        </a:buClr>
        <a:buSzPct val="100000"/>
        <a:buFont typeface="Arial"/>
        <a:buChar char="»"/>
        <a:tabLst/>
        <a:defRPr b="0" baseline="0" cap="none" i="0" spc="0" strike="noStrike" sz="2400" u="none">
          <a:solidFill>
            <a:srgbClr val="5C6971"/>
          </a:solidFill>
          <a:uFillTx/>
          <a:latin typeface="+mj-lt"/>
          <a:ea typeface="+mj-ea"/>
          <a:cs typeface="+mj-cs"/>
          <a:sym typeface="Arial"/>
        </a:defRPr>
      </a:lvl7pPr>
      <a:lvl8pPr marL="3504973" marR="0" indent="-391885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>
          <a:srgbClr val="5C6971"/>
        </a:buClr>
        <a:buSzPct val="100000"/>
        <a:buFont typeface="Arial"/>
        <a:buChar char="»"/>
        <a:tabLst/>
        <a:defRPr b="0" baseline="0" cap="none" i="0" spc="0" strike="noStrike" sz="2400" u="none">
          <a:solidFill>
            <a:srgbClr val="5C6971"/>
          </a:solidFill>
          <a:uFillTx/>
          <a:latin typeface="+mj-lt"/>
          <a:ea typeface="+mj-ea"/>
          <a:cs typeface="+mj-cs"/>
          <a:sym typeface="Arial"/>
        </a:defRPr>
      </a:lvl8pPr>
      <a:lvl9pPr marL="3962173" marR="0" indent="-391885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>
          <a:srgbClr val="5C6971"/>
        </a:buClr>
        <a:buSzPct val="100000"/>
        <a:buFont typeface="Arial"/>
        <a:buChar char="»"/>
        <a:tabLst/>
        <a:defRPr b="0" baseline="0" cap="none" i="0" spc="0" strike="noStrike" sz="2400" u="none">
          <a:solidFill>
            <a:srgbClr val="5C6971"/>
          </a:solidFill>
          <a:uFillTx/>
          <a:latin typeface="+mj-lt"/>
          <a:ea typeface="+mj-ea"/>
          <a:cs typeface="+mj-cs"/>
          <a:sym typeface="Arial"/>
        </a:defRPr>
      </a:lvl9pPr>
    </p:bodyStyle>
    <p:otherStyle>
      <a:lvl1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1pPr>
      <a:lvl2pPr marL="0" marR="0" indent="4572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2pPr>
      <a:lvl3pPr marL="0" marR="0" indent="9144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3pPr>
      <a:lvl4pPr marL="0" marR="0" indent="13716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4pPr>
      <a:lvl5pPr marL="0" marR="0" indent="18288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5pPr>
      <a:lvl6pPr marL="0" marR="0" indent="22860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6pPr>
      <a:lvl7pPr marL="0" marR="0" indent="27432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7pPr>
      <a:lvl8pPr marL="0" marR="0" indent="32004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8pPr>
      <a:lvl9pPr marL="0" marR="0" indent="36576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9pPr>
    </p:otherStyle>
  </p:txStyles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/Relationships>

</file>

<file path=ppt/slides/_rels/slide1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/Relationships>

</file>

<file path=ppt/slides/_rels/slide1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/Relationships>

</file>

<file path=ppt/slides/_rels/slide1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3" Type="http://schemas.openxmlformats.org/officeDocument/2006/relationships/image" Target="../media/image14.png"/></Relationships>

</file>

<file path=ppt/slides/_rels/slide1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/Relationships>

</file>

<file path=ppt/slides/_rels/slide1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/Relationships>

</file>

<file path=ppt/slides/_rels/slide1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3" Type="http://schemas.openxmlformats.org/officeDocument/2006/relationships/image" Target="../media/image15.png"/></Relationships>

</file>

<file path=ppt/slides/_rels/slide1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/Relationships>

</file>

<file path=ppt/slides/_rels/slide1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3" Type="http://schemas.openxmlformats.org/officeDocument/2006/relationships/image" Target="../media/image16.png"/></Relationships>

</file>

<file path=ppt/slides/_rels/slide1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/Relationships>
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/Relationships>

</file>

<file path=ppt/slides/_rels/slide2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/Relationships>
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3" Type="http://schemas.openxmlformats.org/officeDocument/2006/relationships/image" Target="../media/image4.png"/><Relationship Id="rId4" Type="http://schemas.openxmlformats.org/officeDocument/2006/relationships/hyperlink" Target="http://www.imta-bodensee.com/2008-villingen/bus-und-bahn/1zug.jpg/image_view_fullscreen" TargetMode="External"/><Relationship Id="rId5" Type="http://schemas.openxmlformats.org/officeDocument/2006/relationships/image" Target="../media/image5.png"/><Relationship Id="rId6" Type="http://schemas.openxmlformats.org/officeDocument/2006/relationships/hyperlink" Target="http://upload.wikimedia.org/wikipedia/commons/1/1b/Eurofighter_Typhoon.svg" TargetMode="External"/><Relationship Id="rId7" Type="http://schemas.openxmlformats.org/officeDocument/2006/relationships/image" Target="../media/image6.png"/><Relationship Id="rId8" Type="http://schemas.openxmlformats.org/officeDocument/2006/relationships/image" Target="../media/image7.png"/><Relationship Id="rId9" Type="http://schemas.openxmlformats.org/officeDocument/2006/relationships/image" Target="../media/image8.png"/><Relationship Id="rId10" Type="http://schemas.openxmlformats.org/officeDocument/2006/relationships/image" Target="../media/image9.png"/><Relationship Id="rId11" Type="http://schemas.openxmlformats.org/officeDocument/2006/relationships/image" Target="../media/image10.png"/></Relationships>
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3" Type="http://schemas.openxmlformats.org/officeDocument/2006/relationships/image" Target="../media/image7.png"/></Relationships>
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/Relationships>
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/Relationships>
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/Relationships>
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3" Type="http://schemas.openxmlformats.org/officeDocument/2006/relationships/image" Target="../media/image11.png"/></Relationships>
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3" Type="http://schemas.openxmlformats.org/officeDocument/2006/relationships/image" Target="../media/image12.png"/><Relationship Id="rId4" Type="http://schemas.openxmlformats.org/officeDocument/2006/relationships/image" Target="../media/image13.pn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6"/>
          <p:cNvSpPr txBox="1"/>
          <p:nvPr>
            <p:ph type="title"/>
          </p:nvPr>
        </p:nvSpPr>
        <p:spPr>
          <a:xfrm>
            <a:off x="812539" y="1808820"/>
            <a:ext cx="8534401" cy="533516"/>
          </a:xfrm>
          <a:prstGeom prst="rect">
            <a:avLst/>
          </a:prstGeom>
        </p:spPr>
        <p:txBody>
          <a:bodyPr/>
          <a:lstStyle/>
          <a:p>
            <a:pPr indent="15875" defTabSz="365760">
              <a:defRPr sz="1280"/>
            </a:pPr>
            <a:r>
              <a:t>Kommunikationssysteme</a:t>
            </a:r>
            <a:br/>
            <a:r>
              <a:t>Teil 6 – Funktionale Sicherheit (Safety)</a:t>
            </a:r>
            <a:br/>
            <a:br/>
          </a:p>
        </p:txBody>
      </p:sp>
      <p:sp>
        <p:nvSpPr>
          <p:cNvPr id="25" name="Rectangle 7"/>
          <p:cNvSpPr txBox="1"/>
          <p:nvPr>
            <p:ph type="body" sz="quarter" idx="1"/>
          </p:nvPr>
        </p:nvSpPr>
        <p:spPr>
          <a:xfrm>
            <a:off x="902550" y="3023954"/>
            <a:ext cx="8393850" cy="1125126"/>
          </a:xfrm>
          <a:prstGeom prst="rect">
            <a:avLst/>
          </a:prstGeom>
        </p:spPr>
        <p:txBody>
          <a:bodyPr/>
          <a:lstStyle/>
          <a:p>
            <a:pPr marL="0" indent="0">
              <a:buSzTx/>
              <a:buNone/>
            </a:pPr>
            <a:r>
              <a:t>Stephan Rupp</a:t>
            </a:r>
          </a:p>
          <a:p>
            <a:pPr marL="0" indent="0">
              <a:buSzTx/>
              <a:buNone/>
            </a:pPr>
            <a:r>
              <a:t>Masterstudium Informations- und Kommunikationstechnik</a:t>
            </a:r>
          </a:p>
        </p:txBody>
      </p:sp>
      <p:pic>
        <p:nvPicPr>
          <p:cNvPr id="26" name="Picture 1" descr="Picture 1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4800600"/>
            <a:ext cx="9906000" cy="1654175"/>
          </a:xfrm>
          <a:prstGeom prst="rect">
            <a:avLst/>
          </a:prstGeom>
          <a:ln w="12700">
            <a:miter lim="400000"/>
          </a:ln>
        </p:spPr>
      </p:pic>
      <p:sp>
        <p:nvSpPr>
          <p:cNvPr id="27" name="Rectangle 2"/>
          <p:cNvSpPr txBox="1"/>
          <p:nvPr/>
        </p:nvSpPr>
        <p:spPr>
          <a:xfrm>
            <a:off x="0" y="5434012"/>
            <a:ext cx="9889434" cy="35999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>
            <a:lvl1pPr algn="ctr">
              <a:spcBef>
                <a:spcPts val="0"/>
              </a:spcBef>
              <a:defRPr b="1" sz="2000">
                <a:solidFill>
                  <a:schemeClr val="accent3">
                    <a:lumOff val="44000"/>
                  </a:schemeClr>
                </a:solidFill>
              </a:defRPr>
            </a:lvl1pPr>
          </a:lstStyle>
          <a:p>
            <a:pPr/>
            <a:r>
              <a:t>www.dhbw-stuttgart.de </a:t>
            </a:r>
          </a:p>
        </p:txBody>
      </p:sp>
      <p:pic>
        <p:nvPicPr>
          <p:cNvPr id="28" name="Picture 3" descr="Picture 3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632520" y="368660"/>
            <a:ext cx="4519613" cy="719138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Foliennummernplatzhalter 3"/>
          <p:cNvSpPr txBox="1"/>
          <p:nvPr>
            <p:ph type="sldNum" sz="quarter" idx="2"/>
          </p:nvPr>
        </p:nvSpPr>
        <p:spPr>
          <a:xfrm>
            <a:off x="4815378" y="6389959"/>
            <a:ext cx="273657" cy="264256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168" name="Picture 1" descr="Picture 1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413500" y="287338"/>
            <a:ext cx="2954339" cy="468313"/>
          </a:xfrm>
          <a:prstGeom prst="rect">
            <a:avLst/>
          </a:prstGeom>
          <a:ln w="12700">
            <a:miter lim="400000"/>
          </a:ln>
        </p:spPr>
      </p:pic>
      <p:sp>
        <p:nvSpPr>
          <p:cNvPr id="169" name="Rectangle 4"/>
          <p:cNvSpPr txBox="1"/>
          <p:nvPr>
            <p:ph type="title"/>
          </p:nvPr>
        </p:nvSpPr>
        <p:spPr>
          <a:xfrm>
            <a:off x="722530" y="278649"/>
            <a:ext cx="8573870" cy="521451"/>
          </a:xfrm>
          <a:prstGeom prst="rect">
            <a:avLst/>
          </a:prstGeom>
        </p:spPr>
        <p:txBody>
          <a:bodyPr/>
          <a:lstStyle/>
          <a:p>
            <a:pPr/>
            <a:r>
              <a:t>Inhalt</a:t>
            </a:r>
          </a:p>
        </p:txBody>
      </p:sp>
      <p:sp>
        <p:nvSpPr>
          <p:cNvPr id="170" name="Rectangle 5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marL="609600" indent="-609600">
              <a:lnSpc>
                <a:spcPct val="150000"/>
              </a:lnSpc>
              <a:buSzTx/>
              <a:buNone/>
            </a:pPr>
            <a:r>
              <a:t>Funktionale Sicherheit</a:t>
            </a:r>
          </a:p>
          <a:p>
            <a:pPr marL="609600" indent="-609600">
              <a:lnSpc>
                <a:spcPct val="150000"/>
              </a:lnSpc>
              <a:buClr>
                <a:srgbClr val="0000CC"/>
              </a:buClr>
            </a:pPr>
            <a:r>
              <a:t>Lösungsansätze</a:t>
            </a:r>
          </a:p>
          <a:p>
            <a:pPr marL="609600" indent="-609600">
              <a:lnSpc>
                <a:spcPct val="150000"/>
              </a:lnSpc>
              <a:buClr>
                <a:srgbClr val="0000CC"/>
              </a:buClr>
            </a:pPr>
            <a:r>
              <a:t>Realisierungsbeispiel</a:t>
            </a:r>
          </a:p>
          <a:p>
            <a:pPr marL="609600" indent="-609600">
              <a:lnSpc>
                <a:spcPct val="150000"/>
              </a:lnSpc>
              <a:buClr>
                <a:srgbClr val="0000CC"/>
              </a:buClr>
              <a:defRPr>
                <a:solidFill>
                  <a:srgbClr val="E2001A"/>
                </a:solidFill>
              </a:defRPr>
            </a:pPr>
            <a:r>
              <a:t>Methoden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Foliennummernplatzhalter 3"/>
          <p:cNvSpPr txBox="1"/>
          <p:nvPr>
            <p:ph type="sldNum" sz="quarter" idx="2"/>
          </p:nvPr>
        </p:nvSpPr>
        <p:spPr>
          <a:xfrm>
            <a:off x="4821034" y="6388100"/>
            <a:ext cx="262345" cy="264255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173" name="Picture 1" descr="Picture 1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413500" y="287338"/>
            <a:ext cx="2954339" cy="468313"/>
          </a:xfrm>
          <a:prstGeom prst="rect">
            <a:avLst/>
          </a:prstGeom>
          <a:ln w="12700">
            <a:miter lim="400000"/>
          </a:ln>
        </p:spPr>
      </p:pic>
      <p:sp>
        <p:nvSpPr>
          <p:cNvPr id="174" name="Rectangle 4"/>
          <p:cNvSpPr txBox="1"/>
          <p:nvPr>
            <p:ph type="title"/>
          </p:nvPr>
        </p:nvSpPr>
        <p:spPr>
          <a:xfrm>
            <a:off x="722530" y="278649"/>
            <a:ext cx="8573870" cy="521451"/>
          </a:xfrm>
          <a:prstGeom prst="rect">
            <a:avLst/>
          </a:prstGeom>
        </p:spPr>
        <p:txBody>
          <a:bodyPr/>
          <a:lstStyle/>
          <a:p>
            <a:pPr/>
            <a:r>
              <a:t>Funktionale Sicherheit (engl. Safety)</a:t>
            </a:r>
          </a:p>
        </p:txBody>
      </p:sp>
      <p:sp>
        <p:nvSpPr>
          <p:cNvPr id="175" name="Rectangle 5"/>
          <p:cNvSpPr txBox="1"/>
          <p:nvPr/>
        </p:nvSpPr>
        <p:spPr>
          <a:xfrm>
            <a:off x="762000" y="977900"/>
            <a:ext cx="8453121" cy="51605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/>
          <a:p>
            <a:pPr marL="609600" indent="-609600">
              <a:spcBef>
                <a:spcPts val="700"/>
              </a:spcBef>
              <a:buClr>
                <a:srgbClr val="0000CC"/>
              </a:buClr>
              <a:buSzPct val="100000"/>
              <a:buFont typeface="Arial"/>
              <a:buChar char="•"/>
              <a:defRPr sz="2000">
                <a:solidFill>
                  <a:srgbClr val="5C6971"/>
                </a:solidFill>
              </a:defRPr>
            </a:pPr>
            <a:r>
              <a:t>Ziel: Gefahren für Menschen und Umwelt durch Maschinen und Anlagen vermeiden.</a:t>
            </a:r>
          </a:p>
          <a:p>
            <a:pPr marL="609600" indent="-609600">
              <a:spcBef>
                <a:spcPts val="700"/>
              </a:spcBef>
              <a:buClr>
                <a:srgbClr val="0000CC"/>
              </a:buClr>
              <a:buSzPct val="100000"/>
              <a:buFont typeface="Arial"/>
              <a:buChar char="•"/>
              <a:defRPr sz="2000">
                <a:solidFill>
                  <a:srgbClr val="5C6971"/>
                </a:solidFill>
              </a:defRPr>
            </a:pPr>
          </a:p>
          <a:p>
            <a:pPr marL="609600" indent="-609600">
              <a:spcBef>
                <a:spcPts val="700"/>
              </a:spcBef>
              <a:buClr>
                <a:srgbClr val="0000CC"/>
              </a:buClr>
              <a:buSzPct val="100000"/>
              <a:buFont typeface="Arial"/>
              <a:buChar char="•"/>
              <a:defRPr sz="2000">
                <a:solidFill>
                  <a:srgbClr val="5C6971"/>
                </a:solidFill>
              </a:defRPr>
            </a:pPr>
          </a:p>
          <a:p>
            <a:pPr marL="609600" indent="-609600">
              <a:spcBef>
                <a:spcPts val="700"/>
              </a:spcBef>
              <a:buClr>
                <a:srgbClr val="0000CC"/>
              </a:buClr>
              <a:buSzPct val="100000"/>
              <a:buFont typeface="Arial"/>
              <a:buChar char="•"/>
              <a:defRPr sz="2000">
                <a:solidFill>
                  <a:srgbClr val="5C6971"/>
                </a:solidFill>
              </a:defRPr>
            </a:pPr>
          </a:p>
          <a:p>
            <a:pPr marL="609600" indent="-609600">
              <a:spcBef>
                <a:spcPts val="700"/>
              </a:spcBef>
              <a:buClr>
                <a:srgbClr val="0000CC"/>
              </a:buClr>
              <a:buSzPct val="100000"/>
              <a:buFont typeface="Arial"/>
              <a:buChar char="•"/>
              <a:defRPr sz="2000">
                <a:solidFill>
                  <a:srgbClr val="5C6971"/>
                </a:solidFill>
              </a:defRPr>
            </a:pPr>
            <a:r>
              <a:t>Risiko = Schadenshäufigkeit * Schadensausmaß</a:t>
            </a:r>
          </a:p>
          <a:p>
            <a:pPr marL="609600" indent="-609600">
              <a:spcBef>
                <a:spcPts val="700"/>
              </a:spcBef>
              <a:buClr>
                <a:srgbClr val="0000CC"/>
              </a:buClr>
              <a:buSzPct val="100000"/>
              <a:buFont typeface="Arial"/>
              <a:buChar char="•"/>
              <a:defRPr sz="2000">
                <a:solidFill>
                  <a:srgbClr val="5C6971"/>
                </a:solidFill>
              </a:defRPr>
            </a:pPr>
          </a:p>
          <a:p>
            <a:pPr marL="609600" indent="-609600">
              <a:spcBef>
                <a:spcPts val="700"/>
              </a:spcBef>
              <a:buClr>
                <a:srgbClr val="0000CC"/>
              </a:buClr>
              <a:buSzPct val="100000"/>
              <a:buFont typeface="Arial"/>
              <a:buChar char="•"/>
              <a:defRPr sz="2000">
                <a:solidFill>
                  <a:srgbClr val="5C6971"/>
                </a:solidFill>
              </a:defRPr>
            </a:pPr>
          </a:p>
          <a:p>
            <a:pPr marL="609600" indent="-609600">
              <a:spcBef>
                <a:spcPts val="700"/>
              </a:spcBef>
              <a:buClr>
                <a:srgbClr val="0000CC"/>
              </a:buClr>
              <a:buSzPct val="100000"/>
              <a:buFont typeface="Arial"/>
              <a:buChar char="•"/>
              <a:defRPr sz="2000">
                <a:solidFill>
                  <a:srgbClr val="5C6971"/>
                </a:solidFill>
              </a:defRPr>
            </a:pPr>
          </a:p>
          <a:p>
            <a:pPr marL="609600" indent="-609600">
              <a:spcBef>
                <a:spcPts val="700"/>
              </a:spcBef>
              <a:buClr>
                <a:srgbClr val="0000CC"/>
              </a:buClr>
              <a:buSzPct val="100000"/>
              <a:buFont typeface="Arial"/>
              <a:buChar char="•"/>
              <a:defRPr sz="2000">
                <a:solidFill>
                  <a:srgbClr val="5C6971"/>
                </a:solidFill>
              </a:defRPr>
            </a:pPr>
          </a:p>
          <a:p>
            <a:pPr marL="609600" indent="-609600">
              <a:spcBef>
                <a:spcPts val="700"/>
              </a:spcBef>
              <a:buClr>
                <a:srgbClr val="0000CC"/>
              </a:buClr>
              <a:buSzPct val="100000"/>
              <a:buFont typeface="Arial"/>
              <a:buChar char="•"/>
              <a:defRPr sz="2000">
                <a:solidFill>
                  <a:srgbClr val="5C6971"/>
                </a:solidFill>
              </a:defRPr>
            </a:pPr>
          </a:p>
          <a:p>
            <a:pPr marL="609600" indent="-609600">
              <a:spcBef>
                <a:spcPts val="700"/>
              </a:spcBef>
              <a:buClr>
                <a:srgbClr val="0000CC"/>
              </a:buClr>
              <a:buSzPct val="100000"/>
              <a:buFont typeface="Arial"/>
              <a:buChar char="•"/>
              <a:defRPr sz="2000">
                <a:solidFill>
                  <a:srgbClr val="5C6971"/>
                </a:solidFill>
              </a:defRPr>
            </a:pPr>
            <a:r>
              <a:t>Prinzip: Senkung des Risikos auf ein akzeptables Maß durch Sicherheitsmaßnahmen.</a:t>
            </a:r>
          </a:p>
        </p:txBody>
      </p:sp>
      <p:sp>
        <p:nvSpPr>
          <p:cNvPr id="176" name="Rechteck 8"/>
          <p:cNvSpPr/>
          <p:nvPr/>
        </p:nvSpPr>
        <p:spPr>
          <a:xfrm>
            <a:off x="1413721" y="1866019"/>
            <a:ext cx="7139680" cy="667331"/>
          </a:xfrm>
          <a:prstGeom prst="rect">
            <a:avLst/>
          </a:prstGeom>
          <a:solidFill>
            <a:srgbClr val="4F81BD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sz="2000">
                <a:solidFill>
                  <a:schemeClr val="accent3">
                    <a:lumOff val="44000"/>
                  </a:schemeClr>
                </a:solidFill>
              </a:defRPr>
            </a:lvl1pPr>
          </a:lstStyle>
          <a:p>
            <a:pPr/>
            <a:r>
              <a:t>Maschinen und Anlagen sind derart auszulegen, dass Fehler und Defekte keine Gefährdung nach sich ziehen.</a:t>
            </a:r>
          </a:p>
        </p:txBody>
      </p:sp>
      <p:sp>
        <p:nvSpPr>
          <p:cNvPr id="177" name="Gerade Verbindung 12"/>
          <p:cNvSpPr/>
          <p:nvPr/>
        </p:nvSpPr>
        <p:spPr>
          <a:xfrm>
            <a:off x="3502690" y="3601149"/>
            <a:ext cx="1" cy="1296145"/>
          </a:xfrm>
          <a:prstGeom prst="line">
            <a:avLst/>
          </a:prstGeom>
          <a:ln w="12700">
            <a:solidFill>
              <a:srgbClr val="C00000"/>
            </a:solidFill>
          </a:ln>
        </p:spPr>
        <p:txBody>
          <a:bodyPr lIns="45719" rIns="45719"/>
          <a:lstStyle/>
          <a:p>
            <a:pPr/>
          </a:p>
        </p:txBody>
      </p:sp>
      <p:grpSp>
        <p:nvGrpSpPr>
          <p:cNvPr id="180" name="Gruppieren 13"/>
          <p:cNvGrpSpPr/>
          <p:nvPr/>
        </p:nvGrpSpPr>
        <p:grpSpPr>
          <a:xfrm>
            <a:off x="1486466" y="3577518"/>
            <a:ext cx="7066220" cy="884063"/>
            <a:chOff x="0" y="0"/>
            <a:chExt cx="7066218" cy="884061"/>
          </a:xfrm>
        </p:grpSpPr>
        <p:sp>
          <p:nvSpPr>
            <p:cNvPr id="178" name="Pfeil nach rechts 14"/>
            <p:cNvSpPr/>
            <p:nvPr/>
          </p:nvSpPr>
          <p:spPr>
            <a:xfrm>
              <a:off x="0" y="207213"/>
              <a:ext cx="5184577" cy="288033"/>
            </a:xfrm>
            <a:prstGeom prst="rightArrow">
              <a:avLst>
                <a:gd name="adj1" fmla="val 50000"/>
                <a:gd name="adj2" fmla="val 50000"/>
              </a:avLst>
            </a:prstGeom>
            <a:solidFill>
              <a:srgbClr val="00C5C0"/>
            </a:solidFill>
            <a:ln w="12700" cap="flat">
              <a:solidFill>
                <a:srgbClr val="00808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chemeClr val="accent3">
                      <a:lumOff val="44000"/>
                    </a:schemeClr>
                  </a:solidFill>
                </a:defRPr>
              </a:pPr>
            </a:p>
          </p:txBody>
        </p:sp>
        <p:sp>
          <p:nvSpPr>
            <p:cNvPr id="179" name="Rechteck 15"/>
            <p:cNvSpPr txBox="1"/>
            <p:nvPr/>
          </p:nvSpPr>
          <p:spPr>
            <a:xfrm>
              <a:off x="5249954" y="0"/>
              <a:ext cx="1816265" cy="88406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spAutoFit/>
            </a:bodyPr>
            <a:lstStyle/>
            <a:p>
              <a:pPr/>
              <a:r>
                <a:t>Risiko ohne Schutzmaßnahme</a:t>
              </a:r>
            </a:p>
          </p:txBody>
        </p:sp>
      </p:grpSp>
      <p:grpSp>
        <p:nvGrpSpPr>
          <p:cNvPr id="184" name="Gruppieren 16"/>
          <p:cNvGrpSpPr/>
          <p:nvPr/>
        </p:nvGrpSpPr>
        <p:grpSpPr>
          <a:xfrm>
            <a:off x="4251722" y="3575777"/>
            <a:ext cx="2419322" cy="1321516"/>
            <a:chOff x="0" y="0"/>
            <a:chExt cx="2419320" cy="1321515"/>
          </a:xfrm>
        </p:grpSpPr>
        <p:sp>
          <p:nvSpPr>
            <p:cNvPr id="181" name="Gerade Verbindung 17"/>
            <p:cNvSpPr/>
            <p:nvPr/>
          </p:nvSpPr>
          <p:spPr>
            <a:xfrm flipH="1">
              <a:off x="2419320" y="0"/>
              <a:ext cx="1" cy="1296145"/>
            </a:xfrm>
            <a:prstGeom prst="line">
              <a:avLst/>
            </a:prstGeom>
            <a:noFill/>
            <a:ln w="12700" cap="flat">
              <a:solidFill>
                <a:srgbClr val="C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82" name="Gerade Verbindung 18"/>
            <p:cNvSpPr/>
            <p:nvPr/>
          </p:nvSpPr>
          <p:spPr>
            <a:xfrm flipH="1">
              <a:off x="43056" y="25371"/>
              <a:ext cx="1" cy="1296145"/>
            </a:xfrm>
            <a:prstGeom prst="line">
              <a:avLst/>
            </a:prstGeom>
            <a:noFill/>
            <a:ln w="12700" cap="flat">
              <a:solidFill>
                <a:srgbClr val="C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83" name="Rechteck 19"/>
            <p:cNvSpPr txBox="1"/>
            <p:nvPr/>
          </p:nvSpPr>
          <p:spPr>
            <a:xfrm>
              <a:off x="0" y="969055"/>
              <a:ext cx="2212817" cy="35066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spAutoFit/>
            </a:bodyPr>
            <a:lstStyle/>
            <a:p>
              <a:pPr/>
              <a:r>
                <a:t>&lt; akzeptables Risiko</a:t>
              </a:r>
            </a:p>
          </p:txBody>
        </p:sp>
      </p:grpSp>
      <p:grpSp>
        <p:nvGrpSpPr>
          <p:cNvPr id="187" name="Gruppieren 20"/>
          <p:cNvGrpSpPr/>
          <p:nvPr/>
        </p:nvGrpSpPr>
        <p:grpSpPr>
          <a:xfrm>
            <a:off x="1308310" y="4189822"/>
            <a:ext cx="5362733" cy="617363"/>
            <a:chOff x="0" y="0"/>
            <a:chExt cx="5362732" cy="617361"/>
          </a:xfrm>
        </p:grpSpPr>
        <p:sp>
          <p:nvSpPr>
            <p:cNvPr id="185" name="Pfeil nach rechts 21"/>
            <p:cNvSpPr/>
            <p:nvPr/>
          </p:nvSpPr>
          <p:spPr>
            <a:xfrm flipH="1">
              <a:off x="2194380" y="66977"/>
              <a:ext cx="3168353" cy="288033"/>
            </a:xfrm>
            <a:prstGeom prst="rightArrow">
              <a:avLst>
                <a:gd name="adj1" fmla="val 50000"/>
                <a:gd name="adj2" fmla="val 50000"/>
              </a:avLst>
            </a:prstGeom>
            <a:solidFill>
              <a:srgbClr val="FFC000"/>
            </a:solidFill>
            <a:ln w="12700" cap="flat">
              <a:solidFill>
                <a:srgbClr val="C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chemeClr val="accent3">
                      <a:lumOff val="44000"/>
                    </a:schemeClr>
                  </a:solidFill>
                </a:defRPr>
              </a:pPr>
            </a:p>
          </p:txBody>
        </p:sp>
        <p:sp>
          <p:nvSpPr>
            <p:cNvPr id="186" name="Rechteck 22"/>
            <p:cNvSpPr txBox="1"/>
            <p:nvPr/>
          </p:nvSpPr>
          <p:spPr>
            <a:xfrm>
              <a:off x="0" y="0"/>
              <a:ext cx="2146442" cy="61736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spAutoFit/>
            </a:bodyPr>
            <a:lstStyle>
              <a:lvl1pPr algn="r"/>
            </a:lstStyle>
            <a:p>
              <a:pPr/>
              <a:r>
                <a:t>Risiko mit Schutzmaßnahme</a:t>
              </a:r>
            </a:p>
          </p:txBody>
        </p:sp>
      </p:grp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8" presetID="22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>
                                        <p:cTn id="7" dur="500"/>
                                        <p:tgtEl>
                                          <p:spTgt spid="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Class="entr" nodeType="clickEffect" presetSubtype="8" presetID="22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1" fill="hold"/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>
                                        <p:cTn id="12" dur="500"/>
                                        <p:tgtEl>
                                          <p:spTgt spid="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Class="entr" nodeType="clickEffect" presetSubtype="2" presetID="22" grpId="3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fill="hold"/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right)" transition="in">
                                      <p:cBhvr>
                                        <p:cTn id="17" dur="500"/>
                                        <p:tgtEl>
                                          <p:spTgt spid="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Class="entr" nodeType="clickEffect" presetSubtype="2" presetID="22" grpId="4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1" fill="hold"/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right)" transition="in">
                                      <p:cBhvr>
                                        <p:cTn id="22" dur="500"/>
                                        <p:tgtEl>
                                          <p:spTgt spid="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Class="entr" nodeType="afterEffect" presetSubtype="0" presetID="1" grpId="5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5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184" grpId="3"/>
      <p:bldP build="whole" bldLvl="1" animBg="1" rev="0" advAuto="0" spid="176" grpId="1"/>
      <p:bldP build="whole" bldLvl="1" animBg="1" rev="0" advAuto="0" spid="187" grpId="4"/>
      <p:bldP build="whole" bldLvl="1" animBg="1" rev="0" advAuto="0" spid="177" grpId="5"/>
      <p:bldP build="whole" bldLvl="1" animBg="1" rev="0" advAuto="0" spid="180" grpId="2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Foliennummernplatzhalter 3"/>
          <p:cNvSpPr txBox="1"/>
          <p:nvPr>
            <p:ph type="sldNum" sz="quarter" idx="2"/>
          </p:nvPr>
        </p:nvSpPr>
        <p:spPr>
          <a:xfrm>
            <a:off x="4815378" y="6388100"/>
            <a:ext cx="273657" cy="264255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190" name="Picture 1" descr="Picture 1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413500" y="287338"/>
            <a:ext cx="2954339" cy="468313"/>
          </a:xfrm>
          <a:prstGeom prst="rect">
            <a:avLst/>
          </a:prstGeom>
          <a:ln w="12700">
            <a:miter lim="400000"/>
          </a:ln>
        </p:spPr>
      </p:pic>
      <p:sp>
        <p:nvSpPr>
          <p:cNvPr id="191" name="Rectangle 4"/>
          <p:cNvSpPr txBox="1"/>
          <p:nvPr>
            <p:ph type="title"/>
          </p:nvPr>
        </p:nvSpPr>
        <p:spPr>
          <a:xfrm>
            <a:off x="722530" y="278649"/>
            <a:ext cx="8573870" cy="521451"/>
          </a:xfrm>
          <a:prstGeom prst="rect">
            <a:avLst/>
          </a:prstGeom>
        </p:spPr>
        <p:txBody>
          <a:bodyPr/>
          <a:lstStyle/>
          <a:p>
            <a:pPr/>
            <a:r>
              <a:t>Schutz der Integrität</a:t>
            </a:r>
          </a:p>
        </p:txBody>
      </p:sp>
      <p:sp>
        <p:nvSpPr>
          <p:cNvPr id="192" name="Rectangle 5"/>
          <p:cNvSpPr txBox="1"/>
          <p:nvPr/>
        </p:nvSpPr>
        <p:spPr>
          <a:xfrm>
            <a:off x="762000" y="977900"/>
            <a:ext cx="8453121" cy="51478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/>
          <a:p>
            <a:pPr marL="609600" indent="-609600">
              <a:spcBef>
                <a:spcPts val="700"/>
              </a:spcBef>
              <a:buClr>
                <a:srgbClr val="0000CC"/>
              </a:buClr>
              <a:buSzPct val="100000"/>
              <a:buFont typeface="Arial"/>
              <a:buChar char="•"/>
              <a:defRPr sz="2000">
                <a:solidFill>
                  <a:srgbClr val="5C6971"/>
                </a:solidFill>
              </a:defRPr>
            </a:pPr>
            <a:r>
              <a:t>Integrität (Unversehrtheit) der Funktion: Fehlfunktionen im Betrieb werden erkannt und vermieden (Beispiel: Bordcomputer).</a:t>
            </a:r>
          </a:p>
          <a:p>
            <a:pPr marL="609600" indent="-609600">
              <a:spcBef>
                <a:spcPts val="700"/>
              </a:spcBef>
              <a:buClr>
                <a:srgbClr val="0000CC"/>
              </a:buClr>
              <a:buSzPct val="100000"/>
              <a:buFont typeface="Arial"/>
              <a:buChar char="•"/>
              <a:defRPr sz="1400">
                <a:solidFill>
                  <a:srgbClr val="5C6971"/>
                </a:solidFill>
              </a:defRPr>
            </a:pPr>
          </a:p>
          <a:p>
            <a:pPr marL="609600" indent="-609600">
              <a:spcBef>
                <a:spcPts val="700"/>
              </a:spcBef>
              <a:buClr>
                <a:srgbClr val="0000CC"/>
              </a:buClr>
              <a:buSzPct val="100000"/>
              <a:buFont typeface="Arial"/>
              <a:buChar char="•"/>
              <a:defRPr sz="2000">
                <a:solidFill>
                  <a:srgbClr val="5C6971"/>
                </a:solidFill>
              </a:defRPr>
            </a:pPr>
            <a:r>
              <a:t>Sicherheit über den gesamten Lebenszyklus</a:t>
            </a:r>
          </a:p>
          <a:p>
            <a:pPr lvl="1" marL="1066800" indent="-609600">
              <a:spcBef>
                <a:spcPts val="700"/>
              </a:spcBef>
              <a:buClr>
                <a:srgbClr val="0000CC"/>
              </a:buClr>
              <a:buSzPct val="100000"/>
              <a:buFont typeface="Arial"/>
              <a:buChar char="•"/>
              <a:defRPr>
                <a:solidFill>
                  <a:srgbClr val="5C6971"/>
                </a:solidFill>
              </a:defRPr>
            </a:pPr>
            <a:r>
              <a:t>Entwicklung, Prototypenfertigung, Nullserie</a:t>
            </a:r>
          </a:p>
          <a:p>
            <a:pPr lvl="1" marL="1066800" indent="-609600">
              <a:spcBef>
                <a:spcPts val="700"/>
              </a:spcBef>
              <a:buClr>
                <a:srgbClr val="0000CC"/>
              </a:buClr>
              <a:buSzPct val="100000"/>
              <a:buFont typeface="Arial"/>
              <a:buChar char="•"/>
              <a:defRPr>
                <a:solidFill>
                  <a:srgbClr val="5C6971"/>
                </a:solidFill>
              </a:defRPr>
            </a:pPr>
            <a:r>
              <a:t>Serienfertigung, Installation, Inbetriebnahme</a:t>
            </a:r>
          </a:p>
          <a:p>
            <a:pPr lvl="1" marL="1066800" indent="-609600">
              <a:spcBef>
                <a:spcPts val="700"/>
              </a:spcBef>
              <a:buClr>
                <a:srgbClr val="0000CC"/>
              </a:buClr>
              <a:buSzPct val="100000"/>
              <a:buFont typeface="Arial"/>
              <a:buChar char="•"/>
              <a:defRPr>
                <a:solidFill>
                  <a:srgbClr val="5C6971"/>
                </a:solidFill>
              </a:defRPr>
            </a:pPr>
            <a:r>
              <a:t>Betrieb mit Sicherheitsmaßnahmen</a:t>
            </a:r>
          </a:p>
          <a:p>
            <a:pPr lvl="1" marL="1066800" indent="-609600">
              <a:spcBef>
                <a:spcPts val="700"/>
              </a:spcBef>
              <a:buClr>
                <a:srgbClr val="0000CC"/>
              </a:buClr>
              <a:buSzPct val="100000"/>
              <a:buFont typeface="Arial"/>
              <a:buChar char="•"/>
              <a:defRPr>
                <a:solidFill>
                  <a:srgbClr val="5C6971"/>
                </a:solidFill>
              </a:defRPr>
            </a:pPr>
            <a:r>
              <a:t>Reparaturen, Änderungen, Wartung, Fehlerbehebung</a:t>
            </a:r>
          </a:p>
          <a:p>
            <a:pPr lvl="1" marL="1066800" indent="-609600">
              <a:spcBef>
                <a:spcPts val="700"/>
              </a:spcBef>
              <a:buClr>
                <a:srgbClr val="0000CC"/>
              </a:buClr>
              <a:buSzPct val="100000"/>
              <a:buFont typeface="Arial"/>
              <a:buChar char="•"/>
              <a:defRPr>
                <a:solidFill>
                  <a:srgbClr val="5C6971"/>
                </a:solidFill>
              </a:defRPr>
            </a:pPr>
            <a:r>
              <a:t>Stillsetzen, Entsorgen</a:t>
            </a:r>
          </a:p>
          <a:p>
            <a:pPr marL="609600" indent="-609600">
              <a:spcBef>
                <a:spcPts val="700"/>
              </a:spcBef>
              <a:buClr>
                <a:srgbClr val="0000CC"/>
              </a:buClr>
              <a:buSzPct val="100000"/>
              <a:buFont typeface="Arial"/>
              <a:buChar char="•"/>
              <a:defRPr sz="1400">
                <a:solidFill>
                  <a:srgbClr val="5C6971"/>
                </a:solidFill>
              </a:defRPr>
            </a:pPr>
          </a:p>
          <a:p>
            <a:pPr marL="609600" indent="-609600">
              <a:spcBef>
                <a:spcPts val="700"/>
              </a:spcBef>
              <a:buClr>
                <a:srgbClr val="0000CC"/>
              </a:buClr>
              <a:buSzPct val="100000"/>
              <a:buFont typeface="Arial"/>
              <a:buChar char="•"/>
              <a:defRPr sz="2000">
                <a:solidFill>
                  <a:srgbClr val="5C6971"/>
                </a:solidFill>
              </a:defRPr>
            </a:pPr>
            <a:r>
              <a:t>Fehlermodelle: systematisch (Software), zufällig (Hardware)</a:t>
            </a:r>
          </a:p>
          <a:p>
            <a:pPr marL="609600" indent="-609600">
              <a:spcBef>
                <a:spcPts val="700"/>
              </a:spcBef>
              <a:buClr>
                <a:srgbClr val="0000CC"/>
              </a:buClr>
              <a:buSzPct val="100000"/>
              <a:buFont typeface="Arial"/>
              <a:buChar char="•"/>
              <a:defRPr sz="1400">
                <a:solidFill>
                  <a:srgbClr val="5C6971"/>
                </a:solidFill>
              </a:defRPr>
            </a:pPr>
          </a:p>
          <a:p>
            <a:pPr marL="609600" indent="-609600">
              <a:spcBef>
                <a:spcPts val="700"/>
              </a:spcBef>
              <a:buClr>
                <a:srgbClr val="0000CC"/>
              </a:buClr>
              <a:buSzPct val="100000"/>
              <a:buFont typeface="Arial"/>
              <a:buChar char="•"/>
              <a:defRPr sz="2000">
                <a:solidFill>
                  <a:srgbClr val="5C6971"/>
                </a:solidFill>
              </a:defRPr>
            </a:pPr>
            <a:r>
              <a:t>Verwandter Begriff: Sicherheit (englisch: Security) im Sinne von Schutz der Vertraulichkeit, Integrität und Verfügbarkeit</a:t>
            </a:r>
          </a:p>
        </p:txBody>
      </p:sp>
      <p:sp>
        <p:nvSpPr>
          <p:cNvPr id="193" name="Rectangle 29"/>
          <p:cNvSpPr/>
          <p:nvPr/>
        </p:nvSpPr>
        <p:spPr>
          <a:xfrm rot="21383974">
            <a:off x="6768230" y="2370354"/>
            <a:ext cx="2134393" cy="545804"/>
          </a:xfrm>
          <a:prstGeom prst="rect">
            <a:avLst/>
          </a:prstGeom>
          <a:gradFill>
            <a:gsLst>
              <a:gs pos="0">
                <a:srgbClr val="2C86C7"/>
              </a:gs>
              <a:gs pos="100000">
                <a:srgbClr val="0063AC"/>
              </a:gs>
            </a:gsLst>
          </a:gradFill>
          <a:ln w="12700">
            <a:solidFill>
              <a:srgbClr val="646E6E"/>
            </a:solidFill>
            <a:miter/>
          </a:ln>
          <a:effectLst>
            <a:outerShdw sx="100000" sy="100000" kx="0" ky="0" algn="b" rotWithShape="0" blurRad="0" dist="53882" dir="2700000">
              <a:srgbClr val="919191"/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1275" tIns="41275" rIns="41275" bIns="41275">
            <a:spAutoFit/>
          </a:bodyPr>
          <a:lstStyle>
            <a:lvl1pPr algn="ctr" defTabSz="841375">
              <a:spcBef>
                <a:spcPts val="0"/>
              </a:spcBef>
              <a:defRPr sz="1600">
                <a:solidFill>
                  <a:schemeClr val="accent3">
                    <a:lumOff val="44000"/>
                  </a:schemeClr>
                </a:solidFill>
              </a:defRPr>
            </a:lvl1pPr>
          </a:lstStyle>
          <a:p>
            <a:pPr/>
            <a:r>
              <a:t>vorwiegend systematische Fehler</a:t>
            </a:r>
          </a:p>
        </p:txBody>
      </p:sp>
      <p:sp>
        <p:nvSpPr>
          <p:cNvPr id="194" name="Rectangle 29"/>
          <p:cNvSpPr/>
          <p:nvPr/>
        </p:nvSpPr>
        <p:spPr>
          <a:xfrm rot="21383974">
            <a:off x="7451191" y="3382711"/>
            <a:ext cx="1416774" cy="774403"/>
          </a:xfrm>
          <a:prstGeom prst="rect">
            <a:avLst/>
          </a:prstGeom>
          <a:gradFill>
            <a:gsLst>
              <a:gs pos="0">
                <a:srgbClr val="2C86C7"/>
              </a:gs>
              <a:gs pos="100000">
                <a:srgbClr val="0063AC"/>
              </a:gs>
            </a:gsLst>
          </a:gradFill>
          <a:ln w="12700">
            <a:solidFill>
              <a:srgbClr val="646E6E"/>
            </a:solidFill>
            <a:miter/>
          </a:ln>
          <a:effectLst>
            <a:outerShdw sx="100000" sy="100000" kx="0" ky="0" algn="b" rotWithShape="0" blurRad="0" dist="53882" dir="2700000">
              <a:srgbClr val="919191"/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1275" tIns="41275" rIns="41275" bIns="41275">
            <a:spAutoFit/>
          </a:bodyPr>
          <a:lstStyle>
            <a:lvl1pPr algn="ctr" defTabSz="841375">
              <a:spcBef>
                <a:spcPts val="0"/>
              </a:spcBef>
              <a:defRPr sz="1600">
                <a:solidFill>
                  <a:schemeClr val="accent3">
                    <a:lumOff val="44000"/>
                  </a:schemeClr>
                </a:solidFill>
              </a:defRPr>
            </a:lvl1pPr>
          </a:lstStyle>
          <a:p>
            <a:pPr/>
            <a:r>
              <a:t>besonders gefahrvoller Bereich</a:t>
            </a:r>
          </a:p>
        </p:txBody>
      </p:sp>
      <p:sp>
        <p:nvSpPr>
          <p:cNvPr id="195" name="Geschweifte Klammer rechts 12"/>
          <p:cNvSpPr/>
          <p:nvPr/>
        </p:nvSpPr>
        <p:spPr>
          <a:xfrm>
            <a:off x="6528173" y="2438890"/>
            <a:ext cx="135017" cy="63007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0"/>
                </a:moveTo>
                <a:cubicBezTo>
                  <a:pt x="5965" y="0"/>
                  <a:pt x="10800" y="173"/>
                  <a:pt x="10800" y="386"/>
                </a:cubicBezTo>
                <a:lnTo>
                  <a:pt x="10800" y="10414"/>
                </a:lnTo>
                <a:cubicBezTo>
                  <a:pt x="10800" y="10627"/>
                  <a:pt x="15635" y="10800"/>
                  <a:pt x="21600" y="10800"/>
                </a:cubicBezTo>
                <a:cubicBezTo>
                  <a:pt x="15635" y="10800"/>
                  <a:pt x="10800" y="10973"/>
                  <a:pt x="10800" y="11186"/>
                </a:cubicBezTo>
                <a:lnTo>
                  <a:pt x="10800" y="21214"/>
                </a:lnTo>
                <a:cubicBezTo>
                  <a:pt x="10800" y="21427"/>
                  <a:pt x="5965" y="21600"/>
                  <a:pt x="0" y="21600"/>
                </a:cubicBezTo>
              </a:path>
            </a:pathLst>
          </a:custGeom>
          <a:ln>
            <a:solidFill>
              <a:srgbClr val="000000"/>
            </a:solidFill>
          </a:ln>
        </p:spPr>
        <p:txBody>
          <a:bodyPr lIns="45719" rIns="45719"/>
          <a:lstStyle/>
          <a:p>
            <a:pPr/>
          </a:p>
        </p:txBody>
      </p:sp>
      <p:sp>
        <p:nvSpPr>
          <p:cNvPr id="196" name="Geschweifte Klammer rechts 13"/>
          <p:cNvSpPr/>
          <p:nvPr/>
        </p:nvSpPr>
        <p:spPr>
          <a:xfrm>
            <a:off x="7293260" y="3519009"/>
            <a:ext cx="90011" cy="63007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0"/>
                </a:moveTo>
                <a:cubicBezTo>
                  <a:pt x="5965" y="0"/>
                  <a:pt x="10800" y="115"/>
                  <a:pt x="10800" y="257"/>
                </a:cubicBezTo>
                <a:lnTo>
                  <a:pt x="10800" y="10543"/>
                </a:lnTo>
                <a:cubicBezTo>
                  <a:pt x="10800" y="10685"/>
                  <a:pt x="15635" y="10800"/>
                  <a:pt x="21600" y="10800"/>
                </a:cubicBezTo>
                <a:cubicBezTo>
                  <a:pt x="15635" y="10800"/>
                  <a:pt x="10800" y="10915"/>
                  <a:pt x="10800" y="11057"/>
                </a:cubicBezTo>
                <a:lnTo>
                  <a:pt x="10800" y="21343"/>
                </a:lnTo>
                <a:cubicBezTo>
                  <a:pt x="10800" y="21485"/>
                  <a:pt x="5965" y="21600"/>
                  <a:pt x="0" y="21600"/>
                </a:cubicBezTo>
              </a:path>
            </a:pathLst>
          </a:custGeom>
          <a:ln>
            <a:solidFill>
              <a:srgbClr val="000000"/>
            </a:solidFill>
          </a:ln>
        </p:spPr>
        <p:txBody>
          <a:bodyPr lIns="45719" rIns="45719"/>
          <a:lstStyle/>
          <a:p>
            <a:pPr/>
          </a:p>
        </p:txBody>
      </p: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Class="entr" nodeType="clickEffect" presetSubtype="0" presetID="1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194" grpId="2"/>
      <p:bldP build="whole" bldLvl="1" animBg="1" rev="0" advAuto="0" spid="193" grpId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Foliennummernplatzhalter 3"/>
          <p:cNvSpPr txBox="1"/>
          <p:nvPr>
            <p:ph type="sldNum" sz="quarter" idx="2"/>
          </p:nvPr>
        </p:nvSpPr>
        <p:spPr>
          <a:xfrm>
            <a:off x="4815378" y="6388100"/>
            <a:ext cx="273657" cy="264255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199" name="Picture 1" descr="Picture 1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413500" y="287338"/>
            <a:ext cx="2954339" cy="468313"/>
          </a:xfrm>
          <a:prstGeom prst="rect">
            <a:avLst/>
          </a:prstGeom>
          <a:ln w="12700">
            <a:miter lim="400000"/>
          </a:ln>
        </p:spPr>
      </p:pic>
      <p:sp>
        <p:nvSpPr>
          <p:cNvPr id="200" name="Rectangle 4"/>
          <p:cNvSpPr txBox="1"/>
          <p:nvPr>
            <p:ph type="title"/>
          </p:nvPr>
        </p:nvSpPr>
        <p:spPr>
          <a:xfrm>
            <a:off x="722530" y="278649"/>
            <a:ext cx="8573870" cy="521451"/>
          </a:xfrm>
          <a:prstGeom prst="rect">
            <a:avLst/>
          </a:prstGeom>
        </p:spPr>
        <p:txBody>
          <a:bodyPr/>
          <a:lstStyle/>
          <a:p>
            <a:pPr/>
            <a:r>
              <a:t>Safety Integrity Levels (SIL)</a:t>
            </a:r>
          </a:p>
        </p:txBody>
      </p:sp>
      <p:sp>
        <p:nvSpPr>
          <p:cNvPr id="201" name="Untertitel 2"/>
          <p:cNvSpPr txBox="1"/>
          <p:nvPr/>
        </p:nvSpPr>
        <p:spPr>
          <a:xfrm>
            <a:off x="722529" y="1025728"/>
            <a:ext cx="8280922" cy="47525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144000" tIns="144000" rIns="144000" bIns="144000">
            <a:normAutofit fontScale="100000" lnSpcReduction="0"/>
          </a:bodyPr>
          <a:lstStyle/>
          <a:p>
            <a:pPr marL="318897" indent="-318897" defTabSz="850391">
              <a:lnSpc>
                <a:spcPct val="99000"/>
              </a:lnSpc>
              <a:spcBef>
                <a:spcPts val="700"/>
              </a:spcBef>
              <a:defRPr b="1" sz="1302"/>
            </a:pPr>
            <a:r>
              <a:t>Level	Rate tolerierbarer </a:t>
            </a:r>
            <a:r>
              <a:rPr>
                <a:solidFill>
                  <a:srgbClr val="7030A0"/>
                </a:solidFill>
              </a:rPr>
              <a:t>gefährlicher</a:t>
            </a:r>
            <a:r>
              <a:t> Fehler/ Stunde</a:t>
            </a:r>
            <a:endParaRPr sz="1488"/>
          </a:p>
          <a:p>
            <a:pPr lvl="1" marL="206692" indent="-206692" defTabSz="850391">
              <a:lnSpc>
                <a:spcPct val="99000"/>
              </a:lnSpc>
              <a:spcBef>
                <a:spcPts val="700"/>
              </a:spcBef>
              <a:buClr>
                <a:srgbClr val="5095C8"/>
              </a:buClr>
              <a:buSzPct val="100000"/>
              <a:buFont typeface="Arial"/>
              <a:buChar char="•"/>
              <a:tabLst>
                <a:tab pos="190500" algn="l"/>
              </a:tabLst>
              <a:defRPr sz="1302"/>
            </a:pPr>
            <a:r>
              <a:t>SIL 4	10</a:t>
            </a:r>
            <a:r>
              <a:rPr baseline="29849"/>
              <a:t>-9</a:t>
            </a:r>
            <a:r>
              <a:t> bis 10</a:t>
            </a:r>
            <a:r>
              <a:rPr baseline="29849"/>
              <a:t>-8</a:t>
            </a:r>
            <a:endParaRPr sz="1488"/>
          </a:p>
          <a:p>
            <a:pPr lvl="1" marL="206692" indent="-206692" defTabSz="850391">
              <a:lnSpc>
                <a:spcPct val="99000"/>
              </a:lnSpc>
              <a:spcBef>
                <a:spcPts val="700"/>
              </a:spcBef>
              <a:buClr>
                <a:srgbClr val="5095C8"/>
              </a:buClr>
              <a:buSzPct val="100000"/>
              <a:buFont typeface="Arial"/>
              <a:buChar char="•"/>
              <a:tabLst>
                <a:tab pos="190500" algn="l"/>
              </a:tabLst>
              <a:defRPr sz="1302"/>
            </a:pPr>
            <a:r>
              <a:t>SIL 3	10</a:t>
            </a:r>
            <a:r>
              <a:rPr baseline="29849"/>
              <a:t>-8</a:t>
            </a:r>
            <a:r>
              <a:t> bis 10</a:t>
            </a:r>
            <a:r>
              <a:rPr baseline="29849"/>
              <a:t>-7</a:t>
            </a:r>
            <a:endParaRPr sz="1488"/>
          </a:p>
          <a:p>
            <a:pPr lvl="1" marL="206692" indent="-206692" defTabSz="850391">
              <a:lnSpc>
                <a:spcPct val="99000"/>
              </a:lnSpc>
              <a:spcBef>
                <a:spcPts val="700"/>
              </a:spcBef>
              <a:buClr>
                <a:srgbClr val="5095C8"/>
              </a:buClr>
              <a:buSzPct val="100000"/>
              <a:buFont typeface="Arial"/>
              <a:buChar char="•"/>
              <a:tabLst>
                <a:tab pos="190500" algn="l"/>
              </a:tabLst>
              <a:defRPr sz="1302"/>
            </a:pPr>
            <a:r>
              <a:t>SIL 2	10</a:t>
            </a:r>
            <a:r>
              <a:rPr baseline="29849"/>
              <a:t>-7</a:t>
            </a:r>
            <a:r>
              <a:t> bis 10</a:t>
            </a:r>
            <a:r>
              <a:rPr baseline="29849"/>
              <a:t>-6</a:t>
            </a:r>
            <a:endParaRPr sz="1488"/>
          </a:p>
          <a:p>
            <a:pPr lvl="1" marL="206692" indent="-206692" defTabSz="850391">
              <a:lnSpc>
                <a:spcPct val="99000"/>
              </a:lnSpc>
              <a:spcBef>
                <a:spcPts val="700"/>
              </a:spcBef>
              <a:buClr>
                <a:srgbClr val="5095C8"/>
              </a:buClr>
              <a:buSzPct val="100000"/>
              <a:buFont typeface="Arial"/>
              <a:buChar char="•"/>
              <a:tabLst>
                <a:tab pos="190500" algn="l"/>
              </a:tabLst>
              <a:defRPr sz="1302"/>
            </a:pPr>
            <a:r>
              <a:t>SIL 1	10</a:t>
            </a:r>
            <a:r>
              <a:rPr baseline="29849"/>
              <a:t>-7</a:t>
            </a:r>
            <a:r>
              <a:t> bis 10</a:t>
            </a:r>
            <a:r>
              <a:rPr baseline="29849"/>
              <a:t>-5</a:t>
            </a:r>
            <a:endParaRPr sz="1488"/>
          </a:p>
          <a:p>
            <a:pPr lvl="1" marL="206692" indent="-206692" defTabSz="850391">
              <a:lnSpc>
                <a:spcPct val="99000"/>
              </a:lnSpc>
              <a:spcBef>
                <a:spcPts val="800"/>
              </a:spcBef>
              <a:buClr>
                <a:srgbClr val="5095C8"/>
              </a:buClr>
              <a:buSzPct val="100000"/>
              <a:buFont typeface="Arial"/>
              <a:buChar char="•"/>
              <a:tabLst>
                <a:tab pos="190500" algn="l"/>
              </a:tabLst>
              <a:defRPr baseline="29849" sz="930"/>
            </a:pPr>
          </a:p>
          <a:p>
            <a:pPr lvl="1" marL="206692" indent="-206692" defTabSz="850391">
              <a:lnSpc>
                <a:spcPct val="99000"/>
              </a:lnSpc>
              <a:spcBef>
                <a:spcPts val="800"/>
              </a:spcBef>
              <a:buClr>
                <a:srgbClr val="5095C8"/>
              </a:buClr>
              <a:buSzPct val="100000"/>
              <a:buFont typeface="Arial"/>
              <a:buChar char="•"/>
              <a:tabLst>
                <a:tab pos="190500" algn="l"/>
              </a:tabLst>
              <a:defRPr sz="1488"/>
            </a:pPr>
            <a:r>
              <a:t>Fehlerkategorien und Ausfallraten</a:t>
            </a:r>
          </a:p>
          <a:p>
            <a:pPr lvl="1" marL="206692" indent="-206692" defTabSz="850391">
              <a:lnSpc>
                <a:spcPct val="99000"/>
              </a:lnSpc>
              <a:spcBef>
                <a:spcPts val="800"/>
              </a:spcBef>
              <a:buClr>
                <a:srgbClr val="5095C8"/>
              </a:buClr>
              <a:buSzPct val="100000"/>
              <a:buFont typeface="Arial"/>
              <a:buChar char="•"/>
              <a:tabLst>
                <a:tab pos="190500" algn="l"/>
              </a:tabLst>
              <a:defRPr sz="1488"/>
            </a:pPr>
            <a:r>
              <a:t>Ungefährliche Ausfälle (</a:t>
            </a:r>
            <a:r>
              <a:rPr b="1"/>
              <a:t>s</a:t>
            </a:r>
            <a:r>
              <a:t>icher, safe): </a:t>
            </a:r>
            <a:r>
              <a:rPr>
                <a:latin typeface="Symbol"/>
                <a:ea typeface="Symbol"/>
                <a:cs typeface="Symbol"/>
                <a:sym typeface="Symbol"/>
              </a:rPr>
              <a:t>l</a:t>
            </a:r>
            <a:r>
              <a:rPr baseline="-26430"/>
              <a:t>S</a:t>
            </a:r>
            <a:endParaRPr baseline="-28983"/>
          </a:p>
          <a:p>
            <a:pPr lvl="1" marL="744093" indent="-318897" defTabSz="850391">
              <a:lnSpc>
                <a:spcPct val="99000"/>
              </a:lnSpc>
              <a:spcBef>
                <a:spcPts val="800"/>
              </a:spcBef>
              <a:buClr>
                <a:srgbClr val="5095C8"/>
              </a:buClr>
              <a:buSzPct val="100000"/>
              <a:buFont typeface="Arial"/>
              <a:buChar char="•"/>
              <a:tabLst>
                <a:tab pos="190500" algn="l"/>
              </a:tabLst>
              <a:defRPr sz="1488"/>
            </a:pPr>
            <a:r>
              <a:t>Entdeckte ungefährliche Fehler: </a:t>
            </a:r>
            <a:r>
              <a:rPr>
                <a:latin typeface="Symbol"/>
                <a:ea typeface="Symbol"/>
                <a:cs typeface="Symbol"/>
                <a:sym typeface="Symbol"/>
              </a:rPr>
              <a:t>l</a:t>
            </a:r>
            <a:r>
              <a:rPr baseline="-26430"/>
              <a:t>SD</a:t>
            </a:r>
          </a:p>
          <a:p>
            <a:pPr lvl="1" marL="744093" indent="-318897" defTabSz="850391">
              <a:lnSpc>
                <a:spcPct val="99000"/>
              </a:lnSpc>
              <a:spcBef>
                <a:spcPts val="800"/>
              </a:spcBef>
              <a:buClr>
                <a:srgbClr val="5095C8"/>
              </a:buClr>
              <a:buSzPct val="100000"/>
              <a:buFont typeface="Arial"/>
              <a:buChar char="•"/>
              <a:tabLst>
                <a:tab pos="190500" algn="l"/>
              </a:tabLst>
              <a:defRPr sz="1488"/>
            </a:pPr>
            <a:r>
              <a:t>Unentdeckte ungefährliche Fehler: </a:t>
            </a:r>
            <a:r>
              <a:rPr>
                <a:latin typeface="Symbol"/>
                <a:ea typeface="Symbol"/>
                <a:cs typeface="Symbol"/>
                <a:sym typeface="Symbol"/>
              </a:rPr>
              <a:t>l</a:t>
            </a:r>
            <a:r>
              <a:rPr baseline="-26430"/>
              <a:t>SU</a:t>
            </a:r>
          </a:p>
          <a:p>
            <a:pPr lvl="1" marL="206692" indent="-206692" defTabSz="850391">
              <a:lnSpc>
                <a:spcPct val="99000"/>
              </a:lnSpc>
              <a:spcBef>
                <a:spcPts val="800"/>
              </a:spcBef>
              <a:buClr>
                <a:srgbClr val="5095C8"/>
              </a:buClr>
              <a:buSzPct val="100000"/>
              <a:buFont typeface="Arial"/>
              <a:buChar char="•"/>
              <a:tabLst>
                <a:tab pos="190500" algn="l"/>
              </a:tabLst>
              <a:defRPr sz="1488"/>
            </a:pPr>
            <a:r>
              <a:t>Gefährliche Ausfälle (</a:t>
            </a:r>
            <a:r>
              <a:rPr b="1"/>
              <a:t>d</a:t>
            </a:r>
            <a:r>
              <a:t>angerous): </a:t>
            </a:r>
            <a:r>
              <a:rPr>
                <a:latin typeface="Symbol"/>
                <a:ea typeface="Symbol"/>
                <a:cs typeface="Symbol"/>
                <a:sym typeface="Symbol"/>
              </a:rPr>
              <a:t>l</a:t>
            </a:r>
            <a:r>
              <a:rPr baseline="-26430"/>
              <a:t>D</a:t>
            </a:r>
          </a:p>
          <a:p>
            <a:pPr lvl="1" marL="744093" indent="-318897" defTabSz="850391">
              <a:lnSpc>
                <a:spcPct val="99000"/>
              </a:lnSpc>
              <a:spcBef>
                <a:spcPts val="800"/>
              </a:spcBef>
              <a:buClr>
                <a:srgbClr val="5095C8"/>
              </a:buClr>
              <a:buSzPct val="100000"/>
              <a:buFont typeface="Arial"/>
              <a:buChar char="•"/>
              <a:tabLst>
                <a:tab pos="190500" algn="l"/>
              </a:tabLst>
              <a:defRPr sz="1488">
                <a:solidFill>
                  <a:srgbClr val="E2001A"/>
                </a:solidFill>
              </a:defRPr>
            </a:pPr>
            <a:r>
              <a:t>Entdeckte gefährliche Fehler: </a:t>
            </a:r>
            <a:r>
              <a:rPr>
                <a:latin typeface="Symbol"/>
                <a:ea typeface="Symbol"/>
                <a:cs typeface="Symbol"/>
                <a:sym typeface="Symbol"/>
              </a:rPr>
              <a:t>l</a:t>
            </a:r>
            <a:r>
              <a:rPr baseline="-26430"/>
              <a:t>DD</a:t>
            </a:r>
          </a:p>
          <a:p>
            <a:pPr lvl="1" marL="744093" indent="-318897" defTabSz="850391">
              <a:lnSpc>
                <a:spcPct val="99000"/>
              </a:lnSpc>
              <a:spcBef>
                <a:spcPts val="800"/>
              </a:spcBef>
              <a:buClr>
                <a:srgbClr val="5095C8"/>
              </a:buClr>
              <a:buSzPct val="100000"/>
              <a:buFont typeface="Arial"/>
              <a:buChar char="•"/>
              <a:tabLst>
                <a:tab pos="190500" algn="l"/>
              </a:tabLst>
              <a:defRPr sz="1488">
                <a:solidFill>
                  <a:srgbClr val="7030A0"/>
                </a:solidFill>
              </a:defRPr>
            </a:pPr>
            <a:r>
              <a:t>Unentdeckte gefährliche Fehler: </a:t>
            </a:r>
            <a:r>
              <a:rPr>
                <a:latin typeface="Symbol"/>
                <a:ea typeface="Symbol"/>
                <a:cs typeface="Symbol"/>
                <a:sym typeface="Symbol"/>
              </a:rPr>
              <a:t>l</a:t>
            </a:r>
            <a:r>
              <a:rPr baseline="-26430"/>
              <a:t>DU</a:t>
            </a:r>
            <a:endParaRPr baseline="-28983"/>
          </a:p>
        </p:txBody>
      </p:sp>
      <p:pic>
        <p:nvPicPr>
          <p:cNvPr id="202" name="Picture 2" descr="Picture 2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5313040" y="3247624"/>
            <a:ext cx="4152901" cy="2085976"/>
          </a:xfrm>
          <a:prstGeom prst="rect">
            <a:avLst/>
          </a:prstGeom>
          <a:ln w="12700">
            <a:miter lim="400000"/>
          </a:ln>
        </p:spPr>
      </p:pic>
      <p:sp>
        <p:nvSpPr>
          <p:cNvPr id="203" name="Rechteck 11"/>
          <p:cNvSpPr txBox="1"/>
          <p:nvPr/>
        </p:nvSpPr>
        <p:spPr>
          <a:xfrm>
            <a:off x="5358759" y="1673804"/>
            <a:ext cx="3706389" cy="69522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lvl="1" indent="0">
              <a:defRPr sz="1400"/>
            </a:pPr>
            <a:r>
              <a:t>Referenz für die Risikoakzeptanz: Sterblichkeit für Jugendliche in Europa &gt; 10</a:t>
            </a:r>
            <a:r>
              <a:rPr baseline="30000"/>
              <a:t>-4</a:t>
            </a:r>
            <a:r>
              <a:t> pro Jahr (pro Person), d.h. &gt; 10</a:t>
            </a:r>
            <a:r>
              <a:rPr baseline="30000"/>
              <a:t>-8</a:t>
            </a:r>
            <a:r>
              <a:t> pro Stunde</a:t>
            </a:r>
          </a:p>
        </p:txBody>
      </p:sp>
      <p:sp>
        <p:nvSpPr>
          <p:cNvPr id="204" name="Rechteck 12"/>
          <p:cNvSpPr txBox="1"/>
          <p:nvPr/>
        </p:nvSpPr>
        <p:spPr>
          <a:xfrm>
            <a:off x="5493775" y="5227844"/>
            <a:ext cx="2113806" cy="46574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lvl="1" indent="0">
              <a:defRPr sz="1000"/>
            </a:pPr>
            <a:r>
              <a:t>FSD: </a:t>
            </a:r>
            <a:r>
              <a:rPr>
                <a:latin typeface="Symbol"/>
                <a:ea typeface="Symbol"/>
                <a:cs typeface="Symbol"/>
                <a:sym typeface="Symbol"/>
              </a:rPr>
              <a:t>l</a:t>
            </a:r>
            <a:r>
              <a:rPr baseline="-25000"/>
              <a:t>SD  </a:t>
            </a:r>
            <a:r>
              <a:t>ungefährlich, endeckt </a:t>
            </a:r>
          </a:p>
          <a:p>
            <a:pPr lvl="1" indent="0">
              <a:defRPr sz="1000"/>
            </a:pPr>
            <a:r>
              <a:t>FSU: </a:t>
            </a:r>
            <a:r>
              <a:rPr>
                <a:latin typeface="Symbol"/>
                <a:ea typeface="Symbol"/>
                <a:cs typeface="Symbol"/>
                <a:sym typeface="Symbol"/>
              </a:rPr>
              <a:t>l</a:t>
            </a:r>
            <a:r>
              <a:rPr baseline="-25000"/>
              <a:t>SU </a:t>
            </a:r>
            <a:r>
              <a:t>ungefählrich, unentdeckt </a:t>
            </a:r>
          </a:p>
        </p:txBody>
      </p:sp>
      <p:sp>
        <p:nvSpPr>
          <p:cNvPr id="205" name="Rechteck 13"/>
          <p:cNvSpPr txBox="1"/>
          <p:nvPr/>
        </p:nvSpPr>
        <p:spPr>
          <a:xfrm>
            <a:off x="7699020" y="5227844"/>
            <a:ext cx="2068801" cy="46574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lvl="1" indent="0">
              <a:defRPr b="1" sz="1000">
                <a:solidFill>
                  <a:srgbClr val="E2001A"/>
                </a:solidFill>
              </a:defRPr>
            </a:pPr>
            <a:r>
              <a:t>FDD:  </a:t>
            </a:r>
            <a:r>
              <a:rPr b="0">
                <a:latin typeface="Symbol"/>
                <a:ea typeface="Symbol"/>
                <a:cs typeface="Symbol"/>
                <a:sym typeface="Symbol"/>
              </a:rPr>
              <a:t>l</a:t>
            </a:r>
            <a:r>
              <a:rPr baseline="-25000"/>
              <a:t>DD </a:t>
            </a:r>
            <a:r>
              <a:t>gefährlich, entdeckt</a:t>
            </a:r>
            <a:r>
              <a:rPr b="0">
                <a:solidFill>
                  <a:srgbClr val="000000"/>
                </a:solidFill>
              </a:rPr>
              <a:t> </a:t>
            </a:r>
            <a:endParaRPr b="0">
              <a:solidFill>
                <a:srgbClr val="000000"/>
              </a:solidFill>
            </a:endParaRPr>
          </a:p>
          <a:p>
            <a:pPr lvl="1" indent="0">
              <a:defRPr b="1" sz="1000">
                <a:solidFill>
                  <a:srgbClr val="7030A0"/>
                </a:solidFill>
              </a:defRPr>
            </a:pPr>
            <a:r>
              <a:t>FDU: </a:t>
            </a:r>
            <a:r>
              <a:rPr b="0">
                <a:latin typeface="Symbol"/>
                <a:ea typeface="Symbol"/>
                <a:cs typeface="Symbol"/>
                <a:sym typeface="Symbol"/>
              </a:rPr>
              <a:t>l</a:t>
            </a:r>
            <a:r>
              <a:rPr baseline="-25000"/>
              <a:t>DU </a:t>
            </a:r>
            <a:r>
              <a:t>gefährlich, unentdeckt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Untertitel 2"/>
          <p:cNvSpPr txBox="1"/>
          <p:nvPr/>
        </p:nvSpPr>
        <p:spPr>
          <a:xfrm>
            <a:off x="767534" y="989725"/>
            <a:ext cx="8550952" cy="5418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144000" tIns="144000" rIns="144000" bIns="144000">
            <a:normAutofit fontScale="100000" lnSpcReduction="0"/>
          </a:bodyPr>
          <a:lstStyle/>
          <a:p>
            <a:pPr marL="318897" indent="-318897" defTabSz="850391">
              <a:lnSpc>
                <a:spcPct val="110000"/>
              </a:lnSpc>
              <a:spcBef>
                <a:spcPts val="900"/>
              </a:spcBef>
              <a:defRPr sz="1581"/>
            </a:pPr>
            <a:r>
              <a:t>… und deren Umsetzung:</a:t>
            </a:r>
          </a:p>
          <a:p>
            <a:pPr marL="318897" indent="-318897" defTabSz="850391">
              <a:lnSpc>
                <a:spcPct val="110000"/>
              </a:lnSpc>
              <a:spcBef>
                <a:spcPts val="900"/>
              </a:spcBef>
              <a:buClr>
                <a:srgbClr val="009999"/>
              </a:buClr>
              <a:buSzPct val="100000"/>
              <a:buFont typeface="Arial"/>
              <a:buChar char="•"/>
              <a:defRPr sz="1581"/>
            </a:pPr>
            <a:r>
              <a:t>Beschreibung der Anforderungen, Maßnahmen im Fehlerfall und der tolerierbaren Fehlerraten</a:t>
            </a:r>
          </a:p>
          <a:p>
            <a:pPr marL="318897" indent="-318897" defTabSz="850391">
              <a:lnSpc>
                <a:spcPct val="110000"/>
              </a:lnSpc>
              <a:spcBef>
                <a:spcPts val="900"/>
              </a:spcBef>
              <a:buClr>
                <a:srgbClr val="009999"/>
              </a:buClr>
              <a:buSzPct val="100000"/>
              <a:buFont typeface="Arial"/>
              <a:buChar char="•"/>
              <a:defRPr sz="1581"/>
            </a:pPr>
            <a:r>
              <a:t>Erstellen des Sicherheitskonzepts </a:t>
            </a:r>
          </a:p>
          <a:p>
            <a:pPr marL="318897" indent="-318897" defTabSz="850391">
              <a:lnSpc>
                <a:spcPct val="110000"/>
              </a:lnSpc>
              <a:spcBef>
                <a:spcPts val="900"/>
              </a:spcBef>
              <a:buClr>
                <a:srgbClr val="009999"/>
              </a:buClr>
              <a:buSzPct val="100000"/>
              <a:buFont typeface="Arial"/>
              <a:buChar char="•"/>
              <a:defRPr sz="1581"/>
            </a:pPr>
            <a:r>
              <a:t>Ausfalleffektanalyse (englisch: FMEA - Failure Modes and Effects Analysis)</a:t>
            </a:r>
          </a:p>
          <a:p>
            <a:pPr marL="318897" indent="-318897" defTabSz="850391">
              <a:lnSpc>
                <a:spcPct val="110000"/>
              </a:lnSpc>
              <a:spcBef>
                <a:spcPts val="900"/>
              </a:spcBef>
              <a:buClr>
                <a:srgbClr val="009999"/>
              </a:buClr>
              <a:buSzPct val="100000"/>
              <a:buFont typeface="Arial"/>
              <a:buChar char="•"/>
              <a:defRPr sz="1581"/>
            </a:pPr>
            <a:r>
              <a:t>Für alle sicherheitsspezifischen Komponenten festzulegen:</a:t>
            </a:r>
          </a:p>
          <a:p>
            <a:pPr defTabSz="850391">
              <a:lnSpc>
                <a:spcPct val="110000"/>
              </a:lnSpc>
              <a:spcBef>
                <a:spcPts val="800"/>
              </a:spcBef>
              <a:defRPr sz="1395"/>
            </a:pPr>
            <a:r>
              <a:t>     	Komponente:	Fehlermodell: 	Anforderungen: 	Maßnahmen:</a:t>
            </a:r>
          </a:p>
          <a:p>
            <a:pPr defTabSz="850391">
              <a:lnSpc>
                <a:spcPct val="110000"/>
              </a:lnSpc>
              <a:spcBef>
                <a:spcPts val="800"/>
              </a:spcBef>
              <a:defRPr sz="1395"/>
            </a:pPr>
            <a:r>
              <a:t>    	 Register, RAM	Daten/Adressen	DC &gt; 90%		Speichertests</a:t>
            </a:r>
          </a:p>
          <a:p>
            <a:pPr defTabSz="850391">
              <a:lnSpc>
                <a:spcPct val="110000"/>
              </a:lnSpc>
              <a:spcBef>
                <a:spcPts val="800"/>
              </a:spcBef>
              <a:defRPr sz="1395"/>
            </a:pPr>
            <a:r>
              <a:t>    	 pc, stack pointer	Datenfehler	DC &gt; 90%		Prüfsumme</a:t>
            </a:r>
          </a:p>
          <a:p>
            <a:pPr defTabSz="850391">
              <a:lnSpc>
                <a:spcPct val="110000"/>
              </a:lnSpc>
              <a:spcBef>
                <a:spcPts val="800"/>
              </a:spcBef>
              <a:defRPr sz="1395"/>
            </a:pPr>
            <a:r>
              <a:t>    	 Bus		Time Out		DC &gt; 90%		Time out</a:t>
            </a:r>
          </a:p>
          <a:p>
            <a:pPr defTabSz="850391">
              <a:lnSpc>
                <a:spcPct val="110000"/>
              </a:lnSpc>
              <a:spcBef>
                <a:spcPts val="800"/>
              </a:spcBef>
              <a:defRPr sz="1395"/>
            </a:pPr>
            <a:r>
              <a:t>    	</a:t>
            </a:r>
            <a:r>
              <a:rPr sz="1302"/>
              <a:t> …		…		…		…</a:t>
            </a:r>
            <a:endParaRPr sz="1302"/>
          </a:p>
          <a:p>
            <a:pPr marL="318897" indent="-318897" defTabSz="850391">
              <a:lnSpc>
                <a:spcPct val="110000"/>
              </a:lnSpc>
              <a:spcBef>
                <a:spcPts val="900"/>
              </a:spcBef>
              <a:buClr>
                <a:srgbClr val="009999"/>
              </a:buClr>
              <a:buSzPct val="100000"/>
              <a:buFont typeface="Arial"/>
              <a:buChar char="•"/>
              <a:defRPr sz="1581">
                <a:solidFill>
                  <a:srgbClr val="E2001A"/>
                </a:solidFill>
              </a:defRPr>
            </a:pPr>
            <a:r>
              <a:t>Diagnoseabdeckung</a:t>
            </a:r>
            <a:r>
              <a:rPr>
                <a:solidFill>
                  <a:srgbClr val="000000"/>
                </a:solidFill>
              </a:rPr>
              <a:t> (englisch DC – Diagnostic Coverage): </a:t>
            </a:r>
            <a:r>
              <a:t>Anteil der entdeckten gefährlichen Fehler (</a:t>
            </a:r>
            <a:r>
              <a:rPr>
                <a:latin typeface="Symbol"/>
                <a:ea typeface="Symbol"/>
                <a:cs typeface="Symbol"/>
                <a:sym typeface="Symbol"/>
              </a:rPr>
              <a:t>l</a:t>
            </a:r>
            <a:r>
              <a:rPr baseline="-26430"/>
              <a:t>DD</a:t>
            </a:r>
            <a:r>
              <a:t> / (</a:t>
            </a:r>
            <a:r>
              <a:rPr>
                <a:latin typeface="Symbol"/>
                <a:ea typeface="Symbol"/>
                <a:cs typeface="Symbol"/>
                <a:sym typeface="Symbol"/>
              </a:rPr>
              <a:t>l</a:t>
            </a:r>
            <a:r>
              <a:rPr baseline="-26430"/>
              <a:t>DD</a:t>
            </a:r>
            <a:r>
              <a:t> +</a:t>
            </a:r>
            <a:r>
              <a:rPr>
                <a:latin typeface="Symbol"/>
                <a:ea typeface="Symbol"/>
                <a:cs typeface="Symbol"/>
                <a:sym typeface="Symbol"/>
              </a:rPr>
              <a:t> l</a:t>
            </a:r>
            <a:r>
              <a:rPr baseline="-26430"/>
              <a:t>DU</a:t>
            </a:r>
            <a:r>
              <a:t>))</a:t>
            </a:r>
          </a:p>
          <a:p>
            <a:pPr marL="318897" indent="-318897" defTabSz="850391">
              <a:lnSpc>
                <a:spcPct val="110000"/>
              </a:lnSpc>
              <a:spcBef>
                <a:spcPts val="1000"/>
              </a:spcBef>
              <a:buClr>
                <a:srgbClr val="009999"/>
              </a:buClr>
              <a:buSzPct val="100000"/>
              <a:buFont typeface="Arial"/>
              <a:buChar char="•"/>
              <a:defRPr sz="1860"/>
            </a:pPr>
          </a:p>
        </p:txBody>
      </p:sp>
      <p:sp>
        <p:nvSpPr>
          <p:cNvPr id="208" name="Foliennummernplatzhalter 3"/>
          <p:cNvSpPr txBox="1"/>
          <p:nvPr>
            <p:ph type="sldNum" sz="quarter" idx="2"/>
          </p:nvPr>
        </p:nvSpPr>
        <p:spPr>
          <a:xfrm>
            <a:off x="4815378" y="6388100"/>
            <a:ext cx="273657" cy="264255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209" name="Picture 1" descr="Picture 1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413500" y="287338"/>
            <a:ext cx="2954339" cy="468313"/>
          </a:xfrm>
          <a:prstGeom prst="rect">
            <a:avLst/>
          </a:prstGeom>
          <a:ln w="12700">
            <a:miter lim="400000"/>
          </a:ln>
        </p:spPr>
      </p:pic>
      <p:sp>
        <p:nvSpPr>
          <p:cNvPr id="210" name="Rectangle 4"/>
          <p:cNvSpPr txBox="1"/>
          <p:nvPr>
            <p:ph type="title"/>
          </p:nvPr>
        </p:nvSpPr>
        <p:spPr>
          <a:xfrm>
            <a:off x="722530" y="278649"/>
            <a:ext cx="8573870" cy="521451"/>
          </a:xfrm>
          <a:prstGeom prst="rect">
            <a:avLst/>
          </a:prstGeom>
        </p:spPr>
        <p:txBody>
          <a:bodyPr/>
          <a:lstStyle/>
          <a:p>
            <a:pPr/>
            <a:r>
              <a:t>Sicherheitsanforderungen …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Foliennummernplatzhalter 3"/>
          <p:cNvSpPr txBox="1"/>
          <p:nvPr>
            <p:ph type="sldNum" sz="quarter" idx="2"/>
          </p:nvPr>
        </p:nvSpPr>
        <p:spPr>
          <a:xfrm>
            <a:off x="4815378" y="6388100"/>
            <a:ext cx="273657" cy="264255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213" name="Picture 1" descr="Picture 1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413500" y="287338"/>
            <a:ext cx="2954339" cy="468313"/>
          </a:xfrm>
          <a:prstGeom prst="rect">
            <a:avLst/>
          </a:prstGeom>
          <a:ln w="12700">
            <a:miter lim="400000"/>
          </a:ln>
        </p:spPr>
      </p:pic>
      <p:sp>
        <p:nvSpPr>
          <p:cNvPr id="214" name="Rectangle 4"/>
          <p:cNvSpPr txBox="1"/>
          <p:nvPr>
            <p:ph type="title"/>
          </p:nvPr>
        </p:nvSpPr>
        <p:spPr>
          <a:xfrm>
            <a:off x="722530" y="278649"/>
            <a:ext cx="8573870" cy="521451"/>
          </a:xfrm>
          <a:prstGeom prst="rect">
            <a:avLst/>
          </a:prstGeom>
        </p:spPr>
        <p:txBody>
          <a:bodyPr/>
          <a:lstStyle/>
          <a:p>
            <a:pPr/>
            <a:r>
              <a:t>Hardware-Fehlertoleranz</a:t>
            </a:r>
          </a:p>
        </p:txBody>
      </p:sp>
      <p:sp>
        <p:nvSpPr>
          <p:cNvPr id="215" name="Rectangle 5"/>
          <p:cNvSpPr txBox="1"/>
          <p:nvPr/>
        </p:nvSpPr>
        <p:spPr>
          <a:xfrm>
            <a:off x="762000" y="977900"/>
            <a:ext cx="8453121" cy="29389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/>
          <a:p>
            <a:pPr marL="609600" indent="-609600">
              <a:spcBef>
                <a:spcPts val="700"/>
              </a:spcBef>
              <a:buClr>
                <a:srgbClr val="0000CC"/>
              </a:buClr>
              <a:buSzPct val="100000"/>
              <a:buFont typeface="Arial"/>
              <a:buChar char="•"/>
              <a:defRPr>
                <a:solidFill>
                  <a:srgbClr val="5C6971"/>
                </a:solidFill>
              </a:defRPr>
            </a:pPr>
            <a:r>
              <a:t>Mehrkanalige Ausführungen</a:t>
            </a:r>
          </a:p>
          <a:p>
            <a:pPr lvl="1" marL="1066800" indent="-609600">
              <a:spcBef>
                <a:spcPts val="700"/>
              </a:spcBef>
              <a:buClr>
                <a:srgbClr val="0000CC"/>
              </a:buClr>
              <a:buSzPct val="100000"/>
              <a:buFont typeface="Arial"/>
              <a:buChar char="•"/>
              <a:defRPr>
                <a:solidFill>
                  <a:srgbClr val="5C6971"/>
                </a:solidFill>
              </a:defRPr>
            </a:pPr>
            <a:r>
              <a:t>fehlerhafter Zweig kann ignoriert werden</a:t>
            </a:r>
          </a:p>
          <a:p>
            <a:pPr lvl="1" marL="1066800" indent="-609600">
              <a:spcBef>
                <a:spcPts val="700"/>
              </a:spcBef>
              <a:buClr>
                <a:srgbClr val="0000CC"/>
              </a:buClr>
              <a:buSzPct val="100000"/>
              <a:buFont typeface="Arial"/>
              <a:buChar char="•"/>
              <a:defRPr>
                <a:solidFill>
                  <a:srgbClr val="5C6971"/>
                </a:solidFill>
              </a:defRPr>
            </a:pPr>
            <a:r>
              <a:t>dadurch erhöhte Verfügbarkeit (z.B. Flugzeug vs. Rolltreppe)</a:t>
            </a:r>
          </a:p>
          <a:p>
            <a:pPr lvl="1" marL="1066800" indent="-609600">
              <a:spcBef>
                <a:spcPts val="700"/>
              </a:spcBef>
              <a:buClr>
                <a:srgbClr val="0000CC"/>
              </a:buClr>
              <a:buSzPct val="100000"/>
              <a:buFont typeface="Arial"/>
              <a:buChar char="•"/>
              <a:defRPr>
                <a:solidFill>
                  <a:srgbClr val="5C6971"/>
                </a:solidFill>
              </a:defRPr>
            </a:pPr>
            <a:r>
              <a:t>Fehlererkennung (z.B. durch Prüfsummen, bzw. Mehrheitsvotum, beispielsweise 2 aus 3)</a:t>
            </a:r>
          </a:p>
          <a:p>
            <a:pPr marL="609600" indent="-609600">
              <a:spcBef>
                <a:spcPts val="700"/>
              </a:spcBef>
              <a:buClr>
                <a:srgbClr val="0000CC"/>
              </a:buClr>
              <a:buSzPct val="100000"/>
              <a:buFont typeface="Arial"/>
              <a:buChar char="•"/>
              <a:defRPr>
                <a:solidFill>
                  <a:srgbClr val="5C6971"/>
                </a:solidFill>
              </a:defRPr>
            </a:pPr>
            <a:r>
              <a:t>Beispiel: Stellwerk, zweikanaliges System aus Subsystemen A und B mit diversitär aufgebauten Controllern (unterschiedliche Prozessoren und Betriebssysteme)</a:t>
            </a:r>
          </a:p>
        </p:txBody>
      </p:sp>
      <p:sp>
        <p:nvSpPr>
          <p:cNvPr id="216" name="Rechteck 8"/>
          <p:cNvSpPr/>
          <p:nvPr/>
        </p:nvSpPr>
        <p:spPr>
          <a:xfrm>
            <a:off x="4881248" y="3920771"/>
            <a:ext cx="1296145" cy="1584177"/>
          </a:xfrm>
          <a:prstGeom prst="rect">
            <a:avLst/>
          </a:prstGeom>
          <a:solidFill>
            <a:srgbClr val="00C5C0"/>
          </a:solidFill>
          <a:ln w="12700">
            <a:solidFill>
              <a:srgbClr val="008080"/>
            </a:solidFill>
          </a:ln>
        </p:spPr>
        <p:txBody>
          <a:bodyPr lIns="45719" rIns="45719" anchor="ctr"/>
          <a:lstStyle/>
          <a:p>
            <a:pPr algn="ctr">
              <a:defRPr>
                <a:solidFill>
                  <a:schemeClr val="accent3">
                    <a:lumOff val="44000"/>
                  </a:schemeClr>
                </a:solidFill>
              </a:defRPr>
            </a:pPr>
          </a:p>
        </p:txBody>
      </p:sp>
      <p:grpSp>
        <p:nvGrpSpPr>
          <p:cNvPr id="219" name="Rechteck 11"/>
          <p:cNvGrpSpPr/>
          <p:nvPr/>
        </p:nvGrpSpPr>
        <p:grpSpPr>
          <a:xfrm>
            <a:off x="5241287" y="4001163"/>
            <a:ext cx="576065" cy="432049"/>
            <a:chOff x="0" y="0"/>
            <a:chExt cx="576064" cy="432047"/>
          </a:xfrm>
        </p:grpSpPr>
        <p:sp>
          <p:nvSpPr>
            <p:cNvPr id="217" name="Rechteck"/>
            <p:cNvSpPr/>
            <p:nvPr/>
          </p:nvSpPr>
          <p:spPr>
            <a:xfrm>
              <a:off x="-1" y="0"/>
              <a:ext cx="576066" cy="432048"/>
            </a:xfrm>
            <a:prstGeom prst="rect">
              <a:avLst/>
            </a:prstGeom>
            <a:solidFill>
              <a:srgbClr val="CECEEF"/>
            </a:solidFill>
            <a:ln w="25400" cap="flat">
              <a:solidFill>
                <a:schemeClr val="accent6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7030A0"/>
                  </a:solidFill>
                </a:defRPr>
              </a:pPr>
            </a:p>
          </p:txBody>
        </p:sp>
        <p:sp>
          <p:nvSpPr>
            <p:cNvPr id="218" name="B1"/>
            <p:cNvSpPr txBox="1"/>
            <p:nvPr/>
          </p:nvSpPr>
          <p:spPr>
            <a:xfrm>
              <a:off x="58419" y="40693"/>
              <a:ext cx="459226" cy="35066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 algn="ctr">
                <a:defRPr>
                  <a:solidFill>
                    <a:srgbClr val="7030A0"/>
                  </a:solidFill>
                </a:defRPr>
              </a:lvl1pPr>
            </a:lstStyle>
            <a:p>
              <a:pPr/>
              <a:r>
                <a:t>B1</a:t>
              </a:r>
            </a:p>
          </p:txBody>
        </p:sp>
      </p:grpSp>
      <p:grpSp>
        <p:nvGrpSpPr>
          <p:cNvPr id="222" name="Rechteck 12"/>
          <p:cNvGrpSpPr/>
          <p:nvPr/>
        </p:nvGrpSpPr>
        <p:grpSpPr>
          <a:xfrm>
            <a:off x="5230624" y="4482651"/>
            <a:ext cx="576065" cy="432049"/>
            <a:chOff x="0" y="0"/>
            <a:chExt cx="576064" cy="432047"/>
          </a:xfrm>
        </p:grpSpPr>
        <p:sp>
          <p:nvSpPr>
            <p:cNvPr id="220" name="Rechteck"/>
            <p:cNvSpPr/>
            <p:nvPr/>
          </p:nvSpPr>
          <p:spPr>
            <a:xfrm>
              <a:off x="-1" y="0"/>
              <a:ext cx="576066" cy="432048"/>
            </a:xfrm>
            <a:prstGeom prst="rect">
              <a:avLst/>
            </a:prstGeom>
            <a:solidFill>
              <a:schemeClr val="accent3">
                <a:lumOff val="44000"/>
              </a:schemeClr>
            </a:solidFill>
            <a:ln w="25400" cap="flat">
              <a:solidFill>
                <a:srgbClr val="00B05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chemeClr val="accent3">
                      <a:lumOff val="44000"/>
                    </a:schemeClr>
                  </a:solidFill>
                </a:defRPr>
              </a:pPr>
            </a:p>
          </p:txBody>
        </p:sp>
        <p:sp>
          <p:nvSpPr>
            <p:cNvPr id="221" name="B2"/>
            <p:cNvSpPr txBox="1"/>
            <p:nvPr/>
          </p:nvSpPr>
          <p:spPr>
            <a:xfrm>
              <a:off x="58419" y="40693"/>
              <a:ext cx="459226" cy="35066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 algn="ctr">
                <a:defRPr>
                  <a:solidFill>
                    <a:srgbClr val="7030A0"/>
                  </a:solidFill>
                </a:defRPr>
              </a:lvl1pPr>
            </a:lstStyle>
            <a:p>
              <a:pPr/>
              <a:r>
                <a:t>B2</a:t>
              </a:r>
            </a:p>
          </p:txBody>
        </p:sp>
      </p:grpSp>
      <p:grpSp>
        <p:nvGrpSpPr>
          <p:cNvPr id="225" name="Rechteck 13"/>
          <p:cNvGrpSpPr/>
          <p:nvPr/>
        </p:nvGrpSpPr>
        <p:grpSpPr>
          <a:xfrm>
            <a:off x="5225774" y="4966227"/>
            <a:ext cx="576065" cy="432049"/>
            <a:chOff x="0" y="0"/>
            <a:chExt cx="576064" cy="432047"/>
          </a:xfrm>
        </p:grpSpPr>
        <p:sp>
          <p:nvSpPr>
            <p:cNvPr id="223" name="Rechteck"/>
            <p:cNvSpPr/>
            <p:nvPr/>
          </p:nvSpPr>
          <p:spPr>
            <a:xfrm>
              <a:off x="-1" y="0"/>
              <a:ext cx="576066" cy="432048"/>
            </a:xfrm>
            <a:prstGeom prst="rect">
              <a:avLst/>
            </a:prstGeom>
            <a:solidFill>
              <a:srgbClr val="999999"/>
            </a:solidFill>
            <a:ln w="254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chemeClr val="accent3">
                      <a:lumOff val="44000"/>
                    </a:schemeClr>
                  </a:solidFill>
                </a:defRPr>
              </a:pPr>
            </a:p>
          </p:txBody>
        </p:sp>
        <p:sp>
          <p:nvSpPr>
            <p:cNvPr id="224" name="B3"/>
            <p:cNvSpPr txBox="1"/>
            <p:nvPr/>
          </p:nvSpPr>
          <p:spPr>
            <a:xfrm>
              <a:off x="58419" y="40693"/>
              <a:ext cx="459226" cy="35066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 algn="ctr">
                <a:defRPr>
                  <a:solidFill>
                    <a:srgbClr val="7030A0"/>
                  </a:solidFill>
                </a:defRPr>
              </a:lvl1pPr>
            </a:lstStyle>
            <a:p>
              <a:pPr/>
              <a:r>
                <a:t>B3</a:t>
              </a:r>
            </a:p>
          </p:txBody>
        </p:sp>
      </p:grpSp>
      <p:sp>
        <p:nvSpPr>
          <p:cNvPr id="226" name="Rechteck 14"/>
          <p:cNvSpPr/>
          <p:nvPr/>
        </p:nvSpPr>
        <p:spPr>
          <a:xfrm>
            <a:off x="3297071" y="3906587"/>
            <a:ext cx="1296146" cy="1584177"/>
          </a:xfrm>
          <a:prstGeom prst="rect">
            <a:avLst/>
          </a:prstGeom>
          <a:solidFill>
            <a:srgbClr val="4F81BD"/>
          </a:solidFill>
          <a:ln w="12700">
            <a:solidFill>
              <a:srgbClr val="000000"/>
            </a:solidFill>
          </a:ln>
        </p:spPr>
        <p:txBody>
          <a:bodyPr lIns="45719" rIns="45719" anchor="ctr"/>
          <a:lstStyle/>
          <a:p>
            <a:pPr algn="ctr">
              <a:defRPr>
                <a:solidFill>
                  <a:schemeClr val="accent3">
                    <a:lumOff val="44000"/>
                  </a:schemeClr>
                </a:solidFill>
              </a:defRPr>
            </a:pPr>
          </a:p>
        </p:txBody>
      </p:sp>
      <p:grpSp>
        <p:nvGrpSpPr>
          <p:cNvPr id="229" name="Rechteck 15"/>
          <p:cNvGrpSpPr/>
          <p:nvPr/>
        </p:nvGrpSpPr>
        <p:grpSpPr>
          <a:xfrm>
            <a:off x="3657112" y="3986979"/>
            <a:ext cx="576065" cy="432049"/>
            <a:chOff x="0" y="0"/>
            <a:chExt cx="576064" cy="432047"/>
          </a:xfrm>
        </p:grpSpPr>
        <p:sp>
          <p:nvSpPr>
            <p:cNvPr id="227" name="Rechteck"/>
            <p:cNvSpPr/>
            <p:nvPr/>
          </p:nvSpPr>
          <p:spPr>
            <a:xfrm>
              <a:off x="-1" y="0"/>
              <a:ext cx="576066" cy="432048"/>
            </a:xfrm>
            <a:prstGeom prst="rect">
              <a:avLst/>
            </a:prstGeom>
            <a:solidFill>
              <a:srgbClr val="CECEEF"/>
            </a:solidFill>
            <a:ln w="25400" cap="flat">
              <a:solidFill>
                <a:schemeClr val="accent6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7030A0"/>
                  </a:solidFill>
                </a:defRPr>
              </a:pPr>
            </a:p>
          </p:txBody>
        </p:sp>
        <p:sp>
          <p:nvSpPr>
            <p:cNvPr id="228" name="A1"/>
            <p:cNvSpPr txBox="1"/>
            <p:nvPr/>
          </p:nvSpPr>
          <p:spPr>
            <a:xfrm>
              <a:off x="58419" y="40693"/>
              <a:ext cx="459226" cy="35066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 algn="ctr">
                <a:defRPr>
                  <a:solidFill>
                    <a:srgbClr val="7030A0"/>
                  </a:solidFill>
                </a:defRPr>
              </a:lvl1pPr>
            </a:lstStyle>
            <a:p>
              <a:pPr/>
              <a:r>
                <a:t>A1</a:t>
              </a:r>
            </a:p>
          </p:txBody>
        </p:sp>
      </p:grpSp>
      <p:grpSp>
        <p:nvGrpSpPr>
          <p:cNvPr id="232" name="Rechteck 16"/>
          <p:cNvGrpSpPr/>
          <p:nvPr/>
        </p:nvGrpSpPr>
        <p:grpSpPr>
          <a:xfrm>
            <a:off x="3646449" y="4468467"/>
            <a:ext cx="576065" cy="432049"/>
            <a:chOff x="0" y="0"/>
            <a:chExt cx="576064" cy="432047"/>
          </a:xfrm>
        </p:grpSpPr>
        <p:sp>
          <p:nvSpPr>
            <p:cNvPr id="230" name="Rechteck"/>
            <p:cNvSpPr/>
            <p:nvPr/>
          </p:nvSpPr>
          <p:spPr>
            <a:xfrm>
              <a:off x="-1" y="0"/>
              <a:ext cx="576066" cy="432048"/>
            </a:xfrm>
            <a:prstGeom prst="rect">
              <a:avLst/>
            </a:prstGeom>
            <a:solidFill>
              <a:schemeClr val="accent3">
                <a:lumOff val="44000"/>
              </a:schemeClr>
            </a:solidFill>
            <a:ln w="25400" cap="flat">
              <a:solidFill>
                <a:srgbClr val="00B05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7030A0"/>
                  </a:solidFill>
                </a:defRPr>
              </a:pPr>
            </a:p>
          </p:txBody>
        </p:sp>
        <p:sp>
          <p:nvSpPr>
            <p:cNvPr id="231" name="A2"/>
            <p:cNvSpPr txBox="1"/>
            <p:nvPr/>
          </p:nvSpPr>
          <p:spPr>
            <a:xfrm>
              <a:off x="58419" y="40693"/>
              <a:ext cx="459226" cy="35066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 algn="ctr">
                <a:defRPr>
                  <a:solidFill>
                    <a:srgbClr val="7030A0"/>
                  </a:solidFill>
                </a:defRPr>
              </a:lvl1pPr>
            </a:lstStyle>
            <a:p>
              <a:pPr/>
              <a:r>
                <a:t>A2</a:t>
              </a:r>
            </a:p>
          </p:txBody>
        </p:sp>
      </p:grpSp>
      <p:grpSp>
        <p:nvGrpSpPr>
          <p:cNvPr id="235" name="Rechteck 17"/>
          <p:cNvGrpSpPr/>
          <p:nvPr/>
        </p:nvGrpSpPr>
        <p:grpSpPr>
          <a:xfrm>
            <a:off x="3641599" y="4952043"/>
            <a:ext cx="576065" cy="432049"/>
            <a:chOff x="0" y="0"/>
            <a:chExt cx="576064" cy="432047"/>
          </a:xfrm>
        </p:grpSpPr>
        <p:sp>
          <p:nvSpPr>
            <p:cNvPr id="233" name="Rechteck"/>
            <p:cNvSpPr/>
            <p:nvPr/>
          </p:nvSpPr>
          <p:spPr>
            <a:xfrm>
              <a:off x="-1" y="0"/>
              <a:ext cx="576066" cy="432048"/>
            </a:xfrm>
            <a:prstGeom prst="rect">
              <a:avLst/>
            </a:prstGeom>
            <a:solidFill>
              <a:srgbClr val="999999"/>
            </a:solidFill>
            <a:ln w="254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7030A0"/>
                  </a:solidFill>
                </a:defRPr>
              </a:pPr>
            </a:p>
          </p:txBody>
        </p:sp>
        <p:sp>
          <p:nvSpPr>
            <p:cNvPr id="234" name="A3"/>
            <p:cNvSpPr txBox="1"/>
            <p:nvPr/>
          </p:nvSpPr>
          <p:spPr>
            <a:xfrm>
              <a:off x="58419" y="40693"/>
              <a:ext cx="459226" cy="35066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 algn="ctr">
                <a:defRPr>
                  <a:solidFill>
                    <a:srgbClr val="7030A0"/>
                  </a:solidFill>
                </a:defRPr>
              </a:lvl1pPr>
            </a:lstStyle>
            <a:p>
              <a:pPr/>
              <a:r>
                <a:t>A3</a:t>
              </a:r>
            </a:p>
          </p:txBody>
        </p:sp>
      </p:grpSp>
      <p:sp>
        <p:nvSpPr>
          <p:cNvPr id="236" name="Gerade Verbindung 18"/>
          <p:cNvSpPr/>
          <p:nvPr/>
        </p:nvSpPr>
        <p:spPr>
          <a:xfrm>
            <a:off x="4377192" y="4001163"/>
            <a:ext cx="1" cy="1660702"/>
          </a:xfrm>
          <a:prstGeom prst="line">
            <a:avLst/>
          </a:prstGeom>
          <a:ln w="38100">
            <a:solidFill>
              <a:srgbClr val="FFC000"/>
            </a:solidFill>
          </a:ln>
        </p:spPr>
        <p:txBody>
          <a:bodyPr lIns="45719" rIns="45719"/>
          <a:lstStyle/>
          <a:p>
            <a:pPr/>
          </a:p>
        </p:txBody>
      </p:sp>
      <p:sp>
        <p:nvSpPr>
          <p:cNvPr id="237" name="Gerade Verbindung 19"/>
          <p:cNvSpPr/>
          <p:nvPr/>
        </p:nvSpPr>
        <p:spPr>
          <a:xfrm>
            <a:off x="5961367" y="4001163"/>
            <a:ext cx="1" cy="1768658"/>
          </a:xfrm>
          <a:prstGeom prst="line">
            <a:avLst/>
          </a:prstGeom>
          <a:ln w="38100">
            <a:solidFill>
              <a:srgbClr val="FFC000"/>
            </a:solidFill>
          </a:ln>
        </p:spPr>
        <p:txBody>
          <a:bodyPr lIns="45719" rIns="45719"/>
          <a:lstStyle/>
          <a:p>
            <a:pPr/>
          </a:p>
        </p:txBody>
      </p:sp>
      <p:sp>
        <p:nvSpPr>
          <p:cNvPr id="238" name="Gerade Verbindung 20"/>
          <p:cNvSpPr/>
          <p:nvPr/>
        </p:nvSpPr>
        <p:spPr>
          <a:xfrm flipH="1" flipV="1">
            <a:off x="2721008" y="5661864"/>
            <a:ext cx="4464497" cy="1"/>
          </a:xfrm>
          <a:prstGeom prst="line">
            <a:avLst/>
          </a:prstGeom>
          <a:ln w="38100">
            <a:solidFill>
              <a:srgbClr val="FFC000"/>
            </a:solidFill>
          </a:ln>
        </p:spPr>
        <p:txBody>
          <a:bodyPr lIns="45719" rIns="45719"/>
          <a:lstStyle/>
          <a:p>
            <a:pPr/>
          </a:p>
        </p:txBody>
      </p:sp>
      <p:sp>
        <p:nvSpPr>
          <p:cNvPr id="239" name="Gerade Verbindung 21"/>
          <p:cNvSpPr/>
          <p:nvPr/>
        </p:nvSpPr>
        <p:spPr>
          <a:xfrm flipH="1" flipV="1">
            <a:off x="2873408" y="5814264"/>
            <a:ext cx="4464497" cy="1"/>
          </a:xfrm>
          <a:prstGeom prst="line">
            <a:avLst/>
          </a:prstGeom>
          <a:ln w="38100">
            <a:solidFill>
              <a:srgbClr val="FFC000"/>
            </a:solidFill>
          </a:ln>
        </p:spPr>
        <p:txBody>
          <a:bodyPr lIns="45719" rIns="45719"/>
          <a:lstStyle/>
          <a:p>
            <a:pPr/>
          </a:p>
        </p:txBody>
      </p:sp>
      <p:sp>
        <p:nvSpPr>
          <p:cNvPr id="240" name="Gerade Verbindung 22"/>
          <p:cNvSpPr/>
          <p:nvPr/>
        </p:nvSpPr>
        <p:spPr>
          <a:xfrm flipH="1">
            <a:off x="5801840" y="4203003"/>
            <a:ext cx="159529" cy="1"/>
          </a:xfrm>
          <a:prstGeom prst="line">
            <a:avLst/>
          </a:prstGeom>
          <a:ln w="38100">
            <a:solidFill>
              <a:srgbClr val="FFC000"/>
            </a:solidFill>
          </a:ln>
        </p:spPr>
        <p:txBody>
          <a:bodyPr lIns="45719" rIns="45719"/>
          <a:lstStyle/>
          <a:p>
            <a:pPr/>
          </a:p>
        </p:txBody>
      </p:sp>
      <p:sp>
        <p:nvSpPr>
          <p:cNvPr id="241" name="Gerade Verbindung 23"/>
          <p:cNvSpPr/>
          <p:nvPr/>
        </p:nvSpPr>
        <p:spPr>
          <a:xfrm flipH="1">
            <a:off x="5794712" y="4679562"/>
            <a:ext cx="159529" cy="1"/>
          </a:xfrm>
          <a:prstGeom prst="line">
            <a:avLst/>
          </a:prstGeom>
          <a:ln w="38100">
            <a:solidFill>
              <a:srgbClr val="FFC000"/>
            </a:solidFill>
          </a:ln>
        </p:spPr>
        <p:txBody>
          <a:bodyPr lIns="45719" rIns="45719"/>
          <a:lstStyle/>
          <a:p>
            <a:pPr/>
          </a:p>
        </p:txBody>
      </p:sp>
      <p:sp>
        <p:nvSpPr>
          <p:cNvPr id="242" name="Gerade Verbindung 24"/>
          <p:cNvSpPr/>
          <p:nvPr/>
        </p:nvSpPr>
        <p:spPr>
          <a:xfrm flipH="1">
            <a:off x="5817351" y="5186024"/>
            <a:ext cx="159529" cy="1"/>
          </a:xfrm>
          <a:prstGeom prst="line">
            <a:avLst/>
          </a:prstGeom>
          <a:ln w="38100">
            <a:solidFill>
              <a:srgbClr val="FFC000"/>
            </a:solidFill>
          </a:ln>
        </p:spPr>
        <p:txBody>
          <a:bodyPr lIns="45719" rIns="45719"/>
          <a:lstStyle/>
          <a:p>
            <a:pPr/>
          </a:p>
        </p:txBody>
      </p:sp>
      <p:sp>
        <p:nvSpPr>
          <p:cNvPr id="243" name="Gerade Verbindung 25"/>
          <p:cNvSpPr/>
          <p:nvPr/>
        </p:nvSpPr>
        <p:spPr>
          <a:xfrm flipH="1">
            <a:off x="4233176" y="4217187"/>
            <a:ext cx="159529" cy="1"/>
          </a:xfrm>
          <a:prstGeom prst="line">
            <a:avLst/>
          </a:prstGeom>
          <a:ln w="38100">
            <a:solidFill>
              <a:srgbClr val="FFC000"/>
            </a:solidFill>
          </a:ln>
        </p:spPr>
        <p:txBody>
          <a:bodyPr lIns="45719" rIns="45719"/>
          <a:lstStyle/>
          <a:p>
            <a:pPr/>
          </a:p>
        </p:txBody>
      </p:sp>
      <p:sp>
        <p:nvSpPr>
          <p:cNvPr id="244" name="Gerade Verbindung 26"/>
          <p:cNvSpPr/>
          <p:nvPr/>
        </p:nvSpPr>
        <p:spPr>
          <a:xfrm flipH="1">
            <a:off x="4217663" y="4708395"/>
            <a:ext cx="159529" cy="1"/>
          </a:xfrm>
          <a:prstGeom prst="line">
            <a:avLst/>
          </a:prstGeom>
          <a:ln w="38100">
            <a:solidFill>
              <a:srgbClr val="FFC000"/>
            </a:solidFill>
          </a:ln>
        </p:spPr>
        <p:txBody>
          <a:bodyPr lIns="45719" rIns="45719"/>
          <a:lstStyle/>
          <a:p>
            <a:pPr/>
          </a:p>
        </p:txBody>
      </p:sp>
      <p:sp>
        <p:nvSpPr>
          <p:cNvPr id="245" name="Gerade Verbindung 27"/>
          <p:cNvSpPr/>
          <p:nvPr/>
        </p:nvSpPr>
        <p:spPr>
          <a:xfrm flipH="1">
            <a:off x="4233176" y="5182251"/>
            <a:ext cx="159529" cy="1"/>
          </a:xfrm>
          <a:prstGeom prst="line">
            <a:avLst/>
          </a:prstGeom>
          <a:ln w="38100">
            <a:solidFill>
              <a:srgbClr val="FFC000"/>
            </a:solidFill>
          </a:ln>
        </p:spPr>
        <p:txBody>
          <a:bodyPr lIns="45719" rIns="45719"/>
          <a:lstStyle/>
          <a:p>
            <a:pPr/>
          </a:p>
        </p:txBody>
      </p:sp>
      <p:sp>
        <p:nvSpPr>
          <p:cNvPr id="246" name="Rechteck 28"/>
          <p:cNvSpPr txBox="1"/>
          <p:nvPr/>
        </p:nvSpPr>
        <p:spPr>
          <a:xfrm>
            <a:off x="3355845" y="3977368"/>
            <a:ext cx="256615" cy="35066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/>
            <a:r>
              <a:t>A</a:t>
            </a:r>
          </a:p>
        </p:txBody>
      </p:sp>
      <p:sp>
        <p:nvSpPr>
          <p:cNvPr id="247" name="Rechteck 29"/>
          <p:cNvSpPr txBox="1"/>
          <p:nvPr/>
        </p:nvSpPr>
        <p:spPr>
          <a:xfrm>
            <a:off x="4929271" y="3977368"/>
            <a:ext cx="256616" cy="35066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/>
            <a:r>
              <a:t>B</a:t>
            </a:r>
          </a:p>
        </p:txBody>
      </p:sp>
      <p:sp>
        <p:nvSpPr>
          <p:cNvPr id="248" name="Rechteck 30"/>
          <p:cNvSpPr txBox="1"/>
          <p:nvPr/>
        </p:nvSpPr>
        <p:spPr>
          <a:xfrm>
            <a:off x="6439135" y="5306097"/>
            <a:ext cx="1056827" cy="3506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/>
            <a:r>
              <a:t>Netzwerk</a:t>
            </a:r>
          </a:p>
        </p:txBody>
      </p:sp>
      <p:sp>
        <p:nvSpPr>
          <p:cNvPr id="249" name="Rechteck 31"/>
          <p:cNvSpPr txBox="1"/>
          <p:nvPr/>
        </p:nvSpPr>
        <p:spPr>
          <a:xfrm>
            <a:off x="6307047" y="4018338"/>
            <a:ext cx="2175493" cy="35066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/>
            <a:r>
              <a:t>Controller 1, 2 und 3</a:t>
            </a:r>
          </a:p>
        </p:txBody>
      </p:sp>
      <p:sp>
        <p:nvSpPr>
          <p:cNvPr id="250" name="Rechteck 32"/>
          <p:cNvSpPr txBox="1"/>
          <p:nvPr/>
        </p:nvSpPr>
        <p:spPr>
          <a:xfrm>
            <a:off x="1470584" y="3918008"/>
            <a:ext cx="1844871" cy="35066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/>
            <a:r>
              <a:t>Subsysteme A, B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" name="Foliennummernplatzhalter 3"/>
          <p:cNvSpPr txBox="1"/>
          <p:nvPr>
            <p:ph type="sldNum" sz="quarter" idx="2"/>
          </p:nvPr>
        </p:nvSpPr>
        <p:spPr>
          <a:xfrm>
            <a:off x="4815378" y="6388100"/>
            <a:ext cx="273657" cy="264255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253" name="Picture 1" descr="Picture 1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413500" y="287338"/>
            <a:ext cx="2954339" cy="468313"/>
          </a:xfrm>
          <a:prstGeom prst="rect">
            <a:avLst/>
          </a:prstGeom>
          <a:ln w="12700">
            <a:miter lim="400000"/>
          </a:ln>
        </p:spPr>
      </p:pic>
      <p:sp>
        <p:nvSpPr>
          <p:cNvPr id="254" name="Rectangle 4"/>
          <p:cNvSpPr txBox="1"/>
          <p:nvPr>
            <p:ph type="title"/>
          </p:nvPr>
        </p:nvSpPr>
        <p:spPr>
          <a:xfrm>
            <a:off x="722530" y="278649"/>
            <a:ext cx="8573870" cy="521451"/>
          </a:xfrm>
          <a:prstGeom prst="rect">
            <a:avLst/>
          </a:prstGeom>
        </p:spPr>
        <p:txBody>
          <a:bodyPr/>
          <a:lstStyle/>
          <a:p>
            <a:pPr/>
            <a:r>
              <a:t>Einstufung mehrkanaliger Systeme</a:t>
            </a:r>
          </a:p>
        </p:txBody>
      </p:sp>
      <p:sp>
        <p:nvSpPr>
          <p:cNvPr id="255" name="Untertitel 2"/>
          <p:cNvSpPr txBox="1"/>
          <p:nvPr/>
        </p:nvSpPr>
        <p:spPr>
          <a:xfrm>
            <a:off x="975272" y="3681028"/>
            <a:ext cx="8117474" cy="208823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normAutofit fontScale="100000" lnSpcReduction="0"/>
          </a:bodyPr>
          <a:lstStyle/>
          <a:p>
            <a:pPr marL="301752" indent="-301752" defTabSz="804672">
              <a:lnSpc>
                <a:spcPct val="90000"/>
              </a:lnSpc>
              <a:spcBef>
                <a:spcPts val="300"/>
              </a:spcBef>
              <a:buSzPct val="100000"/>
              <a:buFont typeface="Arial"/>
              <a:buChar char="•"/>
              <a:defRPr sz="1584"/>
            </a:pPr>
            <a:r>
              <a:t>Anteil der sicheren Ausfälle (englisch: SFF- Safe Failure Fraction): </a:t>
            </a:r>
            <a:endParaRPr sz="1936">
              <a:solidFill>
                <a:srgbClr val="888888"/>
              </a:solidFill>
            </a:endParaRPr>
          </a:p>
          <a:p>
            <a:pPr defTabSz="804672">
              <a:lnSpc>
                <a:spcPct val="90000"/>
              </a:lnSpc>
              <a:spcBef>
                <a:spcPts val="300"/>
              </a:spcBef>
              <a:defRPr sz="1584"/>
            </a:pPr>
            <a:r>
              <a:t>     (</a:t>
            </a:r>
            <a:r>
              <a:rPr>
                <a:latin typeface="Symbol"/>
                <a:ea typeface="Symbol"/>
                <a:cs typeface="Symbol"/>
                <a:sym typeface="Symbol"/>
              </a:rPr>
              <a:t>l</a:t>
            </a:r>
            <a:r>
              <a:rPr baseline="-27590"/>
              <a:t>S </a:t>
            </a:r>
            <a:r>
              <a:t>+ </a:t>
            </a:r>
            <a:r>
              <a:rPr>
                <a:latin typeface="Symbol"/>
                <a:ea typeface="Symbol"/>
                <a:cs typeface="Symbol"/>
                <a:sym typeface="Symbol"/>
              </a:rPr>
              <a:t>l</a:t>
            </a:r>
            <a:r>
              <a:rPr baseline="-27590"/>
              <a:t>DD</a:t>
            </a:r>
            <a:r>
              <a:t> ) / (</a:t>
            </a:r>
            <a:r>
              <a:rPr>
                <a:latin typeface="Symbol"/>
                <a:ea typeface="Symbol"/>
                <a:cs typeface="Symbol"/>
                <a:sym typeface="Symbol"/>
              </a:rPr>
              <a:t>l</a:t>
            </a:r>
            <a:r>
              <a:rPr baseline="-27590"/>
              <a:t>S</a:t>
            </a:r>
            <a:r>
              <a:t> + </a:t>
            </a:r>
            <a:r>
              <a:rPr>
                <a:latin typeface="Symbol"/>
                <a:ea typeface="Symbol"/>
                <a:cs typeface="Symbol"/>
                <a:sym typeface="Symbol"/>
              </a:rPr>
              <a:t>l</a:t>
            </a:r>
            <a:r>
              <a:rPr baseline="-27590"/>
              <a:t>DD</a:t>
            </a:r>
            <a:r>
              <a:t> +</a:t>
            </a:r>
            <a:r>
              <a:rPr>
                <a:latin typeface="Symbol"/>
                <a:ea typeface="Symbol"/>
                <a:cs typeface="Symbol"/>
                <a:sym typeface="Symbol"/>
              </a:rPr>
              <a:t> l</a:t>
            </a:r>
            <a:r>
              <a:rPr baseline="-27590"/>
              <a:t>DU</a:t>
            </a:r>
            <a:r>
              <a:t>)</a:t>
            </a:r>
            <a:endParaRPr sz="1936">
              <a:solidFill>
                <a:srgbClr val="888888"/>
              </a:solidFill>
            </a:endParaRPr>
          </a:p>
          <a:p>
            <a:pPr marL="301752" indent="-301752" defTabSz="804672">
              <a:lnSpc>
                <a:spcPct val="90000"/>
              </a:lnSpc>
              <a:buSzPct val="100000"/>
              <a:buFont typeface="Arial"/>
              <a:buChar char="•"/>
              <a:defRPr sz="1760"/>
            </a:pPr>
          </a:p>
          <a:p>
            <a:pPr marL="301752" indent="-301752" defTabSz="804672">
              <a:lnSpc>
                <a:spcPct val="90000"/>
              </a:lnSpc>
              <a:spcBef>
                <a:spcPts val="300"/>
              </a:spcBef>
              <a:buSzPct val="100000"/>
              <a:buFont typeface="Arial"/>
              <a:buChar char="•"/>
              <a:defRPr sz="1584"/>
            </a:pPr>
            <a:r>
              <a:t>Weitere Definitionen:</a:t>
            </a:r>
            <a:endParaRPr sz="1936">
              <a:solidFill>
                <a:srgbClr val="888888"/>
              </a:solidFill>
            </a:endParaRPr>
          </a:p>
          <a:p>
            <a:pPr lvl="1" marL="704087" indent="-301752" defTabSz="804672">
              <a:lnSpc>
                <a:spcPct val="90000"/>
              </a:lnSpc>
              <a:spcBef>
                <a:spcPts val="200"/>
              </a:spcBef>
              <a:buSzPct val="100000"/>
              <a:buFont typeface="Symbol"/>
              <a:buChar char="-"/>
              <a:defRPr sz="1232"/>
            </a:pPr>
            <a:r>
              <a:t>Restfehlerrate (Residual Failure Rate): </a:t>
            </a:r>
            <a:r>
              <a:rPr>
                <a:latin typeface="Symbol"/>
                <a:ea typeface="Symbol"/>
                <a:cs typeface="Symbol"/>
                <a:sym typeface="Symbol"/>
              </a:rPr>
              <a:t> l</a:t>
            </a:r>
            <a:r>
              <a:rPr baseline="-27590"/>
              <a:t>DU</a:t>
            </a:r>
            <a:endParaRPr sz="1408"/>
          </a:p>
          <a:p>
            <a:pPr lvl="1" marL="704087" indent="-301752" defTabSz="804672">
              <a:lnSpc>
                <a:spcPct val="90000"/>
              </a:lnSpc>
              <a:spcBef>
                <a:spcPts val="200"/>
              </a:spcBef>
              <a:buSzPct val="100000"/>
              <a:buFont typeface="Symbol"/>
              <a:buChar char="-"/>
              <a:defRPr sz="1232"/>
            </a:pPr>
            <a:r>
              <a:t>MTBDF (Mean Time Before Dangerous Failure): 1/</a:t>
            </a:r>
            <a:r>
              <a:rPr>
                <a:latin typeface="Symbol"/>
                <a:ea typeface="Symbol"/>
                <a:cs typeface="Symbol"/>
                <a:sym typeface="Symbol"/>
              </a:rPr>
              <a:t> l</a:t>
            </a:r>
            <a:r>
              <a:rPr baseline="-27590"/>
              <a:t>DU</a:t>
            </a:r>
            <a:endParaRPr sz="1408"/>
          </a:p>
          <a:p>
            <a:pPr lvl="1" marL="704087" indent="-301752" defTabSz="804672">
              <a:lnSpc>
                <a:spcPct val="90000"/>
              </a:lnSpc>
              <a:spcBef>
                <a:spcPts val="200"/>
              </a:spcBef>
              <a:buSzPct val="100000"/>
              <a:buFont typeface="Symbol"/>
              <a:buChar char="-"/>
              <a:defRPr sz="1232"/>
            </a:pPr>
            <a:r>
              <a:t>MTBF (Mean Time Between Failure): 1 / </a:t>
            </a:r>
            <a:r>
              <a:rPr>
                <a:latin typeface="Symbol"/>
                <a:ea typeface="Symbol"/>
                <a:cs typeface="Symbol"/>
                <a:sym typeface="Symbol"/>
              </a:rPr>
              <a:t>l</a:t>
            </a:r>
            <a:r>
              <a:rPr baseline="-27590"/>
              <a:t> </a:t>
            </a:r>
            <a:r>
              <a:t> = 1 / (</a:t>
            </a:r>
            <a:r>
              <a:rPr>
                <a:latin typeface="Symbol"/>
                <a:ea typeface="Symbol"/>
                <a:cs typeface="Symbol"/>
                <a:sym typeface="Symbol"/>
              </a:rPr>
              <a:t>l</a:t>
            </a:r>
            <a:r>
              <a:rPr baseline="-27590"/>
              <a:t>S</a:t>
            </a:r>
            <a:r>
              <a:t> + </a:t>
            </a:r>
            <a:r>
              <a:rPr>
                <a:latin typeface="Symbol"/>
                <a:ea typeface="Symbol"/>
                <a:cs typeface="Symbol"/>
                <a:sym typeface="Symbol"/>
              </a:rPr>
              <a:t>l</a:t>
            </a:r>
            <a:r>
              <a:rPr baseline="-27590"/>
              <a:t>DD</a:t>
            </a:r>
            <a:r>
              <a:t> +</a:t>
            </a:r>
            <a:r>
              <a:rPr>
                <a:latin typeface="Symbol"/>
                <a:ea typeface="Symbol"/>
                <a:cs typeface="Symbol"/>
                <a:sym typeface="Symbol"/>
              </a:rPr>
              <a:t> l</a:t>
            </a:r>
            <a:r>
              <a:rPr baseline="-27590"/>
              <a:t>DU</a:t>
            </a:r>
            <a:r>
              <a:t>)</a:t>
            </a:r>
            <a:endParaRPr>
              <a:solidFill>
                <a:srgbClr val="888888"/>
              </a:solidFill>
            </a:endParaRPr>
          </a:p>
        </p:txBody>
      </p:sp>
      <p:pic>
        <p:nvPicPr>
          <p:cNvPr id="256" name="table" descr="tabl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361600" y="1088740"/>
            <a:ext cx="5834379" cy="2402033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" name="Foliennummernplatzhalter 3"/>
          <p:cNvSpPr txBox="1"/>
          <p:nvPr>
            <p:ph type="sldNum" sz="quarter" idx="2"/>
          </p:nvPr>
        </p:nvSpPr>
        <p:spPr>
          <a:xfrm>
            <a:off x="4815378" y="6388100"/>
            <a:ext cx="273657" cy="264255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259" name="Picture 1" descr="Picture 1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413500" y="287338"/>
            <a:ext cx="2954339" cy="468313"/>
          </a:xfrm>
          <a:prstGeom prst="rect">
            <a:avLst/>
          </a:prstGeom>
          <a:ln w="12700">
            <a:miter lim="400000"/>
          </a:ln>
        </p:spPr>
      </p:pic>
      <p:sp>
        <p:nvSpPr>
          <p:cNvPr id="260" name="Rectangle 4"/>
          <p:cNvSpPr txBox="1"/>
          <p:nvPr>
            <p:ph type="title"/>
          </p:nvPr>
        </p:nvSpPr>
        <p:spPr>
          <a:xfrm>
            <a:off x="722530" y="278649"/>
            <a:ext cx="8573870" cy="521451"/>
          </a:xfrm>
          <a:prstGeom prst="rect">
            <a:avLst/>
          </a:prstGeom>
        </p:spPr>
        <p:txBody>
          <a:bodyPr/>
          <a:lstStyle/>
          <a:p>
            <a:pPr/>
            <a:r>
              <a:t>Definitionen</a:t>
            </a:r>
          </a:p>
        </p:txBody>
      </p:sp>
      <p:sp>
        <p:nvSpPr>
          <p:cNvPr id="261" name="Rectangle 5"/>
          <p:cNvSpPr txBox="1"/>
          <p:nvPr/>
        </p:nvSpPr>
        <p:spPr>
          <a:xfrm>
            <a:off x="762000" y="977900"/>
            <a:ext cx="8453121" cy="52978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/>
          <a:p>
            <a:pPr marL="609600" indent="-609600">
              <a:spcBef>
                <a:spcPts val="700"/>
              </a:spcBef>
              <a:defRPr sz="2400">
                <a:solidFill>
                  <a:srgbClr val="5C6971"/>
                </a:solidFill>
              </a:defRPr>
            </a:pPr>
            <a:r>
              <a:t>Ausfallraten und MTBF (Mean Time Between Failure)</a:t>
            </a:r>
          </a:p>
          <a:p>
            <a:pPr marL="342900" indent="-342900">
              <a:lnSpc>
                <a:spcPct val="150000"/>
              </a:lnSpc>
              <a:spcBef>
                <a:spcPts val="1000"/>
              </a:spcBef>
              <a:buClr>
                <a:srgbClr val="009999"/>
              </a:buClr>
              <a:buSzPct val="100000"/>
              <a:buFont typeface="Arial"/>
              <a:buChar char="•"/>
            </a:pPr>
            <a:r>
              <a:t>Funktion: R(t) = e</a:t>
            </a:r>
            <a:r>
              <a:rPr baseline="30000"/>
              <a:t>-</a:t>
            </a:r>
            <a:r>
              <a:rPr baseline="30000">
                <a:latin typeface="Symbol"/>
                <a:ea typeface="Symbol"/>
                <a:cs typeface="Symbol"/>
                <a:sym typeface="Symbol"/>
              </a:rPr>
              <a:t>l</a:t>
            </a:r>
            <a:r>
              <a:rPr baseline="30000"/>
              <a:t>t  </a:t>
            </a:r>
            <a:r>
              <a:t>	 		mit 1/</a:t>
            </a:r>
            <a:r>
              <a:rPr>
                <a:latin typeface="Symbol"/>
                <a:ea typeface="Symbol"/>
                <a:cs typeface="Symbol"/>
                <a:sym typeface="Symbol"/>
              </a:rPr>
              <a:t>l</a:t>
            </a:r>
            <a:r>
              <a:t> = MTBF  </a:t>
            </a:r>
          </a:p>
          <a:p>
            <a:pPr marL="342900" indent="-342900">
              <a:lnSpc>
                <a:spcPct val="150000"/>
              </a:lnSpc>
              <a:spcBef>
                <a:spcPts val="1000"/>
              </a:spcBef>
              <a:buClr>
                <a:srgbClr val="009999"/>
              </a:buClr>
              <a:buSzPct val="100000"/>
              <a:buFont typeface="Arial"/>
              <a:buChar char="•"/>
            </a:pPr>
            <a:r>
              <a:t>Fehlfunktion: P(t) = 1 – R(t) =  </a:t>
            </a:r>
            <a:r>
              <a:rPr>
                <a:latin typeface="Symbol"/>
                <a:ea typeface="Symbol"/>
                <a:cs typeface="Symbol"/>
                <a:sym typeface="Symbol"/>
              </a:rPr>
              <a:t>l</a:t>
            </a:r>
            <a:r>
              <a:t> t	(Taylor Reihe e</a:t>
            </a:r>
            <a:r>
              <a:rPr baseline="30000"/>
              <a:t>-</a:t>
            </a:r>
            <a:r>
              <a:rPr baseline="30000">
                <a:latin typeface="Symbol"/>
                <a:ea typeface="Symbol"/>
                <a:cs typeface="Symbol"/>
                <a:sym typeface="Symbol"/>
              </a:rPr>
              <a:t>l</a:t>
            </a:r>
            <a:r>
              <a:rPr baseline="30000"/>
              <a:t>t  </a:t>
            </a:r>
            <a:r>
              <a:t>für </a:t>
            </a:r>
            <a:r>
              <a:rPr>
                <a:latin typeface="Symbol"/>
                <a:ea typeface="Symbol"/>
                <a:cs typeface="Symbol"/>
                <a:sym typeface="Symbol"/>
              </a:rPr>
              <a:t>l</a:t>
            </a:r>
            <a:r>
              <a:t> t &lt;&lt; 1)</a:t>
            </a:r>
          </a:p>
          <a:p>
            <a:pPr marL="342900" indent="-342900">
              <a:lnSpc>
                <a:spcPct val="150000"/>
              </a:lnSpc>
              <a:spcBef>
                <a:spcPts val="1000"/>
              </a:spcBef>
              <a:buClr>
                <a:srgbClr val="009999"/>
              </a:buClr>
              <a:buSzPct val="100000"/>
              <a:buFont typeface="Arial"/>
              <a:buChar char="•"/>
            </a:pPr>
            <a:r>
              <a:t>Zeitbezug: fit = 1 / 10</a:t>
            </a:r>
            <a:r>
              <a:rPr baseline="30000"/>
              <a:t>9 </a:t>
            </a:r>
            <a:r>
              <a:t>Stunden</a:t>
            </a:r>
          </a:p>
          <a:p>
            <a:pPr marL="342900" indent="-342900">
              <a:lnSpc>
                <a:spcPct val="150000"/>
              </a:lnSpc>
              <a:spcBef>
                <a:spcPts val="1000"/>
              </a:spcBef>
              <a:buClr>
                <a:srgbClr val="009999"/>
              </a:buClr>
              <a:buSzPct val="100000"/>
              <a:buFont typeface="Arial"/>
              <a:buChar char="•"/>
            </a:pPr>
            <a:r>
              <a:t>MTBF Berechnung für Systeme: durch Summation der Ausfallraten der Komponenten</a:t>
            </a:r>
          </a:p>
          <a:p>
            <a:pPr marL="342900" indent="-342900">
              <a:lnSpc>
                <a:spcPct val="150000"/>
              </a:lnSpc>
              <a:spcBef>
                <a:spcPts val="1000"/>
              </a:spcBef>
              <a:buClr>
                <a:srgbClr val="009999"/>
              </a:buClr>
              <a:buSzPct val="100000"/>
              <a:buFont typeface="Arial"/>
              <a:buChar char="•"/>
            </a:pPr>
            <a:r>
              <a:t>Verfügbarkeit: (Zeitintervall – Ausfallzeit) / Zeitintervall</a:t>
            </a:r>
          </a:p>
          <a:p>
            <a:pPr marL="342900" indent="-342900">
              <a:lnSpc>
                <a:spcPct val="150000"/>
              </a:lnSpc>
              <a:spcBef>
                <a:spcPts val="1000"/>
              </a:spcBef>
              <a:buClr>
                <a:srgbClr val="009999"/>
              </a:buClr>
              <a:buSzPct val="100000"/>
              <a:buFont typeface="Arial"/>
              <a:buChar char="•"/>
            </a:pPr>
            <a:r>
              <a:t>Ausfallzeit: Fehler plus Reparaturzeiten im Zeitintervall</a:t>
            </a:r>
          </a:p>
          <a:p>
            <a:pPr marL="342900" indent="-342900">
              <a:lnSpc>
                <a:spcPct val="150000"/>
              </a:lnSpc>
              <a:spcBef>
                <a:spcPts val="1000"/>
              </a:spcBef>
              <a:buClr>
                <a:srgbClr val="009999"/>
              </a:buClr>
              <a:buSzPct val="100000"/>
              <a:buFont typeface="Arial"/>
              <a:buChar char="•"/>
            </a:pPr>
            <a:r>
              <a:t>Redundanz erhöht die Verfügbarkeit des Gesamtsystems </a:t>
            </a:r>
            <a:r>
              <a:rPr sz="1600"/>
              <a:t>(Beispiel: RAID-System aus 2 Festplattenlaufwerken mit 90% Verfügbarkeit pro Tag)</a:t>
            </a:r>
            <a:endParaRPr sz="1600"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" name="Foliennummernplatzhalter 3"/>
          <p:cNvSpPr txBox="1"/>
          <p:nvPr>
            <p:ph type="sldNum" sz="quarter" idx="2"/>
          </p:nvPr>
        </p:nvSpPr>
        <p:spPr>
          <a:xfrm>
            <a:off x="4815378" y="6388100"/>
            <a:ext cx="273657" cy="264255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264" name="Picture 1" descr="Picture 1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413500" y="287338"/>
            <a:ext cx="2954339" cy="468313"/>
          </a:xfrm>
          <a:prstGeom prst="rect">
            <a:avLst/>
          </a:prstGeom>
          <a:ln w="12700">
            <a:miter lim="400000"/>
          </a:ln>
        </p:spPr>
      </p:pic>
      <p:sp>
        <p:nvSpPr>
          <p:cNvPr id="265" name="Rectangle 4"/>
          <p:cNvSpPr txBox="1"/>
          <p:nvPr>
            <p:ph type="title"/>
          </p:nvPr>
        </p:nvSpPr>
        <p:spPr>
          <a:xfrm>
            <a:off x="722530" y="278649"/>
            <a:ext cx="8573870" cy="521451"/>
          </a:xfrm>
          <a:prstGeom prst="rect">
            <a:avLst/>
          </a:prstGeom>
        </p:spPr>
        <p:txBody>
          <a:bodyPr/>
          <a:lstStyle/>
          <a:p>
            <a:pPr/>
            <a:r>
              <a:t>Normatives Umfeld</a:t>
            </a:r>
          </a:p>
        </p:txBody>
      </p:sp>
      <p:sp>
        <p:nvSpPr>
          <p:cNvPr id="266" name="Rectangle 5"/>
          <p:cNvSpPr txBox="1"/>
          <p:nvPr/>
        </p:nvSpPr>
        <p:spPr>
          <a:xfrm>
            <a:off x="762000" y="4509120"/>
            <a:ext cx="8453121" cy="16443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/>
          <a:p>
            <a:pPr marL="609600" indent="-609600">
              <a:spcBef>
                <a:spcPts val="700"/>
              </a:spcBef>
              <a:buClr>
                <a:srgbClr val="0000CC"/>
              </a:buClr>
              <a:buSzPct val="100000"/>
              <a:buFont typeface="Arial"/>
              <a:buChar char="•"/>
              <a:defRPr sz="1600">
                <a:solidFill>
                  <a:srgbClr val="5C6971"/>
                </a:solidFill>
              </a:defRPr>
            </a:pPr>
            <a:r>
              <a:t>Bahnanwendungen: EN50126 (RAMS), EN50128 (Software), EN50129 (Systeme und Hardware), EN50159 (Kommunikationssysteme)</a:t>
            </a:r>
          </a:p>
          <a:p>
            <a:pPr marL="609600" indent="-609600">
              <a:spcBef>
                <a:spcPts val="700"/>
              </a:spcBef>
              <a:buClr>
                <a:srgbClr val="0000CC"/>
              </a:buClr>
              <a:buSzPct val="100000"/>
              <a:buFont typeface="Arial"/>
              <a:buChar char="•"/>
              <a:defRPr sz="1600">
                <a:solidFill>
                  <a:srgbClr val="5C6971"/>
                </a:solidFill>
              </a:defRPr>
            </a:pPr>
            <a:r>
              <a:t>Medizintechnik: IEC 62304 (Software), EN60601 (Geräte); ISO 14971 (Risikomanagement), ISO 13485 (Qualitätsmanagement), ISO 14155-1/2 (klinische Prüfung an Menschen) </a:t>
            </a:r>
          </a:p>
        </p:txBody>
      </p:sp>
      <p:pic>
        <p:nvPicPr>
          <p:cNvPr id="267" name="Picture 2" descr="Picture 2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000228" y="823616"/>
            <a:ext cx="7958217" cy="3685505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" name="Foliennummernplatzhalter 3"/>
          <p:cNvSpPr txBox="1"/>
          <p:nvPr>
            <p:ph type="sldNum" sz="quarter" idx="2"/>
          </p:nvPr>
        </p:nvSpPr>
        <p:spPr>
          <a:xfrm>
            <a:off x="4815378" y="6388100"/>
            <a:ext cx="273657" cy="264255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270" name="Picture 1" descr="Picture 1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413500" y="287338"/>
            <a:ext cx="2954339" cy="468313"/>
          </a:xfrm>
          <a:prstGeom prst="rect">
            <a:avLst/>
          </a:prstGeom>
          <a:ln w="12700">
            <a:miter lim="400000"/>
          </a:ln>
        </p:spPr>
      </p:pic>
      <p:sp>
        <p:nvSpPr>
          <p:cNvPr id="271" name="Rectangle 4"/>
          <p:cNvSpPr txBox="1"/>
          <p:nvPr>
            <p:ph type="title"/>
          </p:nvPr>
        </p:nvSpPr>
        <p:spPr>
          <a:xfrm>
            <a:off x="722530" y="278649"/>
            <a:ext cx="8573870" cy="521451"/>
          </a:xfrm>
          <a:prstGeom prst="rect">
            <a:avLst/>
          </a:prstGeom>
        </p:spPr>
        <p:txBody>
          <a:bodyPr/>
          <a:lstStyle/>
          <a:p>
            <a:pPr/>
            <a:r>
              <a:t>Zusammenfassung</a:t>
            </a:r>
          </a:p>
        </p:txBody>
      </p:sp>
      <p:sp>
        <p:nvSpPr>
          <p:cNvPr id="272" name="Rectangle 5"/>
          <p:cNvSpPr txBox="1"/>
          <p:nvPr/>
        </p:nvSpPr>
        <p:spPr>
          <a:xfrm>
            <a:off x="762000" y="977900"/>
            <a:ext cx="8453121" cy="43223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/>
          <a:p>
            <a:pPr marL="609600" indent="-609600">
              <a:spcBef>
                <a:spcPts val="700"/>
              </a:spcBef>
              <a:buClr>
                <a:srgbClr val="0000CC"/>
              </a:buClr>
              <a:buSzPct val="100000"/>
              <a:buFont typeface="Arial"/>
              <a:buChar char="•"/>
              <a:defRPr sz="2000">
                <a:solidFill>
                  <a:srgbClr val="5C6971"/>
                </a:solidFill>
              </a:defRPr>
            </a:pPr>
            <a:r>
              <a:t>Unterschiedliche Lösungsansätze mit unterschiedlichem Aufwand</a:t>
            </a:r>
          </a:p>
          <a:p>
            <a:pPr lvl="1" marL="1066800" indent="-609600">
              <a:spcBef>
                <a:spcPts val="700"/>
              </a:spcBef>
              <a:buClr>
                <a:srgbClr val="0000CC"/>
              </a:buClr>
              <a:buSzPct val="100000"/>
              <a:buFont typeface="Arial"/>
              <a:buChar char="•"/>
              <a:defRPr>
                <a:solidFill>
                  <a:srgbClr val="5C6971"/>
                </a:solidFill>
              </a:defRPr>
            </a:pPr>
            <a:r>
              <a:t>Für industrielle Steuerungen und zur Steuerung von Fahrzeugen ist eine Abgrenzung des sicherheitsrelevanten Bereiches möglich.</a:t>
            </a:r>
          </a:p>
          <a:p>
            <a:pPr lvl="1" marL="1066800" indent="-609600">
              <a:spcBef>
                <a:spcPts val="700"/>
              </a:spcBef>
              <a:buClr>
                <a:srgbClr val="0000CC"/>
              </a:buClr>
              <a:buSzPct val="100000"/>
              <a:buFont typeface="Arial"/>
              <a:buChar char="•"/>
              <a:defRPr>
                <a:solidFill>
                  <a:srgbClr val="5C6971"/>
                </a:solidFill>
              </a:defRPr>
            </a:pPr>
            <a:r>
              <a:t>Die Steuerung der Sicherheitsfunktionen und Überwachung von Grenzen des Hauptcontrollers erfolgt durch den Safety-Controller.</a:t>
            </a:r>
          </a:p>
          <a:p>
            <a:pPr marL="609600" indent="-609600">
              <a:spcBef>
                <a:spcPts val="700"/>
              </a:spcBef>
              <a:buClr>
                <a:srgbClr val="0000CC"/>
              </a:buClr>
              <a:buSzPct val="100000"/>
              <a:buFont typeface="Arial"/>
              <a:buChar char="•"/>
              <a:defRPr sz="2000">
                <a:solidFill>
                  <a:srgbClr val="5C6971"/>
                </a:solidFill>
              </a:defRPr>
            </a:pPr>
            <a:r>
              <a:t>Für die Hardware findet sich ein Strickmuster mit Anpassungen an unterschiedliche Feldbusse, sowie mit anwendungsspezifischer Programmierschnittstelle (Safety-API). </a:t>
            </a:r>
          </a:p>
          <a:p>
            <a:pPr marL="609600" indent="-609600">
              <a:spcBef>
                <a:spcPts val="700"/>
              </a:spcBef>
              <a:buClr>
                <a:srgbClr val="0000CC"/>
              </a:buClr>
              <a:buSzPct val="100000"/>
              <a:buFont typeface="Arial"/>
              <a:buChar char="•"/>
              <a:defRPr sz="2000">
                <a:solidFill>
                  <a:srgbClr val="5C6971"/>
                </a:solidFill>
              </a:defRPr>
            </a:pPr>
            <a:r>
              <a:t>Die Zertifizierung erfolgt zusammen mit der kundenspezifischen Anwendung.</a:t>
            </a:r>
          </a:p>
          <a:p>
            <a:pPr marL="609600" indent="-609600">
              <a:spcBef>
                <a:spcPts val="700"/>
              </a:spcBef>
              <a:buClr>
                <a:srgbClr val="0000CC"/>
              </a:buClr>
              <a:buSzPct val="100000"/>
              <a:buFont typeface="Arial"/>
              <a:buChar char="•"/>
              <a:defRPr sz="2000">
                <a:solidFill>
                  <a:srgbClr val="5C6971"/>
                </a:solidFill>
              </a:defRPr>
            </a:pPr>
            <a:r>
              <a:t>Übersicht über die Methoden: Ziel ist die Restfehlerrate durch Aufdeckung gefährlicher Fehler zu minimieren. 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Foliennummernplatzhalter 3"/>
          <p:cNvSpPr txBox="1"/>
          <p:nvPr>
            <p:ph type="sldNum" sz="quarter" idx="2"/>
          </p:nvPr>
        </p:nvSpPr>
        <p:spPr>
          <a:xfrm>
            <a:off x="4857757" y="6389959"/>
            <a:ext cx="188899" cy="264256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31" name="Picture 1" descr="Picture 1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413500" y="287338"/>
            <a:ext cx="2954339" cy="468313"/>
          </a:xfrm>
          <a:prstGeom prst="rect">
            <a:avLst/>
          </a:prstGeom>
          <a:ln w="12700">
            <a:miter lim="400000"/>
          </a:ln>
        </p:spPr>
      </p:pic>
      <p:sp>
        <p:nvSpPr>
          <p:cNvPr id="32" name="Rectangle 4"/>
          <p:cNvSpPr txBox="1"/>
          <p:nvPr>
            <p:ph type="title"/>
          </p:nvPr>
        </p:nvSpPr>
        <p:spPr>
          <a:xfrm>
            <a:off x="722530" y="278649"/>
            <a:ext cx="8573870" cy="521451"/>
          </a:xfrm>
          <a:prstGeom prst="rect">
            <a:avLst/>
          </a:prstGeom>
        </p:spPr>
        <p:txBody>
          <a:bodyPr/>
          <a:lstStyle/>
          <a:p>
            <a:pPr/>
            <a:r>
              <a:t>Inhalt</a:t>
            </a:r>
          </a:p>
        </p:txBody>
      </p:sp>
      <p:sp>
        <p:nvSpPr>
          <p:cNvPr id="33" name="Rectangle 5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marL="609600" indent="-609600">
              <a:lnSpc>
                <a:spcPct val="150000"/>
              </a:lnSpc>
              <a:buSzTx/>
              <a:buNone/>
            </a:pPr>
            <a:r>
              <a:t>Funktionale Sicherheit</a:t>
            </a:r>
          </a:p>
          <a:p>
            <a:pPr marL="609600" indent="-609600">
              <a:lnSpc>
                <a:spcPct val="150000"/>
              </a:lnSpc>
              <a:buClr>
                <a:srgbClr val="0000CC"/>
              </a:buClr>
              <a:defRPr>
                <a:solidFill>
                  <a:srgbClr val="E2001A"/>
                </a:solidFill>
              </a:defRPr>
            </a:pPr>
            <a:r>
              <a:t>Lösungsansätze</a:t>
            </a:r>
          </a:p>
          <a:p>
            <a:pPr marL="609600" indent="-609600">
              <a:lnSpc>
                <a:spcPct val="150000"/>
              </a:lnSpc>
              <a:buClr>
                <a:srgbClr val="0000CC"/>
              </a:buClr>
            </a:pPr>
            <a:r>
              <a:t>Realisierungsbeispiel</a:t>
            </a:r>
          </a:p>
          <a:p>
            <a:pPr marL="609600" indent="-609600">
              <a:lnSpc>
                <a:spcPct val="150000"/>
              </a:lnSpc>
              <a:buClr>
                <a:srgbClr val="0000CC"/>
              </a:buClr>
            </a:pPr>
            <a:r>
              <a:t>Methoden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" name="Foliennummernplatzhalter 3"/>
          <p:cNvSpPr txBox="1"/>
          <p:nvPr>
            <p:ph type="sldNum" sz="quarter" idx="2"/>
          </p:nvPr>
        </p:nvSpPr>
        <p:spPr>
          <a:xfrm>
            <a:off x="4815378" y="6388100"/>
            <a:ext cx="273657" cy="264255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275" name="Picture 1" descr="Picture 1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413500" y="287338"/>
            <a:ext cx="2954339" cy="468313"/>
          </a:xfrm>
          <a:prstGeom prst="rect">
            <a:avLst/>
          </a:prstGeom>
          <a:ln w="12700">
            <a:miter lim="400000"/>
          </a:ln>
        </p:spPr>
      </p:pic>
      <p:sp>
        <p:nvSpPr>
          <p:cNvPr id="276" name="Rectangle 4"/>
          <p:cNvSpPr txBox="1"/>
          <p:nvPr>
            <p:ph type="title"/>
          </p:nvPr>
        </p:nvSpPr>
        <p:spPr>
          <a:xfrm>
            <a:off x="722530" y="278649"/>
            <a:ext cx="8573870" cy="521451"/>
          </a:xfrm>
          <a:prstGeom prst="rect">
            <a:avLst/>
          </a:prstGeom>
        </p:spPr>
        <p:txBody>
          <a:bodyPr/>
          <a:lstStyle/>
          <a:p>
            <a:pPr/>
            <a:r>
              <a:t>Rechnerkommunikation und Vernetzung</a:t>
            </a:r>
          </a:p>
        </p:txBody>
      </p:sp>
      <p:sp>
        <p:nvSpPr>
          <p:cNvPr id="277" name="Rectangle 5"/>
          <p:cNvSpPr txBox="1"/>
          <p:nvPr/>
        </p:nvSpPr>
        <p:spPr>
          <a:xfrm>
            <a:off x="762000" y="977900"/>
            <a:ext cx="8453121" cy="31100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/>
          <a:p>
            <a:pPr marL="609600" indent="-609600">
              <a:lnSpc>
                <a:spcPct val="150000"/>
              </a:lnSpc>
              <a:spcBef>
                <a:spcPts val="700"/>
              </a:spcBef>
              <a:defRPr sz="4000">
                <a:solidFill>
                  <a:srgbClr val="5C6971"/>
                </a:solidFill>
              </a:defRPr>
            </a:pPr>
          </a:p>
          <a:p>
            <a:pPr marL="609600" indent="-609600" algn="ctr">
              <a:lnSpc>
                <a:spcPct val="150000"/>
              </a:lnSpc>
              <a:spcBef>
                <a:spcPts val="700"/>
              </a:spcBef>
              <a:defRPr sz="4000">
                <a:solidFill>
                  <a:srgbClr val="5C6971"/>
                </a:solidFill>
              </a:defRPr>
            </a:pPr>
            <a:r>
              <a:t>ENDE Teil 6 – Funktionale Sicherheit (Safety)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Foliennummernplatzhalter 3"/>
          <p:cNvSpPr txBox="1"/>
          <p:nvPr>
            <p:ph type="sldNum" sz="quarter" idx="2"/>
          </p:nvPr>
        </p:nvSpPr>
        <p:spPr>
          <a:xfrm>
            <a:off x="4857757" y="6388100"/>
            <a:ext cx="188899" cy="264255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36" name="Picture 1" descr="Picture 1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413500" y="287338"/>
            <a:ext cx="2954339" cy="468313"/>
          </a:xfrm>
          <a:prstGeom prst="rect">
            <a:avLst/>
          </a:prstGeom>
          <a:ln w="12700">
            <a:miter lim="400000"/>
          </a:ln>
        </p:spPr>
      </p:pic>
      <p:sp>
        <p:nvSpPr>
          <p:cNvPr id="37" name="Rectangle 4"/>
          <p:cNvSpPr txBox="1"/>
          <p:nvPr>
            <p:ph type="title"/>
          </p:nvPr>
        </p:nvSpPr>
        <p:spPr>
          <a:xfrm>
            <a:off x="722530" y="278649"/>
            <a:ext cx="8573870" cy="521451"/>
          </a:xfrm>
          <a:prstGeom prst="rect">
            <a:avLst/>
          </a:prstGeom>
        </p:spPr>
        <p:txBody>
          <a:bodyPr/>
          <a:lstStyle/>
          <a:p>
            <a:pPr/>
            <a:r>
              <a:t>Lösungsansätze</a:t>
            </a:r>
          </a:p>
        </p:txBody>
      </p:sp>
      <p:sp>
        <p:nvSpPr>
          <p:cNvPr id="38" name="Line 9"/>
          <p:cNvSpPr/>
          <p:nvPr/>
        </p:nvSpPr>
        <p:spPr>
          <a:xfrm flipH="1" flipV="1">
            <a:off x="979747" y="5282134"/>
            <a:ext cx="7597777" cy="1"/>
          </a:xfrm>
          <a:prstGeom prst="line">
            <a:avLst/>
          </a:prstGeom>
          <a:ln w="76200">
            <a:solidFill>
              <a:srgbClr val="646E6E"/>
            </a:solidFill>
            <a:headEnd type="triangle"/>
            <a:tailEnd type="triangle"/>
          </a:ln>
        </p:spPr>
        <p:txBody>
          <a:bodyPr lIns="45719" rIns="45719"/>
          <a:lstStyle/>
          <a:p>
            <a:pPr/>
          </a:p>
        </p:txBody>
      </p:sp>
      <p:sp>
        <p:nvSpPr>
          <p:cNvPr id="39" name="Text Box 10"/>
          <p:cNvSpPr txBox="1"/>
          <p:nvPr/>
        </p:nvSpPr>
        <p:spPr>
          <a:xfrm>
            <a:off x="1241368" y="5460253"/>
            <a:ext cx="772161" cy="31339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spcBef>
                <a:spcPts val="900"/>
              </a:spcBef>
              <a:defRPr b="1" sz="1600">
                <a:solidFill>
                  <a:srgbClr val="808080"/>
                </a:solidFill>
              </a:defRPr>
            </a:lvl1pPr>
          </a:lstStyle>
          <a:p>
            <a:pPr/>
            <a:r>
              <a:t>Hoch</a:t>
            </a:r>
          </a:p>
        </p:txBody>
      </p:sp>
      <p:sp>
        <p:nvSpPr>
          <p:cNvPr id="40" name="Text Box 11"/>
          <p:cNvSpPr txBox="1"/>
          <p:nvPr/>
        </p:nvSpPr>
        <p:spPr>
          <a:xfrm>
            <a:off x="7615179" y="5476128"/>
            <a:ext cx="988061" cy="31339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spcBef>
                <a:spcPts val="900"/>
              </a:spcBef>
              <a:defRPr b="1" sz="1600">
                <a:solidFill>
                  <a:srgbClr val="808080"/>
                </a:solidFill>
              </a:defRPr>
            </a:lvl1pPr>
          </a:lstStyle>
          <a:p>
            <a:pPr/>
            <a:r>
              <a:t>Niedrig</a:t>
            </a:r>
          </a:p>
        </p:txBody>
      </p:sp>
      <p:sp>
        <p:nvSpPr>
          <p:cNvPr id="41" name="Text Box 12"/>
          <p:cNvSpPr txBox="1"/>
          <p:nvPr/>
        </p:nvSpPr>
        <p:spPr>
          <a:xfrm>
            <a:off x="2682817" y="5460253"/>
            <a:ext cx="3867786" cy="31339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 algn="ctr">
              <a:spcBef>
                <a:spcPts val="900"/>
              </a:spcBef>
              <a:defRPr b="1" sz="1600">
                <a:solidFill>
                  <a:srgbClr val="808080"/>
                </a:solidFill>
              </a:defRPr>
            </a:lvl1pPr>
          </a:lstStyle>
          <a:p>
            <a:pPr/>
            <a:r>
              <a:t>Anforderungen und Kosten </a:t>
            </a:r>
          </a:p>
        </p:txBody>
      </p:sp>
      <p:pic>
        <p:nvPicPr>
          <p:cNvPr id="42" name="Picture 3" descr="Picture 3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3932497" y="2075702"/>
            <a:ext cx="1535113" cy="1365251"/>
          </a:xfrm>
          <a:prstGeom prst="rect">
            <a:avLst/>
          </a:prstGeom>
          <a:ln w="12700">
            <a:miter lim="400000"/>
          </a:ln>
        </p:spPr>
      </p:pic>
      <p:pic>
        <p:nvPicPr>
          <p:cNvPr id="43" name="Picture 8" descr="Picture 8">
            <a:hlinkClick r:id="rId4" invalidUrl="" action="" tgtFrame="" tooltip="" history="1" highlightClick="0" endSnd="0"/>
          </p:cNvPr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3468947" y="3169490"/>
            <a:ext cx="2347913" cy="2054226"/>
          </a:xfrm>
          <a:prstGeom prst="rect">
            <a:avLst/>
          </a:prstGeom>
          <a:ln w="12700">
            <a:miter lim="400000"/>
          </a:ln>
        </p:spPr>
      </p:pic>
      <p:sp>
        <p:nvSpPr>
          <p:cNvPr id="44" name="Text Box 10"/>
          <p:cNvSpPr txBox="1"/>
          <p:nvPr/>
        </p:nvSpPr>
        <p:spPr>
          <a:xfrm>
            <a:off x="954029" y="1320052"/>
            <a:ext cx="1348424" cy="54199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spcBef>
                <a:spcPts val="900"/>
              </a:spcBef>
              <a:defRPr b="1" sz="1600">
                <a:solidFill>
                  <a:srgbClr val="808080"/>
                </a:solidFill>
              </a:defRPr>
            </a:lvl1pPr>
          </a:lstStyle>
          <a:p>
            <a:pPr/>
            <a:r>
              <a:t>Sichere Anwendung</a:t>
            </a:r>
          </a:p>
        </p:txBody>
      </p:sp>
      <p:sp>
        <p:nvSpPr>
          <p:cNvPr id="45" name="Text Box 10"/>
          <p:cNvSpPr txBox="1"/>
          <p:nvPr/>
        </p:nvSpPr>
        <p:spPr>
          <a:xfrm>
            <a:off x="7264342" y="1320052"/>
            <a:ext cx="1348423" cy="54199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spcBef>
                <a:spcPts val="900"/>
              </a:spcBef>
              <a:defRPr b="1" sz="1600">
                <a:solidFill>
                  <a:srgbClr val="808080"/>
                </a:solidFill>
              </a:defRPr>
            </a:lvl1pPr>
          </a:lstStyle>
          <a:p>
            <a:pPr/>
            <a:r>
              <a:t>Sichere Abschaltung</a:t>
            </a:r>
          </a:p>
        </p:txBody>
      </p:sp>
      <p:sp>
        <p:nvSpPr>
          <p:cNvPr id="46" name="Text Box 10"/>
          <p:cNvSpPr txBox="1"/>
          <p:nvPr/>
        </p:nvSpPr>
        <p:spPr>
          <a:xfrm>
            <a:off x="3978217" y="1196227"/>
            <a:ext cx="1686561" cy="77059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spcBef>
                <a:spcPts val="900"/>
              </a:spcBef>
              <a:defRPr b="1" sz="1600">
                <a:solidFill>
                  <a:srgbClr val="808080"/>
                </a:solidFill>
              </a:defRPr>
            </a:lvl1pPr>
          </a:lstStyle>
          <a:p>
            <a:pPr/>
            <a:r>
              <a:t>Sichere Überwachung von Grenzen</a:t>
            </a:r>
          </a:p>
        </p:txBody>
      </p:sp>
      <p:pic>
        <p:nvPicPr>
          <p:cNvPr id="47" name="Picture 10" descr="Picture 10">
            <a:hlinkClick r:id="rId6" invalidUrl="" action="" tgtFrame="" tooltip="" history="1" highlightClick="0" endSnd="0"/>
          </p:cNvPr>
          <p:cNvPicPr>
            <a:picLocks noChangeAspect="1"/>
          </p:cNvPicPr>
          <p:nvPr/>
        </p:nvPicPr>
        <p:blipFill>
          <a:blip r:embed="rId7">
            <a:extLst/>
          </a:blip>
          <a:stretch>
            <a:fillRect/>
          </a:stretch>
        </p:blipFill>
        <p:spPr>
          <a:xfrm>
            <a:off x="714635" y="1931240"/>
            <a:ext cx="2252664" cy="1262064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50" name="Gruppieren 21"/>
          <p:cNvGrpSpPr/>
          <p:nvPr/>
        </p:nvGrpSpPr>
        <p:grpSpPr>
          <a:xfrm>
            <a:off x="5877184" y="4523628"/>
            <a:ext cx="3170556" cy="674688"/>
            <a:chOff x="0" y="0"/>
            <a:chExt cx="3170554" cy="674687"/>
          </a:xfrm>
        </p:grpSpPr>
        <p:pic>
          <p:nvPicPr>
            <p:cNvPr id="48" name="Picture 11" descr="Picture 11"/>
            <p:cNvPicPr>
              <a:picLocks noChangeAspect="1"/>
            </p:cNvPicPr>
            <p:nvPr/>
          </p:nvPicPr>
          <p:blipFill>
            <a:blip r:embed="rId8">
              <a:extLst/>
            </a:blip>
            <a:stretch>
              <a:fillRect/>
            </a:stretch>
          </p:blipFill>
          <p:spPr>
            <a:xfrm>
              <a:off x="0" y="0"/>
              <a:ext cx="819151" cy="674688"/>
            </a:xfrm>
            <a:prstGeom prst="rect">
              <a:avLst/>
            </a:prstGeom>
            <a:ln w="12700" cap="flat">
              <a:noFill/>
              <a:miter lim="400000"/>
            </a:ln>
            <a:effectLst>
              <a:outerShdw sx="100000" sy="100000" kx="0" ky="0" algn="b" rotWithShape="0" blurRad="0" dist="17961" dir="2700000">
                <a:srgbClr val="143F6C"/>
              </a:outerShdw>
            </a:effectLst>
          </p:spPr>
        </p:pic>
        <p:sp>
          <p:nvSpPr>
            <p:cNvPr id="49" name="Text Box 11"/>
            <p:cNvSpPr txBox="1"/>
            <p:nvPr/>
          </p:nvSpPr>
          <p:spPr>
            <a:xfrm>
              <a:off x="850582" y="115887"/>
              <a:ext cx="2319973" cy="54199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spAutoFit/>
            </a:bodyPr>
            <a:lstStyle>
              <a:lvl1pPr>
                <a:spcBef>
                  <a:spcPts val="900"/>
                </a:spcBef>
                <a:defRPr b="1" i="1" sz="1600">
                  <a:solidFill>
                    <a:srgbClr val="2169B4"/>
                  </a:solidFill>
                </a:defRPr>
              </a:lvl1pPr>
            </a:lstStyle>
            <a:p>
              <a:pPr/>
              <a:r>
                <a:t>Nur für die Sicherheitsfunktionen</a:t>
              </a:r>
            </a:p>
          </p:txBody>
        </p:sp>
      </p:grpSp>
      <p:grpSp>
        <p:nvGrpSpPr>
          <p:cNvPr id="55" name="Gruppieren 24"/>
          <p:cNvGrpSpPr/>
          <p:nvPr/>
        </p:nvGrpSpPr>
        <p:grpSpPr>
          <a:xfrm>
            <a:off x="863859" y="3396503"/>
            <a:ext cx="2411415" cy="1025984"/>
            <a:chOff x="0" y="0"/>
            <a:chExt cx="2411413" cy="1025983"/>
          </a:xfrm>
        </p:grpSpPr>
        <p:pic>
          <p:nvPicPr>
            <p:cNvPr id="51" name="Picture 11" descr="Picture 11"/>
            <p:cNvPicPr>
              <a:picLocks noChangeAspect="1"/>
            </p:cNvPicPr>
            <p:nvPr/>
          </p:nvPicPr>
          <p:blipFill>
            <a:blip r:embed="rId8">
              <a:extLst/>
            </a:blip>
            <a:stretch>
              <a:fillRect/>
            </a:stretch>
          </p:blipFill>
          <p:spPr>
            <a:xfrm>
              <a:off x="1592263" y="0"/>
              <a:ext cx="819151" cy="676275"/>
            </a:xfrm>
            <a:prstGeom prst="rect">
              <a:avLst/>
            </a:prstGeom>
            <a:ln w="12700" cap="flat">
              <a:noFill/>
              <a:miter lim="400000"/>
            </a:ln>
            <a:effectLst>
              <a:outerShdw sx="100000" sy="100000" kx="0" ky="0" algn="b" rotWithShape="0" blurRad="0" dist="17961" dir="2700000">
                <a:srgbClr val="143F6C"/>
              </a:outerShdw>
            </a:effectLst>
          </p:spPr>
        </p:pic>
        <p:sp>
          <p:nvSpPr>
            <p:cNvPr id="52" name="Rechteck 26"/>
            <p:cNvSpPr/>
            <p:nvPr/>
          </p:nvSpPr>
          <p:spPr>
            <a:xfrm>
              <a:off x="0" y="757236"/>
              <a:ext cx="1484313" cy="268748"/>
            </a:xfrm>
            <a:prstGeom prst="rect">
              <a:avLst/>
            </a:prstGeom>
            <a:solidFill>
              <a:srgbClr val="68A5E3"/>
            </a:solidFill>
            <a:ln w="9525" cap="flat">
              <a:solidFill>
                <a:srgbClr val="0070C0"/>
              </a:solidFill>
              <a:prstDash val="solid"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spAutoFit/>
            </a:bodyPr>
            <a:lstStyle>
              <a:lvl1pPr marL="282575" indent="-282575" algn="ctr">
                <a:spcBef>
                  <a:spcPts val="0"/>
                </a:spcBef>
                <a:defRPr>
                  <a:solidFill>
                    <a:srgbClr val="002060"/>
                  </a:solidFill>
                </a:defRPr>
              </a:lvl1pPr>
            </a:lstStyle>
            <a:p>
              <a:pPr/>
              <a:r>
                <a:t>Safe HW</a:t>
              </a:r>
            </a:p>
          </p:txBody>
        </p:sp>
        <p:sp>
          <p:nvSpPr>
            <p:cNvPr id="53" name="Rechteck 27"/>
            <p:cNvSpPr/>
            <p:nvPr/>
          </p:nvSpPr>
          <p:spPr>
            <a:xfrm>
              <a:off x="0" y="385762"/>
              <a:ext cx="1484313" cy="268747"/>
            </a:xfrm>
            <a:prstGeom prst="rect">
              <a:avLst/>
            </a:prstGeom>
            <a:solidFill>
              <a:srgbClr val="9BC3ED"/>
            </a:solidFill>
            <a:ln w="9525" cap="flat">
              <a:solidFill>
                <a:srgbClr val="0070C0"/>
              </a:solidFill>
              <a:prstDash val="solid"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spAutoFit/>
            </a:bodyPr>
            <a:lstStyle>
              <a:lvl1pPr marL="282575" indent="-282575" algn="ctr">
                <a:spcBef>
                  <a:spcPts val="0"/>
                </a:spcBef>
                <a:defRPr>
                  <a:solidFill>
                    <a:srgbClr val="002060"/>
                  </a:solidFill>
                </a:defRPr>
              </a:lvl1pPr>
            </a:lstStyle>
            <a:p>
              <a:pPr/>
              <a:r>
                <a:t>Safe OS</a:t>
              </a:r>
            </a:p>
          </p:txBody>
        </p:sp>
        <p:sp>
          <p:nvSpPr>
            <p:cNvPr id="54" name="Rechteck 28"/>
            <p:cNvSpPr/>
            <p:nvPr/>
          </p:nvSpPr>
          <p:spPr>
            <a:xfrm>
              <a:off x="0" y="15875"/>
              <a:ext cx="1484313" cy="268747"/>
            </a:xfrm>
            <a:prstGeom prst="rect">
              <a:avLst/>
            </a:prstGeom>
            <a:solidFill>
              <a:srgbClr val="CDE1F6"/>
            </a:solidFill>
            <a:ln w="9525" cap="flat">
              <a:solidFill>
                <a:srgbClr val="0070C0"/>
              </a:solidFill>
              <a:prstDash val="solid"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spAutoFit/>
            </a:bodyPr>
            <a:lstStyle>
              <a:lvl1pPr marL="282575" indent="-282575" algn="ctr">
                <a:spcBef>
                  <a:spcPts val="0"/>
                </a:spcBef>
                <a:defRPr>
                  <a:solidFill>
                    <a:srgbClr val="002060"/>
                  </a:solidFill>
                </a:defRPr>
              </a:lvl1pPr>
            </a:lstStyle>
            <a:p>
              <a:pPr/>
              <a:r>
                <a:t>Safe App</a:t>
              </a:r>
            </a:p>
          </p:txBody>
        </p:sp>
      </p:grpSp>
      <p:grpSp>
        <p:nvGrpSpPr>
          <p:cNvPr id="77" name="Gruppieren 29"/>
          <p:cNvGrpSpPr/>
          <p:nvPr/>
        </p:nvGrpSpPr>
        <p:grpSpPr>
          <a:xfrm>
            <a:off x="6416935" y="2028077"/>
            <a:ext cx="2571751" cy="2601913"/>
            <a:chOff x="0" y="0"/>
            <a:chExt cx="2571750" cy="2601911"/>
          </a:xfrm>
        </p:grpSpPr>
        <p:pic>
          <p:nvPicPr>
            <p:cNvPr id="56" name="Picture 6" descr="Picture 6"/>
            <p:cNvPicPr>
              <a:picLocks noChangeAspect="1"/>
            </p:cNvPicPr>
            <p:nvPr/>
          </p:nvPicPr>
          <p:blipFill>
            <a:blip r:embed="rId9">
              <a:extLst/>
            </a:blip>
            <a:stretch>
              <a:fillRect/>
            </a:stretch>
          </p:blipFill>
          <p:spPr>
            <a:xfrm>
              <a:off x="0" y="192615"/>
              <a:ext cx="2571750" cy="2409297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grpSp>
          <p:nvGrpSpPr>
            <p:cNvPr id="72" name="Gruppieren 2"/>
            <p:cNvGrpSpPr/>
            <p:nvPr/>
          </p:nvGrpSpPr>
          <p:grpSpPr>
            <a:xfrm>
              <a:off x="1470564" y="1730981"/>
              <a:ext cx="770842" cy="764474"/>
              <a:chOff x="0" y="0"/>
              <a:chExt cx="770841" cy="764473"/>
            </a:xfrm>
          </p:grpSpPr>
          <p:grpSp>
            <p:nvGrpSpPr>
              <p:cNvPr id="61" name="Würfel 13"/>
              <p:cNvGrpSpPr/>
              <p:nvPr/>
            </p:nvGrpSpPr>
            <p:grpSpPr>
              <a:xfrm>
                <a:off x="462506" y="0"/>
                <a:ext cx="308336" cy="764474"/>
                <a:chOff x="0" y="0"/>
                <a:chExt cx="308335" cy="764473"/>
              </a:xfrm>
            </p:grpSpPr>
            <p:sp>
              <p:nvSpPr>
                <p:cNvPr id="57" name="Form"/>
                <p:cNvSpPr/>
                <p:nvPr/>
              </p:nvSpPr>
              <p:spPr>
                <a:xfrm flipH="1">
                  <a:off x="-1" y="0"/>
                  <a:ext cx="308337" cy="764474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0" y="2178"/>
                      </a:moveTo>
                      <a:lnTo>
                        <a:pt x="5400" y="0"/>
                      </a:lnTo>
                      <a:lnTo>
                        <a:pt x="21600" y="0"/>
                      </a:lnTo>
                      <a:lnTo>
                        <a:pt x="21600" y="19422"/>
                      </a:lnTo>
                      <a:lnTo>
                        <a:pt x="16200" y="21600"/>
                      </a:lnTo>
                      <a:lnTo>
                        <a:pt x="0" y="21600"/>
                      </a:lnTo>
                      <a:close/>
                    </a:path>
                  </a:pathLst>
                </a:custGeom>
                <a:solidFill>
                  <a:srgbClr val="B0B0B0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 marL="282575" indent="-282575">
                    <a:spcBef>
                      <a:spcPts val="0"/>
                    </a:spcBef>
                  </a:pPr>
                </a:p>
              </p:txBody>
            </p:sp>
            <p:sp>
              <p:nvSpPr>
                <p:cNvPr id="58" name="Form"/>
                <p:cNvSpPr/>
                <p:nvPr/>
              </p:nvSpPr>
              <p:spPr>
                <a:xfrm flipH="1">
                  <a:off x="0" y="0"/>
                  <a:ext cx="77084" cy="764474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0" y="2178"/>
                      </a:moveTo>
                      <a:lnTo>
                        <a:pt x="21600" y="0"/>
                      </a:lnTo>
                      <a:lnTo>
                        <a:pt x="21600" y="19422"/>
                      </a:lnTo>
                      <a:lnTo>
                        <a:pt x="0" y="21600"/>
                      </a:ln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 marL="282575" indent="-282575">
                    <a:spcBef>
                      <a:spcPts val="0"/>
                    </a:spcBef>
                  </a:pPr>
                </a:p>
              </p:txBody>
            </p:sp>
            <p:sp>
              <p:nvSpPr>
                <p:cNvPr id="59" name="Form"/>
                <p:cNvSpPr/>
                <p:nvPr/>
              </p:nvSpPr>
              <p:spPr>
                <a:xfrm flipH="1">
                  <a:off x="0" y="-1"/>
                  <a:ext cx="308336" cy="77086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0" y="21600"/>
                      </a:moveTo>
                      <a:lnTo>
                        <a:pt x="5400" y="0"/>
                      </a:lnTo>
                      <a:lnTo>
                        <a:pt x="21600" y="0"/>
                      </a:lnTo>
                      <a:lnTo>
                        <a:pt x="16200" y="21600"/>
                      </a:lnTo>
                      <a:close/>
                    </a:path>
                  </a:pathLst>
                </a:custGeom>
                <a:solidFill>
                  <a:schemeClr val="accent3">
                    <a:lumOff val="44000"/>
                    <a:alpha val="20000"/>
                  </a:schemeClr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 marL="282575" indent="-282575">
                    <a:spcBef>
                      <a:spcPts val="0"/>
                    </a:spcBef>
                  </a:pPr>
                </a:p>
              </p:txBody>
            </p:sp>
            <p:sp>
              <p:nvSpPr>
                <p:cNvPr id="60" name="Form"/>
                <p:cNvSpPr/>
                <p:nvPr/>
              </p:nvSpPr>
              <p:spPr>
                <a:xfrm flipH="1">
                  <a:off x="-1" y="0"/>
                  <a:ext cx="308337" cy="764474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0" y="2178"/>
                      </a:moveTo>
                      <a:lnTo>
                        <a:pt x="5400" y="0"/>
                      </a:lnTo>
                      <a:lnTo>
                        <a:pt x="21600" y="0"/>
                      </a:lnTo>
                      <a:lnTo>
                        <a:pt x="21600" y="19422"/>
                      </a:lnTo>
                      <a:lnTo>
                        <a:pt x="16200" y="21600"/>
                      </a:lnTo>
                      <a:lnTo>
                        <a:pt x="0" y="21600"/>
                      </a:lnTo>
                      <a:close/>
                      <a:moveTo>
                        <a:pt x="0" y="2178"/>
                      </a:moveTo>
                      <a:lnTo>
                        <a:pt x="16200" y="2178"/>
                      </a:lnTo>
                      <a:lnTo>
                        <a:pt x="21600" y="0"/>
                      </a:lnTo>
                      <a:moveTo>
                        <a:pt x="16200" y="2178"/>
                      </a:moveTo>
                      <a:lnTo>
                        <a:pt x="16200" y="21600"/>
                      </a:lnTo>
                    </a:path>
                  </a:pathLst>
                </a:custGeom>
                <a:noFill/>
                <a:ln w="9525" cap="flat">
                  <a:solidFill>
                    <a:srgbClr val="646E6E"/>
                  </a:solidFill>
                  <a:prstDash val="solid"/>
                  <a:round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 marL="282575" indent="-282575">
                    <a:spcBef>
                      <a:spcPts val="0"/>
                    </a:spcBef>
                  </a:pPr>
                </a:p>
              </p:txBody>
            </p:sp>
          </p:grpSp>
          <p:grpSp>
            <p:nvGrpSpPr>
              <p:cNvPr id="66" name="Würfel 12"/>
              <p:cNvGrpSpPr/>
              <p:nvPr/>
            </p:nvGrpSpPr>
            <p:grpSpPr>
              <a:xfrm>
                <a:off x="222766" y="0"/>
                <a:ext cx="308337" cy="764474"/>
                <a:chOff x="0" y="0"/>
                <a:chExt cx="308335" cy="764473"/>
              </a:xfrm>
            </p:grpSpPr>
            <p:sp>
              <p:nvSpPr>
                <p:cNvPr id="62" name="Form"/>
                <p:cNvSpPr/>
                <p:nvPr/>
              </p:nvSpPr>
              <p:spPr>
                <a:xfrm flipH="1">
                  <a:off x="-1" y="0"/>
                  <a:ext cx="308337" cy="764474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0" y="2178"/>
                      </a:moveTo>
                      <a:lnTo>
                        <a:pt x="5400" y="0"/>
                      </a:lnTo>
                      <a:lnTo>
                        <a:pt x="21600" y="0"/>
                      </a:lnTo>
                      <a:lnTo>
                        <a:pt x="21600" y="19422"/>
                      </a:lnTo>
                      <a:lnTo>
                        <a:pt x="16200" y="21600"/>
                      </a:lnTo>
                      <a:lnTo>
                        <a:pt x="0" y="21600"/>
                      </a:lnTo>
                      <a:close/>
                    </a:path>
                  </a:pathLst>
                </a:custGeom>
                <a:solidFill>
                  <a:srgbClr val="B0B0B0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 marL="282575" indent="-282575">
                    <a:spcBef>
                      <a:spcPts val="0"/>
                    </a:spcBef>
                  </a:pPr>
                </a:p>
              </p:txBody>
            </p:sp>
            <p:sp>
              <p:nvSpPr>
                <p:cNvPr id="63" name="Form"/>
                <p:cNvSpPr/>
                <p:nvPr/>
              </p:nvSpPr>
              <p:spPr>
                <a:xfrm flipH="1">
                  <a:off x="0" y="0"/>
                  <a:ext cx="77084" cy="764474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0" y="2178"/>
                      </a:moveTo>
                      <a:lnTo>
                        <a:pt x="21600" y="0"/>
                      </a:lnTo>
                      <a:lnTo>
                        <a:pt x="21600" y="19422"/>
                      </a:lnTo>
                      <a:lnTo>
                        <a:pt x="0" y="21600"/>
                      </a:ln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 marL="282575" indent="-282575">
                    <a:spcBef>
                      <a:spcPts val="0"/>
                    </a:spcBef>
                  </a:pPr>
                </a:p>
              </p:txBody>
            </p:sp>
            <p:sp>
              <p:nvSpPr>
                <p:cNvPr id="64" name="Form"/>
                <p:cNvSpPr/>
                <p:nvPr/>
              </p:nvSpPr>
              <p:spPr>
                <a:xfrm flipH="1">
                  <a:off x="0" y="-1"/>
                  <a:ext cx="308336" cy="77086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0" y="21600"/>
                      </a:moveTo>
                      <a:lnTo>
                        <a:pt x="5400" y="0"/>
                      </a:lnTo>
                      <a:lnTo>
                        <a:pt x="21600" y="0"/>
                      </a:lnTo>
                      <a:lnTo>
                        <a:pt x="16200" y="21600"/>
                      </a:lnTo>
                      <a:close/>
                    </a:path>
                  </a:pathLst>
                </a:custGeom>
                <a:solidFill>
                  <a:schemeClr val="accent3">
                    <a:lumOff val="44000"/>
                    <a:alpha val="20000"/>
                  </a:schemeClr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 marL="282575" indent="-282575">
                    <a:spcBef>
                      <a:spcPts val="0"/>
                    </a:spcBef>
                  </a:pPr>
                </a:p>
              </p:txBody>
            </p:sp>
            <p:sp>
              <p:nvSpPr>
                <p:cNvPr id="65" name="Form"/>
                <p:cNvSpPr/>
                <p:nvPr/>
              </p:nvSpPr>
              <p:spPr>
                <a:xfrm flipH="1">
                  <a:off x="-1" y="0"/>
                  <a:ext cx="308337" cy="764474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0" y="2178"/>
                      </a:moveTo>
                      <a:lnTo>
                        <a:pt x="5400" y="0"/>
                      </a:lnTo>
                      <a:lnTo>
                        <a:pt x="21600" y="0"/>
                      </a:lnTo>
                      <a:lnTo>
                        <a:pt x="21600" y="19422"/>
                      </a:lnTo>
                      <a:lnTo>
                        <a:pt x="16200" y="21600"/>
                      </a:lnTo>
                      <a:lnTo>
                        <a:pt x="0" y="21600"/>
                      </a:lnTo>
                      <a:close/>
                      <a:moveTo>
                        <a:pt x="0" y="2178"/>
                      </a:moveTo>
                      <a:lnTo>
                        <a:pt x="16200" y="2178"/>
                      </a:lnTo>
                      <a:lnTo>
                        <a:pt x="21600" y="0"/>
                      </a:lnTo>
                      <a:moveTo>
                        <a:pt x="16200" y="2178"/>
                      </a:moveTo>
                      <a:lnTo>
                        <a:pt x="16200" y="21600"/>
                      </a:lnTo>
                    </a:path>
                  </a:pathLst>
                </a:custGeom>
                <a:noFill/>
                <a:ln w="9525" cap="flat">
                  <a:solidFill>
                    <a:srgbClr val="646E6E"/>
                  </a:solidFill>
                  <a:prstDash val="solid"/>
                  <a:round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 marL="282575" indent="-282575">
                    <a:spcBef>
                      <a:spcPts val="0"/>
                    </a:spcBef>
                  </a:pPr>
                </a:p>
              </p:txBody>
            </p:sp>
          </p:grpSp>
          <p:grpSp>
            <p:nvGrpSpPr>
              <p:cNvPr id="71" name="Würfel 1"/>
              <p:cNvGrpSpPr/>
              <p:nvPr/>
            </p:nvGrpSpPr>
            <p:grpSpPr>
              <a:xfrm>
                <a:off x="0" y="0"/>
                <a:ext cx="308337" cy="764474"/>
                <a:chOff x="0" y="0"/>
                <a:chExt cx="308335" cy="764473"/>
              </a:xfrm>
            </p:grpSpPr>
            <p:sp>
              <p:nvSpPr>
                <p:cNvPr id="67" name="Form"/>
                <p:cNvSpPr/>
                <p:nvPr/>
              </p:nvSpPr>
              <p:spPr>
                <a:xfrm flipH="1">
                  <a:off x="-1" y="0"/>
                  <a:ext cx="308337" cy="764474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0" y="2178"/>
                      </a:moveTo>
                      <a:lnTo>
                        <a:pt x="5400" y="0"/>
                      </a:lnTo>
                      <a:lnTo>
                        <a:pt x="21600" y="0"/>
                      </a:lnTo>
                      <a:lnTo>
                        <a:pt x="21600" y="19422"/>
                      </a:lnTo>
                      <a:lnTo>
                        <a:pt x="16200" y="21600"/>
                      </a:lnTo>
                      <a:lnTo>
                        <a:pt x="0" y="21600"/>
                      </a:lnTo>
                      <a:close/>
                    </a:path>
                  </a:pathLst>
                </a:custGeom>
                <a:solidFill>
                  <a:srgbClr val="FFFF00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 marL="282575" indent="-282575">
                    <a:spcBef>
                      <a:spcPts val="0"/>
                    </a:spcBef>
                  </a:pPr>
                </a:p>
              </p:txBody>
            </p:sp>
            <p:sp>
              <p:nvSpPr>
                <p:cNvPr id="68" name="Form"/>
                <p:cNvSpPr/>
                <p:nvPr/>
              </p:nvSpPr>
              <p:spPr>
                <a:xfrm flipH="1">
                  <a:off x="0" y="0"/>
                  <a:ext cx="77084" cy="764474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0" y="2178"/>
                      </a:moveTo>
                      <a:lnTo>
                        <a:pt x="21600" y="0"/>
                      </a:lnTo>
                      <a:lnTo>
                        <a:pt x="21600" y="19422"/>
                      </a:lnTo>
                      <a:lnTo>
                        <a:pt x="0" y="21600"/>
                      </a:ln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 marL="282575" indent="-282575">
                    <a:spcBef>
                      <a:spcPts val="0"/>
                    </a:spcBef>
                  </a:pPr>
                </a:p>
              </p:txBody>
            </p:sp>
            <p:sp>
              <p:nvSpPr>
                <p:cNvPr id="69" name="Form"/>
                <p:cNvSpPr/>
                <p:nvPr/>
              </p:nvSpPr>
              <p:spPr>
                <a:xfrm flipH="1">
                  <a:off x="0" y="-1"/>
                  <a:ext cx="308336" cy="77086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0" y="21600"/>
                      </a:moveTo>
                      <a:lnTo>
                        <a:pt x="5400" y="0"/>
                      </a:lnTo>
                      <a:lnTo>
                        <a:pt x="21600" y="0"/>
                      </a:lnTo>
                      <a:lnTo>
                        <a:pt x="16200" y="21600"/>
                      </a:lnTo>
                      <a:close/>
                    </a:path>
                  </a:pathLst>
                </a:custGeom>
                <a:solidFill>
                  <a:schemeClr val="accent3">
                    <a:lumOff val="44000"/>
                    <a:alpha val="20000"/>
                  </a:schemeClr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 marL="282575" indent="-282575">
                    <a:spcBef>
                      <a:spcPts val="0"/>
                    </a:spcBef>
                  </a:pPr>
                </a:p>
              </p:txBody>
            </p:sp>
            <p:sp>
              <p:nvSpPr>
                <p:cNvPr id="70" name="Form"/>
                <p:cNvSpPr/>
                <p:nvPr/>
              </p:nvSpPr>
              <p:spPr>
                <a:xfrm flipH="1">
                  <a:off x="-1" y="0"/>
                  <a:ext cx="308337" cy="764474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0" y="2178"/>
                      </a:moveTo>
                      <a:lnTo>
                        <a:pt x="5400" y="0"/>
                      </a:lnTo>
                      <a:lnTo>
                        <a:pt x="21600" y="0"/>
                      </a:lnTo>
                      <a:lnTo>
                        <a:pt x="21600" y="19422"/>
                      </a:lnTo>
                      <a:lnTo>
                        <a:pt x="16200" y="21600"/>
                      </a:lnTo>
                      <a:lnTo>
                        <a:pt x="0" y="21600"/>
                      </a:lnTo>
                      <a:close/>
                      <a:moveTo>
                        <a:pt x="0" y="2178"/>
                      </a:moveTo>
                      <a:lnTo>
                        <a:pt x="16200" y="2178"/>
                      </a:lnTo>
                      <a:lnTo>
                        <a:pt x="21600" y="0"/>
                      </a:lnTo>
                      <a:moveTo>
                        <a:pt x="16200" y="2178"/>
                      </a:moveTo>
                      <a:lnTo>
                        <a:pt x="16200" y="21600"/>
                      </a:lnTo>
                    </a:path>
                  </a:pathLst>
                </a:custGeom>
                <a:noFill/>
                <a:ln w="9525" cap="flat">
                  <a:solidFill>
                    <a:srgbClr val="FFC000"/>
                  </a:solidFill>
                  <a:prstDash val="solid"/>
                  <a:round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 marL="282575" indent="-282575">
                    <a:spcBef>
                      <a:spcPts val="0"/>
                    </a:spcBef>
                  </a:pPr>
                </a:p>
              </p:txBody>
            </p:sp>
          </p:grpSp>
        </p:grpSp>
        <p:pic>
          <p:nvPicPr>
            <p:cNvPr id="73" name="Picture 12" descr="Picture 12"/>
            <p:cNvPicPr>
              <a:picLocks noChangeAspect="1"/>
            </p:cNvPicPr>
            <p:nvPr/>
          </p:nvPicPr>
          <p:blipFill>
            <a:blip r:embed="rId10">
              <a:extLst/>
            </a:blip>
            <a:stretch>
              <a:fillRect/>
            </a:stretch>
          </p:blipFill>
          <p:spPr>
            <a:xfrm>
              <a:off x="1868053" y="648623"/>
              <a:ext cx="546867" cy="546747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74" name="Gerade Verbindung 10"/>
            <p:cNvSpPr/>
            <p:nvPr/>
          </p:nvSpPr>
          <p:spPr>
            <a:xfrm flipH="1">
              <a:off x="1605151" y="535056"/>
              <a:ext cx="1" cy="1195924"/>
            </a:xfrm>
            <a:prstGeom prst="line">
              <a:avLst/>
            </a:prstGeom>
            <a:noFill/>
            <a:ln w="19050" cap="flat">
              <a:solidFill>
                <a:srgbClr val="FFC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pic>
          <p:nvPicPr>
            <p:cNvPr id="75" name="Picture 2" descr="Picture 2"/>
            <p:cNvPicPr>
              <a:picLocks noChangeAspect="1"/>
            </p:cNvPicPr>
            <p:nvPr/>
          </p:nvPicPr>
          <p:blipFill>
            <a:blip r:embed="rId11">
              <a:extLst/>
            </a:blip>
            <a:stretch>
              <a:fillRect/>
            </a:stretch>
          </p:blipFill>
          <p:spPr>
            <a:xfrm>
              <a:off x="1285874" y="0"/>
              <a:ext cx="710559" cy="720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76" name="Gerade Verbindung 35"/>
            <p:cNvSpPr/>
            <p:nvPr/>
          </p:nvSpPr>
          <p:spPr>
            <a:xfrm flipH="1">
              <a:off x="2048695" y="921996"/>
              <a:ext cx="111547" cy="808986"/>
            </a:xfrm>
            <a:prstGeom prst="line">
              <a:avLst/>
            </a:prstGeom>
            <a:noFill/>
            <a:ln w="19050" cap="flat">
              <a:solidFill>
                <a:srgbClr val="646E6E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</p:grp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Class="entr" nodeType="clickEffect" presetSubtype="0" presetID="1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Class="entr" nodeType="clickEffect" presetSubtype="0" presetID="1" grpId="3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Class="entr" nodeType="clickEffect" presetSubtype="0" presetID="1" grpId="4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Class="entr" nodeType="clickEffect" presetSubtype="0" presetID="1" grpId="5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2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Class="entr" nodeType="clickEffect" presetSubtype="0" presetID="1" grpId="6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6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Class="entr" nodeType="clickEffect" presetSubtype="0" presetID="1" grpId="7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Class="entr" nodeType="clickEffect" presetSubtype="0" presetID="1" grpId="8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4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Class="entr" nodeType="clickEffect" presetSubtype="0" presetID="1" grpId="9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8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42" grpId="8"/>
      <p:bldP build="whole" bldLvl="1" animBg="1" rev="0" advAuto="0" spid="47" grpId="2"/>
      <p:bldP build="whole" bldLvl="1" animBg="1" rev="0" advAuto="0" spid="55" grpId="5"/>
      <p:bldP build="whole" bldLvl="1" animBg="1" rev="0" advAuto="0" spid="50" grpId="6"/>
      <p:bldP build="whole" bldLvl="1" animBg="1" rev="0" advAuto="0" spid="77" grpId="4"/>
      <p:bldP build="whole" bldLvl="1" animBg="1" rev="0" advAuto="0" spid="43" grpId="9"/>
      <p:bldP build="whole" bldLvl="1" animBg="1" rev="0" advAuto="0" spid="46" grpId="7"/>
      <p:bldP build="whole" bldLvl="1" animBg="1" rev="0" advAuto="0" spid="45" grpId="3"/>
      <p:bldP build="whole" bldLvl="1" animBg="1" rev="0" advAuto="0" spid="44" grpId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Foliennummernplatzhalter 3"/>
          <p:cNvSpPr txBox="1"/>
          <p:nvPr>
            <p:ph type="sldNum" sz="quarter" idx="2"/>
          </p:nvPr>
        </p:nvSpPr>
        <p:spPr>
          <a:xfrm>
            <a:off x="4857757" y="6388100"/>
            <a:ext cx="188899" cy="264255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80" name="Picture 1" descr="Picture 1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413500" y="287338"/>
            <a:ext cx="2954339" cy="468313"/>
          </a:xfrm>
          <a:prstGeom prst="rect">
            <a:avLst/>
          </a:prstGeom>
          <a:ln w="12700">
            <a:miter lim="400000"/>
          </a:ln>
        </p:spPr>
      </p:pic>
      <p:sp>
        <p:nvSpPr>
          <p:cNvPr id="81" name="Rectangle 4"/>
          <p:cNvSpPr txBox="1"/>
          <p:nvPr>
            <p:ph type="title"/>
          </p:nvPr>
        </p:nvSpPr>
        <p:spPr>
          <a:xfrm>
            <a:off x="722530" y="278649"/>
            <a:ext cx="8573870" cy="521451"/>
          </a:xfrm>
          <a:prstGeom prst="rect">
            <a:avLst/>
          </a:prstGeom>
        </p:spPr>
        <p:txBody>
          <a:bodyPr/>
          <a:lstStyle/>
          <a:p>
            <a:pPr/>
            <a:r>
              <a:t>Im Mittelfeld</a:t>
            </a:r>
          </a:p>
        </p:txBody>
      </p:sp>
      <p:sp>
        <p:nvSpPr>
          <p:cNvPr id="82" name="Rectangle 5"/>
          <p:cNvSpPr txBox="1"/>
          <p:nvPr/>
        </p:nvSpPr>
        <p:spPr>
          <a:xfrm>
            <a:off x="762000" y="977900"/>
            <a:ext cx="8453121" cy="542562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/>
          <a:p>
            <a:pPr marL="609600" indent="-609600">
              <a:spcBef>
                <a:spcPts val="700"/>
              </a:spcBef>
              <a:defRPr sz="2400">
                <a:solidFill>
                  <a:srgbClr val="5C6971"/>
                </a:solidFill>
              </a:defRPr>
            </a:pPr>
            <a:r>
              <a:t>Sichere Abschaltung und Überwachung von Grenzen</a:t>
            </a:r>
          </a:p>
          <a:p>
            <a:pPr marL="609600" indent="-609600">
              <a:spcBef>
                <a:spcPts val="700"/>
              </a:spcBef>
              <a:defRPr>
                <a:solidFill>
                  <a:srgbClr val="5C6971"/>
                </a:solidFill>
              </a:defRPr>
            </a:pPr>
            <a:r>
              <a:t>Konzept: </a:t>
            </a:r>
          </a:p>
          <a:p>
            <a:pPr marL="609600" indent="-609600">
              <a:spcBef>
                <a:spcPts val="700"/>
              </a:spcBef>
              <a:buClr>
                <a:srgbClr val="0000CC"/>
              </a:buClr>
              <a:buSzPct val="100000"/>
              <a:buFont typeface="Arial"/>
              <a:buChar char="•"/>
              <a:defRPr>
                <a:solidFill>
                  <a:srgbClr val="5C6971"/>
                </a:solidFill>
              </a:defRPr>
            </a:pPr>
            <a:r>
              <a:t>Nicht sichere Steuerung (Hauptprozessor)</a:t>
            </a:r>
          </a:p>
          <a:p>
            <a:pPr marL="609600" indent="-609600">
              <a:spcBef>
                <a:spcPts val="700"/>
              </a:spcBef>
              <a:buClr>
                <a:srgbClr val="0000CC"/>
              </a:buClr>
              <a:buSzPct val="100000"/>
              <a:buFont typeface="Arial"/>
              <a:buChar char="•"/>
              <a:defRPr>
                <a:solidFill>
                  <a:srgbClr val="5C6971"/>
                </a:solidFill>
              </a:defRPr>
            </a:pPr>
            <a:r>
              <a:t>Sichere Überprüfung von Grenzen, Steuerung der Sicherheitsfunktionen durch sicheren Schaltkreis (Nebenprozessor bzw. CPU-Segment)</a:t>
            </a:r>
          </a:p>
          <a:p>
            <a:pPr marL="609600" indent="-609600">
              <a:spcBef>
                <a:spcPts val="700"/>
              </a:spcBef>
              <a:buClr>
                <a:srgbClr val="0000CC"/>
              </a:buClr>
              <a:buSzPct val="100000"/>
              <a:buFont typeface="Arial"/>
              <a:buChar char="•"/>
              <a:defRPr>
                <a:solidFill>
                  <a:srgbClr val="5C6971"/>
                </a:solidFill>
              </a:defRPr>
            </a:pPr>
          </a:p>
          <a:p>
            <a:pPr marL="609600" indent="-609600">
              <a:spcBef>
                <a:spcPts val="700"/>
              </a:spcBef>
              <a:buClr>
                <a:srgbClr val="0000CC"/>
              </a:buClr>
              <a:buSzPct val="100000"/>
              <a:buFont typeface="Arial"/>
              <a:buChar char="•"/>
              <a:defRPr>
                <a:solidFill>
                  <a:srgbClr val="5C6971"/>
                </a:solidFill>
              </a:defRPr>
            </a:pPr>
          </a:p>
          <a:p>
            <a:pPr marL="609600" indent="-609600">
              <a:spcBef>
                <a:spcPts val="700"/>
              </a:spcBef>
              <a:buClr>
                <a:srgbClr val="0000CC"/>
              </a:buClr>
              <a:buSzPct val="100000"/>
              <a:buFont typeface="Arial"/>
              <a:buChar char="•"/>
              <a:defRPr>
                <a:solidFill>
                  <a:srgbClr val="5C6971"/>
                </a:solidFill>
              </a:defRPr>
            </a:pPr>
          </a:p>
          <a:p>
            <a:pPr marL="609600" indent="-609600">
              <a:spcBef>
                <a:spcPts val="700"/>
              </a:spcBef>
              <a:buClr>
                <a:srgbClr val="0000CC"/>
              </a:buClr>
              <a:buSzPct val="100000"/>
              <a:buFont typeface="Arial"/>
              <a:buChar char="•"/>
              <a:defRPr>
                <a:solidFill>
                  <a:srgbClr val="5C6971"/>
                </a:solidFill>
              </a:defRPr>
            </a:pPr>
          </a:p>
          <a:p>
            <a:pPr marL="609600" indent="-609600">
              <a:spcBef>
                <a:spcPts val="700"/>
              </a:spcBef>
              <a:buClr>
                <a:srgbClr val="0000CC"/>
              </a:buClr>
              <a:buSzPct val="100000"/>
              <a:buFont typeface="Arial"/>
              <a:buChar char="•"/>
              <a:defRPr>
                <a:solidFill>
                  <a:srgbClr val="5C6971"/>
                </a:solidFill>
              </a:defRPr>
            </a:pPr>
          </a:p>
          <a:p>
            <a:pPr marL="609600" indent="-609600">
              <a:spcBef>
                <a:spcPts val="700"/>
              </a:spcBef>
              <a:buClr>
                <a:srgbClr val="0000CC"/>
              </a:buClr>
              <a:buSzPct val="100000"/>
              <a:buFont typeface="Arial"/>
              <a:buChar char="•"/>
              <a:defRPr>
                <a:solidFill>
                  <a:srgbClr val="5C6971"/>
                </a:solidFill>
              </a:defRPr>
            </a:pPr>
          </a:p>
          <a:p>
            <a:pPr marL="609600" indent="-609600">
              <a:spcBef>
                <a:spcPts val="700"/>
              </a:spcBef>
              <a:buClr>
                <a:srgbClr val="0000CC"/>
              </a:buClr>
              <a:buSzPct val="100000"/>
              <a:buFont typeface="Arial"/>
              <a:buChar char="•"/>
              <a:defRPr>
                <a:solidFill>
                  <a:srgbClr val="5C6971"/>
                </a:solidFill>
              </a:defRPr>
            </a:pPr>
            <a:r>
              <a:t>Ethernet basierender Feldbus</a:t>
            </a:r>
          </a:p>
          <a:p>
            <a:pPr marL="609600" indent="-609600">
              <a:spcBef>
                <a:spcPts val="700"/>
              </a:spcBef>
              <a:buClr>
                <a:srgbClr val="0000CC"/>
              </a:buClr>
              <a:buSzPct val="100000"/>
              <a:buFont typeface="Arial"/>
              <a:buChar char="•"/>
              <a:defRPr>
                <a:solidFill>
                  <a:srgbClr val="5C6971"/>
                </a:solidFill>
              </a:defRPr>
            </a:pPr>
            <a:r>
              <a:t>Mit eingebetteten Safety-Nachrichten (Tunnel bzw. Black Channel)</a:t>
            </a:r>
          </a:p>
          <a:p>
            <a:pPr marL="609600" indent="-609600">
              <a:spcBef>
                <a:spcPts val="700"/>
              </a:spcBef>
              <a:buClr>
                <a:srgbClr val="0000CC"/>
              </a:buClr>
              <a:buSzPct val="100000"/>
              <a:buFont typeface="Arial"/>
              <a:buChar char="•"/>
              <a:defRPr>
                <a:solidFill>
                  <a:srgbClr val="5C6971"/>
                </a:solidFill>
              </a:defRPr>
            </a:pPr>
            <a:r>
              <a:t>Safety-Controller in einkanaliger bzw. zweikanaliger Ausführung</a:t>
            </a:r>
          </a:p>
        </p:txBody>
      </p:sp>
      <p:cxnSp>
        <p:nvCxnSpPr>
          <p:cNvPr id="83" name="Gekrümmte Verbindung 13"/>
          <p:cNvCxnSpPr>
            <a:stCxn id="85" idx="0"/>
            <a:endCxn id="96" idx="0"/>
          </p:cNvCxnSpPr>
          <p:nvPr/>
        </p:nvCxnSpPr>
        <p:spPr>
          <a:xfrm flipV="1">
            <a:off x="2587175" y="4030898"/>
            <a:ext cx="4781551" cy="7939"/>
          </a:xfrm>
          <a:prstGeom prst="straightConnector1">
            <a:avLst/>
          </a:prstGeom>
          <a:ln w="57150">
            <a:solidFill>
              <a:srgbClr val="24BDB6"/>
            </a:solidFill>
            <a:prstDash val="dashDot"/>
          </a:ln>
        </p:spPr>
      </p:cxnSp>
      <p:sp>
        <p:nvSpPr>
          <p:cNvPr id="84" name="Gekrümmte Verbindung 11"/>
          <p:cNvSpPr/>
          <p:nvPr/>
        </p:nvSpPr>
        <p:spPr>
          <a:xfrm flipV="1" rot="16200000">
            <a:off x="4684900" y="2171861"/>
            <a:ext cx="576574" cy="478155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303" y="0"/>
                </a:moveTo>
                <a:cubicBezTo>
                  <a:pt x="10651" y="0"/>
                  <a:pt x="0" y="5400"/>
                  <a:pt x="0" y="10800"/>
                </a:cubicBezTo>
                <a:cubicBezTo>
                  <a:pt x="0" y="16200"/>
                  <a:pt x="10800" y="21600"/>
                  <a:pt x="21600" y="21600"/>
                </a:cubicBezTo>
              </a:path>
            </a:pathLst>
          </a:custGeom>
          <a:ln w="57150">
            <a:solidFill>
              <a:srgbClr val="2169B4"/>
            </a:solidFill>
            <a:prstDash val="dashDot"/>
          </a:ln>
        </p:spPr>
        <p:txBody>
          <a:bodyPr lIns="45719" rIns="45719"/>
          <a:lstStyle/>
          <a:p>
            <a:pPr/>
          </a:p>
        </p:txBody>
      </p:sp>
      <p:sp>
        <p:nvSpPr>
          <p:cNvPr id="85" name="Rechteck 12"/>
          <p:cNvSpPr/>
          <p:nvPr/>
        </p:nvSpPr>
        <p:spPr>
          <a:xfrm>
            <a:off x="1177475" y="3904462"/>
            <a:ext cx="2819401" cy="268748"/>
          </a:xfrm>
          <a:prstGeom prst="rect">
            <a:avLst/>
          </a:prstGeom>
          <a:solidFill>
            <a:srgbClr val="9FEDE9"/>
          </a:solidFill>
          <a:ln>
            <a:solidFill>
              <a:srgbClr val="24BDB6"/>
            </a:solidFill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marL="282575" indent="-282575" algn="ctr">
              <a:spcBef>
                <a:spcPts val="0"/>
              </a:spcBef>
              <a:defRPr>
                <a:solidFill>
                  <a:srgbClr val="002060"/>
                </a:solidFill>
              </a:defRPr>
            </a:lvl1pPr>
          </a:lstStyle>
          <a:p>
            <a:pPr/>
            <a:r>
              <a:t>Feldbus Protokoll</a:t>
            </a:r>
          </a:p>
        </p:txBody>
      </p:sp>
      <p:grpSp>
        <p:nvGrpSpPr>
          <p:cNvPr id="94" name="Gruppieren 13"/>
          <p:cNvGrpSpPr/>
          <p:nvPr/>
        </p:nvGrpSpPr>
        <p:grpSpPr>
          <a:xfrm>
            <a:off x="2587175" y="2986888"/>
            <a:ext cx="2551112" cy="833438"/>
            <a:chOff x="0" y="0"/>
            <a:chExt cx="2551111" cy="833437"/>
          </a:xfrm>
        </p:grpSpPr>
        <p:sp>
          <p:nvSpPr>
            <p:cNvPr id="86" name="Rechteck 14"/>
            <p:cNvSpPr/>
            <p:nvPr/>
          </p:nvSpPr>
          <p:spPr>
            <a:xfrm>
              <a:off x="0" y="-1"/>
              <a:ext cx="2551112" cy="833439"/>
            </a:xfrm>
            <a:prstGeom prst="rect">
              <a:avLst/>
            </a:prstGeom>
            <a:solidFill>
              <a:srgbClr val="CDE1F6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 marL="282575" indent="-282575">
                <a:spcBef>
                  <a:spcPts val="0"/>
                </a:spcBef>
              </a:pPr>
            </a:p>
          </p:txBody>
        </p:sp>
        <p:pic>
          <p:nvPicPr>
            <p:cNvPr id="87" name="Picture 11" descr="Picture 11"/>
            <p:cNvPicPr>
              <a:picLocks noChangeAspect="1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1616074" y="0"/>
              <a:ext cx="819151" cy="676276"/>
            </a:xfrm>
            <a:prstGeom prst="rect">
              <a:avLst/>
            </a:prstGeom>
            <a:ln w="12700" cap="flat">
              <a:noFill/>
              <a:miter lim="400000"/>
            </a:ln>
            <a:effectLst>
              <a:outerShdw sx="100000" sy="100000" kx="0" ky="0" algn="b" rotWithShape="0" blurRad="0" dist="17961" dir="2700000">
                <a:srgbClr val="143F6C"/>
              </a:outerShdw>
            </a:effectLst>
          </p:spPr>
        </p:pic>
        <p:grpSp>
          <p:nvGrpSpPr>
            <p:cNvPr id="90" name="Rechteck 16"/>
            <p:cNvGrpSpPr/>
            <p:nvPr/>
          </p:nvGrpSpPr>
          <p:grpSpPr>
            <a:xfrm>
              <a:off x="3174" y="417512"/>
              <a:ext cx="1406525" cy="415925"/>
              <a:chOff x="0" y="0"/>
              <a:chExt cx="1406524" cy="415923"/>
            </a:xfrm>
          </p:grpSpPr>
          <p:sp>
            <p:nvSpPr>
              <p:cNvPr id="88" name="Rechteck"/>
              <p:cNvSpPr/>
              <p:nvPr/>
            </p:nvSpPr>
            <p:spPr>
              <a:xfrm>
                <a:off x="-1" y="0"/>
                <a:ext cx="1406526" cy="415924"/>
              </a:xfrm>
              <a:prstGeom prst="rect">
                <a:avLst/>
              </a:prstGeom>
              <a:solidFill>
                <a:srgbClr val="9BC3ED"/>
              </a:solidFill>
              <a:ln w="9525" cap="flat">
                <a:solidFill>
                  <a:srgbClr val="0070C0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 marL="282575" indent="-282575" algn="ctr">
                  <a:spcBef>
                    <a:spcPts val="0"/>
                  </a:spcBef>
                </a:pPr>
              </a:p>
            </p:txBody>
          </p:sp>
          <p:sp>
            <p:nvSpPr>
              <p:cNvPr id="89" name="Safety Layer"/>
              <p:cNvSpPr txBox="1"/>
              <p:nvPr/>
            </p:nvSpPr>
            <p:spPr>
              <a:xfrm>
                <a:off x="4762" y="50482"/>
                <a:ext cx="1397000" cy="259222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0" tIns="0" rIns="0" bIns="0" numCol="1" anchor="t">
                <a:spAutoFit/>
              </a:bodyPr>
              <a:lstStyle>
                <a:lvl1pPr marL="282575" indent="-282575" algn="ctr">
                  <a:spcBef>
                    <a:spcPts val="0"/>
                  </a:spcBef>
                  <a:defRPr>
                    <a:solidFill>
                      <a:srgbClr val="002060"/>
                    </a:solidFill>
                  </a:defRPr>
                </a:lvl1pPr>
              </a:lstStyle>
              <a:p>
                <a:pPr/>
                <a:r>
                  <a:t>Safety Layer</a:t>
                </a:r>
              </a:p>
            </p:txBody>
          </p:sp>
        </p:grpSp>
        <p:grpSp>
          <p:nvGrpSpPr>
            <p:cNvPr id="93" name="Rechteck 17"/>
            <p:cNvGrpSpPr/>
            <p:nvPr/>
          </p:nvGrpSpPr>
          <p:grpSpPr>
            <a:xfrm>
              <a:off x="3174" y="0"/>
              <a:ext cx="1406525" cy="417513"/>
              <a:chOff x="0" y="0"/>
              <a:chExt cx="1406524" cy="417512"/>
            </a:xfrm>
          </p:grpSpPr>
          <p:sp>
            <p:nvSpPr>
              <p:cNvPr id="91" name="Rechteck"/>
              <p:cNvSpPr/>
              <p:nvPr/>
            </p:nvSpPr>
            <p:spPr>
              <a:xfrm>
                <a:off x="-1" y="-1"/>
                <a:ext cx="1406526" cy="417514"/>
              </a:xfrm>
              <a:prstGeom prst="rect">
                <a:avLst/>
              </a:prstGeom>
              <a:solidFill>
                <a:srgbClr val="CDE1F6"/>
              </a:solidFill>
              <a:ln w="9525" cap="flat">
                <a:solidFill>
                  <a:srgbClr val="0070C0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 marL="282575" indent="-282575" algn="ctr">
                  <a:spcBef>
                    <a:spcPts val="0"/>
                  </a:spcBef>
                </a:pPr>
              </a:p>
            </p:txBody>
          </p:sp>
          <p:sp>
            <p:nvSpPr>
              <p:cNvPr id="92" name="Safety App"/>
              <p:cNvSpPr txBox="1"/>
              <p:nvPr/>
            </p:nvSpPr>
            <p:spPr>
              <a:xfrm>
                <a:off x="4762" y="50482"/>
                <a:ext cx="1397000" cy="259222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0" tIns="0" rIns="0" bIns="0" numCol="1" anchor="t">
                <a:spAutoFit/>
              </a:bodyPr>
              <a:lstStyle>
                <a:lvl1pPr marL="282575" indent="-282575" algn="ctr">
                  <a:spcBef>
                    <a:spcPts val="0"/>
                  </a:spcBef>
                  <a:defRPr>
                    <a:solidFill>
                      <a:srgbClr val="002060"/>
                    </a:solidFill>
                  </a:defRPr>
                </a:lvl1pPr>
              </a:lstStyle>
              <a:p>
                <a:pPr/>
                <a:r>
                  <a:t>Safety App</a:t>
                </a:r>
              </a:p>
            </p:txBody>
          </p:sp>
        </p:grpSp>
      </p:grpSp>
      <p:sp>
        <p:nvSpPr>
          <p:cNvPr id="95" name="Rechteck 18"/>
          <p:cNvSpPr/>
          <p:nvPr/>
        </p:nvSpPr>
        <p:spPr>
          <a:xfrm>
            <a:off x="1177475" y="2990063"/>
            <a:ext cx="1331913" cy="715740"/>
          </a:xfrm>
          <a:prstGeom prst="rect">
            <a:avLst/>
          </a:prstGeom>
          <a:solidFill>
            <a:srgbClr val="CFF6F4"/>
          </a:solidFill>
          <a:ln>
            <a:solidFill>
              <a:srgbClr val="0070C0"/>
            </a:solidFill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algn="ctr">
              <a:spcBef>
                <a:spcPts val="0"/>
              </a:spcBef>
              <a:defRPr>
                <a:solidFill>
                  <a:srgbClr val="002060"/>
                </a:solidFill>
              </a:defRPr>
            </a:pPr>
            <a:r>
              <a:t>Control Application </a:t>
            </a:r>
            <a:r>
              <a:rPr sz="1200"/>
              <a:t>(Not Safe)</a:t>
            </a:r>
          </a:p>
        </p:txBody>
      </p:sp>
      <p:sp>
        <p:nvSpPr>
          <p:cNvPr id="96" name="Rechteck 19"/>
          <p:cNvSpPr/>
          <p:nvPr/>
        </p:nvSpPr>
        <p:spPr>
          <a:xfrm>
            <a:off x="5959025" y="3896524"/>
            <a:ext cx="2819401" cy="268748"/>
          </a:xfrm>
          <a:prstGeom prst="rect">
            <a:avLst/>
          </a:prstGeom>
          <a:solidFill>
            <a:srgbClr val="9FEDE9"/>
          </a:solidFill>
          <a:ln>
            <a:solidFill>
              <a:srgbClr val="24BDB6"/>
            </a:solidFill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marL="282575" indent="-282575" algn="ctr">
              <a:spcBef>
                <a:spcPts val="0"/>
              </a:spcBef>
              <a:defRPr>
                <a:solidFill>
                  <a:srgbClr val="002060"/>
                </a:solidFill>
              </a:defRPr>
            </a:lvl1pPr>
          </a:lstStyle>
          <a:p>
            <a:pPr/>
            <a:r>
              <a:t>Feldbus Protokoll</a:t>
            </a:r>
          </a:p>
        </p:txBody>
      </p:sp>
      <p:grpSp>
        <p:nvGrpSpPr>
          <p:cNvPr id="103" name="Gruppieren 20"/>
          <p:cNvGrpSpPr/>
          <p:nvPr/>
        </p:nvGrpSpPr>
        <p:grpSpPr>
          <a:xfrm>
            <a:off x="7371899" y="2978949"/>
            <a:ext cx="1406526" cy="833439"/>
            <a:chOff x="0" y="0"/>
            <a:chExt cx="1406525" cy="833437"/>
          </a:xfrm>
        </p:grpSpPr>
        <p:grpSp>
          <p:nvGrpSpPr>
            <p:cNvPr id="99" name="Rechteck 21"/>
            <p:cNvGrpSpPr/>
            <p:nvPr/>
          </p:nvGrpSpPr>
          <p:grpSpPr>
            <a:xfrm>
              <a:off x="0" y="417513"/>
              <a:ext cx="1406525" cy="415925"/>
              <a:chOff x="0" y="0"/>
              <a:chExt cx="1406525" cy="415923"/>
            </a:xfrm>
          </p:grpSpPr>
          <p:sp>
            <p:nvSpPr>
              <p:cNvPr id="97" name="Rechteck"/>
              <p:cNvSpPr/>
              <p:nvPr/>
            </p:nvSpPr>
            <p:spPr>
              <a:xfrm>
                <a:off x="0" y="0"/>
                <a:ext cx="1406525" cy="415924"/>
              </a:xfrm>
              <a:prstGeom prst="rect">
                <a:avLst/>
              </a:prstGeom>
              <a:solidFill>
                <a:srgbClr val="9BC3ED"/>
              </a:solidFill>
              <a:ln w="9525" cap="flat">
                <a:solidFill>
                  <a:srgbClr val="0070C0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 marL="282575" indent="-282575" algn="ctr">
                  <a:spcBef>
                    <a:spcPts val="0"/>
                  </a:spcBef>
                </a:pPr>
              </a:p>
            </p:txBody>
          </p:sp>
          <p:sp>
            <p:nvSpPr>
              <p:cNvPr id="98" name="Safety Layer"/>
              <p:cNvSpPr txBox="1"/>
              <p:nvPr/>
            </p:nvSpPr>
            <p:spPr>
              <a:xfrm>
                <a:off x="4762" y="50482"/>
                <a:ext cx="1397001" cy="259222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0" tIns="0" rIns="0" bIns="0" numCol="1" anchor="t">
                <a:spAutoFit/>
              </a:bodyPr>
              <a:lstStyle>
                <a:lvl1pPr marL="282575" indent="-282575" algn="ctr">
                  <a:spcBef>
                    <a:spcPts val="0"/>
                  </a:spcBef>
                  <a:defRPr>
                    <a:solidFill>
                      <a:srgbClr val="002060"/>
                    </a:solidFill>
                  </a:defRPr>
                </a:lvl1pPr>
              </a:lstStyle>
              <a:p>
                <a:pPr/>
                <a:r>
                  <a:t>Safety Layer</a:t>
                </a:r>
              </a:p>
            </p:txBody>
          </p:sp>
        </p:grpSp>
        <p:grpSp>
          <p:nvGrpSpPr>
            <p:cNvPr id="102" name="Rechteck 22"/>
            <p:cNvGrpSpPr/>
            <p:nvPr/>
          </p:nvGrpSpPr>
          <p:grpSpPr>
            <a:xfrm>
              <a:off x="0" y="0"/>
              <a:ext cx="1406525" cy="417513"/>
              <a:chOff x="0" y="0"/>
              <a:chExt cx="1406525" cy="417512"/>
            </a:xfrm>
          </p:grpSpPr>
          <p:sp>
            <p:nvSpPr>
              <p:cNvPr id="100" name="Rechteck"/>
              <p:cNvSpPr/>
              <p:nvPr/>
            </p:nvSpPr>
            <p:spPr>
              <a:xfrm>
                <a:off x="0" y="0"/>
                <a:ext cx="1406525" cy="417513"/>
              </a:xfrm>
              <a:prstGeom prst="rect">
                <a:avLst/>
              </a:prstGeom>
              <a:solidFill>
                <a:srgbClr val="CDE1F6"/>
              </a:solidFill>
              <a:ln w="9525" cap="flat">
                <a:solidFill>
                  <a:srgbClr val="0070C0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 marL="282575" indent="-282575" algn="ctr">
                  <a:spcBef>
                    <a:spcPts val="0"/>
                  </a:spcBef>
                </a:pPr>
              </a:p>
            </p:txBody>
          </p:sp>
          <p:sp>
            <p:nvSpPr>
              <p:cNvPr id="101" name="Safety App"/>
              <p:cNvSpPr txBox="1"/>
              <p:nvPr/>
            </p:nvSpPr>
            <p:spPr>
              <a:xfrm>
                <a:off x="4762" y="50482"/>
                <a:ext cx="1397001" cy="259222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0" tIns="0" rIns="0" bIns="0" numCol="1" anchor="t">
                <a:spAutoFit/>
              </a:bodyPr>
              <a:lstStyle>
                <a:lvl1pPr marL="282575" indent="-282575" algn="ctr">
                  <a:spcBef>
                    <a:spcPts val="0"/>
                  </a:spcBef>
                  <a:defRPr>
                    <a:solidFill>
                      <a:srgbClr val="002060"/>
                    </a:solidFill>
                  </a:defRPr>
                </a:lvl1pPr>
              </a:lstStyle>
              <a:p>
                <a:pPr/>
                <a:r>
                  <a:t>Safety App</a:t>
                </a:r>
              </a:p>
            </p:txBody>
          </p:sp>
        </p:grpSp>
      </p:grpSp>
      <p:sp>
        <p:nvSpPr>
          <p:cNvPr id="104" name="Rechteck 23"/>
          <p:cNvSpPr/>
          <p:nvPr/>
        </p:nvSpPr>
        <p:spPr>
          <a:xfrm>
            <a:off x="5959025" y="2982124"/>
            <a:ext cx="1331913" cy="715741"/>
          </a:xfrm>
          <a:prstGeom prst="rect">
            <a:avLst/>
          </a:prstGeom>
          <a:solidFill>
            <a:srgbClr val="CFF6F4"/>
          </a:solidFill>
          <a:ln>
            <a:solidFill>
              <a:srgbClr val="0070C0"/>
            </a:solidFill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algn="ctr">
              <a:spcBef>
                <a:spcPts val="0"/>
              </a:spcBef>
              <a:defRPr>
                <a:solidFill>
                  <a:srgbClr val="002060"/>
                </a:solidFill>
              </a:defRPr>
            </a:pPr>
            <a:r>
              <a:t>Control Application </a:t>
            </a:r>
            <a:r>
              <a:rPr sz="1200"/>
              <a:t>(Not Safe)</a:t>
            </a:r>
          </a:p>
        </p:txBody>
      </p: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Class="entr" nodeType="clickEffect" presetSubtype="0" presetID="1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Class="entr" nodeType="afterEffect" presetSubtype="0" presetID="1" grpId="3" fill="hold">
                                  <p:stCondLst>
                                    <p:cond delay="50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3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84" grpId="3"/>
      <p:bldP build="whole" bldLvl="1" animBg="1" rev="0" advAuto="0" spid="94" grpId="1"/>
      <p:bldP build="whole" bldLvl="1" animBg="1" rev="0" advAuto="0" spid="103" grpId="2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Foliennummernplatzhalter 3"/>
          <p:cNvSpPr txBox="1"/>
          <p:nvPr>
            <p:ph type="sldNum" sz="quarter" idx="2"/>
          </p:nvPr>
        </p:nvSpPr>
        <p:spPr>
          <a:xfrm>
            <a:off x="4857757" y="6388100"/>
            <a:ext cx="188899" cy="264255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107" name="Picture 1" descr="Picture 1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413500" y="287338"/>
            <a:ext cx="2954339" cy="468313"/>
          </a:xfrm>
          <a:prstGeom prst="rect">
            <a:avLst/>
          </a:prstGeom>
          <a:ln w="12700">
            <a:miter lim="400000"/>
          </a:ln>
        </p:spPr>
      </p:pic>
      <p:sp>
        <p:nvSpPr>
          <p:cNvPr id="108" name="Rectangle 4"/>
          <p:cNvSpPr txBox="1"/>
          <p:nvPr>
            <p:ph type="title"/>
          </p:nvPr>
        </p:nvSpPr>
        <p:spPr>
          <a:xfrm>
            <a:off x="722530" y="278649"/>
            <a:ext cx="8573870" cy="521451"/>
          </a:xfrm>
          <a:prstGeom prst="rect">
            <a:avLst/>
          </a:prstGeom>
        </p:spPr>
        <p:txBody>
          <a:bodyPr/>
          <a:lstStyle/>
          <a:p>
            <a:pPr/>
            <a:r>
              <a:t>Sicherheitsprotokoll für Feldbusse</a:t>
            </a:r>
          </a:p>
        </p:txBody>
      </p:sp>
      <p:sp>
        <p:nvSpPr>
          <p:cNvPr id="109" name="Rectangle 5"/>
          <p:cNvSpPr txBox="1"/>
          <p:nvPr/>
        </p:nvSpPr>
        <p:spPr>
          <a:xfrm>
            <a:off x="762000" y="977900"/>
            <a:ext cx="8453121" cy="89172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 marL="609600" indent="-609600">
              <a:spcBef>
                <a:spcPts val="700"/>
              </a:spcBef>
              <a:defRPr sz="2400">
                <a:solidFill>
                  <a:srgbClr val="5C6971"/>
                </a:solidFill>
              </a:defRPr>
            </a:lvl1pPr>
          </a:lstStyle>
          <a:p>
            <a:pPr/>
            <a:r>
              <a:t>Safety Layer: Fehlerfälle und Sicherheitsmaßnahmen</a:t>
            </a:r>
          </a:p>
        </p:txBody>
      </p:sp>
      <p:graphicFrame>
        <p:nvGraphicFramePr>
          <p:cNvPr id="110" name="Tabelle 8"/>
          <p:cNvGraphicFramePr/>
          <p:nvPr/>
        </p:nvGraphicFramePr>
        <p:xfrm>
          <a:off x="885141" y="1644892"/>
          <a:ext cx="7488240" cy="4230686"/>
        </p:xfrm>
        <a:graphic xmlns:a="http://schemas.openxmlformats.org/drawingml/2006/main">
          <a:graphicData uri="http://schemas.openxmlformats.org/drawingml/2006/table">
            <a:tbl>
              <a:tblPr firstCol="0" firstRow="0" lastCol="0" lastRow="0" bandCol="0" bandRow="0" rtl="0">
                <a:tableStyleId>{4C3C2611-4C71-4FC5-86AE-919BDF0F9419}</a:tableStyleId>
              </a:tblPr>
              <a:tblGrid>
                <a:gridCol w="2304065"/>
                <a:gridCol w="1116037"/>
                <a:gridCol w="1080036"/>
                <a:gridCol w="1260042"/>
                <a:gridCol w="1728058"/>
              </a:tblGrid>
              <a:tr h="267693"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 b="1" sz="16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 </a:t>
                      </a:r>
                    </a:p>
                  </a:txBody>
                  <a:tcPr marL="9525" marR="9525" marT="9525" marB="9525" anchor="b" anchorCtr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6350">
                      <a:solidFill>
                        <a:srgbClr val="000000"/>
                      </a:solidFill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 b="1" sz="16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Maßnahme</a:t>
                      </a:r>
                    </a:p>
                  </a:txBody>
                  <a:tcPr marL="9525" marR="9525" marT="9525" marB="9525" anchor="b" anchorCtr="0" horzOverflow="overflow">
                    <a:lnL w="12700">
                      <a:solidFill>
                        <a:srgbClr val="000000"/>
                      </a:solidFill>
                    </a:lnL>
                    <a:lnR w="635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6350">
                      <a:solidFill>
                        <a:srgbClr val="000000"/>
                      </a:solidFill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 b="1" sz="16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 </a:t>
                      </a:r>
                    </a:p>
                  </a:txBody>
                  <a:tcPr marL="9525" marR="9525" marT="9525" marB="9525" anchor="b" anchorCtr="0" horzOverflow="overflow">
                    <a:lnL w="6350">
                      <a:solidFill>
                        <a:srgbClr val="000000"/>
                      </a:solidFill>
                    </a:lnL>
                    <a:lnR w="635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6350">
                      <a:solidFill>
                        <a:srgbClr val="000000"/>
                      </a:solidFill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 b="1" sz="16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 </a:t>
                      </a:r>
                    </a:p>
                  </a:txBody>
                  <a:tcPr marL="9525" marR="9525" marT="9525" marB="9525" anchor="b" anchorCtr="0" horzOverflow="overflow">
                    <a:lnL w="6350">
                      <a:solidFill>
                        <a:srgbClr val="000000"/>
                      </a:solidFill>
                    </a:lnL>
                    <a:lnR w="635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6350">
                      <a:solidFill>
                        <a:srgbClr val="000000"/>
                      </a:solidFill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 b="1" sz="16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 </a:t>
                      </a:r>
                    </a:p>
                  </a:txBody>
                  <a:tcPr marL="9525" marR="9525" marT="9525" marB="9525" anchor="b" anchorCtr="0" horzOverflow="overflow">
                    <a:lnL w="635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6350">
                      <a:solidFill>
                        <a:srgbClr val="000000"/>
                      </a:solidFill>
                    </a:lnB>
                    <a:solidFill>
                      <a:srgbClr val="DBE5F1"/>
                    </a:solidFill>
                  </a:tcPr>
                </a:tc>
              </a:tr>
              <a:tr h="548769"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 b="1" sz="16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Fehler</a:t>
                      </a:r>
                    </a:p>
                  </a:txBody>
                  <a:tcPr marL="9525" marR="9525" marT="9525" marB="9525" anchor="t" anchorCtr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635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 sz="16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Sequenz Nummer</a:t>
                      </a:r>
                    </a:p>
                  </a:txBody>
                  <a:tcPr marL="9525" marR="9525" marT="9525" marB="9525" anchor="b" anchorCtr="0" horzOverflow="overflow">
                    <a:lnL w="12700">
                      <a:solidFill>
                        <a:srgbClr val="000000"/>
                      </a:solidFill>
                    </a:lnL>
                    <a:lnR w="6350">
                      <a:solidFill>
                        <a:srgbClr val="000000"/>
                      </a:solidFill>
                    </a:lnR>
                    <a:lnT w="635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 sz="16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Watchdog</a:t>
                      </a:r>
                    </a:p>
                  </a:txBody>
                  <a:tcPr marL="9525" marR="9525" marT="9525" marB="9525" anchor="t" anchorCtr="0" horzOverflow="overflow">
                    <a:lnL w="6350">
                      <a:solidFill>
                        <a:srgbClr val="000000"/>
                      </a:solidFill>
                    </a:lnL>
                    <a:lnR w="6350">
                      <a:solidFill>
                        <a:srgbClr val="000000"/>
                      </a:solidFill>
                    </a:lnR>
                    <a:lnT w="635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 sz="16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Connection ID</a:t>
                      </a:r>
                    </a:p>
                  </a:txBody>
                  <a:tcPr marL="9525" marR="9525" marT="9525" marB="9525" anchor="t" anchorCtr="0" horzOverflow="overflow">
                    <a:lnL w="6350">
                      <a:solidFill>
                        <a:srgbClr val="000000"/>
                      </a:solidFill>
                    </a:lnL>
                    <a:lnR w="6350">
                      <a:solidFill>
                        <a:srgbClr val="000000"/>
                      </a:solidFill>
                    </a:lnR>
                    <a:lnT w="635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 sz="16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CRC (Prüfsumme) Berechnung</a:t>
                      </a:r>
                    </a:p>
                  </a:txBody>
                  <a:tcPr marL="9525" marR="9525" marT="9525" marB="9525" anchor="t" anchorCtr="0" horzOverflow="overflow">
                    <a:lnL w="635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635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497277"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 sz="16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Unbeabsichtigte Wiederholung</a:t>
                      </a:r>
                    </a:p>
                  </a:txBody>
                  <a:tcPr marL="9525" marR="9525" marT="9525" marB="9525" anchor="b" anchorCtr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6350">
                      <a:solidFill>
                        <a:srgbClr val="000000"/>
                      </a:solidFill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b="1" sz="16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x</a:t>
                      </a:r>
                    </a:p>
                  </a:txBody>
                  <a:tcPr marL="9525" marR="9525" marT="9525" marB="9525" anchor="b" anchorCtr="0" horzOverflow="overflow">
                    <a:lnL w="12700">
                      <a:solidFill>
                        <a:srgbClr val="000000"/>
                      </a:solidFill>
                    </a:lnL>
                    <a:lnR w="635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6350">
                      <a:solidFill>
                        <a:srgbClr val="000000"/>
                      </a:solidFill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b="1" sz="16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 </a:t>
                      </a:r>
                    </a:p>
                  </a:txBody>
                  <a:tcPr marL="9525" marR="9525" marT="9525" marB="9525" anchor="b" anchorCtr="0" horzOverflow="overflow">
                    <a:lnL w="6350">
                      <a:solidFill>
                        <a:srgbClr val="000000"/>
                      </a:solidFill>
                    </a:lnL>
                    <a:lnR w="635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6350">
                      <a:solidFill>
                        <a:srgbClr val="000000"/>
                      </a:solidFill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b="1" sz="16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 </a:t>
                      </a:r>
                    </a:p>
                  </a:txBody>
                  <a:tcPr marL="9525" marR="9525" marT="9525" marB="9525" anchor="b" anchorCtr="0" horzOverflow="overflow">
                    <a:lnL w="6350">
                      <a:solidFill>
                        <a:srgbClr val="000000"/>
                      </a:solidFill>
                    </a:lnL>
                    <a:lnR w="635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6350">
                      <a:solidFill>
                        <a:srgbClr val="000000"/>
                      </a:solidFill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b="1" sz="16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x</a:t>
                      </a:r>
                    </a:p>
                  </a:txBody>
                  <a:tcPr marL="9525" marR="9525" marT="9525" marB="9525" anchor="b" anchorCtr="0" horzOverflow="overflow">
                    <a:lnL w="635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6350">
                      <a:solidFill>
                        <a:srgbClr val="000000"/>
                      </a:solidFill>
                    </a:lnB>
                    <a:solidFill>
                      <a:srgbClr val="DBE5F1"/>
                    </a:solidFill>
                  </a:tcPr>
                </a:tc>
              </a:tr>
              <a:tr h="267693"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 sz="16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Verlust</a:t>
                      </a:r>
                    </a:p>
                  </a:txBody>
                  <a:tcPr marL="9525" marR="9525" marT="9525" marB="9525" anchor="b" anchorCtr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6350">
                      <a:solidFill>
                        <a:srgbClr val="000000"/>
                      </a:solidFill>
                    </a:lnT>
                    <a:lnB w="635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b="1" sz="16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x</a:t>
                      </a:r>
                    </a:p>
                  </a:txBody>
                  <a:tcPr marL="9525" marR="9525" marT="9525" marB="9525" anchor="b" anchorCtr="0" horzOverflow="overflow">
                    <a:lnL w="12700">
                      <a:solidFill>
                        <a:srgbClr val="000000"/>
                      </a:solidFill>
                    </a:lnL>
                    <a:lnR w="6350">
                      <a:solidFill>
                        <a:srgbClr val="000000"/>
                      </a:solidFill>
                    </a:lnR>
                    <a:lnT w="6350">
                      <a:solidFill>
                        <a:srgbClr val="000000"/>
                      </a:solidFill>
                    </a:lnT>
                    <a:lnB w="635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b="1" sz="16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x</a:t>
                      </a:r>
                    </a:p>
                  </a:txBody>
                  <a:tcPr marL="9525" marR="9525" marT="9525" marB="9525" anchor="b" anchorCtr="0" horzOverflow="overflow">
                    <a:lnL w="6350">
                      <a:solidFill>
                        <a:srgbClr val="000000"/>
                      </a:solidFill>
                    </a:lnL>
                    <a:lnR w="6350">
                      <a:solidFill>
                        <a:srgbClr val="000000"/>
                      </a:solidFill>
                    </a:lnR>
                    <a:lnT w="6350">
                      <a:solidFill>
                        <a:srgbClr val="000000"/>
                      </a:solidFill>
                    </a:lnT>
                    <a:lnB w="635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b="1" sz="16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 </a:t>
                      </a:r>
                    </a:p>
                  </a:txBody>
                  <a:tcPr marL="9525" marR="9525" marT="9525" marB="9525" anchor="b" anchorCtr="0" horzOverflow="overflow">
                    <a:lnL w="6350">
                      <a:solidFill>
                        <a:srgbClr val="000000"/>
                      </a:solidFill>
                    </a:lnL>
                    <a:lnR w="6350">
                      <a:solidFill>
                        <a:srgbClr val="000000"/>
                      </a:solidFill>
                    </a:lnR>
                    <a:lnT w="6350">
                      <a:solidFill>
                        <a:srgbClr val="000000"/>
                      </a:solidFill>
                    </a:lnT>
                    <a:lnB w="635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b="1" sz="16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x</a:t>
                      </a:r>
                    </a:p>
                  </a:txBody>
                  <a:tcPr marL="9525" marR="9525" marT="9525" marB="9525" anchor="b" anchorCtr="0" horzOverflow="overflow">
                    <a:lnL w="635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6350">
                      <a:solidFill>
                        <a:srgbClr val="000000"/>
                      </a:solidFill>
                    </a:lnT>
                    <a:lnB w="6350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254309"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 sz="16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Eingefügte Nachricht</a:t>
                      </a:r>
                    </a:p>
                  </a:txBody>
                  <a:tcPr marL="9525" marR="9525" marT="9525" marB="9525" anchor="b" anchorCtr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6350">
                      <a:solidFill>
                        <a:srgbClr val="000000"/>
                      </a:solidFill>
                    </a:lnT>
                    <a:lnB w="6350">
                      <a:solidFill>
                        <a:srgbClr val="000000"/>
                      </a:solidFill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b="1" sz="16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x</a:t>
                      </a:r>
                    </a:p>
                  </a:txBody>
                  <a:tcPr marL="9525" marR="9525" marT="9525" marB="9525" anchor="b" anchorCtr="0" horzOverflow="overflow">
                    <a:lnL w="12700">
                      <a:solidFill>
                        <a:srgbClr val="000000"/>
                      </a:solidFill>
                    </a:lnL>
                    <a:lnR w="6350">
                      <a:solidFill>
                        <a:srgbClr val="000000"/>
                      </a:solidFill>
                    </a:lnR>
                    <a:lnT w="6350">
                      <a:solidFill>
                        <a:srgbClr val="000000"/>
                      </a:solidFill>
                    </a:lnT>
                    <a:lnB w="6350">
                      <a:solidFill>
                        <a:srgbClr val="000000"/>
                      </a:solidFill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b="1" sz="16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 </a:t>
                      </a:r>
                    </a:p>
                  </a:txBody>
                  <a:tcPr marL="9525" marR="9525" marT="9525" marB="9525" anchor="b" anchorCtr="0" horzOverflow="overflow">
                    <a:lnL w="6350">
                      <a:solidFill>
                        <a:srgbClr val="000000"/>
                      </a:solidFill>
                    </a:lnL>
                    <a:lnR w="6350">
                      <a:solidFill>
                        <a:srgbClr val="000000"/>
                      </a:solidFill>
                    </a:lnR>
                    <a:lnT w="6350">
                      <a:solidFill>
                        <a:srgbClr val="000000"/>
                      </a:solidFill>
                    </a:lnT>
                    <a:lnB w="6350">
                      <a:solidFill>
                        <a:srgbClr val="000000"/>
                      </a:solidFill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b="1" sz="16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 </a:t>
                      </a:r>
                    </a:p>
                  </a:txBody>
                  <a:tcPr marL="9525" marR="9525" marT="9525" marB="9525" anchor="b" anchorCtr="0" horzOverflow="overflow">
                    <a:lnL w="6350">
                      <a:solidFill>
                        <a:srgbClr val="000000"/>
                      </a:solidFill>
                    </a:lnL>
                    <a:lnR w="6350">
                      <a:solidFill>
                        <a:srgbClr val="000000"/>
                      </a:solidFill>
                    </a:lnR>
                    <a:lnT w="6350">
                      <a:solidFill>
                        <a:srgbClr val="000000"/>
                      </a:solidFill>
                    </a:lnT>
                    <a:lnB w="6350">
                      <a:solidFill>
                        <a:srgbClr val="000000"/>
                      </a:solidFill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b="1" sz="16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x</a:t>
                      </a:r>
                    </a:p>
                  </a:txBody>
                  <a:tcPr marL="9525" marR="9525" marT="9525" marB="9525" anchor="b" anchorCtr="0" horzOverflow="overflow">
                    <a:lnL w="635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6350">
                      <a:solidFill>
                        <a:srgbClr val="000000"/>
                      </a:solidFill>
                    </a:lnT>
                    <a:lnB w="6350">
                      <a:solidFill>
                        <a:srgbClr val="000000"/>
                      </a:solidFill>
                    </a:lnB>
                    <a:solidFill>
                      <a:srgbClr val="DBE5F1"/>
                    </a:solidFill>
                  </a:tcPr>
                </a:tc>
              </a:tr>
              <a:tr h="267693"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 sz="16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Inkorrekte Sequenz</a:t>
                      </a:r>
                    </a:p>
                  </a:txBody>
                  <a:tcPr marL="9525" marR="9525" marT="9525" marB="9525" anchor="b" anchorCtr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6350">
                      <a:solidFill>
                        <a:srgbClr val="000000"/>
                      </a:solidFill>
                    </a:lnT>
                    <a:lnB w="635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b="1" sz="16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x</a:t>
                      </a:r>
                    </a:p>
                  </a:txBody>
                  <a:tcPr marL="9525" marR="9525" marT="9525" marB="9525" anchor="b" anchorCtr="0" horzOverflow="overflow">
                    <a:lnL w="12700">
                      <a:solidFill>
                        <a:srgbClr val="000000"/>
                      </a:solidFill>
                    </a:lnL>
                    <a:lnR w="6350">
                      <a:solidFill>
                        <a:srgbClr val="000000"/>
                      </a:solidFill>
                    </a:lnR>
                    <a:lnT w="6350">
                      <a:solidFill>
                        <a:srgbClr val="000000"/>
                      </a:solidFill>
                    </a:lnT>
                    <a:lnB w="635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b="1" sz="16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 </a:t>
                      </a:r>
                    </a:p>
                  </a:txBody>
                  <a:tcPr marL="9525" marR="9525" marT="9525" marB="9525" anchor="b" anchorCtr="0" horzOverflow="overflow">
                    <a:lnL w="6350">
                      <a:solidFill>
                        <a:srgbClr val="000000"/>
                      </a:solidFill>
                    </a:lnL>
                    <a:lnR w="6350">
                      <a:solidFill>
                        <a:srgbClr val="000000"/>
                      </a:solidFill>
                    </a:lnR>
                    <a:lnT w="6350">
                      <a:solidFill>
                        <a:srgbClr val="000000"/>
                      </a:solidFill>
                    </a:lnT>
                    <a:lnB w="635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b="1" sz="16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 </a:t>
                      </a:r>
                    </a:p>
                  </a:txBody>
                  <a:tcPr marL="9525" marR="9525" marT="9525" marB="9525" anchor="b" anchorCtr="0" horzOverflow="overflow">
                    <a:lnL w="6350">
                      <a:solidFill>
                        <a:srgbClr val="000000"/>
                      </a:solidFill>
                    </a:lnL>
                    <a:lnR w="6350">
                      <a:solidFill>
                        <a:srgbClr val="000000"/>
                      </a:solidFill>
                    </a:lnR>
                    <a:lnT w="6350">
                      <a:solidFill>
                        <a:srgbClr val="000000"/>
                      </a:solidFill>
                    </a:lnT>
                    <a:lnB w="635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b="1" sz="16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x</a:t>
                      </a:r>
                    </a:p>
                  </a:txBody>
                  <a:tcPr marL="9525" marR="9525" marT="9525" marB="9525" anchor="b" anchorCtr="0" horzOverflow="overflow">
                    <a:lnL w="635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6350">
                      <a:solidFill>
                        <a:srgbClr val="000000"/>
                      </a:solidFill>
                    </a:lnT>
                    <a:lnB w="6350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253402"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 sz="16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Verfälschung </a:t>
                      </a:r>
                    </a:p>
                  </a:txBody>
                  <a:tcPr marL="9525" marR="9525" marT="9525" marB="9525" anchor="b" anchorCtr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6350">
                      <a:solidFill>
                        <a:srgbClr val="000000"/>
                      </a:solidFill>
                    </a:lnT>
                    <a:lnB w="6350">
                      <a:solidFill>
                        <a:srgbClr val="000000"/>
                      </a:solidFill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b="1" sz="16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 </a:t>
                      </a:r>
                    </a:p>
                  </a:txBody>
                  <a:tcPr marL="9525" marR="9525" marT="9525" marB="9525" anchor="b" anchorCtr="0" horzOverflow="overflow">
                    <a:lnL w="12700">
                      <a:solidFill>
                        <a:srgbClr val="000000"/>
                      </a:solidFill>
                    </a:lnL>
                    <a:lnR w="6350">
                      <a:solidFill>
                        <a:srgbClr val="000000"/>
                      </a:solidFill>
                    </a:lnR>
                    <a:lnT w="6350">
                      <a:solidFill>
                        <a:srgbClr val="000000"/>
                      </a:solidFill>
                    </a:lnT>
                    <a:lnB w="6350">
                      <a:solidFill>
                        <a:srgbClr val="000000"/>
                      </a:solidFill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b="1" sz="16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 </a:t>
                      </a:r>
                    </a:p>
                  </a:txBody>
                  <a:tcPr marL="9525" marR="9525" marT="9525" marB="9525" anchor="b" anchorCtr="0" horzOverflow="overflow">
                    <a:lnL w="6350">
                      <a:solidFill>
                        <a:srgbClr val="000000"/>
                      </a:solidFill>
                    </a:lnL>
                    <a:lnR w="6350">
                      <a:solidFill>
                        <a:srgbClr val="000000"/>
                      </a:solidFill>
                    </a:lnR>
                    <a:lnT w="6350">
                      <a:solidFill>
                        <a:srgbClr val="000000"/>
                      </a:solidFill>
                    </a:lnT>
                    <a:lnB w="6350">
                      <a:solidFill>
                        <a:srgbClr val="000000"/>
                      </a:solidFill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b="1" sz="16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 </a:t>
                      </a:r>
                    </a:p>
                  </a:txBody>
                  <a:tcPr marL="9525" marR="9525" marT="9525" marB="9525" anchor="b" anchorCtr="0" horzOverflow="overflow">
                    <a:lnL w="6350">
                      <a:solidFill>
                        <a:srgbClr val="000000"/>
                      </a:solidFill>
                    </a:lnL>
                    <a:lnR w="6350">
                      <a:solidFill>
                        <a:srgbClr val="000000"/>
                      </a:solidFill>
                    </a:lnR>
                    <a:lnT w="6350">
                      <a:solidFill>
                        <a:srgbClr val="000000"/>
                      </a:solidFill>
                    </a:lnT>
                    <a:lnB w="6350">
                      <a:solidFill>
                        <a:srgbClr val="000000"/>
                      </a:solidFill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b="1" sz="16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x</a:t>
                      </a:r>
                    </a:p>
                  </a:txBody>
                  <a:tcPr marL="9525" marR="9525" marT="9525" marB="9525" anchor="b" anchorCtr="0" horzOverflow="overflow">
                    <a:lnL w="635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6350">
                      <a:solidFill>
                        <a:srgbClr val="000000"/>
                      </a:solidFill>
                    </a:lnT>
                    <a:lnB w="6350">
                      <a:solidFill>
                        <a:srgbClr val="000000"/>
                      </a:solidFill>
                    </a:lnB>
                    <a:solidFill>
                      <a:srgbClr val="DBE5F1"/>
                    </a:solidFill>
                  </a:tcPr>
                </a:tc>
              </a:tr>
              <a:tr h="267693"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 sz="16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Unakzeptable Verzögerung</a:t>
                      </a:r>
                    </a:p>
                  </a:txBody>
                  <a:tcPr marL="9525" marR="9525" marT="9525" marB="9525" anchor="b" anchorCtr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6350">
                      <a:solidFill>
                        <a:srgbClr val="000000"/>
                      </a:solidFill>
                    </a:lnT>
                    <a:lnB w="635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b="1" sz="16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 </a:t>
                      </a:r>
                    </a:p>
                  </a:txBody>
                  <a:tcPr marL="9525" marR="9525" marT="9525" marB="9525" anchor="b" anchorCtr="0" horzOverflow="overflow">
                    <a:lnL w="12700">
                      <a:solidFill>
                        <a:srgbClr val="000000"/>
                      </a:solidFill>
                    </a:lnL>
                    <a:lnR w="6350">
                      <a:solidFill>
                        <a:srgbClr val="000000"/>
                      </a:solidFill>
                    </a:lnR>
                    <a:lnT w="6350">
                      <a:solidFill>
                        <a:srgbClr val="000000"/>
                      </a:solidFill>
                    </a:lnT>
                    <a:lnB w="635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b="1" sz="16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x</a:t>
                      </a:r>
                    </a:p>
                  </a:txBody>
                  <a:tcPr marL="9525" marR="9525" marT="9525" marB="9525" anchor="b" anchorCtr="0" horzOverflow="overflow">
                    <a:lnL w="6350">
                      <a:solidFill>
                        <a:srgbClr val="000000"/>
                      </a:solidFill>
                    </a:lnL>
                    <a:lnR w="6350">
                      <a:solidFill>
                        <a:srgbClr val="000000"/>
                      </a:solidFill>
                    </a:lnR>
                    <a:lnT w="6350">
                      <a:solidFill>
                        <a:srgbClr val="000000"/>
                      </a:solidFill>
                    </a:lnT>
                    <a:lnB w="635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b="1" sz="16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 </a:t>
                      </a:r>
                    </a:p>
                  </a:txBody>
                  <a:tcPr marL="9525" marR="9525" marT="9525" marB="9525" anchor="b" anchorCtr="0" horzOverflow="overflow">
                    <a:lnL w="6350">
                      <a:solidFill>
                        <a:srgbClr val="000000"/>
                      </a:solidFill>
                    </a:lnL>
                    <a:lnR w="6350">
                      <a:solidFill>
                        <a:srgbClr val="000000"/>
                      </a:solidFill>
                    </a:lnR>
                    <a:lnT w="6350">
                      <a:solidFill>
                        <a:srgbClr val="000000"/>
                      </a:solidFill>
                    </a:lnT>
                    <a:lnB w="635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b="1" sz="16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 </a:t>
                      </a:r>
                    </a:p>
                  </a:txBody>
                  <a:tcPr marL="9525" marR="9525" marT="9525" marB="9525" anchor="b" anchorCtr="0" horzOverflow="overflow">
                    <a:lnL w="635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6350">
                      <a:solidFill>
                        <a:srgbClr val="000000"/>
                      </a:solidFill>
                    </a:lnT>
                    <a:lnB w="6350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481847"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 sz="16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Maskerade</a:t>
                      </a:r>
                    </a:p>
                  </a:txBody>
                  <a:tcPr marL="9525" marR="9525" marT="9525" marB="9525" anchor="b" anchorCtr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6350">
                      <a:solidFill>
                        <a:srgbClr val="000000"/>
                      </a:solidFill>
                    </a:lnT>
                    <a:lnB w="6350">
                      <a:solidFill>
                        <a:srgbClr val="000000"/>
                      </a:solidFill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b="1" sz="16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 </a:t>
                      </a:r>
                    </a:p>
                  </a:txBody>
                  <a:tcPr marL="9525" marR="9525" marT="9525" marB="9525" anchor="b" anchorCtr="0" horzOverflow="overflow">
                    <a:lnL w="12700">
                      <a:solidFill>
                        <a:srgbClr val="000000"/>
                      </a:solidFill>
                    </a:lnL>
                    <a:lnR w="6350">
                      <a:solidFill>
                        <a:srgbClr val="000000"/>
                      </a:solidFill>
                    </a:lnR>
                    <a:lnT w="6350">
                      <a:solidFill>
                        <a:srgbClr val="000000"/>
                      </a:solidFill>
                    </a:lnT>
                    <a:lnB w="6350">
                      <a:solidFill>
                        <a:srgbClr val="000000"/>
                      </a:solidFill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b="1" sz="16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x</a:t>
                      </a:r>
                    </a:p>
                  </a:txBody>
                  <a:tcPr marL="9525" marR="9525" marT="9525" marB="9525" anchor="b" anchorCtr="0" horzOverflow="overflow">
                    <a:lnL w="6350">
                      <a:solidFill>
                        <a:srgbClr val="000000"/>
                      </a:solidFill>
                    </a:lnL>
                    <a:lnR w="6350">
                      <a:solidFill>
                        <a:srgbClr val="000000"/>
                      </a:solidFill>
                    </a:lnR>
                    <a:lnT w="6350">
                      <a:solidFill>
                        <a:srgbClr val="000000"/>
                      </a:solidFill>
                    </a:lnT>
                    <a:lnB w="6350">
                      <a:solidFill>
                        <a:srgbClr val="000000"/>
                      </a:solidFill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b="1" sz="16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 </a:t>
                      </a:r>
                    </a:p>
                  </a:txBody>
                  <a:tcPr marL="9525" marR="9525" marT="9525" marB="9525" anchor="b" anchorCtr="0" horzOverflow="overflow">
                    <a:lnL w="6350">
                      <a:solidFill>
                        <a:srgbClr val="000000"/>
                      </a:solidFill>
                    </a:lnL>
                    <a:lnR w="6350">
                      <a:solidFill>
                        <a:srgbClr val="000000"/>
                      </a:solidFill>
                    </a:lnR>
                    <a:lnT w="6350">
                      <a:solidFill>
                        <a:srgbClr val="000000"/>
                      </a:solidFill>
                    </a:lnT>
                    <a:lnB w="6350">
                      <a:solidFill>
                        <a:srgbClr val="000000"/>
                      </a:solidFill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b="1" sz="16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x</a:t>
                      </a:r>
                    </a:p>
                  </a:txBody>
                  <a:tcPr marL="9525" marR="9525" marT="9525" marB="9525" anchor="b" anchorCtr="0" horzOverflow="overflow">
                    <a:lnL w="635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6350">
                      <a:solidFill>
                        <a:srgbClr val="000000"/>
                      </a:solidFill>
                    </a:lnT>
                    <a:lnB w="6350">
                      <a:solidFill>
                        <a:srgbClr val="000000"/>
                      </a:solidFill>
                    </a:lnB>
                    <a:solidFill>
                      <a:srgbClr val="DBE5F1"/>
                    </a:solidFill>
                  </a:tcPr>
                </a:tc>
              </a:tr>
              <a:tr h="575540"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 sz="16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Memory Fehler in Switches</a:t>
                      </a:r>
                    </a:p>
                  </a:txBody>
                  <a:tcPr marL="9525" marR="9525" marT="9525" marB="9525" anchor="b" anchorCtr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6350">
                      <a:solidFill>
                        <a:srgbClr val="000000"/>
                      </a:solidFill>
                    </a:lnT>
                    <a:lnB w="635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b="1" sz="16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x</a:t>
                      </a:r>
                    </a:p>
                  </a:txBody>
                  <a:tcPr marL="9525" marR="9525" marT="9525" marB="9525" anchor="b" anchorCtr="0" horzOverflow="overflow">
                    <a:lnL w="12700">
                      <a:solidFill>
                        <a:srgbClr val="000000"/>
                      </a:solidFill>
                    </a:lnL>
                    <a:lnR w="6350">
                      <a:solidFill>
                        <a:srgbClr val="000000"/>
                      </a:solidFill>
                    </a:lnR>
                    <a:lnT w="6350">
                      <a:solidFill>
                        <a:srgbClr val="000000"/>
                      </a:solidFill>
                    </a:lnT>
                    <a:lnB w="635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b="1" sz="16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 </a:t>
                      </a:r>
                    </a:p>
                  </a:txBody>
                  <a:tcPr marL="9525" marR="9525" marT="9525" marB="9525" anchor="b" anchorCtr="0" horzOverflow="overflow">
                    <a:lnL w="6350">
                      <a:solidFill>
                        <a:srgbClr val="000000"/>
                      </a:solidFill>
                    </a:lnL>
                    <a:lnR w="6350">
                      <a:solidFill>
                        <a:srgbClr val="000000"/>
                      </a:solidFill>
                    </a:lnR>
                    <a:lnT w="6350">
                      <a:solidFill>
                        <a:srgbClr val="000000"/>
                      </a:solidFill>
                    </a:lnT>
                    <a:lnB w="635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b="1" sz="16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 </a:t>
                      </a:r>
                    </a:p>
                  </a:txBody>
                  <a:tcPr marL="9525" marR="9525" marT="9525" marB="9525" anchor="b" anchorCtr="0" horzOverflow="overflow">
                    <a:lnL w="6350">
                      <a:solidFill>
                        <a:srgbClr val="000000"/>
                      </a:solidFill>
                    </a:lnL>
                    <a:lnR w="6350">
                      <a:solidFill>
                        <a:srgbClr val="000000"/>
                      </a:solidFill>
                    </a:lnR>
                    <a:lnT w="6350">
                      <a:solidFill>
                        <a:srgbClr val="000000"/>
                      </a:solidFill>
                    </a:lnT>
                    <a:lnB w="635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b="1" sz="16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x</a:t>
                      </a:r>
                    </a:p>
                  </a:txBody>
                  <a:tcPr marL="9525" marR="9525" marT="9525" marB="9525" anchor="b" anchorCtr="0" horzOverflow="overflow">
                    <a:lnL w="635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6350">
                      <a:solidFill>
                        <a:srgbClr val="000000"/>
                      </a:solidFill>
                    </a:lnT>
                    <a:lnB w="6350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548769"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 sz="16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Inkorrekte Weiterleitung zwischen Segmenten</a:t>
                      </a:r>
                    </a:p>
                  </a:txBody>
                  <a:tcPr marL="9525" marR="9525" marT="9525" marB="9525" anchor="b" anchorCtr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635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b="1" sz="16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 </a:t>
                      </a:r>
                    </a:p>
                  </a:txBody>
                  <a:tcPr marL="9525" marR="9525" marT="9525" marB="9525" anchor="b" anchorCtr="0" horzOverflow="overflow">
                    <a:lnL w="12700">
                      <a:solidFill>
                        <a:srgbClr val="000000"/>
                      </a:solidFill>
                    </a:lnL>
                    <a:lnR w="6350">
                      <a:solidFill>
                        <a:srgbClr val="000000"/>
                      </a:solidFill>
                    </a:lnR>
                    <a:lnT w="635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b="1" sz="16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 </a:t>
                      </a:r>
                    </a:p>
                  </a:txBody>
                  <a:tcPr marL="9525" marR="9525" marT="9525" marB="9525" anchor="b" anchorCtr="0" horzOverflow="overflow">
                    <a:lnL w="6350">
                      <a:solidFill>
                        <a:srgbClr val="000000"/>
                      </a:solidFill>
                    </a:lnL>
                    <a:lnR w="6350">
                      <a:solidFill>
                        <a:srgbClr val="000000"/>
                      </a:solidFill>
                    </a:lnR>
                    <a:lnT w="635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b="1" sz="16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x</a:t>
                      </a:r>
                    </a:p>
                  </a:txBody>
                  <a:tcPr marL="9525" marR="9525" marT="9525" marB="9525" anchor="b" anchorCtr="0" horzOverflow="overflow">
                    <a:lnL w="6350">
                      <a:solidFill>
                        <a:srgbClr val="000000"/>
                      </a:solidFill>
                    </a:lnL>
                    <a:lnR w="6350">
                      <a:solidFill>
                        <a:srgbClr val="000000"/>
                      </a:solidFill>
                    </a:lnR>
                    <a:lnT w="635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b="1" sz="16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 </a:t>
                      </a:r>
                    </a:p>
                  </a:txBody>
                  <a:tcPr marL="9525" marR="9525" marT="9525" marB="9525" anchor="b" anchorCtr="0" horzOverflow="overflow">
                    <a:lnL w="635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635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DBE5F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 xmlns:p14="http://schemas.microsoft.com/office/powerpoint/2010/main" spd="med" advClick="1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Foliennummernplatzhalter 3"/>
          <p:cNvSpPr txBox="1"/>
          <p:nvPr>
            <p:ph type="sldNum" sz="quarter" idx="2"/>
          </p:nvPr>
        </p:nvSpPr>
        <p:spPr>
          <a:xfrm>
            <a:off x="4857757" y="6388100"/>
            <a:ext cx="188899" cy="264255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113" name="Picture 1" descr="Picture 1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413500" y="287338"/>
            <a:ext cx="2954339" cy="468313"/>
          </a:xfrm>
          <a:prstGeom prst="rect">
            <a:avLst/>
          </a:prstGeom>
          <a:ln w="12700">
            <a:miter lim="400000"/>
          </a:ln>
        </p:spPr>
      </p:pic>
      <p:sp>
        <p:nvSpPr>
          <p:cNvPr id="114" name="Rectangle 4"/>
          <p:cNvSpPr txBox="1"/>
          <p:nvPr>
            <p:ph type="title"/>
          </p:nvPr>
        </p:nvSpPr>
        <p:spPr>
          <a:xfrm>
            <a:off x="722530" y="278649"/>
            <a:ext cx="8573870" cy="521451"/>
          </a:xfrm>
          <a:prstGeom prst="rect">
            <a:avLst/>
          </a:prstGeom>
        </p:spPr>
        <p:txBody>
          <a:bodyPr/>
          <a:lstStyle/>
          <a:p>
            <a:pPr/>
            <a:r>
              <a:t>Anforderungen an den Safety Controller </a:t>
            </a:r>
          </a:p>
        </p:txBody>
      </p:sp>
      <p:sp>
        <p:nvSpPr>
          <p:cNvPr id="115" name="Rectangle 5"/>
          <p:cNvSpPr txBox="1"/>
          <p:nvPr/>
        </p:nvSpPr>
        <p:spPr>
          <a:xfrm>
            <a:off x="762000" y="977900"/>
            <a:ext cx="8453121" cy="50716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/>
          <a:p>
            <a:pPr marL="609600" indent="-609600">
              <a:spcBef>
                <a:spcPts val="700"/>
              </a:spcBef>
              <a:buClr>
                <a:srgbClr val="0000CC"/>
              </a:buClr>
              <a:buSzPct val="100000"/>
              <a:buFont typeface="Arial"/>
              <a:buChar char="•"/>
              <a:defRPr sz="2000">
                <a:solidFill>
                  <a:srgbClr val="5C6971"/>
                </a:solidFill>
              </a:defRPr>
            </a:pPr>
            <a:r>
              <a:t>Alle Komponenten sind auf erweiterten Temperaturbereich ausgelegt.</a:t>
            </a:r>
          </a:p>
          <a:p>
            <a:pPr marL="609600" indent="-609600">
              <a:spcBef>
                <a:spcPts val="700"/>
              </a:spcBef>
              <a:buClr>
                <a:srgbClr val="0000CC"/>
              </a:buClr>
              <a:buSzPct val="100000"/>
              <a:buFont typeface="Arial"/>
              <a:buChar char="•"/>
              <a:defRPr sz="2000">
                <a:solidFill>
                  <a:srgbClr val="5C6971"/>
                </a:solidFill>
              </a:defRPr>
            </a:pPr>
            <a:r>
              <a:t>Agiert als Feldbus Slave-Controller bzw. verfügt über eine Feldbus-Schnittstelle (zum Rücklesen von Nachrichten).</a:t>
            </a:r>
          </a:p>
          <a:p>
            <a:pPr marL="609600" indent="-609600">
              <a:spcBef>
                <a:spcPts val="700"/>
              </a:spcBef>
              <a:buClr>
                <a:srgbClr val="0000CC"/>
              </a:buClr>
              <a:buSzPct val="100000"/>
              <a:buFont typeface="Arial"/>
              <a:buChar char="•"/>
              <a:defRPr sz="2000">
                <a:solidFill>
                  <a:srgbClr val="5C6971"/>
                </a:solidFill>
              </a:defRPr>
            </a:pPr>
            <a:r>
              <a:t>Safety-Schaltkreis mit folgenden Funktionen</a:t>
            </a:r>
          </a:p>
          <a:p>
            <a:pPr lvl="1" marL="1066800" indent="-609600">
              <a:spcBef>
                <a:spcPts val="700"/>
              </a:spcBef>
              <a:buClr>
                <a:srgbClr val="0000CC"/>
              </a:buClr>
              <a:buSzPct val="100000"/>
              <a:buFont typeface="Arial"/>
              <a:buChar char="•"/>
              <a:defRPr sz="2000">
                <a:solidFill>
                  <a:srgbClr val="5C6971"/>
                </a:solidFill>
              </a:defRPr>
            </a:pPr>
            <a:r>
              <a:t>Überwachung von Spannungen</a:t>
            </a:r>
          </a:p>
          <a:p>
            <a:pPr lvl="1" marL="1066800" indent="-609600">
              <a:spcBef>
                <a:spcPts val="700"/>
              </a:spcBef>
              <a:buClr>
                <a:srgbClr val="0000CC"/>
              </a:buClr>
              <a:buSzPct val="100000"/>
              <a:buFont typeface="Arial"/>
              <a:buChar char="•"/>
              <a:defRPr sz="2000">
                <a:solidFill>
                  <a:srgbClr val="5C6971"/>
                </a:solidFill>
              </a:defRPr>
            </a:pPr>
            <a:r>
              <a:t>Überwachung von Temperaturen</a:t>
            </a:r>
          </a:p>
          <a:p>
            <a:pPr lvl="1" marL="1066800" indent="-609600">
              <a:spcBef>
                <a:spcPts val="700"/>
              </a:spcBef>
              <a:buClr>
                <a:srgbClr val="0000CC"/>
              </a:buClr>
              <a:buSzPct val="100000"/>
              <a:buFont typeface="Arial"/>
              <a:buChar char="•"/>
              <a:defRPr sz="2000">
                <a:solidFill>
                  <a:srgbClr val="5C6971"/>
                </a:solidFill>
              </a:defRPr>
            </a:pPr>
            <a:r>
              <a:t>Watchdog Timer</a:t>
            </a:r>
          </a:p>
          <a:p>
            <a:pPr lvl="1" marL="1066800" indent="-609600">
              <a:spcBef>
                <a:spcPts val="700"/>
              </a:spcBef>
              <a:buClr>
                <a:srgbClr val="0000CC"/>
              </a:buClr>
              <a:buSzPct val="100000"/>
              <a:buFont typeface="Arial"/>
              <a:buChar char="•"/>
              <a:defRPr sz="2000">
                <a:solidFill>
                  <a:srgbClr val="5C6971"/>
                </a:solidFill>
              </a:defRPr>
            </a:pPr>
            <a:r>
              <a:t>Failsafe Circuit</a:t>
            </a:r>
          </a:p>
          <a:p>
            <a:pPr marL="609600" indent="-609600">
              <a:spcBef>
                <a:spcPts val="700"/>
              </a:spcBef>
              <a:buClr>
                <a:srgbClr val="0000CC"/>
              </a:buClr>
              <a:buSzPct val="100000"/>
              <a:buFont typeface="Arial"/>
              <a:buChar char="•"/>
              <a:defRPr sz="2000">
                <a:solidFill>
                  <a:srgbClr val="5C6971"/>
                </a:solidFill>
              </a:defRPr>
            </a:pPr>
            <a:r>
              <a:t>Isolierter Aufbau mit getrennter Stromversorgung.</a:t>
            </a:r>
          </a:p>
          <a:p>
            <a:pPr marL="609600" indent="-609600">
              <a:spcBef>
                <a:spcPts val="700"/>
              </a:spcBef>
              <a:buClr>
                <a:srgbClr val="0000CC"/>
              </a:buClr>
              <a:buSzPct val="100000"/>
              <a:buFont typeface="Arial"/>
              <a:buChar char="•"/>
              <a:defRPr sz="2000">
                <a:solidFill>
                  <a:srgbClr val="5C6971"/>
                </a:solidFill>
              </a:defRPr>
            </a:pPr>
            <a:r>
              <a:t>Programmierschnittstelle (API) mit Safety-Funktionen.</a:t>
            </a:r>
          </a:p>
          <a:p>
            <a:pPr marL="609600" indent="-609600">
              <a:spcBef>
                <a:spcPts val="700"/>
              </a:spcBef>
              <a:buClr>
                <a:srgbClr val="0000CC"/>
              </a:buClr>
              <a:buSzPct val="100000"/>
              <a:buFont typeface="Arial"/>
              <a:buChar char="•"/>
              <a:defRPr sz="2000">
                <a:solidFill>
                  <a:srgbClr val="5C6971"/>
                </a:solidFill>
              </a:defRPr>
            </a:pPr>
            <a:r>
              <a:t>Kundenspezifische Safety-Anwendung, Zertifizierung zusammen mit der Kundenanwendung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Foliennummernplatzhalter 3"/>
          <p:cNvSpPr txBox="1"/>
          <p:nvPr>
            <p:ph type="sldNum" sz="quarter" idx="2"/>
          </p:nvPr>
        </p:nvSpPr>
        <p:spPr>
          <a:xfrm>
            <a:off x="4857757" y="6389959"/>
            <a:ext cx="188899" cy="264256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118" name="Picture 1" descr="Picture 1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413500" y="287338"/>
            <a:ext cx="2954339" cy="468313"/>
          </a:xfrm>
          <a:prstGeom prst="rect">
            <a:avLst/>
          </a:prstGeom>
          <a:ln w="12700">
            <a:miter lim="400000"/>
          </a:ln>
        </p:spPr>
      </p:pic>
      <p:sp>
        <p:nvSpPr>
          <p:cNvPr id="119" name="Rectangle 4"/>
          <p:cNvSpPr txBox="1"/>
          <p:nvPr>
            <p:ph type="title"/>
          </p:nvPr>
        </p:nvSpPr>
        <p:spPr>
          <a:xfrm>
            <a:off x="722530" y="278649"/>
            <a:ext cx="8573870" cy="521451"/>
          </a:xfrm>
          <a:prstGeom prst="rect">
            <a:avLst/>
          </a:prstGeom>
        </p:spPr>
        <p:txBody>
          <a:bodyPr/>
          <a:lstStyle/>
          <a:p>
            <a:pPr/>
            <a:r>
              <a:t>Inhalt</a:t>
            </a:r>
          </a:p>
        </p:txBody>
      </p:sp>
      <p:sp>
        <p:nvSpPr>
          <p:cNvPr id="120" name="Rectangle 5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marL="609600" indent="-609600">
              <a:lnSpc>
                <a:spcPct val="150000"/>
              </a:lnSpc>
              <a:buSzTx/>
              <a:buNone/>
            </a:pPr>
            <a:r>
              <a:t>Funktionale Sicherheit</a:t>
            </a:r>
          </a:p>
          <a:p>
            <a:pPr marL="609600" indent="-609600">
              <a:lnSpc>
                <a:spcPct val="150000"/>
              </a:lnSpc>
              <a:buClr>
                <a:srgbClr val="0000CC"/>
              </a:buClr>
            </a:pPr>
            <a:r>
              <a:t>Lösungsansätze</a:t>
            </a:r>
          </a:p>
          <a:p>
            <a:pPr marL="609600" indent="-609600">
              <a:lnSpc>
                <a:spcPct val="150000"/>
              </a:lnSpc>
              <a:buClr>
                <a:srgbClr val="0000CC"/>
              </a:buClr>
              <a:defRPr>
                <a:solidFill>
                  <a:srgbClr val="E2001A"/>
                </a:solidFill>
              </a:defRPr>
            </a:pPr>
            <a:r>
              <a:t>Realisierungsbeispiel</a:t>
            </a:r>
          </a:p>
          <a:p>
            <a:pPr marL="609600" indent="-609600">
              <a:lnSpc>
                <a:spcPct val="150000"/>
              </a:lnSpc>
              <a:buClr>
                <a:srgbClr val="0000CC"/>
              </a:buClr>
            </a:pPr>
            <a:r>
              <a:t>Methoden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Foliennummernplatzhalter 3"/>
          <p:cNvSpPr txBox="1"/>
          <p:nvPr>
            <p:ph type="sldNum" sz="quarter" idx="2"/>
          </p:nvPr>
        </p:nvSpPr>
        <p:spPr>
          <a:xfrm>
            <a:off x="4857757" y="6388100"/>
            <a:ext cx="188899" cy="264255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123" name="Picture 1" descr="Picture 1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413500" y="287338"/>
            <a:ext cx="2954339" cy="468313"/>
          </a:xfrm>
          <a:prstGeom prst="rect">
            <a:avLst/>
          </a:prstGeom>
          <a:ln w="12700">
            <a:miter lim="400000"/>
          </a:ln>
        </p:spPr>
      </p:pic>
      <p:sp>
        <p:nvSpPr>
          <p:cNvPr id="124" name="Rectangle 4"/>
          <p:cNvSpPr txBox="1"/>
          <p:nvPr>
            <p:ph type="title"/>
          </p:nvPr>
        </p:nvSpPr>
        <p:spPr>
          <a:xfrm>
            <a:off x="722530" y="278649"/>
            <a:ext cx="8573870" cy="521451"/>
          </a:xfrm>
          <a:prstGeom prst="rect">
            <a:avLst/>
          </a:prstGeom>
        </p:spPr>
        <p:txBody>
          <a:bodyPr/>
          <a:lstStyle/>
          <a:p>
            <a:pPr/>
            <a:r>
              <a:t>Sicheres Anzeigeinstrument</a:t>
            </a:r>
          </a:p>
        </p:txBody>
      </p:sp>
      <p:sp>
        <p:nvSpPr>
          <p:cNvPr id="125" name="Untertitel 2"/>
          <p:cNvSpPr txBox="1"/>
          <p:nvPr/>
        </p:nvSpPr>
        <p:spPr>
          <a:xfrm>
            <a:off x="796895" y="1043734"/>
            <a:ext cx="4567874" cy="249667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/>
          <a:p>
            <a:pPr marL="342900" indent="-342900">
              <a:lnSpc>
                <a:spcPct val="90000"/>
              </a:lnSpc>
              <a:buClr>
                <a:srgbClr val="2169B4"/>
              </a:buClr>
              <a:buSzPct val="100000"/>
              <a:buFont typeface="Arial"/>
              <a:buChar char="•"/>
              <a:defRPr sz="2000"/>
            </a:pPr>
            <a:r>
              <a:t>Ziel: Ehrliche Anzeige</a:t>
            </a:r>
          </a:p>
          <a:p>
            <a:pPr lvl="1" marL="762000" indent="-287337">
              <a:lnSpc>
                <a:spcPct val="90000"/>
              </a:lnSpc>
              <a:buClr>
                <a:srgbClr val="2C86C7"/>
              </a:buClr>
              <a:buSzPct val="100000"/>
              <a:buFont typeface="Symbol"/>
              <a:buChar char="-"/>
              <a:defRPr sz="1600"/>
            </a:pPr>
            <a:r>
              <a:t>Zeigt immer des korrekten Status gemäß der am Feldbus empfangenen Nachrichten  </a:t>
            </a:r>
          </a:p>
          <a:p>
            <a:pPr lvl="1" marL="762000" indent="-287337">
              <a:lnSpc>
                <a:spcPct val="90000"/>
              </a:lnSpc>
              <a:buClr>
                <a:srgbClr val="2C86C7"/>
              </a:buClr>
              <a:buSzPct val="100000"/>
              <a:buFont typeface="Symbol"/>
              <a:buChar char="-"/>
              <a:defRPr sz="1600"/>
            </a:pPr>
            <a:r>
              <a:t>Sendet stets korrekte Nachrichten gemäß der Bedienelemente (Tasten, Bildschirm)</a:t>
            </a:r>
          </a:p>
          <a:p>
            <a:pPr lvl="1" marL="762000" indent="-287337">
              <a:lnSpc>
                <a:spcPct val="90000"/>
              </a:lnSpc>
              <a:buClr>
                <a:srgbClr val="2C86C7"/>
              </a:buClr>
              <a:buSzPct val="100000"/>
              <a:buFont typeface="Symbol"/>
              <a:buChar char="-"/>
              <a:defRPr sz="1600"/>
            </a:pPr>
            <a:r>
              <a:t>Geht andernfalls in den sicheren Zustand über.</a:t>
            </a:r>
          </a:p>
        </p:txBody>
      </p:sp>
      <p:sp>
        <p:nvSpPr>
          <p:cNvPr id="126" name="Untertitel 2"/>
          <p:cNvSpPr txBox="1"/>
          <p:nvPr/>
        </p:nvSpPr>
        <p:spPr>
          <a:xfrm>
            <a:off x="768249" y="3540410"/>
            <a:ext cx="8269874" cy="29213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normAutofit fontScale="100000" lnSpcReduction="0"/>
          </a:bodyPr>
          <a:lstStyle/>
          <a:p>
            <a:pPr marL="342900" indent="-342900">
              <a:buClr>
                <a:srgbClr val="2169B4"/>
              </a:buClr>
              <a:buSzPct val="100000"/>
              <a:buFont typeface="Arial"/>
              <a:buChar char="•"/>
              <a:defRPr sz="2000"/>
            </a:pPr>
            <a:r>
              <a:t>Konzept: Hauptprozessor &amp; </a:t>
            </a:r>
            <a:r>
              <a:rPr>
                <a:solidFill>
                  <a:srgbClr val="0070C0"/>
                </a:solidFill>
              </a:rPr>
              <a:t>Safety-Schaltung</a:t>
            </a:r>
            <a:endParaRPr>
              <a:solidFill>
                <a:srgbClr val="0070C0"/>
              </a:solidFill>
            </a:endParaRPr>
          </a:p>
          <a:p>
            <a:pPr marL="342900" indent="-342900">
              <a:buClr>
                <a:srgbClr val="2169B4"/>
              </a:buClr>
              <a:buSzPct val="100000"/>
              <a:buFont typeface="Arial"/>
              <a:buChar char="•"/>
              <a:defRPr sz="2000"/>
            </a:pPr>
            <a:r>
              <a:t>Hauptprocessor</a:t>
            </a:r>
          </a:p>
          <a:p>
            <a:pPr lvl="1" marL="742950" indent="-285750">
              <a:buClr>
                <a:srgbClr val="2C86C7"/>
              </a:buClr>
              <a:buSzPct val="100000"/>
              <a:buFont typeface="Symbol"/>
              <a:buChar char="-"/>
              <a:defRPr sz="1600"/>
            </a:pPr>
            <a:r>
              <a:t>Nicht sicher (e.g. x86 processor with Linux)</a:t>
            </a:r>
            <a:endParaRPr sz="2000">
              <a:solidFill>
                <a:srgbClr val="888888"/>
              </a:solidFill>
            </a:endParaRPr>
          </a:p>
          <a:p>
            <a:pPr lvl="1" marL="742950" indent="-285750">
              <a:buClr>
                <a:srgbClr val="2C86C7"/>
              </a:buClr>
              <a:buSzPct val="100000"/>
              <a:buFont typeface="Symbol"/>
              <a:buChar char="-"/>
              <a:defRPr sz="1600"/>
            </a:pPr>
            <a:r>
              <a:t>Tunnel für Nachrichten des Safety Layers vom Feldbus an den Safety Processor</a:t>
            </a:r>
            <a:endParaRPr sz="2000">
              <a:solidFill>
                <a:srgbClr val="888888"/>
              </a:solidFill>
            </a:endParaRPr>
          </a:p>
          <a:p>
            <a:pPr marL="342900" indent="-342900">
              <a:buClr>
                <a:srgbClr val="2169B4"/>
              </a:buClr>
              <a:buSzPct val="100000"/>
              <a:buFont typeface="Arial"/>
              <a:buChar char="•"/>
              <a:defRPr sz="2000">
                <a:solidFill>
                  <a:srgbClr val="0070C0"/>
                </a:solidFill>
              </a:defRPr>
            </a:pPr>
            <a:r>
              <a:t>Safety-Schaltung</a:t>
            </a:r>
          </a:p>
          <a:p>
            <a:pPr lvl="1" marL="742950" indent="-285750">
              <a:buClr>
                <a:srgbClr val="2C86C7"/>
              </a:buClr>
              <a:buSzPct val="100000"/>
              <a:buFont typeface="Symbol"/>
              <a:buChar char="-"/>
              <a:defRPr sz="1600">
                <a:solidFill>
                  <a:srgbClr val="0070C0"/>
                </a:solidFill>
              </a:defRPr>
            </a:pPr>
            <a:r>
              <a:t>Terminiert das Safety Protocol</a:t>
            </a:r>
            <a:endParaRPr sz="2000">
              <a:solidFill>
                <a:srgbClr val="888888"/>
              </a:solidFill>
            </a:endParaRPr>
          </a:p>
          <a:p>
            <a:pPr lvl="1" marL="742950" indent="-285750">
              <a:buClr>
                <a:srgbClr val="2C86C7"/>
              </a:buClr>
              <a:buSzPct val="100000"/>
              <a:buFont typeface="Symbol"/>
              <a:buChar char="-"/>
              <a:defRPr sz="1600">
                <a:solidFill>
                  <a:srgbClr val="0070C0"/>
                </a:solidFill>
              </a:defRPr>
            </a:pPr>
            <a:r>
              <a:t>Überprüft die Integrität der Anzeige (bzw. Eingaben) gegen Nachrichten am Bus</a:t>
            </a:r>
            <a:endParaRPr sz="2000">
              <a:solidFill>
                <a:srgbClr val="888888"/>
              </a:solidFill>
            </a:endParaRPr>
          </a:p>
          <a:p>
            <a:pPr lvl="1" marL="742950" indent="-285750">
              <a:buClr>
                <a:srgbClr val="2C86C7"/>
              </a:buClr>
              <a:buSzPct val="100000"/>
              <a:buFont typeface="Symbol"/>
              <a:buChar char="-"/>
              <a:defRPr sz="1600">
                <a:solidFill>
                  <a:srgbClr val="0070C0"/>
                </a:solidFill>
              </a:defRPr>
            </a:pPr>
            <a:r>
              <a:t>Inititiiert ggf. den Übergang in den sicheren Zustand</a:t>
            </a:r>
          </a:p>
        </p:txBody>
      </p:sp>
      <p:sp>
        <p:nvSpPr>
          <p:cNvPr id="127" name="Gerade Verbindung 10"/>
          <p:cNvSpPr/>
          <p:nvPr/>
        </p:nvSpPr>
        <p:spPr>
          <a:xfrm>
            <a:off x="6973040" y="3621880"/>
            <a:ext cx="2266951" cy="1588"/>
          </a:xfrm>
          <a:prstGeom prst="line">
            <a:avLst/>
          </a:prstGeom>
          <a:ln w="28575">
            <a:solidFill>
              <a:srgbClr val="E2001A"/>
            </a:solidFill>
          </a:ln>
        </p:spPr>
        <p:txBody>
          <a:bodyPr lIns="45719" rIns="45719"/>
          <a:lstStyle/>
          <a:p>
            <a:pPr/>
          </a:p>
        </p:txBody>
      </p:sp>
      <p:sp>
        <p:nvSpPr>
          <p:cNvPr id="128" name="Gerade Verbindung 11"/>
          <p:cNvSpPr/>
          <p:nvPr/>
        </p:nvSpPr>
        <p:spPr>
          <a:xfrm flipV="1">
            <a:off x="6973040" y="3132930"/>
            <a:ext cx="1588" cy="488951"/>
          </a:xfrm>
          <a:prstGeom prst="line">
            <a:avLst/>
          </a:prstGeom>
          <a:ln w="28575">
            <a:solidFill>
              <a:srgbClr val="E2001A"/>
            </a:solidFill>
          </a:ln>
        </p:spPr>
        <p:txBody>
          <a:bodyPr lIns="45719" rIns="45719"/>
          <a:lstStyle/>
          <a:p>
            <a:pPr/>
          </a:p>
        </p:txBody>
      </p:sp>
      <p:pic>
        <p:nvPicPr>
          <p:cNvPr id="129" name="Picture 8" descr="Picture 8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5687164" y="1129505"/>
            <a:ext cx="2943226" cy="2065338"/>
          </a:xfrm>
          <a:prstGeom prst="rect">
            <a:avLst/>
          </a:prstGeom>
          <a:ln w="12700">
            <a:miter lim="400000"/>
          </a:ln>
        </p:spPr>
      </p:pic>
      <p:sp>
        <p:nvSpPr>
          <p:cNvPr id="130" name="Textfeld 77"/>
          <p:cNvSpPr txBox="1"/>
          <p:nvPr/>
        </p:nvSpPr>
        <p:spPr>
          <a:xfrm>
            <a:off x="6885410" y="3666330"/>
            <a:ext cx="2427923" cy="28882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 algn="ctr">
              <a:defRPr b="1" i="1" sz="1400"/>
            </a:lvl1pPr>
          </a:lstStyle>
          <a:p>
            <a:pPr/>
            <a:r>
              <a:t>Safe Bus (über LAN)</a:t>
            </a:r>
          </a:p>
        </p:txBody>
      </p:sp>
      <p:sp>
        <p:nvSpPr>
          <p:cNvPr id="131" name="Gerade Verbindung mit Pfeil 16"/>
          <p:cNvSpPr/>
          <p:nvPr/>
        </p:nvSpPr>
        <p:spPr>
          <a:xfrm>
            <a:off x="7817590" y="3532980"/>
            <a:ext cx="488951" cy="1588"/>
          </a:xfrm>
          <a:prstGeom prst="line">
            <a:avLst/>
          </a:prstGeom>
          <a:ln>
            <a:solidFill>
              <a:schemeClr val="accent1"/>
            </a:solidFill>
            <a:tailEnd type="triangle"/>
          </a:ln>
        </p:spPr>
        <p:txBody>
          <a:bodyPr lIns="45719" rIns="45719"/>
          <a:lstStyle/>
          <a:p>
            <a:pPr/>
          </a:p>
        </p:txBody>
      </p:sp>
      <p:sp>
        <p:nvSpPr>
          <p:cNvPr id="132" name="Gerade Verbindung mit Pfeil 17"/>
          <p:cNvSpPr/>
          <p:nvPr/>
        </p:nvSpPr>
        <p:spPr>
          <a:xfrm>
            <a:off x="7550890" y="3444080"/>
            <a:ext cx="488951" cy="1588"/>
          </a:xfrm>
          <a:prstGeom prst="line">
            <a:avLst/>
          </a:prstGeom>
          <a:ln>
            <a:solidFill>
              <a:schemeClr val="accent1"/>
            </a:solidFill>
            <a:headEnd type="triangle"/>
          </a:ln>
        </p:spPr>
        <p:txBody>
          <a:bodyPr lIns="45719" rIns="45719"/>
          <a:lstStyle/>
          <a:p>
            <a:pPr/>
          </a:p>
        </p:txBody>
      </p:sp>
      <p:sp>
        <p:nvSpPr>
          <p:cNvPr id="133" name="Rectangle 29"/>
          <p:cNvSpPr/>
          <p:nvPr/>
        </p:nvSpPr>
        <p:spPr>
          <a:xfrm rot="427501">
            <a:off x="6703971" y="1772493"/>
            <a:ext cx="1133476" cy="317203"/>
          </a:xfrm>
          <a:prstGeom prst="rect">
            <a:avLst/>
          </a:prstGeom>
          <a:gradFill>
            <a:gsLst>
              <a:gs pos="0">
                <a:srgbClr val="2C86C7"/>
              </a:gs>
              <a:gs pos="100000">
                <a:srgbClr val="0063AC"/>
              </a:gs>
            </a:gsLst>
          </a:gradFill>
          <a:ln w="12700">
            <a:solidFill>
              <a:srgbClr val="000000"/>
            </a:solidFill>
            <a:miter/>
          </a:ln>
          <a:effectLst>
            <a:outerShdw sx="100000" sy="100000" kx="0" ky="0" algn="b" rotWithShape="0" blurRad="0" dist="53882" dir="2700000">
              <a:srgbClr val="919191"/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1275" tIns="41275" rIns="41275" bIns="41275">
            <a:spAutoFit/>
          </a:bodyPr>
          <a:lstStyle>
            <a:lvl1pPr algn="ctr" defTabSz="841375">
              <a:defRPr sz="1600">
                <a:solidFill>
                  <a:schemeClr val="accent3">
                    <a:lumOff val="44000"/>
                  </a:schemeClr>
                </a:solidFill>
              </a:defRPr>
            </a:lvl1pPr>
          </a:lstStyle>
          <a:p>
            <a:pPr/>
            <a:r>
              <a:t>Anzeige</a:t>
            </a:r>
          </a:p>
        </p:txBody>
      </p:sp>
      <p:sp>
        <p:nvSpPr>
          <p:cNvPr id="134" name="Rectangle 29"/>
          <p:cNvSpPr/>
          <p:nvPr/>
        </p:nvSpPr>
        <p:spPr>
          <a:xfrm rot="427501">
            <a:off x="5343935" y="2241968"/>
            <a:ext cx="1198593" cy="317204"/>
          </a:xfrm>
          <a:prstGeom prst="rect">
            <a:avLst/>
          </a:prstGeom>
          <a:gradFill>
            <a:gsLst>
              <a:gs pos="0">
                <a:srgbClr val="2C86C7"/>
              </a:gs>
              <a:gs pos="100000">
                <a:srgbClr val="0063AC"/>
              </a:gs>
            </a:gsLst>
          </a:gradFill>
          <a:ln w="12700">
            <a:solidFill>
              <a:srgbClr val="000000"/>
            </a:solidFill>
            <a:miter/>
          </a:ln>
          <a:effectLst>
            <a:outerShdw sx="100000" sy="100000" kx="0" ky="0" algn="b" rotWithShape="0" blurRad="0" dist="53882" dir="2700000">
              <a:srgbClr val="919191"/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1275" tIns="41275" rIns="41275" bIns="41275">
            <a:spAutoFit/>
          </a:bodyPr>
          <a:lstStyle>
            <a:lvl1pPr algn="ctr" defTabSz="841375">
              <a:defRPr sz="1600">
                <a:solidFill>
                  <a:schemeClr val="accent3">
                    <a:lumOff val="44000"/>
                  </a:schemeClr>
                </a:solidFill>
              </a:defRPr>
            </a:lvl1pPr>
          </a:lstStyle>
          <a:p>
            <a:pPr/>
            <a:r>
              <a:t>Eingabe</a:t>
            </a:r>
          </a:p>
        </p:txBody>
      </p:sp>
      <p:sp>
        <p:nvSpPr>
          <p:cNvPr id="135" name="Rectangle 29"/>
          <p:cNvSpPr/>
          <p:nvPr/>
        </p:nvSpPr>
        <p:spPr>
          <a:xfrm rot="427501">
            <a:off x="8023725" y="3151038"/>
            <a:ext cx="1460748" cy="317204"/>
          </a:xfrm>
          <a:prstGeom prst="rect">
            <a:avLst/>
          </a:prstGeom>
          <a:gradFill>
            <a:gsLst>
              <a:gs pos="0">
                <a:srgbClr val="2C86C7"/>
              </a:gs>
              <a:gs pos="100000">
                <a:srgbClr val="0063AC"/>
              </a:gs>
            </a:gsLst>
          </a:gradFill>
          <a:ln w="12700">
            <a:solidFill>
              <a:srgbClr val="000000"/>
            </a:solidFill>
            <a:miter/>
          </a:ln>
          <a:effectLst>
            <a:outerShdw sx="100000" sy="100000" kx="0" ky="0" algn="b" rotWithShape="0" blurRad="0" dist="53882" dir="2700000">
              <a:srgbClr val="919191"/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1275" tIns="41275" rIns="41275" bIns="41275">
            <a:spAutoFit/>
          </a:bodyPr>
          <a:lstStyle>
            <a:lvl1pPr algn="ctr" defTabSz="841375">
              <a:defRPr sz="1600">
                <a:solidFill>
                  <a:schemeClr val="accent3">
                    <a:lumOff val="44000"/>
                  </a:schemeClr>
                </a:solidFill>
              </a:defRPr>
            </a:lvl1pPr>
          </a:lstStyle>
          <a:p>
            <a:pPr/>
            <a:r>
              <a:t>Nachrichten</a:t>
            </a:r>
          </a:p>
        </p:txBody>
      </p: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  <p:cond evt="onBegin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afterEffect" presetID="10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7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Class="entr" nodeType="afterEffect" presetID="10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11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Class="entr" nodeType="afterEffect" presetID="10" grpId="3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15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133" grpId="1"/>
      <p:bldP build="whole" bldLvl="1" animBg="1" rev="0" advAuto="0" spid="135" grpId="3"/>
      <p:bldP build="whole" bldLvl="1" animBg="1" rev="0" advAuto="0" spid="134" grpId="2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Foliennummernplatzhalter 3"/>
          <p:cNvSpPr txBox="1"/>
          <p:nvPr>
            <p:ph type="sldNum" sz="quarter" idx="2"/>
          </p:nvPr>
        </p:nvSpPr>
        <p:spPr>
          <a:xfrm>
            <a:off x="4857757" y="6388100"/>
            <a:ext cx="188899" cy="264255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138" name="Picture 1" descr="Picture 1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413500" y="287338"/>
            <a:ext cx="2954339" cy="468313"/>
          </a:xfrm>
          <a:prstGeom prst="rect">
            <a:avLst/>
          </a:prstGeom>
          <a:ln w="12700">
            <a:miter lim="400000"/>
          </a:ln>
        </p:spPr>
      </p:pic>
      <p:sp>
        <p:nvSpPr>
          <p:cNvPr id="139" name="Rectangle 4"/>
          <p:cNvSpPr txBox="1"/>
          <p:nvPr>
            <p:ph type="title"/>
          </p:nvPr>
        </p:nvSpPr>
        <p:spPr>
          <a:xfrm>
            <a:off x="722530" y="278649"/>
            <a:ext cx="8573870" cy="521451"/>
          </a:xfrm>
          <a:prstGeom prst="rect">
            <a:avLst/>
          </a:prstGeom>
        </p:spPr>
        <p:txBody>
          <a:bodyPr/>
          <a:lstStyle/>
          <a:p>
            <a:pPr/>
            <a:r>
              <a:t>Funktionsprinzip der sicheren Anzeige</a:t>
            </a:r>
          </a:p>
        </p:txBody>
      </p:sp>
      <p:sp>
        <p:nvSpPr>
          <p:cNvPr id="140" name="Rectangle 5"/>
          <p:cNvSpPr txBox="1"/>
          <p:nvPr/>
        </p:nvSpPr>
        <p:spPr>
          <a:xfrm>
            <a:off x="762000" y="977899"/>
            <a:ext cx="8453121" cy="44723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 marL="609600" indent="-609600">
              <a:spcBef>
                <a:spcPts val="700"/>
              </a:spcBef>
              <a:defRPr sz="2400">
                <a:solidFill>
                  <a:srgbClr val="5C6971"/>
                </a:solidFill>
              </a:defRPr>
            </a:lvl1pPr>
          </a:lstStyle>
          <a:p>
            <a:pPr/>
            <a:r>
              <a:t>Rücklesen</a:t>
            </a:r>
          </a:p>
        </p:txBody>
      </p:sp>
      <p:sp>
        <p:nvSpPr>
          <p:cNvPr id="141" name="Rectangle 3"/>
          <p:cNvSpPr txBox="1"/>
          <p:nvPr/>
        </p:nvSpPr>
        <p:spPr>
          <a:xfrm>
            <a:off x="1161909" y="5564387"/>
            <a:ext cx="3152776" cy="34562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marL="284163" indent="-284163" algn="ctr">
              <a:defRPr sz="2000">
                <a:solidFill>
                  <a:srgbClr val="545D5D"/>
                </a:solidFill>
              </a:defRPr>
            </a:pPr>
            <a:r>
              <a:t> </a:t>
            </a:r>
            <a:r>
              <a:rPr sz="2400"/>
              <a:t> </a:t>
            </a:r>
            <a:r>
              <a:t>Generische Lösung </a:t>
            </a:r>
          </a:p>
        </p:txBody>
      </p:sp>
      <p:pic>
        <p:nvPicPr>
          <p:cNvPr id="142" name="Picture 17" descr="Picture 17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772972" y="1499117"/>
            <a:ext cx="4143376" cy="4019551"/>
          </a:xfrm>
          <a:prstGeom prst="rect">
            <a:avLst/>
          </a:prstGeom>
          <a:ln w="12700">
            <a:miter lim="400000"/>
          </a:ln>
          <a:effectLst>
            <a:outerShdw sx="100000" sy="100000" kx="0" ky="0" algn="b" rotWithShape="0" blurRad="0" dist="17961" dir="2700000">
              <a:srgbClr val="143F6C"/>
            </a:outerShdw>
          </a:effectLst>
        </p:spPr>
      </p:pic>
      <p:sp>
        <p:nvSpPr>
          <p:cNvPr id="143" name="Rechteck 18"/>
          <p:cNvSpPr/>
          <p:nvPr/>
        </p:nvSpPr>
        <p:spPr>
          <a:xfrm>
            <a:off x="666343" y="5497641"/>
            <a:ext cx="8499744" cy="124000"/>
          </a:xfrm>
          <a:prstGeom prst="rect">
            <a:avLst/>
          </a:prstGeom>
          <a:solidFill>
            <a:schemeClr val="accent3">
              <a:lumOff val="44000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 marL="282575" indent="-282575">
              <a:spcBef>
                <a:spcPts val="0"/>
              </a:spcBef>
            </a:pPr>
          </a:p>
        </p:txBody>
      </p:sp>
      <p:sp>
        <p:nvSpPr>
          <p:cNvPr id="144" name="Rechteck 24"/>
          <p:cNvSpPr/>
          <p:nvPr/>
        </p:nvSpPr>
        <p:spPr>
          <a:xfrm>
            <a:off x="714147" y="1524691"/>
            <a:ext cx="117496" cy="4260677"/>
          </a:xfrm>
          <a:prstGeom prst="rect">
            <a:avLst/>
          </a:prstGeom>
          <a:solidFill>
            <a:schemeClr val="accent3">
              <a:lumOff val="44000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 marL="282575" indent="-282575">
              <a:spcBef>
                <a:spcPts val="0"/>
              </a:spcBef>
            </a:pPr>
          </a:p>
        </p:txBody>
      </p:sp>
      <p:sp>
        <p:nvSpPr>
          <p:cNvPr id="145" name="Gerade Verbindung 19"/>
          <p:cNvSpPr/>
          <p:nvPr/>
        </p:nvSpPr>
        <p:spPr>
          <a:xfrm flipH="1">
            <a:off x="869809" y="1570555"/>
            <a:ext cx="1" cy="2771776"/>
          </a:xfrm>
          <a:prstGeom prst="line">
            <a:avLst/>
          </a:prstGeom>
          <a:ln w="57150">
            <a:solidFill>
              <a:srgbClr val="4B5252"/>
            </a:solidFill>
          </a:ln>
        </p:spPr>
        <p:txBody>
          <a:bodyPr lIns="45719" rIns="45719"/>
          <a:lstStyle/>
          <a:p>
            <a:pPr/>
          </a:p>
        </p:txBody>
      </p:sp>
      <p:sp>
        <p:nvSpPr>
          <p:cNvPr id="146" name="Gerade Verbindung 20"/>
          <p:cNvSpPr/>
          <p:nvPr/>
        </p:nvSpPr>
        <p:spPr>
          <a:xfrm flipH="1">
            <a:off x="858697" y="4839217"/>
            <a:ext cx="1" cy="609601"/>
          </a:xfrm>
          <a:prstGeom prst="line">
            <a:avLst/>
          </a:prstGeom>
          <a:ln w="57150">
            <a:solidFill>
              <a:srgbClr val="4B5252"/>
            </a:solidFill>
          </a:ln>
        </p:spPr>
        <p:txBody>
          <a:bodyPr lIns="45719" rIns="45719"/>
          <a:lstStyle/>
          <a:p>
            <a:pPr/>
          </a:p>
        </p:txBody>
      </p:sp>
      <p:grpSp>
        <p:nvGrpSpPr>
          <p:cNvPr id="149" name="Rechteck 21"/>
          <p:cNvGrpSpPr/>
          <p:nvPr/>
        </p:nvGrpSpPr>
        <p:grpSpPr>
          <a:xfrm>
            <a:off x="4076767" y="2732677"/>
            <a:ext cx="735758" cy="648947"/>
            <a:chOff x="0" y="0"/>
            <a:chExt cx="735757" cy="648945"/>
          </a:xfrm>
        </p:grpSpPr>
        <p:sp>
          <p:nvSpPr>
            <p:cNvPr id="147" name="Rechteck"/>
            <p:cNvSpPr/>
            <p:nvPr/>
          </p:nvSpPr>
          <p:spPr>
            <a:xfrm>
              <a:off x="-1" y="0"/>
              <a:ext cx="735759" cy="648946"/>
            </a:xfrm>
            <a:prstGeom prst="rect">
              <a:avLst/>
            </a:prstGeom>
            <a:solidFill>
              <a:srgbClr val="0070C0"/>
            </a:solidFill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1400">
                  <a:solidFill>
                    <a:schemeClr val="accent3">
                      <a:lumOff val="44000"/>
                    </a:schemeClr>
                  </a:solidFill>
                </a:defRPr>
              </a:pPr>
            </a:p>
          </p:txBody>
        </p:sp>
        <p:sp>
          <p:nvSpPr>
            <p:cNvPr id="148" name="Safety…"/>
            <p:cNvSpPr txBox="1"/>
            <p:nvPr/>
          </p:nvSpPr>
          <p:spPr>
            <a:xfrm>
              <a:off x="52069" y="53061"/>
              <a:ext cx="631619" cy="54282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/>
            <a:p>
              <a:pPr algn="ctr">
                <a:defRPr sz="1400">
                  <a:solidFill>
                    <a:schemeClr val="accent3">
                      <a:lumOff val="44000"/>
                    </a:schemeClr>
                  </a:solidFill>
                </a:defRPr>
              </a:pPr>
              <a:r>
                <a:t>Safety</a:t>
              </a:r>
            </a:p>
            <a:p>
              <a:pPr algn="ctr">
                <a:defRPr sz="1400">
                  <a:solidFill>
                    <a:schemeClr val="accent3">
                      <a:lumOff val="44000"/>
                    </a:schemeClr>
                  </a:solidFill>
                </a:defRPr>
              </a:pPr>
              <a:r>
                <a:t>Modul</a:t>
              </a:r>
            </a:p>
          </p:txBody>
        </p:sp>
      </p:grpSp>
      <p:sp>
        <p:nvSpPr>
          <p:cNvPr id="150" name="Rectangle 3"/>
          <p:cNvSpPr txBox="1"/>
          <p:nvPr/>
        </p:nvSpPr>
        <p:spPr>
          <a:xfrm>
            <a:off x="3013727" y="2274343"/>
            <a:ext cx="1300958" cy="35061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marL="284163" indent="-284163" algn="r">
              <a:defRPr sz="1200">
                <a:solidFill>
                  <a:srgbClr val="C00000"/>
                </a:solidFill>
              </a:defRPr>
            </a:lvl1pPr>
          </a:lstStyle>
          <a:p>
            <a:pPr/>
            <a:r>
              <a:t>Prüfsumme berechnen</a:t>
            </a:r>
          </a:p>
        </p:txBody>
      </p:sp>
      <p:grpSp>
        <p:nvGrpSpPr>
          <p:cNvPr id="163" name="Gruppieren 23"/>
          <p:cNvGrpSpPr/>
          <p:nvPr/>
        </p:nvGrpSpPr>
        <p:grpSpPr>
          <a:xfrm>
            <a:off x="4897601" y="1444493"/>
            <a:ext cx="4420885" cy="4446548"/>
            <a:chOff x="0" y="0"/>
            <a:chExt cx="4420884" cy="4446546"/>
          </a:xfrm>
        </p:grpSpPr>
        <p:sp>
          <p:nvSpPr>
            <p:cNvPr id="151" name="Rectangle 3"/>
            <p:cNvSpPr txBox="1"/>
            <p:nvPr/>
          </p:nvSpPr>
          <p:spPr>
            <a:xfrm>
              <a:off x="209246" y="4162756"/>
              <a:ext cx="3484564" cy="28379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spAutoFit/>
            </a:bodyPr>
            <a:lstStyle>
              <a:lvl1pPr marL="284163" indent="-284163" algn="ctr">
                <a:defRPr sz="2000">
                  <a:solidFill>
                    <a:srgbClr val="545D5D"/>
                  </a:solidFill>
                </a:defRPr>
              </a:lvl1pPr>
            </a:lstStyle>
            <a:p>
              <a:pPr/>
              <a:r>
                <a:t> Autonome Lösung </a:t>
              </a:r>
            </a:p>
          </p:txBody>
        </p:sp>
        <p:pic>
          <p:nvPicPr>
            <p:cNvPr id="152" name="Picture 16" descr="Picture 16"/>
            <p:cNvPicPr>
              <a:picLocks noChangeAspect="1"/>
            </p:cNvPicPr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117171" y="68910"/>
              <a:ext cx="4143376" cy="3990976"/>
            </a:xfrm>
            <a:prstGeom prst="rect">
              <a:avLst/>
            </a:prstGeom>
            <a:ln w="12700" cap="flat">
              <a:noFill/>
              <a:miter lim="400000"/>
            </a:ln>
            <a:effectLst>
              <a:outerShdw sx="100000" sy="100000" kx="0" ky="0" algn="b" rotWithShape="0" blurRad="0" dist="17961" dir="2700000">
                <a:srgbClr val="143F6C"/>
              </a:outerShdw>
            </a:effectLst>
          </p:spPr>
        </p:pic>
        <p:sp>
          <p:nvSpPr>
            <p:cNvPr id="153" name="Rechteck 21"/>
            <p:cNvSpPr/>
            <p:nvPr/>
          </p:nvSpPr>
          <p:spPr>
            <a:xfrm>
              <a:off x="4185893" y="68887"/>
              <a:ext cx="234992" cy="4260676"/>
            </a:xfrm>
            <a:prstGeom prst="rect">
              <a:avLst/>
            </a:prstGeom>
            <a:solidFill>
              <a:schemeClr val="accent3">
                <a:lumOff val="44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 marL="282575" indent="-282575">
                <a:spcBef>
                  <a:spcPts val="0"/>
                </a:spcBef>
              </a:pPr>
            </a:p>
          </p:txBody>
        </p:sp>
        <p:sp>
          <p:nvSpPr>
            <p:cNvPr id="154" name="Rechteck 23"/>
            <p:cNvSpPr/>
            <p:nvPr/>
          </p:nvSpPr>
          <p:spPr>
            <a:xfrm>
              <a:off x="0" y="0"/>
              <a:ext cx="117495" cy="4260676"/>
            </a:xfrm>
            <a:prstGeom prst="rect">
              <a:avLst/>
            </a:prstGeom>
            <a:solidFill>
              <a:schemeClr val="accent3">
                <a:lumOff val="44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 marL="282575" indent="-282575">
                <a:spcBef>
                  <a:spcPts val="0"/>
                </a:spcBef>
              </a:pPr>
            </a:p>
          </p:txBody>
        </p:sp>
        <p:sp>
          <p:nvSpPr>
            <p:cNvPr id="155" name="Gerade Verbindung 4"/>
            <p:cNvSpPr/>
            <p:nvPr/>
          </p:nvSpPr>
          <p:spPr>
            <a:xfrm>
              <a:off x="1845664" y="2758293"/>
              <a:ext cx="1944192" cy="1"/>
            </a:xfrm>
            <a:prstGeom prst="line">
              <a:avLst/>
            </a:prstGeom>
            <a:noFill/>
            <a:ln w="9525" cap="flat">
              <a:solidFill>
                <a:srgbClr val="C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56" name="Gerade Verbindung 28"/>
            <p:cNvSpPr/>
            <p:nvPr/>
          </p:nvSpPr>
          <p:spPr>
            <a:xfrm flipV="1">
              <a:off x="3789855" y="1961040"/>
              <a:ext cx="1" cy="789043"/>
            </a:xfrm>
            <a:prstGeom prst="line">
              <a:avLst/>
            </a:prstGeom>
            <a:noFill/>
            <a:ln w="9525" cap="flat">
              <a:solidFill>
                <a:srgbClr val="C00000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57" name="Gerade Verbindung 30"/>
            <p:cNvSpPr/>
            <p:nvPr/>
          </p:nvSpPr>
          <p:spPr>
            <a:xfrm flipH="1">
              <a:off x="155270" y="135585"/>
              <a:ext cx="1" cy="2773363"/>
            </a:xfrm>
            <a:prstGeom prst="line">
              <a:avLst/>
            </a:prstGeom>
            <a:noFill/>
            <a:ln w="57150" cap="flat">
              <a:solidFill>
                <a:srgbClr val="4B5252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58" name="Gerade Verbindung 31"/>
            <p:cNvSpPr/>
            <p:nvPr/>
          </p:nvSpPr>
          <p:spPr>
            <a:xfrm flipH="1">
              <a:off x="155270" y="3394723"/>
              <a:ext cx="1" cy="609601"/>
            </a:xfrm>
            <a:prstGeom prst="line">
              <a:avLst/>
            </a:prstGeom>
            <a:noFill/>
            <a:ln w="57150" cap="flat">
              <a:solidFill>
                <a:srgbClr val="4B5252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59" name="Rectangle 3"/>
            <p:cNvSpPr txBox="1"/>
            <p:nvPr/>
          </p:nvSpPr>
          <p:spPr>
            <a:xfrm>
              <a:off x="2188858" y="829848"/>
              <a:ext cx="1519239" cy="35061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spAutoFit/>
            </a:bodyPr>
            <a:lstStyle>
              <a:lvl1pPr marL="284163" indent="-284163" algn="r">
                <a:defRPr sz="1200">
                  <a:solidFill>
                    <a:srgbClr val="C00000"/>
                  </a:solidFill>
                </a:defRPr>
              </a:lvl1pPr>
            </a:lstStyle>
            <a:p>
              <a:pPr/>
              <a:r>
                <a:t>Anzeige mit Sollwert  vergleichen</a:t>
              </a:r>
            </a:p>
          </p:txBody>
        </p:sp>
        <p:grpSp>
          <p:nvGrpSpPr>
            <p:cNvPr id="162" name="Rechteck 33"/>
            <p:cNvGrpSpPr/>
            <p:nvPr/>
          </p:nvGrpSpPr>
          <p:grpSpPr>
            <a:xfrm>
              <a:off x="3421976" y="1288183"/>
              <a:ext cx="735758" cy="672858"/>
              <a:chOff x="0" y="0"/>
              <a:chExt cx="735757" cy="672856"/>
            </a:xfrm>
          </p:grpSpPr>
          <p:sp>
            <p:nvSpPr>
              <p:cNvPr id="160" name="Rechteck"/>
              <p:cNvSpPr/>
              <p:nvPr/>
            </p:nvSpPr>
            <p:spPr>
              <a:xfrm>
                <a:off x="-1" y="0"/>
                <a:ext cx="735759" cy="672857"/>
              </a:xfrm>
              <a:prstGeom prst="rect">
                <a:avLst/>
              </a:prstGeom>
              <a:solidFill>
                <a:srgbClr val="0070C0"/>
              </a:solidFill>
              <a:ln w="127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>
                  <a:defRPr sz="1400">
                    <a:solidFill>
                      <a:schemeClr val="accent3">
                        <a:lumOff val="44000"/>
                      </a:schemeClr>
                    </a:solidFill>
                  </a:defRPr>
                </a:pPr>
              </a:p>
            </p:txBody>
          </p:sp>
          <p:sp>
            <p:nvSpPr>
              <p:cNvPr id="161" name="Safety…"/>
              <p:cNvSpPr txBox="1"/>
              <p:nvPr/>
            </p:nvSpPr>
            <p:spPr>
              <a:xfrm>
                <a:off x="52069" y="65016"/>
                <a:ext cx="631619" cy="542825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45719" tIns="45719" rIns="45719" bIns="45719" numCol="1" anchor="ctr">
                <a:spAutoFit/>
              </a:bodyPr>
              <a:lstStyle/>
              <a:p>
                <a:pPr algn="ctr">
                  <a:defRPr sz="1400">
                    <a:solidFill>
                      <a:schemeClr val="accent3">
                        <a:lumOff val="44000"/>
                      </a:schemeClr>
                    </a:solidFill>
                  </a:defRPr>
                </a:pPr>
                <a:r>
                  <a:t>Safety</a:t>
                </a:r>
              </a:p>
              <a:p>
                <a:pPr algn="ctr">
                  <a:defRPr sz="1400">
                    <a:solidFill>
                      <a:schemeClr val="accent3">
                        <a:lumOff val="44000"/>
                      </a:schemeClr>
                    </a:solidFill>
                  </a:defRPr>
                </a:pPr>
                <a:r>
                  <a:t>Modul</a:t>
                </a:r>
              </a:p>
            </p:txBody>
          </p:sp>
        </p:grpSp>
      </p:grpSp>
      <p:sp>
        <p:nvSpPr>
          <p:cNvPr id="164" name="Rectangle 3"/>
          <p:cNvSpPr txBox="1"/>
          <p:nvPr/>
        </p:nvSpPr>
        <p:spPr>
          <a:xfrm>
            <a:off x="3013728" y="4999266"/>
            <a:ext cx="1660997" cy="35061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marL="284163" indent="-284163" algn="r">
              <a:defRPr sz="1200">
                <a:solidFill>
                  <a:srgbClr val="C00000"/>
                </a:solidFill>
              </a:defRPr>
            </a:lvl1pPr>
          </a:lstStyle>
          <a:p>
            <a:pPr/>
            <a:r>
              <a:t>Anzeige mit Sollwert vergleichen</a:t>
            </a:r>
          </a:p>
        </p:txBody>
      </p:sp>
      <p:sp>
        <p:nvSpPr>
          <p:cNvPr id="165" name="Textfeld 77"/>
          <p:cNvSpPr txBox="1"/>
          <p:nvPr/>
        </p:nvSpPr>
        <p:spPr>
          <a:xfrm>
            <a:off x="7789030" y="5994284"/>
            <a:ext cx="1483736" cy="22698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sz="1000"/>
            </a:lvl1pPr>
          </a:lstStyle>
          <a:p>
            <a:pPr/>
            <a:r>
              <a:t>Quelle: Deuta Werke</a:t>
            </a:r>
          </a:p>
        </p:txBody>
      </p: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1" presetID="22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up)" transition="in">
                                      <p:cBhvr>
                                        <p:cTn id="7" dur="5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163" grpId="1"/>
    </p:bldLst>
  </p:timing>
</p:sld>
</file>

<file path=ppt/theme/theme1.xml><?xml version="1.0" encoding="utf-8"?>
<a:theme xmlns:a="http://schemas.openxmlformats.org/drawingml/2006/main" xmlns:r="http://schemas.openxmlformats.org/officeDocument/2006/relationships" name="Leere Präsentation">
  <a:themeElements>
    <a:clrScheme name="Leere Präsentation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BBE0E3"/>
      </a:accent1>
      <a:accent2>
        <a:srgbClr val="333399"/>
      </a:accent2>
      <a:accent3>
        <a:srgbClr val="8F8F8F"/>
      </a:accent3>
      <a:accent4>
        <a:srgbClr val="707070"/>
      </a:accent4>
      <a:accent5>
        <a:srgbClr val="DAEDEF"/>
      </a:accent5>
      <a:accent6>
        <a:srgbClr val="2D2D8A"/>
      </a:accent6>
      <a:hlink>
        <a:srgbClr val="0000FF"/>
      </a:hlink>
      <a:folHlink>
        <a:srgbClr val="FF00FF"/>
      </a:folHlink>
    </a:clrScheme>
    <a:fontScheme name="Leere Präsentation">
      <a:majorFont>
        <a:latin typeface="Arial"/>
        <a:ea typeface="Arial"/>
        <a:cs typeface="Arial"/>
      </a:majorFont>
      <a:minorFont>
        <a:latin typeface="Helvetica"/>
        <a:ea typeface="Helvetica"/>
        <a:cs typeface="Helvetica"/>
      </a:minorFont>
    </a:fontScheme>
    <a:fmtScheme name="Leere Präsentation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sx="100000" sy="100000" kx="0" ky="0" algn="b" rotWithShape="0" blurRad="38100" dist="20000" dir="540000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3">
            <a:lumOff val="44000"/>
          </a:schemeClr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40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sx="100000" sy="100000" kx="0" ky="0" algn="b" rotWithShape="0" blurRad="38100" dist="20000" dir="540000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40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Leere Präsentation">
  <a:themeElements>
    <a:clrScheme name="Leere Präsentation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BBE0E3"/>
      </a:accent1>
      <a:accent2>
        <a:srgbClr val="333399"/>
      </a:accent2>
      <a:accent3>
        <a:srgbClr val="8F8F8F"/>
      </a:accent3>
      <a:accent4>
        <a:srgbClr val="707070"/>
      </a:accent4>
      <a:accent5>
        <a:srgbClr val="DAEDEF"/>
      </a:accent5>
      <a:accent6>
        <a:srgbClr val="2D2D8A"/>
      </a:accent6>
      <a:hlink>
        <a:srgbClr val="0000FF"/>
      </a:hlink>
      <a:folHlink>
        <a:srgbClr val="FF00FF"/>
      </a:folHlink>
    </a:clrScheme>
    <a:fontScheme name="Leere Präsentation">
      <a:majorFont>
        <a:latin typeface="Arial"/>
        <a:ea typeface="Arial"/>
        <a:cs typeface="Arial"/>
      </a:majorFont>
      <a:minorFont>
        <a:latin typeface="Helvetica"/>
        <a:ea typeface="Helvetica"/>
        <a:cs typeface="Helvetica"/>
      </a:minorFont>
    </a:fontScheme>
    <a:fmtScheme name="Leere Präsentation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sx="100000" sy="100000" kx="0" ky="0" algn="b" rotWithShape="0" blurRad="38100" dist="20000" dir="540000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3">
            <a:lumOff val="44000"/>
          </a:schemeClr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40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sx="100000" sy="100000" kx="0" ky="0" algn="b" rotWithShape="0" blurRad="38100" dist="20000" dir="540000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40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